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Lustria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ustri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%E5%B1%82%E5%8F%A0%E6%A0%B7%E5%BC%8F%E8%A1%A8" TargetMode="External"/><Relationship Id="rId3" Type="http://schemas.openxmlformats.org/officeDocument/2006/relationships/hyperlink" Target="https://zh.wikipedia.org/w/index.php?title=%E4%B8%AD%E7%B9%BC%E8%B3%87%E6%96%99&amp;action=edit&amp;redlink=1" TargetMode="External"/><Relationship Id="rId4" Type="http://schemas.openxmlformats.org/officeDocument/2006/relationships/hyperlink" Target="https://zh.wikipedia.org/w/index.php?title=HTML%E5%B1%AC%E6%80%A7&amp;action=edit&amp;redlink=1" TargetMode="External"/><Relationship Id="rId5" Type="http://schemas.openxmlformats.org/officeDocument/2006/relationships/hyperlink" Target="https://zh.wikipedia.org/w/index.php?title=%E6%A8%99%E9%A1%8C%E5%88%97&amp;action=edit&amp;redlink=1" TargetMode="External"/><Relationship Id="rId6" Type="http://schemas.openxmlformats.org/officeDocument/2006/relationships/hyperlink" Target="https://zh.wikipedia.org/wiki/%E5%B7%A5%E4%BD%9C%E5%88%97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3.org/TR/html4/sgml/dtd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上面這些是構成 html頁面 的基本元素</a:t>
            </a:r>
            <a:endParaRPr/>
          </a:p>
        </p:txBody>
      </p:sp>
      <p:sp>
        <p:nvSpPr>
          <p:cNvPr id="218" name="Google Shape;2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上面這些是構成 html頁面 的基本元素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&lt;html&gt;…&lt;/html&gt;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這是HTML檔案的根元素，所有其他的元素均包含在其中。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&lt;head&gt;…&lt;/head&gt;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包含HTML標題定義、外部、指令碼程式碼、格式程式碼等處理資訊和元資料。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&lt;body&gt;…&lt;/body&gt;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包含HTML檔案的內容.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&lt;link/&gt;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指定連結到其他檔案，如previous和next連結，或替代版本。常見的用途是連結至外部的</a:t>
            </a:r>
            <a:r>
              <a:rPr b="0" i="0" lang="en-US" sz="1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CSS樣式表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使用形式：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&lt;link rel="stylesheet" type="text/css" href="url" title="description_of_style"&gt;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可用於指定關於檔案之額外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中繼資料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，如作者、出版日期、有效日期、頁面描述、關鍵字，或者透過其他header元素及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HTML屬性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之其他未提供的資訊。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&lt;script&gt;…&lt;/script&gt;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可作為一個容器用於指令碼說明或連結至外部指令碼，包含可選取之src屬性。此外，使用於檔案主體中以動態生成兩個區段或內聯內容。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&lt;title&gt;…&lt;/title&gt;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網頁瀏覽器通常將之顯示在</a:t>
            </a:r>
            <a:r>
              <a:rPr b="0" i="0"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標題列</a:t>
            </a:r>
            <a:r>
              <a:rPr b="0" i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中，當視窗開啟時，或者（在適用的情況）顯示在</a:t>
            </a:r>
            <a:r>
              <a:rPr b="0" i="0"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工作列</a:t>
            </a:r>
            <a:r>
              <a:rPr b="0" i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中，當視窗最小化時。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當儲存該頁面時可為預設檔案名稱。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html:5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https://hk.saowen.com/a/18370b07e95dd0038cf3fbdc1c970e5a17742ac33e93f912b256619620c1f452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DTD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(Document Type Definition) 文黨類型定義：一套為了進行進程間的數據交換而創建的關於標記符的語法規則，是HTML的驗證機制。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https://hk.saowen.com/a/18370b07e95dd0038cf3fbdc1c970e5a17742ac33e93f912b256619620c1f452</a:t>
            </a:r>
            <a:endParaRPr/>
          </a:p>
        </p:txBody>
      </p:sp>
      <p:sp>
        <p:nvSpPr>
          <p:cNvPr id="233" name="Google Shape;23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上面這些是構成 html 的基本元素</a:t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基本結構說完，開始介紹tag</a:t>
            </a:r>
            <a:endParaRPr/>
          </a:p>
        </p:txBody>
      </p:sp>
      <p:sp>
        <p:nvSpPr>
          <p:cNvPr id="248" name="Google Shape;24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上面這些是構成 html 的基本元素</a:t>
            </a:r>
            <a:endParaRPr/>
          </a:p>
        </p:txBody>
      </p:sp>
      <p:sp>
        <p:nvSpPr>
          <p:cNvPr id="256" name="Google Shape;25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介紹的是一個 Sublime Text 很重要的「 Command Palette 」功能，這個指令面板對於呼叫外掛或使用內建指令時都非常方便喔。</a:t>
            </a:r>
            <a:endParaRPr/>
          </a:p>
        </p:txBody>
      </p:sp>
      <p:sp>
        <p:nvSpPr>
          <p:cNvPr id="317" name="Google Shape;31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https://ithelp.ithome.com.tw/articles/10202326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負責的就是把網頁的結構生出來，所以看起來都方方正正的不是那麼美觀，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就是負責把外貌給顯示出來，讓網頁的外貌看起來美觀一些，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再負責去控制網頁裡面的內容以及使用者的操作行為。</a:t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https://www.minwt.com/webdesign-dev/html/11470.html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一個html頁面的組成，它通常包函了這基本的tag</a:t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https://developer.mozilla.org/zh-CN/docs/Web/HTML/Attributes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屬性列表</a:t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https://developer.mozilla.org/zh-TW/docs/Learn/Getting_started_with_the_web/HTML_basics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包含 tags 和 content</a:t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全景圖片 (含標題)">
  <p:cSld name="全景圖片 (含標題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spcBef>
                <a:spcPts val="520"/>
              </a:spcBef>
              <a:spcAft>
                <a:spcPts val="0"/>
              </a:spcAft>
              <a:buSzPts val="1820"/>
              <a:buChar char="◈"/>
              <a:defRPr sz="2600"/>
            </a:lvl1pPr>
            <a:lvl2pPr indent="-326390" lvl="1" marL="914400" algn="l">
              <a:spcBef>
                <a:spcPts val="600"/>
              </a:spcBef>
              <a:spcAft>
                <a:spcPts val="0"/>
              </a:spcAft>
              <a:buSzPts val="1540"/>
              <a:buChar char="◈"/>
              <a:defRPr sz="2200"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ublimetext.com/" TargetMode="External"/><Relationship Id="rId4" Type="http://schemas.openxmlformats.org/officeDocument/2006/relationships/image" Target="../media/image29.jpg"/><Relationship Id="rId5" Type="http://schemas.openxmlformats.org/officeDocument/2006/relationships/hyperlink" Target="https://ithelp.ithome.com.tw/articles/1020232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ckagecontrol.io/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tml.orange-idea.com/rise-full/full_width/index.html" TargetMode="External"/><Relationship Id="rId4" Type="http://schemas.openxmlformats.org/officeDocument/2006/relationships/image" Target="../media/image2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ackagecontrol.io/installation#st3" TargetMode="External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gif"/><Relationship Id="rId4" Type="http://schemas.openxmlformats.org/officeDocument/2006/relationships/hyperlink" Target="https://ithelp.ithome.com.tw/articles/10202326" TargetMode="External"/><Relationship Id="rId5" Type="http://schemas.openxmlformats.org/officeDocument/2006/relationships/hyperlink" Target="https://abgne.tw/web/emmet-tutorial-series-basic.html" TargetMode="External"/><Relationship Id="rId6" Type="http://schemas.openxmlformats.org/officeDocument/2006/relationships/hyperlink" Target="https://docs.emmet.io/cheat-she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flycan.com/article/free-resource/sublime-text-setup-2-2077.html" TargetMode="External"/><Relationship Id="rId4" Type="http://schemas.openxmlformats.org/officeDocument/2006/relationships/hyperlink" Target="https://codertw.com/%E5%89%8D%E7%AB%AF%E9%96%8B%E7%99%BC/47550/" TargetMode="External"/><Relationship Id="rId5" Type="http://schemas.openxmlformats.org/officeDocument/2006/relationships/hyperlink" Target="https://blog.miniasp.com/post/2014/01/06/Useful-tool-Sublime-Text-3-Quick-Start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hyperlink" Target="https://ithelp.ithome.com.tw/articles/10202326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depen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ithelp.ithome.com.tw/articles/1020232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hyperlink" Target="https://ithelp.ithome.com.tw/articles/1020232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354651" y="1941095"/>
            <a:ext cx="9440034" cy="1256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淺談網頁三要素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720035" y="3421876"/>
            <a:ext cx="4709265" cy="5244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目標：了解一個網頁的架構</a:t>
            </a:r>
            <a:endParaRPr sz="2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語法結構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文件的組成必需要有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&lt;body&gt;</a:t>
            </a:r>
            <a:endParaRPr/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91" y="1580050"/>
            <a:ext cx="3230879" cy="479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語法結構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6" y="1634192"/>
            <a:ext cx="5859538" cy="45644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5語法結構 -- DOCTYPES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DOCTYPES</a:t>
            </a:r>
            <a:endParaRPr/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HTML5</a:t>
            </a:r>
            <a:endParaRPr/>
          </a:p>
          <a:p>
            <a:pPr indent="-172209" lvl="1" marL="720000" rtl="0" algn="l">
              <a:spcBef>
                <a:spcPts val="10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753" y="2651197"/>
            <a:ext cx="10058400" cy="142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認識 HTML 語法結構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1580050"/>
            <a:ext cx="9606721" cy="463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認識 HTML 語法結構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一張圖秒懂html結構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264" y="1732449"/>
            <a:ext cx="5095254" cy="5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本週作業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913795" y="1732450"/>
            <a:ext cx="10353762" cy="236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1.開新的一個html檔案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2.裡面包含tags:&lt;html&gt;、&lt;head&gt;、&lt;body&gt;、&lt;meta&gt;、&lt;title&gt;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3.給&lt;title&gt;一個標題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4.新增&lt;h1&gt;~&lt;h4&gt;的tags 與 一個&lt;p&gt;的 tags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4254138"/>
            <a:ext cx="6038424" cy="205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Sublime Text 教學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https://www.sublimetext.com/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進入首頁之後，可於上方選單列找到”Download”，請點擊進入~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915" y="2926080"/>
            <a:ext cx="8125097" cy="354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7607837" y="6554122"/>
            <a:ext cx="468910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5"/>
              </a:rPr>
              <a:t>出處：</a:t>
            </a:r>
            <a:r>
              <a:rPr lang="en-US" sz="1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http://www.flycan.com/article/free-resource/sublime-text-setup-2060.html</a:t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【步驟一】下載及安裝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913794" y="1732450"/>
            <a:ext cx="11278205" cy="20557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依照自己的電腦系統來選擇。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小提醒：如果電腦為 Windows 系統，但是又不清楚自己的電腦是32位元還是64位元時，可一律點選圖示中紅色圓圈的這個Windows 版本載點。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379" y="3349282"/>
            <a:ext cx="8726594" cy="329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835418" y="296090"/>
            <a:ext cx="10686022" cy="31263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去自己的 </a:t>
            </a:r>
            <a:r>
              <a:rPr lang="en-US" sz="8000">
                <a:latin typeface="Arial"/>
                <a:ea typeface="Arial"/>
                <a:cs typeface="Arial"/>
                <a:sym typeface="Arial"/>
              </a:rPr>
              <a:t>電腦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打開sublime就完成了~~~~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9540" y="4284617"/>
            <a:ext cx="1497230" cy="19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9928" y="3661228"/>
            <a:ext cx="3345382" cy="256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【步驟二】外掛管理 – package control 教學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913795" y="1732449"/>
            <a:ext cx="10353762" cy="22909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https://packagecontrol.io/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我們需要先安裝的第一個重要套件叫做「 package control 」，這個外掛管理程式主要可以提供我們搜尋並且安裝其他的 Sublime Text 外掛程式，同時，啟用或是移除時也會使用到，所以建議一定要先安裝喔。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4" y="4389121"/>
            <a:ext cx="11548548" cy="168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3795" y="609600"/>
            <a:ext cx="256734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主要目標</a:t>
            </a:r>
            <a:endParaRPr/>
          </a:p>
        </p:txBody>
      </p:sp>
      <p:pic>
        <p:nvPicPr>
          <p:cNvPr id="156" name="Google Shape;156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650" y="449178"/>
            <a:ext cx="4480015" cy="610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【步驟二】外掛管理 – package control 教學</a:t>
            </a:r>
            <a:endParaRPr sz="3600"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626412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https://packagecontrol.io/installation - st3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複製sublime text 3紅框中內容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4465" y="1501672"/>
            <a:ext cx="4241742" cy="521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請回到剛剛已開啟的 Sublime Text ，點開 上方工具列 &gt; View &gt; Show Console</a:t>
            </a:r>
            <a:endParaRPr/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br>
              <a:rPr lang="en-US"/>
            </a:br>
            <a:endParaRPr/>
          </a:p>
        </p:txBody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【步驟二】外掛管理 – package control 教學</a:t>
            </a:r>
            <a:endParaRPr sz="3600"/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3432447"/>
            <a:ext cx="10467946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1066195" y="5064032"/>
            <a:ext cx="10353762" cy="175549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安裝完成後，請記得先關閉 Sublime ，然後再重新開啟一次。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*小提醒 : 假如安裝過程中，有跳出錯誤訊息的話，可以先忽略因為並不會影響安裝。</a:t>
            </a:r>
            <a:endParaRPr/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776" y="2553691"/>
            <a:ext cx="55118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【步驟二】外掛管理 – package control 教學</a:t>
            </a:r>
            <a:endParaRPr sz="3600"/>
          </a:p>
        </p:txBody>
      </p:sp>
      <p:sp>
        <p:nvSpPr>
          <p:cNvPr id="313" name="Google Shape;313;p40"/>
          <p:cNvSpPr txBox="1"/>
          <p:nvPr/>
        </p:nvSpPr>
        <p:spPr>
          <a:xfrm>
            <a:off x="1066195" y="1884850"/>
            <a:ext cx="10353762" cy="8212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貼上 剛才複製的代碼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【步驟三】Command Palette – 指令面板教學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913795" y="1732450"/>
            <a:ext cx="10353762" cy="1667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點進上方工具列 &gt; Tools &gt; Command Palette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(快速鍵為 : ” Ctrl + Shift + P “；假如使用的是 Mac 電腦，請將” Ctrl ” 鍵改為” Command “即可。)</a:t>
            </a:r>
            <a:endParaRPr/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713" y="2909888"/>
            <a:ext cx="3287712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913795" y="1732449"/>
            <a:ext cx="10353762" cy="1010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在視窗裡來搜尋看看” package control ” 吧，如果在上一個步驟有安裝成功的話，就會像下方圖示一樣被全部列出來喔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【步驟三】Command Palette – 指令面板教學</a:t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75" y="2743200"/>
            <a:ext cx="8099135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輸入「 ins 」 關鍵字做搜尋，會出現選項之中有一個「 Package Control : Install Package  」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【步驟四】安裝Emmet外掛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1" y="2700338"/>
            <a:ext cx="8401050" cy="403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接下來，會出現另一個跟剛剛 「 Command Palette 」長得很像的指令面板，這時就輸入我們這次要安裝的外掛名稱「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emmet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」 做搜尋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【步驟四】安裝Emmet外掛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361" y="2732573"/>
            <a:ext cx="6462630" cy="45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913795" y="1732449"/>
            <a:ext cx="10353762" cy="1410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主要作用，是只要在 HTML 或 CSS 文件中，輸入簡化的語法 + [Tab] 鍵，就可以完成一段程式碼,建議大家一定要安裝，這可是幫助我們省時的最佳工具！</a:t>
            </a:r>
            <a:endParaRPr/>
          </a:p>
        </p:txBody>
      </p:sp>
      <p:sp>
        <p:nvSpPr>
          <p:cNvPr id="348" name="Google Shape;348;p4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【步驟四】安裝Emmet外掛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13" y="3332162"/>
            <a:ext cx="8801100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676" y="3971925"/>
            <a:ext cx="8890000" cy="2286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355" name="Google Shape;355;p4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【步驟五】Emmet實作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8600952" y="6554122"/>
            <a:ext cx="35910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出處：</a:t>
            </a:r>
            <a:r>
              <a:rPr lang="en-US" sz="1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https://abgne.tw/web/emmet-tutorial-series-basic.html</a:t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7" name="Google Shape;357;p46"/>
          <p:cNvSpPr txBox="1"/>
          <p:nvPr/>
        </p:nvSpPr>
        <p:spPr>
          <a:xfrm>
            <a:off x="913795" y="1732449"/>
            <a:ext cx="10353762" cy="22394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假設我們要產生一個 h1 元素，那麼我們只要直接輸入 h1 後，按下 Tab 鍵或是 Ctrl+E 鍵就能產生出包含起始元素及結束元素的內容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範例網站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官網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文件參考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http://www.flycan.com/article/free-resource/sublime-text-setup-2-2077.html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補充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rtl="0" algn="l">
              <a:spcBef>
                <a:spcPts val="880"/>
              </a:spcBef>
              <a:spcAft>
                <a:spcPts val="0"/>
              </a:spcAft>
              <a:buSzPts val="980"/>
              <a:buChar char="◈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https://codertw.com/%E5%89%8D%E7%AB%AF%E9%96%8B%E7%99%BC/47550/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rtl="0" algn="l">
              <a:spcBef>
                <a:spcPts val="880"/>
              </a:spcBef>
              <a:spcAft>
                <a:spcPts val="0"/>
              </a:spcAft>
              <a:buSzPts val="980"/>
              <a:buChar char="◈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https://blog.miniasp.com/post/2014/01/06/Useful-tool-Sublime-Text-3-Quick-Start.aspx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一張圖形容Html /  CSS / JavaScript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1455722"/>
            <a:ext cx="10411621" cy="4612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8945395" y="6554122"/>
            <a:ext cx="32127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出處：https://ithelp.ithome.com.tw/articles/10202326</a:t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Codepen 介紹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https://codepen.io/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前端網頁的練習場，有許多線上資源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實作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本週大綱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HTML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組成規則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語法結構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2209" lvl="1" marL="720000" rtl="0" algn="l">
              <a:lnSpc>
                <a:spcPct val="110000"/>
              </a:lnSpc>
              <a:spcBef>
                <a:spcPts val="10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409" y="2151425"/>
            <a:ext cx="57150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HTML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超文件標示語言(英語：HyperText Markup Language，簡稱：HTML）是一種用於建立網頁的標準標記式語言。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定義頁面結構的語言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rtl="0" algn="l"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Ex: 標題、段落、圖片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745" y="3818931"/>
            <a:ext cx="5397255" cy="303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組成規則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Tags (標籤)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Attributes (屬性)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Elements (元素)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499" y="2686595"/>
            <a:ext cx="4700547" cy="360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組成規則-- tags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050153" y="1592750"/>
            <a:ext cx="10353762" cy="2358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&lt;div&gt;&lt;/div&gt;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&lt;a&gt;&lt;/a&gt;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&lt;img&gt;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&lt;br /&gt;</a:t>
            </a:r>
            <a:endParaRPr/>
          </a:p>
          <a:p>
            <a:pPr indent="-190430" lvl="0" marL="342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510" y="3106303"/>
            <a:ext cx="7034763" cy="21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6278202" y="6554122"/>
            <a:ext cx="59137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出處：</a:t>
            </a:r>
            <a:r>
              <a:rPr lang="en-US" sz="1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https://developer.mozilla.org/zh-TW/docs/Learn/Getting_started_with_the_web/HTML_basics</a:t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組成規則-- attributes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050153" y="3192377"/>
            <a:ext cx="10353762" cy="213369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="wrap"&gt;&lt;/div&gt;</a:t>
            </a:r>
            <a:endParaRPr/>
          </a:p>
          <a:p>
            <a:pPr indent="-306000" lvl="0" marL="342900" rtl="0" algn="l">
              <a:spcBef>
                <a:spcPts val="116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="http://shayhowe.com/" &gt;&lt;/a&gt;</a:t>
            </a:r>
            <a:endParaRPr/>
          </a:p>
          <a:p>
            <a:pPr indent="-306000" lvl="0" marL="342900" rtl="0" algn="l">
              <a:spcBef>
                <a:spcPts val="116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="img/abc.jpg"&gt;</a:t>
            </a:r>
            <a:endParaRPr/>
          </a:p>
          <a:p>
            <a:pPr indent="0" lvl="0" marL="36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050153" y="1737129"/>
            <a:ext cx="10353762" cy="116649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屬性是以名稱/值 對應的形式出現，比如：name="value" 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en-US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屬性總是在HTML元素的開始標籤中規定。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486" y="5086885"/>
            <a:ext cx="8704337" cy="10558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6278202" y="6554122"/>
            <a:ext cx="59137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出處：</a:t>
            </a:r>
            <a:r>
              <a:rPr lang="en-US" sz="1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https://developer.mozilla.org/zh-TW/docs/Learn/Getting_started_with_the_web/HTML_basics</a:t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組成規則-- Elements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id="wrap"&gt; This is the content &lt;/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306000" lvl="0" marL="342900" rtl="0" algn="l">
              <a:spcBef>
                <a:spcPts val="1160"/>
              </a:spcBef>
              <a:spcAft>
                <a:spcPts val="0"/>
              </a:spcAft>
              <a:buSzPts val="1820"/>
              <a:buChar char="◈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href=" https://www.google.com.tw"&gt;google&lt;/</a:t>
            </a:r>
            <a:r>
              <a:rPr b="1" lang="en-US" sz="28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36900" rtl="0" algn="l"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