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1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7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1915128" y="1788454"/>
            <a:ext cx="8361230" cy="20982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7200"/>
              <a:buFont typeface="Source Sans Pro"/>
              <a:buNone/>
              <a:defRPr sz="7200" cap="none"/>
            </a:lvl1pPr>
            <a:lvl2pPr lv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2pPr>
            <a:lvl3pPr lvl="2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3pPr>
            <a:lvl4pPr lvl="3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4pPr>
            <a:lvl5pPr lvl="4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5pPr>
            <a:lvl6pPr lvl="5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6pPr>
            <a:lvl7pPr lvl="6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7pPr>
            <a:lvl8pPr lvl="7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8pPr>
            <a:lvl9pPr lvl="8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2679905" y="3956279"/>
            <a:ext cx="6831674" cy="1086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300"/>
              <a:buFont typeface="Source Sans Pro"/>
              <a:buNone/>
              <a:defRPr sz="2300"/>
            </a:lvl1pPr>
            <a:lvl2pPr indent="-228600" lvl="1" marL="91440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300"/>
              <a:buFont typeface="Source Sans Pro"/>
              <a:buNone/>
              <a:defRPr sz="2300"/>
            </a:lvl2pPr>
            <a:lvl3pPr indent="-228600" lvl="2" marL="137160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300"/>
              <a:buFont typeface="Source Sans Pro"/>
              <a:buNone/>
              <a:defRPr sz="2300"/>
            </a:lvl3pPr>
            <a:lvl4pPr indent="-228600" lvl="3" marL="182880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300"/>
              <a:buFont typeface="Source Sans Pro"/>
              <a:buNone/>
              <a:defRPr sz="2300"/>
            </a:lvl4pPr>
            <a:lvl5pPr indent="-228600" lvl="4" marL="228600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300"/>
              <a:buFont typeface="Source Sans Pro"/>
              <a:buNone/>
              <a:defRPr sz="2300"/>
            </a:lvl5pPr>
            <a:lvl6pPr indent="-342900" lvl="5" marL="2743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752857" y="744468"/>
            <a:ext cx="10674119" cy="5349674"/>
            <a:chOff x="0" y="0"/>
            <a:chExt cx="10674117" cy="5349672"/>
          </a:xfrm>
        </p:grpSpPr>
        <p:sp>
          <p:nvSpPr>
            <p:cNvPr id="14" name="Google Shape;14;p2"/>
            <p:cNvSpPr/>
            <p:nvPr/>
          </p:nvSpPr>
          <p:spPr>
            <a:xfrm>
              <a:off x="7399104" y="941183"/>
              <a:ext cx="3275013" cy="4408489"/>
            </a:xfrm>
            <a:custGeom>
              <a:rect b="b" l="l" r="r" t="t"/>
              <a:pathLst>
                <a:path extrusionOk="0" h="21600" w="21600">
                  <a:moveTo>
                    <a:pt x="1892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712"/>
                  </a:lnTo>
                  <a:lnTo>
                    <a:pt x="18924" y="19714"/>
                  </a:lnTo>
                  <a:lnTo>
                    <a:pt x="18924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Sans Pro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0" y="0"/>
              <a:ext cx="3275668" cy="4408489"/>
            </a:xfrm>
            <a:custGeom>
              <a:rect b="b" l="l" r="r" t="t"/>
              <a:pathLst>
                <a:path extrusionOk="0" h="21600" w="21596">
                  <a:moveTo>
                    <a:pt x="18921" y="0"/>
                  </a:moveTo>
                  <a:lnTo>
                    <a:pt x="21596" y="0"/>
                  </a:lnTo>
                  <a:lnTo>
                    <a:pt x="21596" y="21600"/>
                  </a:lnTo>
                  <a:lnTo>
                    <a:pt x="5" y="21600"/>
                  </a:lnTo>
                  <a:cubicBezTo>
                    <a:pt x="-4" y="20948"/>
                    <a:pt x="9" y="20362"/>
                    <a:pt x="0" y="19710"/>
                  </a:cubicBezTo>
                  <a:lnTo>
                    <a:pt x="18921" y="19716"/>
                  </a:lnTo>
                  <a:lnTo>
                    <a:pt x="18921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Source Sans Pro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149896" y="6521072"/>
            <a:ext cx="277079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>
  <p:cSld name="標題及直排文字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1pPr>
            <a:lvl2pPr lv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2pPr>
            <a:lvl3pPr lvl="2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3pPr>
            <a:lvl4pPr lvl="3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4pPr>
            <a:lvl5pPr lvl="4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5pPr>
            <a:lvl6pPr lvl="5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6pPr>
            <a:lvl7pPr lvl="6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7pPr>
            <a:lvl8pPr lvl="7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8pPr>
            <a:lvl9pPr lvl="8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791949" y="6521072"/>
            <a:ext cx="277079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>
  <p:cSld name="直排標題及文字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9596560" y="624155"/>
            <a:ext cx="1565767" cy="5243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1pPr>
            <a:lvl2pPr lv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2pPr>
            <a:lvl3pPr lvl="2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3pPr>
            <a:lvl4pPr lvl="3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4pPr>
            <a:lvl5pPr lvl="4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5pPr>
            <a:lvl6pPr lvl="5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6pPr>
            <a:lvl7pPr lvl="6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7pPr>
            <a:lvl8pPr lvl="7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8pPr>
            <a:lvl9pPr lvl="8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1371600" y="624155"/>
            <a:ext cx="8179642" cy="5243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10791949" y="6521072"/>
            <a:ext cx="277079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1pPr>
            <a:lvl2pPr lv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2pPr>
            <a:lvl3pPr lvl="2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3pPr>
            <a:lvl4pPr lvl="3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4pPr>
            <a:lvl5pPr lvl="4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5pPr>
            <a:lvl6pPr lvl="5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6pPr>
            <a:lvl7pPr lvl="6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7pPr>
            <a:lvl8pPr lvl="7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8pPr>
            <a:lvl9pPr lvl="8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0791949" y="6521072"/>
            <a:ext cx="277079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頭" showMasterSp="0">
  <p:cSld name="區段標頭">
    <p:bg>
      <p:bgPr>
        <a:solidFill>
          <a:srgbClr val="191B0E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65025" y="1301360"/>
            <a:ext cx="961297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7200"/>
              <a:buFont typeface="Source Sans Pro"/>
              <a:buNone/>
              <a:defRPr sz="7200" cap="none">
                <a:solidFill>
                  <a:srgbClr val="EFEDE3"/>
                </a:solidFill>
              </a:defRPr>
            </a:lvl1pPr>
            <a:lvl2pPr lv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2pPr>
            <a:lvl3pPr lvl="2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3pPr>
            <a:lvl4pPr lvl="3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4pPr>
            <a:lvl5pPr lvl="4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5pPr>
            <a:lvl6pPr lvl="5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6pPr>
            <a:lvl7pPr lvl="6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7pPr>
            <a:lvl8pPr lvl="7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8pPr>
            <a:lvl9pPr lvl="8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65025" y="4216327"/>
            <a:ext cx="9612972" cy="11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2400"/>
              <a:buFont typeface="Source Sans Pro"/>
              <a:buNone/>
              <a:defRPr sz="2400">
                <a:solidFill>
                  <a:srgbClr val="EFEDE3"/>
                </a:solidFill>
              </a:defRPr>
            </a:lvl1pPr>
            <a:lvl2pPr indent="-228600" lvl="1" marL="9144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2400"/>
              <a:buFont typeface="Source Sans Pro"/>
              <a:buNone/>
              <a:defRPr sz="2400">
                <a:solidFill>
                  <a:srgbClr val="EFEDE3"/>
                </a:solidFill>
              </a:defRPr>
            </a:lvl2pPr>
            <a:lvl3pPr indent="-228600" lvl="2" marL="1371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2400"/>
              <a:buFont typeface="Source Sans Pro"/>
              <a:buNone/>
              <a:defRPr sz="2400">
                <a:solidFill>
                  <a:srgbClr val="EFEDE3"/>
                </a:solidFill>
              </a:defRPr>
            </a:lvl3pPr>
            <a:lvl4pPr indent="-228600" lvl="3" marL="18288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2400"/>
              <a:buFont typeface="Source Sans Pro"/>
              <a:buNone/>
              <a:defRPr sz="2400">
                <a:solidFill>
                  <a:srgbClr val="EFEDE3"/>
                </a:solidFill>
              </a:defRPr>
            </a:lvl4pPr>
            <a:lvl5pPr indent="-228600" lvl="4" marL="22860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2400"/>
              <a:buFont typeface="Source Sans Pro"/>
              <a:buNone/>
              <a:defRPr sz="2400">
                <a:solidFill>
                  <a:srgbClr val="EFEDE3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8151962" y="1685651"/>
            <a:ext cx="3275013" cy="4408489"/>
          </a:xfrm>
          <a:custGeom>
            <a:rect b="b" l="l" r="r" t="t"/>
            <a:pathLst>
              <a:path extrusionOk="0" h="21600" w="21600">
                <a:moveTo>
                  <a:pt x="1892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9733"/>
                </a:lnTo>
                <a:lnTo>
                  <a:pt x="18924" y="19733"/>
                </a:lnTo>
                <a:lnTo>
                  <a:pt x="18924" y="0"/>
                </a:lnTo>
                <a:close/>
              </a:path>
            </a:pathLst>
          </a:custGeom>
          <a:solidFill>
            <a:srgbClr val="EFEDE3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149896" y="6521072"/>
            <a:ext cx="277079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EFEDE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EFEDE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EFEDE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EFEDE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EFEDE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EFEDE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EFEDE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EFEDE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DE3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EFEDE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191B0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>
  <p:cSld name="兩項物件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1pPr>
            <a:lvl2pPr lv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2pPr>
            <a:lvl3pPr lvl="2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3pPr>
            <a:lvl4pPr lvl="3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4pPr>
            <a:lvl5pPr lvl="4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5pPr>
            <a:lvl6pPr lvl="5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6pPr>
            <a:lvl7pPr lvl="6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7pPr>
            <a:lvl8pPr lvl="7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8pPr>
            <a:lvl9pPr lvl="8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371600" y="2285999"/>
            <a:ext cx="4447786" cy="3581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0791949" y="6521072"/>
            <a:ext cx="277079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較">
  <p:cSld name="比較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1pPr>
            <a:lvl2pPr lv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2pPr>
            <a:lvl3pPr lvl="2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3pPr>
            <a:lvl4pPr lvl="3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4pPr>
            <a:lvl5pPr lvl="4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5pPr>
            <a:lvl6pPr lvl="5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6pPr>
            <a:lvl7pPr lvl="6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7pPr>
            <a:lvl8pPr lvl="7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8pPr>
            <a:lvl9pPr lvl="8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1371600" y="2340864"/>
            <a:ext cx="4443985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3000"/>
              <a:buFont typeface="Source Sans Pro"/>
              <a:buNone/>
              <a:defRPr sz="3000"/>
            </a:lvl1pPr>
            <a:lvl2pPr indent="-228600" lvl="1" marL="9144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3000"/>
              <a:buFont typeface="Source Sans Pro"/>
              <a:buNone/>
              <a:defRPr sz="3000"/>
            </a:lvl2pPr>
            <a:lvl3pPr indent="-228600" lvl="2" marL="1371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3000"/>
              <a:buFont typeface="Source Sans Pro"/>
              <a:buNone/>
              <a:defRPr sz="3000"/>
            </a:lvl3pPr>
            <a:lvl4pPr indent="-228600" lvl="3" marL="18288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3000"/>
              <a:buFont typeface="Source Sans Pro"/>
              <a:buNone/>
              <a:defRPr sz="3000"/>
            </a:lvl4pPr>
            <a:lvl5pPr indent="-228600" lvl="4" marL="22860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3000"/>
              <a:buFont typeface="Source Sans Pro"/>
              <a:buNone/>
              <a:defRPr sz="3000"/>
            </a:lvl5pPr>
            <a:lvl6pPr indent="-342900" lvl="5" marL="2743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6525014" y="2340864"/>
            <a:ext cx="4443985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/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10791949" y="6521072"/>
            <a:ext cx="277079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>
  <p:cSld name="只有標題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1pPr>
            <a:lvl2pPr lv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2pPr>
            <a:lvl3pPr lvl="2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3pPr>
            <a:lvl4pPr lvl="3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4pPr>
            <a:lvl5pPr lvl="4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5pPr>
            <a:lvl6pPr lvl="5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6pPr>
            <a:lvl7pPr lvl="6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7pPr>
            <a:lvl8pPr lvl="7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8pPr>
            <a:lvl9pPr lvl="8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10791949" y="6521072"/>
            <a:ext cx="277079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>
  <p:cSld name="空白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10791949" y="6521072"/>
            <a:ext cx="277079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showMasterSp="0">
  <p:cSld name="含標題的內容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-1" y="375"/>
            <a:ext cx="5303522" cy="6857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723900" y="685800"/>
            <a:ext cx="3855721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800"/>
              <a:buFont typeface="Source Sans Pro"/>
              <a:buNone/>
              <a:defRPr sz="4800"/>
            </a:lvl1pPr>
            <a:lvl2pPr lv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2pPr>
            <a:lvl3pPr lvl="2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3pPr>
            <a:lvl4pPr lvl="3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4pPr>
            <a:lvl5pPr lvl="4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5pPr>
            <a:lvl6pPr lvl="5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6pPr>
            <a:lvl7pPr lvl="6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7pPr>
            <a:lvl8pPr lvl="7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8pPr>
            <a:lvl9pPr lvl="8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6256020" y="685801"/>
            <a:ext cx="5212080" cy="517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723899" y="2856343"/>
            <a:ext cx="3855722" cy="3011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9"/>
          <p:cNvSpPr/>
          <p:nvPr/>
        </p:nvSpPr>
        <p:spPr>
          <a:xfrm>
            <a:off x="5303520" y="376"/>
            <a:ext cx="228601" cy="6858001"/>
          </a:xfrm>
          <a:prstGeom prst="rect">
            <a:avLst/>
          </a:prstGeom>
          <a:solidFill>
            <a:srgbClr val="191B0E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11202353" y="6521072"/>
            <a:ext cx="277080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showMasterSp="0">
  <p:cSld name="含標題的圖片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1" y="375"/>
            <a:ext cx="5303522" cy="6857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723900" y="685800"/>
            <a:ext cx="3855721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800"/>
              <a:buFont typeface="Source Sans Pro"/>
              <a:buNone/>
              <a:defRPr sz="4800"/>
            </a:lvl1pPr>
            <a:lvl2pPr lvl="1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2pPr>
            <a:lvl3pPr lvl="2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3pPr>
            <a:lvl4pPr lvl="3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4pPr>
            <a:lvl5pPr lvl="4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5pPr>
            <a:lvl6pPr lvl="5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6pPr>
            <a:lvl7pPr lvl="6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7pPr>
            <a:lvl8pPr lvl="7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8pPr>
            <a:lvl9pPr lvl="8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10"/>
          <p:cNvSpPr/>
          <p:nvPr>
            <p:ph idx="2" type="pic"/>
          </p:nvPr>
        </p:nvSpPr>
        <p:spPr>
          <a:xfrm>
            <a:off x="5532120" y="0"/>
            <a:ext cx="665988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Source Sans Pro"/>
              <a:buChar char="–"/>
              <a:defRPr b="0" i="0" sz="20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Source Sans Pro"/>
              <a:buChar char="–"/>
              <a:defRPr b="0" i="0" sz="20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Source Sans Pro"/>
              <a:buChar char="–"/>
              <a:defRPr b="0" i="0" sz="20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Source Sans Pro"/>
              <a:buChar char="–"/>
              <a:defRPr b="0" i="0" sz="20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723900" y="2855967"/>
            <a:ext cx="3855721" cy="3011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228600" lvl="0" marL="457200" algn="l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Clr>
                <a:srgbClr val="191B0E"/>
              </a:buClr>
              <a:buSzPts val="1600"/>
              <a:buFont typeface="Source Sans Pro"/>
              <a:buNone/>
              <a:defRPr sz="1600"/>
            </a:lvl1pPr>
            <a:lvl2pPr indent="-228600" lvl="1" marL="914400" algn="l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Clr>
                <a:srgbClr val="191B0E"/>
              </a:buClr>
              <a:buSzPts val="1600"/>
              <a:buFont typeface="Source Sans Pro"/>
              <a:buNone/>
              <a:defRPr sz="1600"/>
            </a:lvl2pPr>
            <a:lvl3pPr indent="-228600" lvl="2" marL="1371600" algn="l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Clr>
                <a:srgbClr val="191B0E"/>
              </a:buClr>
              <a:buSzPts val="1600"/>
              <a:buFont typeface="Source Sans Pro"/>
              <a:buNone/>
              <a:defRPr sz="1600"/>
            </a:lvl3pPr>
            <a:lvl4pPr indent="-228600" lvl="3" marL="1828800" algn="l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Clr>
                <a:srgbClr val="191B0E"/>
              </a:buClr>
              <a:buSzPts val="1600"/>
              <a:buFont typeface="Source Sans Pro"/>
              <a:buNone/>
              <a:defRPr sz="1600"/>
            </a:lvl4pPr>
            <a:lvl5pPr indent="-228600" lvl="4" marL="2286000" algn="l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Clr>
                <a:srgbClr val="191B0E"/>
              </a:buClr>
              <a:buSzPts val="1600"/>
              <a:buFont typeface="Source Sans Pro"/>
              <a:buNone/>
              <a:defRPr sz="1600"/>
            </a:lvl5pPr>
            <a:lvl6pPr indent="-342900" lvl="5" marL="2743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10"/>
          <p:cNvSpPr/>
          <p:nvPr/>
        </p:nvSpPr>
        <p:spPr>
          <a:xfrm>
            <a:off x="5303520" y="376"/>
            <a:ext cx="228601" cy="6858001"/>
          </a:xfrm>
          <a:prstGeom prst="rect">
            <a:avLst/>
          </a:prstGeom>
          <a:solidFill>
            <a:srgbClr val="191B0E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11202353" y="6521072"/>
            <a:ext cx="277080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DE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78094" y="376"/>
            <a:ext cx="228601" cy="6858001"/>
          </a:xfrm>
          <a:prstGeom prst="rect">
            <a:avLst/>
          </a:prstGeom>
          <a:solidFill>
            <a:srgbClr val="191B0E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/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Source Sans Pro"/>
              <a:buChar char="–"/>
              <a:defRPr b="0" i="0" sz="20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55600" lvl="3" marL="18288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Source Sans Pro"/>
              <a:buChar char="–"/>
              <a:defRPr b="0" i="0" sz="20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55600" lvl="4" marL="22860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Source Sans Pro"/>
              <a:buChar char="–"/>
              <a:defRPr b="0" i="0" sz="20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Source Sans Pro"/>
              <a:buChar char="–"/>
              <a:defRPr b="0" i="0" sz="20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0791949" y="6521072"/>
            <a:ext cx="277079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depen.io/GoIT-fe/pen/OjjdXb" TargetMode="External"/><Relationship Id="rId4" Type="http://schemas.openxmlformats.org/officeDocument/2006/relationships/hyperlink" Target="https://codepen.io/GoIT-fe/pen/OjjdXb" TargetMode="External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gif"/><Relationship Id="rId4" Type="http://schemas.openxmlformats.org/officeDocument/2006/relationships/image" Target="../media/image10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4294967295" type="ctrTitle"/>
          </p:nvPr>
        </p:nvSpPr>
        <p:spPr>
          <a:xfrm>
            <a:off x="1915127" y="1788454"/>
            <a:ext cx="8361231" cy="20982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表格</a:t>
            </a:r>
            <a:r>
              <a:rPr b="0" i="0" lang="en-US" sz="7200" u="none" cap="none" strike="noStrike">
                <a:solidFill>
                  <a:srgbClr val="191B0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TABLE</a:t>
            </a:r>
            <a:endParaRPr b="0" i="0" sz="4400" u="none" cap="none" strike="noStrike">
              <a:solidFill>
                <a:srgbClr val="191B0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Google Shape;67;p13"/>
          <p:cNvSpPr txBox="1"/>
          <p:nvPr>
            <p:ph idx="4294967295" type="subTitle"/>
          </p:nvPr>
        </p:nvSpPr>
        <p:spPr>
          <a:xfrm>
            <a:off x="2679906" y="3956279"/>
            <a:ext cx="6831673" cy="1086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300"/>
              <a:buFont typeface="Source Sans Pro"/>
              <a:buNone/>
            </a:pPr>
            <a:r>
              <a:rPr b="0" i="0" lang="en-US" sz="2300" u="none" cap="none" strike="noStrike">
                <a:solidFill>
                  <a:srgbClr val="191B0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目標：正確使用表格</a:t>
            </a:r>
            <a:endParaRPr b="0" i="0" sz="2000" u="none" cap="none" strike="noStrike">
              <a:solidFill>
                <a:srgbClr val="191B0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1371600" y="3277456"/>
            <a:ext cx="9601200" cy="243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表格資料(table data)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1371599" y="1982909"/>
            <a:ext cx="4027472" cy="955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6B18"/>
              </a:buClr>
              <a:buSzPts val="6000"/>
              <a:buFont typeface="Source Sans Pro"/>
              <a:buNone/>
            </a:pPr>
            <a:r>
              <a:rPr b="0" i="0" lang="en-US" sz="6000" u="none" cap="none" strike="noStrike">
                <a:solidFill>
                  <a:srgbClr val="906B1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&lt;td&gt;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371600" y="3277456"/>
            <a:ext cx="9601200" cy="243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表格標題(table heading)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1371599" y="1982909"/>
            <a:ext cx="4027472" cy="955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6B18"/>
              </a:buClr>
              <a:buSzPts val="6000"/>
              <a:buFont typeface="Source Sans Pro"/>
              <a:buNone/>
            </a:pPr>
            <a:r>
              <a:rPr b="0" i="0" lang="en-US" sz="6000" u="none" cap="none" strike="noStrike">
                <a:solidFill>
                  <a:srgbClr val="906B1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&lt;th&gt;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906B18"/>
              </a:buClr>
              <a:buSzPts val="4400"/>
              <a:buFont typeface="Arial"/>
              <a:buNone/>
            </a:pPr>
            <a:r>
              <a:rPr lang="en-US">
                <a:solidFill>
                  <a:srgbClr val="906B18"/>
                </a:solidFill>
                <a:latin typeface="Arial"/>
                <a:ea typeface="Arial"/>
                <a:cs typeface="Arial"/>
                <a:sym typeface="Arial"/>
              </a:rPr>
              <a:t>基本表格結構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1520575" y="1613043"/>
            <a:ext cx="4171310" cy="4599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&lt;table&gt;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&lt;tr&gt;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&lt;th&gt;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數字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1&lt;/th&gt;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&lt;th&gt;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數字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2&lt;/th&gt;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&lt;th&gt;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數字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3&lt;/th&gt;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&lt;/tr&gt;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&lt;tr&gt;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&lt;td&gt;11&lt;/td&gt;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&lt;td&gt;21&lt;/td&gt;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&lt;td&gt;31&lt;/td&gt;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&lt;/tr&gt;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&lt;tr&gt;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&lt;td&gt;12&lt;/td&gt;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&lt;td&gt;22&lt;/td&gt;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&lt;td&gt;32&lt;/td&gt;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&lt;/tr&gt;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&lt;/table&gt;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1371600" y="685800"/>
            <a:ext cx="9601200" cy="9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906B18"/>
              </a:buClr>
              <a:buSzPts val="3900"/>
              <a:buFont typeface="Arial"/>
              <a:buNone/>
            </a:pPr>
            <a:r>
              <a:rPr lang="en-US" sz="3900">
                <a:solidFill>
                  <a:srgbClr val="906B18"/>
                </a:solidFill>
                <a:latin typeface="Arial"/>
                <a:ea typeface="Arial"/>
                <a:cs typeface="Arial"/>
                <a:sym typeface="Arial"/>
              </a:rPr>
              <a:t>屬性</a:t>
            </a:r>
            <a:br>
              <a:rPr lang="en-US" sz="3900">
                <a:solidFill>
                  <a:srgbClr val="906B1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/>
              <a:t>風光的過去、漸漸退出舞台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1427811" y="1659425"/>
            <a:ext cx="5256768" cy="1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在表格呼風喚雨的年代為它準備了十多種屬性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太巢加上太多屬性，維護困難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全部屬性都能用更佳的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代替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只剩特定時機使用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1541596" y="3084491"/>
            <a:ext cx="4171310" cy="18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&lt;table width=”100” border=”1”&gt;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&lt;tr&gt;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&lt;td&gt;11&lt;/td&gt;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&lt;td&gt;21&lt;/td&gt;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&lt;td&gt;31&lt;/td&gt;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&lt;/tr&gt;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&lt;/table&gt;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圖片 2" id="167" name="Google Shape;1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8936" y="3623903"/>
            <a:ext cx="2679701" cy="95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1371600" y="2065109"/>
            <a:ext cx="9601200" cy="243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可使用在&lt;td&gt;&lt;th&gt;</a:t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1371599" y="770561"/>
            <a:ext cx="7402532" cy="955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6B18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906B18"/>
                </a:solidFill>
                <a:latin typeface="Arial"/>
                <a:ea typeface="Arial"/>
                <a:cs typeface="Arial"/>
                <a:sym typeface="Arial"/>
              </a:rPr>
              <a:t>跨欄 </a:t>
            </a:r>
            <a:r>
              <a:rPr b="0" i="0" lang="en-US" sz="6000" u="none" cap="none" strike="noStrike">
                <a:solidFill>
                  <a:srgbClr val="906B1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colspan=“”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1520575" y="3030872"/>
            <a:ext cx="4171310" cy="2694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&lt;table border="1"&gt;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&lt;tr&gt;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&lt;th colspan="3"&gt;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數字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&lt;/th&gt;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&lt;/tr&gt;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&lt;tr&gt;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&lt;td&gt;11&lt;/td&gt;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&lt;td&gt;21&lt;/td&gt;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&lt;td&gt;31&lt;/td&gt;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&lt;/tr&gt;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&lt;/table&gt;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圖片 2" id="175" name="Google Shape;1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6203" y="2179176"/>
            <a:ext cx="5026279" cy="3348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1371600" y="2065109"/>
            <a:ext cx="9601200" cy="243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可使用在&lt;td&gt;&lt;th&gt;</a:t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1371599" y="770561"/>
            <a:ext cx="7402532" cy="955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6B18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906B18"/>
                </a:solidFill>
                <a:latin typeface="Arial"/>
                <a:ea typeface="Arial"/>
                <a:cs typeface="Arial"/>
                <a:sym typeface="Arial"/>
              </a:rPr>
              <a:t>跨列 </a:t>
            </a:r>
            <a:r>
              <a:rPr b="0" i="0" lang="en-US" sz="6000" u="none" cap="none" strike="noStrike">
                <a:solidFill>
                  <a:srgbClr val="906B1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rowspan=“”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1520575" y="3030872"/>
            <a:ext cx="4171310" cy="2948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&lt;table border="1"&gt;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&lt;tr&gt;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&lt;td rowspan="2"&gt;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數字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&lt;/td&gt;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&lt;td&gt;11&lt;/td&gt;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&lt;td&gt;12&lt;/td&gt;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&lt;/tr&gt;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&lt;tr&gt;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&lt;td&gt;21&lt;/td&gt;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&lt;td&gt;31&lt;/td&gt;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&lt;/tr&gt;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&lt;/table&gt;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6303" y="2304972"/>
            <a:ext cx="5134257" cy="3428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>
            <a:hlinkClick r:id="rId3"/>
          </p:cNvPr>
          <p:cNvSpPr txBox="1"/>
          <p:nvPr/>
        </p:nvSpPr>
        <p:spPr>
          <a:xfrm>
            <a:off x="10469367" y="6092575"/>
            <a:ext cx="1243173" cy="35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畫面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圖片 2" id="189" name="Google Shape;18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36850" y="1847850"/>
            <a:ext cx="67183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1371600" y="685799"/>
            <a:ext cx="9601200" cy="927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906B18"/>
              </a:buClr>
              <a:buSzPts val="4400"/>
              <a:buFont typeface="Arial"/>
              <a:buNone/>
            </a:pPr>
            <a:r>
              <a:rPr lang="en-US">
                <a:solidFill>
                  <a:srgbClr val="906B18"/>
                </a:solidFill>
                <a:latin typeface="Arial"/>
                <a:ea typeface="Arial"/>
                <a:cs typeface="Arial"/>
                <a:sym typeface="Arial"/>
              </a:rPr>
              <a:t>長表格結構</a:t>
            </a:r>
            <a:endParaRPr/>
          </a:p>
        </p:txBody>
      </p:sp>
      <p:sp>
        <p:nvSpPr>
          <p:cNvPr id="195" name="Google Shape;195;p29"/>
          <p:cNvSpPr txBox="1"/>
          <p:nvPr/>
        </p:nvSpPr>
        <p:spPr>
          <a:xfrm>
            <a:off x="1520575" y="1613042"/>
            <a:ext cx="4171310" cy="3774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&lt;table&gt;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&lt;thead&gt;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&lt;tr&gt;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	&lt;th&gt;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數字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1&lt;/th&gt;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&lt;th&gt;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數字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2&lt;/th&gt;            		&lt;/tr&gt;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&lt;/thead&gt;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&lt;tbody&gt;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&lt;tr&gt;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716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&lt;td&gt;11&lt;/td&gt;      			  		&lt;td&gt;12&lt;/td&gt;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&lt;/tr&gt;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&lt;/tbody&gt;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&lt;/table&gt;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1371600" y="3277456"/>
            <a:ext cx="9601200" cy="243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表格標題內容</a:t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1371599" y="1982909"/>
            <a:ext cx="4027472" cy="955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6B18"/>
              </a:buClr>
              <a:buSzPts val="6000"/>
              <a:buFont typeface="Source Sans Pro"/>
              <a:buNone/>
            </a:pPr>
            <a:r>
              <a:rPr b="0" i="0" lang="en-US" sz="6000" u="none" cap="none" strike="noStrike">
                <a:solidFill>
                  <a:srgbClr val="906B1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&lt;thead&gt;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1371600" y="3277456"/>
            <a:ext cx="9601200" cy="243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表格內容</a:t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1371599" y="1982909"/>
            <a:ext cx="4027472" cy="955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6B18"/>
              </a:buClr>
              <a:buSzPts val="6000"/>
              <a:buFont typeface="Source Sans Pro"/>
              <a:buNone/>
            </a:pPr>
            <a:r>
              <a:rPr b="0" i="0" lang="en-US" sz="6000" u="none" cap="none" strike="noStrike">
                <a:solidFill>
                  <a:srgbClr val="906B1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&lt;tbody&gt;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906B18"/>
              </a:buClr>
              <a:buSzPts val="4400"/>
              <a:buFont typeface="Arial"/>
              <a:buNone/>
            </a:pPr>
            <a:r>
              <a:rPr lang="en-US">
                <a:solidFill>
                  <a:srgbClr val="906B18"/>
                </a:solidFill>
                <a:latin typeface="Arial"/>
                <a:ea typeface="Arial"/>
                <a:cs typeface="Arial"/>
                <a:sym typeface="Arial"/>
              </a:rPr>
              <a:t>歷史</a:t>
            </a:r>
            <a:br>
              <a:rPr lang="en-US">
                <a:solidFill>
                  <a:srgbClr val="906B1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latin typeface="Arial"/>
                <a:ea typeface="Arial"/>
                <a:cs typeface="Arial"/>
                <a:sym typeface="Arial"/>
              </a:rPr>
              <a:t>用table做網頁？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532532" y="2036418"/>
            <a:ext cx="212036" cy="2908301"/>
          </a:xfrm>
          <a:custGeom>
            <a:rect b="b" l="l" r="r" t="t"/>
            <a:pathLst>
              <a:path extrusionOk="0" h="21600" w="21600">
                <a:moveTo>
                  <a:pt x="0" y="20813"/>
                </a:moveTo>
                <a:lnTo>
                  <a:pt x="5400" y="20813"/>
                </a:lnTo>
                <a:lnTo>
                  <a:pt x="5400" y="0"/>
                </a:lnTo>
                <a:lnTo>
                  <a:pt x="16200" y="0"/>
                </a:lnTo>
                <a:lnTo>
                  <a:pt x="16200" y="20813"/>
                </a:lnTo>
                <a:lnTo>
                  <a:pt x="21600" y="20813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cap="flat" cmpd="sng" w="34925">
            <a:solidFill>
              <a:srgbClr val="6667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932582" y="2527574"/>
            <a:ext cx="8050696" cy="2186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34925">
            <a:solidFill>
              <a:srgbClr val="6667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圖片 17"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6696" y="2998732"/>
            <a:ext cx="5456583" cy="3643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9375" y="2036422"/>
            <a:ext cx="7883622" cy="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3736" y="2036438"/>
            <a:ext cx="2209800" cy="29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1371600" y="685800"/>
            <a:ext cx="9601200" cy="927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906B18"/>
              </a:buClr>
              <a:buSzPts val="4400"/>
              <a:buFont typeface="Arial"/>
              <a:buNone/>
            </a:pPr>
            <a:r>
              <a:rPr lang="en-US">
                <a:solidFill>
                  <a:srgbClr val="906B18"/>
                </a:solidFill>
                <a:latin typeface="Arial"/>
                <a:ea typeface="Arial"/>
                <a:cs typeface="Arial"/>
                <a:sym typeface="Arial"/>
              </a:rPr>
              <a:t>長表格結構</a:t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1520575" y="1613042"/>
            <a:ext cx="4171310" cy="3774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&lt;table&gt;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&lt;thead&gt;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&lt;tr&gt;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	&lt;th&gt;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數字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1&lt;/th&gt;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&lt;th&gt;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數字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2&lt;/th&gt;            		&lt;/tr&gt;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&lt;/thead&gt;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&lt;tbody&gt;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&lt;tr&gt;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716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&lt;td&gt;11&lt;/td&gt;      			  		&lt;td&gt;12&lt;/td&gt;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&lt;/tr&gt;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&lt;/tbody&gt;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&lt;/table&gt;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371599" y="2113902"/>
            <a:ext cx="4875090" cy="978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906B18"/>
              </a:buClr>
              <a:buSzPts val="4400"/>
              <a:buFont typeface="Arial"/>
              <a:buNone/>
            </a:pPr>
            <a:r>
              <a:rPr lang="en-US">
                <a:solidFill>
                  <a:srgbClr val="906B18"/>
                </a:solidFill>
                <a:latin typeface="Arial"/>
                <a:ea typeface="Arial"/>
                <a:cs typeface="Arial"/>
                <a:sym typeface="Arial"/>
              </a:rPr>
              <a:t>作業</a:t>
            </a:r>
            <a:endParaRPr/>
          </a:p>
        </p:txBody>
      </p:sp>
      <p:sp>
        <p:nvSpPr>
          <p:cNvPr id="219" name="Google Shape;219;p33"/>
          <p:cNvSpPr txBox="1"/>
          <p:nvPr/>
        </p:nvSpPr>
        <p:spPr>
          <a:xfrm>
            <a:off x="1371600" y="3092519"/>
            <a:ext cx="4792894" cy="243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801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使用table排出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右邊行事曆</a:t>
            </a:r>
            <a:br>
              <a:rPr b="0" i="0" lang="en-US" sz="4400" u="none" cap="none" strike="noStrike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圖片 4" id="220" name="Google Shape;22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1431" y="1900718"/>
            <a:ext cx="5483909" cy="3328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1004" y="4381354"/>
            <a:ext cx="2883275" cy="219738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906B18"/>
              </a:buClr>
              <a:buSzPts val="4400"/>
              <a:buFont typeface="Arial"/>
              <a:buNone/>
            </a:pPr>
            <a:r>
              <a:rPr lang="en-US">
                <a:solidFill>
                  <a:srgbClr val="906B18"/>
                </a:solidFill>
                <a:latin typeface="Arial"/>
                <a:ea typeface="Arial"/>
                <a:cs typeface="Arial"/>
                <a:sym typeface="Arial"/>
              </a:rPr>
              <a:t>歷史</a:t>
            </a:r>
            <a:br>
              <a:rPr lang="en-US">
                <a:solidFill>
                  <a:srgbClr val="906B1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latin typeface="Arial"/>
                <a:ea typeface="Arial"/>
                <a:cs typeface="Arial"/>
                <a:sym typeface="Arial"/>
              </a:rPr>
              <a:t>用table做網頁？</a:t>
            </a:r>
            <a:endParaRPr/>
          </a:p>
        </p:txBody>
      </p:sp>
      <p:pic>
        <p:nvPicPr>
          <p:cNvPr descr="圖片 2" id="84" name="Google Shape;8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1867112"/>
            <a:ext cx="2872684" cy="742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 3" id="85" name="Google Shape;8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6301" y="2737604"/>
            <a:ext cx="2872685" cy="15152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 8" id="86" name="Google Shape;8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73244" y="1867112"/>
            <a:ext cx="2889439" cy="47116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 rot="2661384">
            <a:off x="1573284" y="4782041"/>
            <a:ext cx="445594" cy="445594"/>
          </a:xfrm>
          <a:prstGeom prst="plus">
            <a:avLst>
              <a:gd fmla="val 25000" name="adj"/>
            </a:avLst>
          </a:prstGeom>
          <a:solidFill>
            <a:schemeClr val="accent6"/>
          </a:solidFill>
          <a:ln cap="flat" cmpd="sng" w="34925">
            <a:solidFill>
              <a:srgbClr val="A560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4406348" y="3882887"/>
            <a:ext cx="516836" cy="73155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34925">
            <a:solidFill>
              <a:srgbClr val="6667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85254" y="1867104"/>
            <a:ext cx="3442675" cy="1613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85254" y="3631400"/>
            <a:ext cx="3442675" cy="2947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906B18"/>
              </a:buClr>
              <a:buSzPts val="4400"/>
              <a:buFont typeface="Arial"/>
              <a:buNone/>
            </a:pPr>
            <a:r>
              <a:rPr lang="en-US">
                <a:solidFill>
                  <a:srgbClr val="906B18"/>
                </a:solidFill>
                <a:latin typeface="Arial"/>
                <a:ea typeface="Arial"/>
                <a:cs typeface="Arial"/>
                <a:sym typeface="Arial"/>
              </a:rPr>
              <a:t>歷史</a:t>
            </a:r>
            <a:br>
              <a:rPr lang="en-US">
                <a:solidFill>
                  <a:srgbClr val="906B1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latin typeface="Arial"/>
                <a:ea typeface="Arial"/>
                <a:cs typeface="Arial"/>
                <a:sym typeface="Arial"/>
              </a:rPr>
              <a:t>table做網頁？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1427810" y="1659425"/>
            <a:ext cx="4171310" cy="1996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無法解決的缺點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太</a:t>
            </a:r>
            <a:r>
              <a:rPr b="0" i="0" lang="en-US" sz="1800" u="none" cap="none" strike="sngStrike">
                <a:solidFill>
                  <a:srgbClr val="80808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潮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檔案大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機器和人都不想看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不好維護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差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圖片 3" id="97" name="Google Shape;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2538" y="3406697"/>
            <a:ext cx="5293914" cy="3442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 4" id="98" name="Google Shape;9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2782" y="1020668"/>
            <a:ext cx="1523669" cy="2317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 2" id="99" name="Google Shape;9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6312" y="3401859"/>
            <a:ext cx="4866663" cy="345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 5" id="100" name="Google Shape;10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38577" y="1020666"/>
            <a:ext cx="1483915" cy="2317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906B18"/>
              </a:buClr>
              <a:buSzPts val="4400"/>
              <a:buFont typeface="Arial"/>
              <a:buNone/>
            </a:pPr>
            <a:r>
              <a:rPr lang="en-US">
                <a:solidFill>
                  <a:srgbClr val="906B18"/>
                </a:solidFill>
                <a:latin typeface="Arial"/>
                <a:ea typeface="Arial"/>
                <a:cs typeface="Arial"/>
                <a:sym typeface="Arial"/>
              </a:rPr>
              <a:t>歷史</a:t>
            </a:r>
            <a:br>
              <a:rPr lang="en-US">
                <a:solidFill>
                  <a:srgbClr val="906B1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latin typeface="Arial"/>
                <a:ea typeface="Arial"/>
                <a:cs typeface="Arial"/>
                <a:sym typeface="Arial"/>
              </a:rPr>
              <a:t>table做網頁？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1427810" y="1659425"/>
            <a:ext cx="4171310" cy="1615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無法解決的缺點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 startAt="2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太慢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原始設計是跟伺服器要資料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頁面構築完才會要表格內的資料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圖片 18"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0875" y="3136750"/>
            <a:ext cx="3951926" cy="269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7194" y="3136751"/>
            <a:ext cx="3951926" cy="26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1371600" y="685800"/>
            <a:ext cx="9601200" cy="9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906B18"/>
              </a:buClr>
              <a:buSzPts val="3900"/>
              <a:buFont typeface="Arial"/>
              <a:buNone/>
            </a:pPr>
            <a:r>
              <a:rPr lang="en-US" sz="3900">
                <a:solidFill>
                  <a:srgbClr val="906B18"/>
                </a:solidFill>
                <a:latin typeface="Arial"/>
                <a:ea typeface="Arial"/>
                <a:cs typeface="Arial"/>
                <a:sym typeface="Arial"/>
              </a:rPr>
              <a:t>展望未來</a:t>
            </a:r>
            <a:br>
              <a:rPr lang="en-US" sz="3900">
                <a:solidFill>
                  <a:srgbClr val="906B1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/>
              <a:t>所以要學表格嗎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？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1427810" y="1659425"/>
            <a:ext cx="4171310" cy="891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板面歸板面、表格歸表格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資料呈現的最佳方式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RWD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時，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UX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易用性要注意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906B18"/>
              </a:buClr>
              <a:buSzPts val="4400"/>
              <a:buFont typeface="Arial"/>
              <a:buNone/>
            </a:pPr>
            <a:r>
              <a:rPr lang="en-US">
                <a:solidFill>
                  <a:srgbClr val="906B18"/>
                </a:solidFill>
                <a:latin typeface="Arial"/>
                <a:ea typeface="Arial"/>
                <a:cs typeface="Arial"/>
                <a:sym typeface="Arial"/>
              </a:rPr>
              <a:t>基本表格結構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1520575" y="1613043"/>
            <a:ext cx="4171310" cy="4599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&lt;table&gt;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&lt;tr&gt;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&lt;th&gt;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數字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1&lt;/th&gt;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&lt;th&gt;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數字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2&lt;/th&gt;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&lt;th&gt;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數字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3&lt;/th&gt;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&lt;/tr&gt;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&lt;tr&gt;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&lt;td&gt;11&lt;/td&gt;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&lt;td&gt;21&lt;/td&gt;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&lt;td&gt;31&lt;/td&gt;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&lt;/tr&gt;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&lt;tr&gt;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&lt;td&gt;12&lt;/td&gt;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&lt;td&gt;22&lt;/td&gt;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&lt;td&gt;32&lt;/td&gt;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&lt;/tr&gt;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&lt;/table&gt;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4443" y="2854187"/>
            <a:ext cx="2849732" cy="16815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9"/>
          <p:cNvCxnSpPr/>
          <p:nvPr/>
        </p:nvCxnSpPr>
        <p:spPr>
          <a:xfrm>
            <a:off x="8236226" y="2994991"/>
            <a:ext cx="0" cy="1437861"/>
          </a:xfrm>
          <a:prstGeom prst="straightConnector1">
            <a:avLst/>
          </a:prstGeom>
          <a:noFill/>
          <a:ln cap="flat" cmpd="sng" w="9525">
            <a:solidFill>
              <a:srgbClr val="DE7C8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" name="Google Shape;123;p19"/>
          <p:cNvCxnSpPr/>
          <p:nvPr/>
        </p:nvCxnSpPr>
        <p:spPr>
          <a:xfrm>
            <a:off x="9077739" y="2994991"/>
            <a:ext cx="0" cy="1437861"/>
          </a:xfrm>
          <a:prstGeom prst="straightConnector1">
            <a:avLst/>
          </a:prstGeom>
          <a:noFill/>
          <a:ln cap="flat" cmpd="sng" w="9525">
            <a:solidFill>
              <a:srgbClr val="DE7C8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" name="Google Shape;124;p19"/>
          <p:cNvCxnSpPr/>
          <p:nvPr/>
        </p:nvCxnSpPr>
        <p:spPr>
          <a:xfrm>
            <a:off x="9965635" y="3041374"/>
            <a:ext cx="0" cy="1391478"/>
          </a:xfrm>
          <a:prstGeom prst="straightConnector1">
            <a:avLst/>
          </a:prstGeom>
          <a:noFill/>
          <a:ln cap="flat" cmpd="sng" w="9525">
            <a:solidFill>
              <a:srgbClr val="DE7C8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" name="Google Shape;125;p19"/>
          <p:cNvSpPr txBox="1"/>
          <p:nvPr/>
        </p:nvSpPr>
        <p:spPr>
          <a:xfrm>
            <a:off x="10366513" y="3041374"/>
            <a:ext cx="12125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sng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col</a:t>
            </a:r>
            <a:r>
              <a:rPr b="0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umn 欄</a:t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19"/>
          <p:cNvCxnSpPr/>
          <p:nvPr/>
        </p:nvCxnSpPr>
        <p:spPr>
          <a:xfrm>
            <a:off x="7560365" y="3836504"/>
            <a:ext cx="2600741" cy="0"/>
          </a:xfrm>
          <a:prstGeom prst="straightConnector1">
            <a:avLst/>
          </a:prstGeom>
          <a:noFill/>
          <a:ln cap="flat" cmpd="sng" w="9525">
            <a:solidFill>
              <a:srgbClr val="729EB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" name="Google Shape;127;p19"/>
          <p:cNvCxnSpPr/>
          <p:nvPr/>
        </p:nvCxnSpPr>
        <p:spPr>
          <a:xfrm>
            <a:off x="7573617" y="4306812"/>
            <a:ext cx="2584174" cy="0"/>
          </a:xfrm>
          <a:prstGeom prst="straightConnector1">
            <a:avLst/>
          </a:prstGeom>
          <a:noFill/>
          <a:ln cap="flat" cmpd="sng" w="9525">
            <a:solidFill>
              <a:srgbClr val="729EB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" name="Google Shape;128;p19"/>
          <p:cNvSpPr txBox="1"/>
          <p:nvPr/>
        </p:nvSpPr>
        <p:spPr>
          <a:xfrm>
            <a:off x="10406270" y="4306812"/>
            <a:ext cx="9475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row 列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19"/>
          <p:cNvCxnSpPr/>
          <p:nvPr/>
        </p:nvCxnSpPr>
        <p:spPr>
          <a:xfrm>
            <a:off x="7560365" y="3410706"/>
            <a:ext cx="2597426" cy="0"/>
          </a:xfrm>
          <a:prstGeom prst="straightConnector1">
            <a:avLst/>
          </a:prstGeom>
          <a:noFill/>
          <a:ln cap="flat" cmpd="sng" w="9525">
            <a:solidFill>
              <a:srgbClr val="729EB7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371600" y="3133619"/>
            <a:ext cx="9601200" cy="243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在</a:t>
            </a: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html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中，表格是用一列一列的方式寫成的。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1371599" y="1839073"/>
            <a:ext cx="4027472" cy="955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6B18"/>
              </a:buClr>
              <a:buSzPts val="6000"/>
              <a:buFont typeface="Source Sans Pro"/>
              <a:buNone/>
            </a:pPr>
            <a:r>
              <a:rPr b="0" i="0" lang="en-US" sz="6000" u="none" cap="none" strike="noStrike">
                <a:solidFill>
                  <a:srgbClr val="906B1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&lt;table&gt;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1371600" y="3041152"/>
            <a:ext cx="9601200" cy="243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表格列(table row)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標記來表示每一列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1371599" y="1746605"/>
            <a:ext cx="4027472" cy="955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6B18"/>
              </a:buClr>
              <a:buSzPts val="6000"/>
              <a:buFont typeface="Source Sans Pro"/>
              <a:buNone/>
            </a:pPr>
            <a:r>
              <a:rPr b="0" i="0" lang="en-US" sz="6000" u="none" cap="none" strike="noStrike">
                <a:solidFill>
                  <a:srgbClr val="906B1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&lt;tr&gt;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裁剪">
  <a:themeElements>
    <a:clrScheme name="裁剪">
      <a:dk1>
        <a:srgbClr val="000000"/>
      </a:dk1>
      <a:lt1>
        <a:srgbClr val="EFEDE3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裁剪">
  <a:themeElements>
    <a:clrScheme name="裁剪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