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Lustria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ustria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如果無法顯示圖像，瀏覽器將顯示替代文本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假設由於下列原因用戶無法查看圖像，alt 屬性可以為圖像提供替代的信息：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網速太慢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屬性中的錯誤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瀏覽器禁用圖像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用戶使用的是屏幕閱讀器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如果無法顯示圖像，瀏覽器將顯示替代文本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假設由於下列原因用戶無法查看圖像，alt 屬性可以為圖像提供替代的信息：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網速太慢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屬性中的錯誤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瀏覽器禁用圖像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用戶使用的是屏幕閱讀器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如果無法顯示圖像，瀏覽器將顯示替代文本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假設由於下列原因用戶無法查看圖像，alt 屬性可以為圖像提供替代的信息：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網速太慢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屬性中的錯誤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瀏覽器禁用圖像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用戶使用的是屏幕閱讀器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如果無法顯示圖像，瀏覽器將顯示替代文本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假設由於下列原因用戶無法查看圖像，alt 屬性可以為圖像提供替代的信息：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網速太慢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屬性中的錯誤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瀏覽器禁用圖像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用戶使用的是屏幕閱讀器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標籤 tags 把內容包起來並賦予其意義，是 HTML 文件的基礎結構。 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標籤就像容器一樣，它告訴你在開關標籤範 圍內的文字所代表的資訊。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95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https://muki.tw/tech/inline-element-width-padding/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是內聯元素。</a:t>
            </a: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判斷的標準有兩個：</a:t>
            </a: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1、是否獨占一行；</a:t>
            </a: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2、是否可以單獨為元素設置高度和寬度。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特別注意錯誤：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不能把區塊元素放到行內元素中,除了a例外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全景圖片 (含標題)">
  <p:cSld name="全景圖片 (含標題)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13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US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US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欄">
  <p:cSld name="3 欄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15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圖片欄">
  <p:cSld name="3 圖片欄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16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16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4170" lvl="0" marL="457200" algn="l">
              <a:spcBef>
                <a:spcPts val="520"/>
              </a:spcBef>
              <a:spcAft>
                <a:spcPts val="0"/>
              </a:spcAft>
              <a:buSzPts val="1820"/>
              <a:buChar char="◈"/>
              <a:defRPr sz="2600"/>
            </a:lvl1pPr>
            <a:lvl2pPr indent="-326390" lvl="1" marL="914400" algn="l">
              <a:spcBef>
                <a:spcPts val="600"/>
              </a:spcBef>
              <a:spcAft>
                <a:spcPts val="0"/>
              </a:spcAft>
              <a:buSzPts val="1540"/>
              <a:buChar char="◈"/>
              <a:defRPr sz="2200"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://www.w3school.com.cn/tags/tag_a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w3school.com.cn/tiy/t.asp?f=html_form_submit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://www.w3school.com.cn/tags/tag_input.as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w3school.com.cn/tiy/t.asp?f=html_label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w3school.com.cn/tiy/t.asp?f=html_select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w3school.com.cn/tags/index.asp" TargetMode="External"/><Relationship Id="rId4" Type="http://schemas.openxmlformats.org/officeDocument/2006/relationships/hyperlink" Target="https://www.w3schools.com/tags/tag_doctype.asp" TargetMode="External"/><Relationship Id="rId5" Type="http://schemas.openxmlformats.org/officeDocument/2006/relationships/hyperlink" Target="https://developer.mozilla.org/en-US/docs/Web/HTML/Element/a" TargetMode="External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ctrTitle"/>
          </p:nvPr>
        </p:nvSpPr>
        <p:spPr>
          <a:xfrm>
            <a:off x="1354651" y="1941095"/>
            <a:ext cx="9440034" cy="12561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 Inline Tags</a:t>
            </a:r>
            <a:endParaRPr/>
          </a:p>
        </p:txBody>
      </p:sp>
      <p:sp>
        <p:nvSpPr>
          <p:cNvPr id="149" name="Google Shape;149;p19"/>
          <p:cNvSpPr txBox="1"/>
          <p:nvPr>
            <p:ph idx="1" type="subTitle"/>
          </p:nvPr>
        </p:nvSpPr>
        <p:spPr>
          <a:xfrm>
            <a:off x="3470653" y="3421876"/>
            <a:ext cx="5825747" cy="5244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目標：分辨區塊元素與行內元素</a:t>
            </a:r>
            <a:endParaRPr sz="2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913795" y="6223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換行 line </a:t>
            </a:r>
            <a:r>
              <a:rPr b="1" lang="en-US" sz="44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eak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1050153" y="1592751"/>
            <a:ext cx="10217404" cy="324050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換行符號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若要在段落裡強制換行，則要使用換行tag - &lt;br /&gt;</a:t>
            </a:r>
            <a:endParaRPr/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&lt;br /&gt;是一個沒有成對的tag (self-closing)</a:t>
            </a:r>
            <a:endParaRPr/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HTML5建議少用，請善用CSS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1050153" y="4833257"/>
            <a:ext cx="10217404" cy="106647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None/>
            </a:pPr>
            <a:r>
              <a:rPr lang="en-US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我需要換行</a:t>
            </a:r>
            <a:r>
              <a:rPr b="1" lang="en-US" sz="36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&lt;br /&gt;</a:t>
            </a:r>
            <a:endParaRPr b="1" sz="3200"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3760" lvl="0" marL="342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95" y="4837758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913795" y="6223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錨點連結 </a:t>
            </a:r>
            <a:r>
              <a:rPr b="1" lang="en-US" sz="44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nchor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050153" y="1592751"/>
            <a:ext cx="10217404" cy="98249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用來定義超連結;可以連結同頁面的任一位置或連到其他頁面。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1050153" y="4833257"/>
            <a:ext cx="10217404" cy="95172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20"/>
              <a:buFont typeface="Noto Sans Symbols"/>
              <a:buNone/>
            </a:pPr>
            <a:r>
              <a:rPr b="1" lang="en-US" sz="36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&lt;a href=</a:t>
            </a: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https://www.etmall.com.tw/"</a:t>
            </a:r>
            <a:r>
              <a:rPr b="1" lang="en-US" sz="36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東森購物</a:t>
            </a:r>
            <a:r>
              <a:rPr b="1" lang="en-US" sz="36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&lt;a&gt;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3760" lvl="0" marL="342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95" y="4837758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1050153" y="2360545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超文本引用 </a:t>
            </a:r>
            <a:r>
              <a:rPr b="1" lang="en-US" sz="36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ypertext</a:t>
            </a:r>
            <a:r>
              <a:rPr b="1" lang="en-US" sz="36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 ref</a:t>
            </a: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erence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6795247" y="6488668"/>
            <a:ext cx="5270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連結: </a:t>
            </a:r>
            <a:r>
              <a:rPr lang="en-US" sz="1800" u="sng">
                <a:solidFill>
                  <a:schemeClr val="hlink"/>
                </a:solidFill>
                <a:latin typeface="Lustria"/>
                <a:ea typeface="Lustria"/>
                <a:cs typeface="Lustria"/>
                <a:sym typeface="Lustria"/>
                <a:hlinkClick r:id="rId4"/>
              </a:rPr>
              <a:t>http://www.w3school.com.cn/tags/tag_a.asp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913795" y="6223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圖片 </a:t>
            </a:r>
            <a:r>
              <a:rPr b="1" lang="en-US" sz="44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US" sz="44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1050153" y="1592751"/>
            <a:ext cx="10217404" cy="274677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img元素向網頁中嵌入一幅圖像。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常用副檔案名: .png / .jpg / .gif / .svg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是一個沒有成對的tag (self-closing)</a:t>
            </a:r>
            <a:endParaRPr/>
          </a:p>
          <a:p>
            <a:pPr indent="-306000" lvl="0" marL="342900" marR="0" rtl="0" algn="l">
              <a:spcBef>
                <a:spcPts val="148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本tags有兩個必須的attribute: </a:t>
            </a:r>
            <a:r>
              <a:rPr b="1" lang="en-US" sz="44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與 </a:t>
            </a:r>
            <a:r>
              <a:rPr b="1" lang="en-US" sz="44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endParaRPr/>
          </a:p>
        </p:txBody>
      </p:sp>
      <p:sp>
        <p:nvSpPr>
          <p:cNvPr id="248" name="Google Shape;248;p30"/>
          <p:cNvSpPr txBox="1"/>
          <p:nvPr/>
        </p:nvSpPr>
        <p:spPr>
          <a:xfrm>
            <a:off x="1050153" y="4833257"/>
            <a:ext cx="10217404" cy="186201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25"/>
              <a:buFont typeface="Noto Sans Symbols"/>
              <a:buNone/>
            </a:pPr>
            <a:r>
              <a:rPr b="1" lang="en-US" sz="3607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&lt;img src</a:t>
            </a:r>
            <a:r>
              <a:rPr b="1" lang="en-US" sz="25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="v1-3.jpg" </a:t>
            </a:r>
            <a:r>
              <a:rPr b="1" lang="en-US" sz="3607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b="1" lang="en-US" sz="25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="上課圖片"</a:t>
            </a:r>
            <a:r>
              <a:rPr b="1" lang="en-US" sz="333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/</a:t>
            </a:r>
            <a:r>
              <a:rPr b="1" lang="en-US" sz="3607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sz="3330"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900" marR="0" rtl="0" algn="l">
              <a:spcBef>
                <a:spcPts val="1340"/>
              </a:spcBef>
              <a:spcAft>
                <a:spcPts val="0"/>
              </a:spcAft>
              <a:buClr>
                <a:schemeClr val="lt2"/>
              </a:buClr>
              <a:buSzPts val="2525"/>
              <a:buFont typeface="Noto Sans Symbols"/>
              <a:buNone/>
            </a:pPr>
            <a:r>
              <a:rPr b="1" lang="en-US" sz="3607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&lt;img src</a:t>
            </a:r>
            <a:r>
              <a:rPr b="1" lang="en-US" sz="25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"圖片路徑/圖片名稱.副檔名"</a:t>
            </a:r>
            <a:r>
              <a:rPr b="1" lang="en-US" sz="29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607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b="1" lang="en-US" sz="25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"圖片敘述"</a:t>
            </a:r>
            <a:r>
              <a:rPr b="1" lang="en-US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607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333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900" marR="0" rtl="0" algn="l">
              <a:spcBef>
                <a:spcPts val="1192"/>
              </a:spcBef>
              <a:spcAft>
                <a:spcPts val="0"/>
              </a:spcAft>
              <a:buClr>
                <a:schemeClr val="lt2"/>
              </a:buClr>
              <a:buSzPts val="2072"/>
              <a:buFont typeface="Noto Sans Symbols"/>
              <a:buNone/>
            </a:pPr>
            <a:r>
              <a:t/>
            </a:r>
            <a:endParaRPr sz="29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95" y="4837758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913795" y="6223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輸入 </a:t>
            </a:r>
            <a:r>
              <a:rPr b="1" lang="en-US" sz="44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1" sz="4400"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1050152" y="1592751"/>
            <a:ext cx="10961033" cy="274677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用於搜集用戶的輸入資料。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根據不同的type屬性值，可以是文本字段、複選匡、密碼、按鈕…</a:t>
            </a:r>
            <a:endParaRPr/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是一個沒有成對的tag (self-closing)</a:t>
            </a:r>
            <a:endParaRPr/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範例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1050153" y="4833257"/>
            <a:ext cx="10217404" cy="186201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30"/>
              <a:buFont typeface="Noto Sans Symbols"/>
              <a:buNone/>
            </a:pPr>
            <a:r>
              <a:rPr b="1" lang="en-US" sz="39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&lt;input type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="text" </a:t>
            </a: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lang="en-US" sz="39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195" y="4837758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/>
        </p:nvSpPr>
        <p:spPr>
          <a:xfrm>
            <a:off x="6527629" y="6488668"/>
            <a:ext cx="5664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連結: </a:t>
            </a:r>
            <a:r>
              <a:rPr lang="en-US" sz="1800" u="sng">
                <a:solidFill>
                  <a:schemeClr val="hlink"/>
                </a:solidFill>
                <a:latin typeface="Lustria"/>
                <a:ea typeface="Lustria"/>
                <a:cs typeface="Lustria"/>
                <a:sym typeface="Lustria"/>
                <a:hlinkClick r:id="rId5"/>
              </a:rPr>
              <a:t>http://www.w3school.com.cn/tags/tag_input.asp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913795" y="6223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標籤 </a:t>
            </a:r>
            <a:r>
              <a:rPr b="1" lang="en-US" sz="44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endParaRPr b="1" sz="4400"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1050152" y="1592751"/>
            <a:ext cx="9349211" cy="27777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Label 不會在user端呈現特殊效果，他是input的標註。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鼠標用戶改進了可用性。如果您在label 元素內點擊文本，就會觸發此控件。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&lt;label&gt; 標籤的for 屬性應當與相關元素的id 屬性相同。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範例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1050153" y="4833257"/>
            <a:ext cx="10217404" cy="186201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30"/>
              <a:buFont typeface="Noto Sans Symbols"/>
              <a:buNone/>
            </a:pPr>
            <a:r>
              <a:rPr b="1" lang="en-US" sz="39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&lt;label for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="male"</a:t>
            </a:r>
            <a:r>
              <a:rPr b="1" lang="en-US" sz="39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male</a:t>
            </a:r>
            <a:r>
              <a:rPr b="1" lang="en-US" sz="39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&lt;/label&gt;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195" y="4837758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913795" y="6223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選擇 </a:t>
            </a:r>
            <a:r>
              <a:rPr b="1" lang="en-US" sz="44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sz="4400"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1050152" y="1592751"/>
            <a:ext cx="9349211" cy="27777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讓User下拉選單。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48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選單中會有選項，會使用</a:t>
            </a:r>
            <a:r>
              <a:rPr b="1" lang="en-US" sz="44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&lt;option&gt;</a:t>
            </a:r>
            <a:r>
              <a:rPr lang="en-US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tags</a:t>
            </a:r>
            <a:endParaRPr/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範例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1050153" y="4833257"/>
            <a:ext cx="10217404" cy="186201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25"/>
              <a:buFont typeface="Noto Sans Symbols"/>
              <a:buNone/>
            </a:pPr>
            <a:r>
              <a:rPr b="1" lang="en-US" sz="3607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&lt;select&gt;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155"/>
              </a:spcBef>
              <a:spcAft>
                <a:spcPts val="0"/>
              </a:spcAft>
              <a:buClr>
                <a:schemeClr val="lt2"/>
              </a:buClr>
              <a:buSzPts val="1942"/>
              <a:buFont typeface="Noto Sans Symbols"/>
              <a:buNone/>
            </a:pPr>
            <a:r>
              <a:rPr b="1" lang="en-US" sz="2775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	&lt;option&gt;</a:t>
            </a:r>
            <a:r>
              <a:rPr b="1" lang="en-US" sz="25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選項一</a:t>
            </a:r>
            <a:r>
              <a:rPr b="1" lang="en-US" sz="2775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&lt;/option&gt;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321"/>
              </a:spcBef>
              <a:spcAft>
                <a:spcPts val="0"/>
              </a:spcAft>
              <a:buClr>
                <a:schemeClr val="lt2"/>
              </a:buClr>
              <a:buSzPts val="2525"/>
              <a:buFont typeface="Noto Sans Symbols"/>
              <a:buNone/>
            </a:pPr>
            <a:r>
              <a:rPr b="1" lang="en-US" sz="3607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&lt;/select&gt;</a:t>
            </a:r>
            <a:endParaRPr sz="29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195" y="4837758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本週作業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913795" y="1732450"/>
            <a:ext cx="10353762" cy="23692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/>
              <a:t>1.如右下方圖片;包含文字、性別選項、年齡下拉選單、 圖片。</a:t>
            </a:r>
            <a:endParaRPr/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/>
              <a:t>2.點選圖片後會連結到東森購物。</a:t>
            </a:r>
            <a:endParaRPr/>
          </a:p>
        </p:txBody>
      </p:sp>
      <p:pic>
        <p:nvPicPr>
          <p:cNvPr id="285" name="Google Shape;2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3275" y="2724348"/>
            <a:ext cx="4305407" cy="35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913795" y="609600"/>
            <a:ext cx="256734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本週大綱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1358582" y="1463696"/>
            <a:ext cx="7963398" cy="518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什麼是 HTML 標籤 (tags)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Block elements &amp; Inline elements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行內元素 span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換行 line break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錨點連接 anchor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圖片 image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輸入 input / 標籤 label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選擇 select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913795" y="242174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複習：什麼是 HTML 標籤 (tags)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1050153" y="1592750"/>
            <a:ext cx="10353762" cy="40486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&lt;div&gt;&lt;/div&gt;</a:t>
            </a:r>
            <a:endParaRPr/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&lt;a&gt;&lt;/a&gt;</a:t>
            </a:r>
            <a:endParaRPr/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&lt;img&gt;</a:t>
            </a:r>
            <a:endParaRPr/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&lt;br /&gt;</a:t>
            </a:r>
            <a:endParaRPr/>
          </a:p>
          <a:p>
            <a:pPr indent="-3060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W3C標籤</a:t>
            </a:r>
            <a:endParaRPr b="0" i="0" sz="2000" u="none" cap="none" strike="noStrike">
              <a:solidFill>
                <a:srgbClr val="E886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W3C標籤-(英文)</a:t>
            </a:r>
            <a:endParaRPr b="0" i="0" sz="2000" u="none" cap="none" strike="noStrike">
              <a:solidFill>
                <a:srgbClr val="E886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MDN</a:t>
            </a: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05510" y="3106303"/>
            <a:ext cx="7034763" cy="2179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Block Elements Vs. Inline Elements</a:t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0320" y="1580050"/>
            <a:ext cx="4920712" cy="492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Block Elements Vs. Inline Elements</a:t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1050153" y="1592750"/>
            <a:ext cx="5257657" cy="40486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Block 特性 (區塊元素)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自然排列是直排,總是在新的一行開始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元素寬與他的容器大小一樣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000" lvl="1" marL="720000" marR="0" rtl="0" algn="l">
              <a:spcBef>
                <a:spcPts val="1040"/>
              </a:spcBef>
              <a:spcAft>
                <a:spcPts val="0"/>
              </a:spcAft>
              <a:buClr>
                <a:schemeClr val="lt2"/>
              </a:buClr>
              <a:buSzPts val="1540"/>
              <a:buFont typeface="Noto Sans Symbols"/>
              <a:buChar char="◈"/>
            </a:pPr>
            <a:r>
              <a:rPr b="0" i="0" lang="en-US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(width: 100%)</a:t>
            </a:r>
            <a:endParaRPr/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元素高由它的內容撐開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6580465" y="1592750"/>
            <a:ext cx="5611535" cy="40486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Inline 特性 (行列元素)</a:t>
            </a:r>
            <a:endParaRPr/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自然排列是接續上一個行內元素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元素寬由它的內容撐開，可以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0000" marR="0" rtl="0" algn="l">
              <a:spcBef>
                <a:spcPts val="1040"/>
              </a:spcBef>
              <a:spcAft>
                <a:spcPts val="0"/>
              </a:spcAft>
              <a:buClr>
                <a:schemeClr val="lt2"/>
              </a:buClr>
              <a:buSzPts val="154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「</a:t>
            </a:r>
            <a:r>
              <a:rPr b="0" i="0" lang="en-US" sz="2200" u="none" cap="none" strike="noStrike">
                <a:solidFill>
                  <a:srgbClr val="E88663"/>
                </a:solidFill>
                <a:latin typeface="Arial"/>
                <a:ea typeface="Arial"/>
                <a:cs typeface="Arial"/>
                <a:sym typeface="Arial"/>
              </a:rPr>
              <a:t>水平一個接一個</a:t>
            </a:r>
            <a:r>
              <a:rPr b="0" i="0" lang="en-US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」</a:t>
            </a:r>
            <a:endParaRPr b="0" i="0" sz="2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元素高由它的內容撐開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Block Elements Vs. Inline Elements</a:t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1050153" y="1592750"/>
            <a:ext cx="10217404" cy="40486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Block 特性 (區塊元素)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1" i="0" lang="en-US" sz="2600" u="none" cap="none" strike="noStrike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常用</a:t>
            </a:r>
            <a:endParaRPr b="1" i="0" sz="2600" u="none" cap="none" strike="noStrike"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&lt;div&gt;</a:t>
            </a:r>
            <a:endParaRPr/>
          </a:p>
          <a:p>
            <a:pPr indent="-3060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&lt;h1&gt;…&lt;h6&gt;</a:t>
            </a:r>
            <a:endParaRPr/>
          </a:p>
          <a:p>
            <a:pPr indent="-3060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&lt;p&gt;</a:t>
            </a:r>
            <a:endParaRPr/>
          </a:p>
          <a:p>
            <a:pPr indent="-3060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&lt;ul&gt;,&lt;ol&gt;,&lt;li&gt;</a:t>
            </a:r>
            <a:endParaRPr/>
          </a:p>
          <a:p>
            <a:pPr indent="-3060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&lt;table&gt;</a:t>
            </a:r>
            <a:endParaRPr/>
          </a:p>
          <a:p>
            <a:pPr indent="-3060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&lt;hr&gt;</a:t>
            </a:r>
            <a:endParaRPr/>
          </a:p>
          <a:p>
            <a:pPr indent="-2171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7725" y="2260762"/>
            <a:ext cx="4584700" cy="22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7725" y="4495962"/>
            <a:ext cx="5969000" cy="15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7157" y="4436766"/>
            <a:ext cx="41148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Block Elements Vs. Inline Elements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1050153" y="1592750"/>
            <a:ext cx="10217404" cy="40486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Inline 特性 (行內元素)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1" i="0" lang="en-US" sz="2600" u="none" cap="none" strike="noStrike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常用</a:t>
            </a:r>
            <a:endParaRPr b="1" i="0" sz="2600" u="none" cap="none" strike="noStrike"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&lt;span&gt;</a:t>
            </a:r>
            <a:endParaRPr/>
          </a:p>
          <a:p>
            <a:pPr indent="-3060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&lt;a&gt;</a:t>
            </a:r>
            <a:endParaRPr/>
          </a:p>
          <a:p>
            <a:pPr indent="-3060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&lt;img&gt;</a:t>
            </a:r>
            <a:endParaRPr/>
          </a:p>
          <a:p>
            <a:pPr indent="-3060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endParaRPr/>
          </a:p>
          <a:p>
            <a:pPr indent="-3060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&lt;select&gt;</a:t>
            </a:r>
            <a:endParaRPr/>
          </a:p>
          <a:p>
            <a:pPr indent="-3060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&lt;strong&gt;</a:t>
            </a:r>
            <a:endParaRPr/>
          </a:p>
          <a:p>
            <a:pPr indent="-3060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&lt;input&gt;</a:t>
            </a:r>
            <a:endParaRPr/>
          </a:p>
          <a:p>
            <a:pPr indent="-2171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7157" y="2265458"/>
            <a:ext cx="57404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/>
        </p:nvSpPr>
        <p:spPr>
          <a:xfrm>
            <a:off x="1050153" y="1592750"/>
            <a:ext cx="10217404" cy="40486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43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734447" y="812890"/>
            <a:ext cx="15653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&lt;a&gt;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2710480" y="1592750"/>
            <a:ext cx="14625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h3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1800315" y="2595217"/>
            <a:ext cx="18725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&lt;table&gt;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2899756" y="3375077"/>
            <a:ext cx="18725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&lt;span&gt;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4173062" y="4206137"/>
            <a:ext cx="18725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&lt;div&gt;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2899756" y="4942363"/>
            <a:ext cx="18725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&lt;br /&gt;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2058" y="3848617"/>
            <a:ext cx="4151636" cy="2772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913795" y="6223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行內群組 </a:t>
            </a:r>
            <a:r>
              <a:rPr b="1" lang="en-US" sz="44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span</a:t>
            </a:r>
            <a:endParaRPr b="1" sz="4400"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1050153" y="1592751"/>
            <a:ext cx="10217404" cy="324050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將其他HTNL標籤群組成行內群組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本身沒有任何作用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1050153" y="4833257"/>
            <a:ext cx="10217404" cy="106647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20"/>
              <a:buFont typeface="Noto Sans Symbols"/>
              <a:buNone/>
            </a:pPr>
            <a:r>
              <a:rPr b="1" lang="en-US" sz="36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&lt;span&gt;</a:t>
            </a:r>
            <a:r>
              <a:rPr lang="en-US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我是行內元素</a:t>
            </a:r>
            <a:r>
              <a:rPr b="1" lang="en-US" sz="36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&lt;/span&gt;</a:t>
            </a:r>
            <a:endParaRPr b="1" sz="3200"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3760" lvl="0" marL="342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95" y="4837758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石板">
  <a:themeElements>
    <a:clrScheme name="石板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