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urceSansPr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頭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hyperlink" Target="https://developer.mozilla.org/zh-TW/docs/Web/HTML/Block-level_elem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appledaily.com.tw/realtimenews/article/animal/20160710/904290/%E3%80%90%E5%B0%8F%E5%81%B7%E5%9C%A8%E9%80%99%E3%80%91%E7%8C%A9%E7%90%83%E5%B4%9B%E8%B5%B7%E3%80%80%E5%88%B0%E6%AD%A6%E9%99%B5%E5%B0%8F%E5%BF%83%E9%80%99%E5%AE%B6%E4%BA%BA" TargetMode="External"/><Relationship Id="rId4" Type="http://schemas.openxmlformats.org/officeDocument/2006/relationships/hyperlink" Target="http://www.appledaily.com.tw/realtimenews/article/animal/20160710/904290/%E3%80%90%E5%B0%8F%E5%81%B7%E5%9C%A8%E9%80%99%E3%80%91%E7%8C%A9%E7%90%83%E5%B4%9B%E8%B5%B7%E3%80%80%E5%88%B0%E6%AD%A6%E9%99%B5%E5%B0%8F%E5%BF%83%E9%80%99%E5%AE%B6%E4%BA%B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HTML BLOCK-LEVEL TAGS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目標：正確使用區塊元素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表格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497130" y="1870951"/>
            <a:ext cx="7963398" cy="19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行為特殊的特例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歸屬為block，但表現自成一派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只有table標籤有block特性，內容有自己的特性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922641" y="4105746"/>
            <a:ext cx="778755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&lt;table&gt;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&lt;td&gt;黑色不屬於block&lt;/td&gt;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表單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497130" y="1870951"/>
            <a:ext cx="7963398" cy="1305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當有input欄位且必須傳送至伺服器時，需要有表單標籤將所有input欄位框住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922639" y="3429000"/>
            <a:ext cx="975449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&lt;form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action="目標伺服器網址"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&lt;input type="text" name="name"&gt;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&lt;input type="submit" value="submit"&gt;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清單 list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497130" y="1870951"/>
            <a:ext cx="7963398" cy="324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提供項目符號的機制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不需項目符號時亦提供結構語意化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常用的為無序清單、有序清單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不常用的自定義清單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這次會介紹常用兩種清單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個人, 套裝, 建築物, 服飾 的圖片&#10;&#10;&#10;&#10;自動產生的描述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692" y="3940970"/>
            <a:ext cx="4140200" cy="2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99" y="822361"/>
            <a:ext cx="5465953" cy="429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5852" y="823585"/>
            <a:ext cx="5283880" cy="32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無序清單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nordered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497130" y="1870951"/>
            <a:ext cx="7963398" cy="195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項目符號沒有順序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屬性提供幾種原生樣式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樣式建議從CSS控制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472" y="3823088"/>
            <a:ext cx="7161724" cy="294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無序清單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nordered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1497130" y="1870951"/>
            <a:ext cx="7963398" cy="65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巢狀結構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871" y="2530427"/>
            <a:ext cx="8170257" cy="416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無序清單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nordered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497130" y="1870951"/>
            <a:ext cx="7963398" cy="65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預設樣式：circle、disc 、 square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416" y="2530491"/>
            <a:ext cx="2743200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846" y="2525036"/>
            <a:ext cx="2289452" cy="418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有序清單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497129" y="1870951"/>
            <a:ext cx="8499231" cy="2598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項目符號依照1234或是ABCD順序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屬性提供5種原生樣式、改變序號起始、倒序的功能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CSS樣式提供各國共18種樣式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除非重要技術與法律文件，建議用CSS控制樣式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547" y="4452909"/>
            <a:ext cx="5776906" cy="239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有序清單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497129" y="1870951"/>
            <a:ext cx="8499231" cy="65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屬性：預設、改變序號起始(start)、倒序(reverse)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229" y="2530427"/>
            <a:ext cx="3530600" cy="42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3173" y="2527557"/>
            <a:ext cx="2202133" cy="421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有序清單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497130" y="1870951"/>
            <a:ext cx="7963398" cy="65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樣式(type)：1(預設)、a、A、i、I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0738" y="2530491"/>
            <a:ext cx="3492500" cy="42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846" y="2530491"/>
            <a:ext cx="2893522" cy="421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1371599" y="690218"/>
            <a:ext cx="8499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有序清單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rdered</a:t>
            </a: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1" lang="en-US" sz="4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	清單項目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ist 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32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tems</a:t>
            </a:r>
            <a:endParaRPr b="1" sz="32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497130" y="1870951"/>
            <a:ext cx="7963398" cy="65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CSS樣式展示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522" y="2626322"/>
            <a:ext cx="5270500" cy="39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6084" y="690218"/>
            <a:ext cx="1852361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3507" y="690218"/>
            <a:ext cx="1803239" cy="473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791786" y="979798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本週大綱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801928" y="1907041"/>
            <a:ext cx="7963398" cy="389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複習行內元素inline elements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區塊元素block-level elements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常用元素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表單form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清單list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語意化元素semantic markup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語意化元素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1497130" y="1870951"/>
            <a:ext cx="7963398" cy="1305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html5強調語意化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新增了很多排版用的tags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116" y="3793524"/>
            <a:ext cx="4890721" cy="28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2347" y="229275"/>
            <a:ext cx="2998257" cy="351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599" y="3341828"/>
            <a:ext cx="5186884" cy="3286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語意化元素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371599" y="1549674"/>
            <a:ext cx="1102026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常見tags (有生命的div)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主要區塊 – 只能有一個，影響SEO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區塊標題 – 可以有多個，但要有邏輯(在body裡面)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 導航欄位(Nav是貫穿全站，menu是某一頁面的選單)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區塊 – 群組區塊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aside 側邊欄位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文章區塊 – 要能單獨存在、具完整內容、包含heading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 區塊結尾 – 可以有多個，但要有邏輯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1383956" y="418369"/>
            <a:ext cx="84992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結論：常見的區塊元素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832" y="1249366"/>
            <a:ext cx="9239212" cy="539284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>
            <a:hlinkClick r:id="rId4"/>
          </p:cNvPr>
          <p:cNvSpPr txBox="1"/>
          <p:nvPr/>
        </p:nvSpPr>
        <p:spPr>
          <a:xfrm>
            <a:off x="9883187" y="603035"/>
            <a:ext cx="1070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出處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1371600" y="2113903"/>
            <a:ext cx="4875088" cy="97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作業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1371600" y="3092520"/>
            <a:ext cx="4792894" cy="2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9"/>
              <a:buFont typeface="Arial"/>
              <a:buNone/>
            </a:pPr>
            <a:r>
              <a:rPr lang="en-US" sz="340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利用今天所學，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9"/>
              <a:buFont typeface="Arial"/>
              <a:buNone/>
            </a:pPr>
            <a:r>
              <a:rPr lang="en-US" sz="340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排出漂亮的文章版型吧</a:t>
            </a:r>
            <a:br>
              <a:rPr lang="en-US" sz="340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409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6246687" y="184935"/>
            <a:ext cx="5757743" cy="65675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44000" lIns="144000" spcFirstLastPara="1" rIns="144000" wrap="square" tIns="144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【小偷在這】猩球崛起　到武陵小心這家人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台北市一家人颱風前到武陵農場玩，發現武陵農場的猴子「非常像人」，不僅會到小木屋翻遊客背包、偷走罐頭和水果，還會溜滑梯、到販賣中心搶奪食物。「太可怕啦！」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網友WAYNE表示，上星期他在武陵遊客中心裡「差點和猴子撞上」，猴先生大擺大擺坐在裡面，絲毫不想讓路，販賣部外面有也小猴子盤踞，有些遊客大喊「好可愛」，還買食物餵猴子，非常要不得。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他向武陵的工作人員詢問，才知有些遊客壞習慣，把野生動物養成「慣猴子」，現在猴群不只會搶遊客食物，還會打開未上鎖的轎車找東西吃。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台灣原生種動物：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1. 台灣獼猴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2. 櫻花鉤吻鮭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3. 台灣梅花鹿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4. 台灣黑熊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5. 穿山甲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6. 石虎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文字出處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b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6369977" y="791110"/>
            <a:ext cx="54042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6369977" y="6121453"/>
            <a:ext cx="54042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35"/>
          <p:cNvCxnSpPr/>
          <p:nvPr/>
        </p:nvCxnSpPr>
        <p:spPr>
          <a:xfrm>
            <a:off x="6369977" y="4074350"/>
            <a:ext cx="54042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791786" y="979798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複習</a:t>
            </a:r>
            <a:endParaRPr b="1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791786" y="1549689"/>
            <a:ext cx="7963398" cy="65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區塊元素 vs. 行內元素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786" y="2244362"/>
            <a:ext cx="4790839" cy="374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3638" y="2244362"/>
            <a:ext cx="4790838" cy="374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1791786" y="979798"/>
            <a:ext cx="9601200" cy="927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8F6B17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複習</a:t>
            </a:r>
            <a:endParaRPr b="1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791786" y="1549689"/>
            <a:ext cx="7963398" cy="5183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行內元素inline elements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行內群組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&lt;span&gt;&lt;/span&gt;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換行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eak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&lt;br&gt;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錨點連結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nchor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&lt;a&gt;&lt;/a&gt;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圖片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輸入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&lt;input&gt;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標籤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&lt;label&gt; &lt;/label&gt;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選擇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&lt;select&gt; &lt;/select&gt;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371600" y="3277457"/>
            <a:ext cx="9601200" cy="2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常用元素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371600" y="1982910"/>
            <a:ext cx="40274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8F6B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區塊元素</a:t>
            </a:r>
            <a:endParaRPr b="1" sz="6000">
              <a:solidFill>
                <a:srgbClr val="8F6B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一張含有 個人, 男人, 牆, 室內 的圖片&#10;&#10;&#10;&#10;自動產生的描述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048" y="3153890"/>
            <a:ext cx="5138352" cy="340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標題 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eading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497130" y="1870951"/>
            <a:ext cx="7963398" cy="1960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採用 heading 的 h 作為 tag name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預設有六階，h1 ~ h6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數字愈小、等級愈高、字級愈⼤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672976" y="5153413"/>
            <a:ext cx="56422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標題第⼀級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段落 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aragraphs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497130" y="1870951"/>
            <a:ext cx="8373700" cy="131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採用 paragraph 的 p 作為 tag name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就像在 Word 裡打文字一樣，⼀個段落就用一個 p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672976" y="5153413"/>
            <a:ext cx="77875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這是由文字組成的段落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⽔平線 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izontal line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497130" y="1870951"/>
            <a:ext cx="7963398" cy="195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在網⾴上若要繪製水平線進⾏區隔，就可使用⽔平線標籤。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&lt;hr&gt; 也是沒有成對的 tag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672976" y="5153413"/>
            <a:ext cx="77875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&lt;hr&gt;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1371599" y="690218"/>
            <a:ext cx="84992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區塊群組 </a:t>
            </a:r>
            <a:r>
              <a:rPr b="1" lang="en-US" sz="6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lang="en-US" sz="6000">
                <a:solidFill>
                  <a:srgbClr val="8F6B17"/>
                </a:solidFill>
                <a:latin typeface="Arial"/>
                <a:ea typeface="Arial"/>
                <a:cs typeface="Arial"/>
                <a:sym typeface="Arial"/>
              </a:rPr>
              <a:t>ision</a:t>
            </a:r>
            <a:endParaRPr b="1" sz="6000">
              <a:solidFill>
                <a:srgbClr val="8F6B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497130" y="1870951"/>
            <a:ext cx="7963398" cy="195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將一群 HTML 標籤群組成一個區塊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常用於網頁排版分區時使用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本身沒有任何作用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672976" y="5153413"/>
            <a:ext cx="77875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我是獨立區塊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裁剪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