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ustri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8" name="Google Shape;25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https://zh.wikipedia.org/wiki/RGBA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6" name="Google Shape;26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https://zh.wikipedia.org/wiki/RGBA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4" name="Google Shape;27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https://zh.wikipedia.org/wiki/RGBA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82" name="Google Shape;28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https://zh.wikipedia.org/wiki/RGBA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1" name="Google Shape;29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latin typeface="Microsoft JhengHei"/>
                <a:ea typeface="Microsoft JhengHei"/>
                <a:cs typeface="Microsoft JhengHei"/>
                <a:sym typeface="Microsoft JhengHei"/>
              </a:rPr>
              <a:t>https://www.w3schools.com/csSref/pr_class_display.asp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全景圖片 (含標題)">
  <p:cSld name="全景圖片 (含標題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與說明文字">
  <p:cSld name="標題與說明文字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引述 (含標題)">
  <p:cSld name="引述 (含標題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名片">
  <p:cSld name="名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欄">
  <p:cSld name="3 欄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圖片欄">
  <p:cSld name="3 圖片欄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4170" lvl="0" marL="457200" algn="l">
              <a:spcBef>
                <a:spcPts val="520"/>
              </a:spcBef>
              <a:spcAft>
                <a:spcPts val="0"/>
              </a:spcAft>
              <a:buSzPts val="1820"/>
              <a:buChar char="◈"/>
              <a:defRPr sz="2600"/>
            </a:lvl1pPr>
            <a:lvl2pPr indent="-326390" lvl="1" marL="914400" algn="l">
              <a:spcBef>
                <a:spcPts val="600"/>
              </a:spcBef>
              <a:spcAft>
                <a:spcPts val="0"/>
              </a:spcAft>
              <a:buSzPts val="1540"/>
              <a:buChar char="◈"/>
              <a:defRPr sz="2200"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51515"/>
            </a:gs>
            <a:gs pos="73000">
              <a:srgbClr val="151515"/>
            </a:gs>
            <a:gs pos="82000">
              <a:srgbClr val="0C0C0C"/>
            </a:gs>
            <a:gs pos="99000">
              <a:schemeClr val="dk1"/>
            </a:gs>
            <a:gs pos="100000">
              <a:schemeClr val="dk1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hyperlink" Target="https://www.w3schools.com/csSref/playit.asp?filename=playcss_font-weight&amp;preval=90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csSref/playit.asp?filename=playcss_text-align" TargetMode="External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hyperlink" Target="https://www.w3schools.com/csSref/playit.asp?filename=playcss_text-decoration-line&amp;preval=no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1354651" y="1941095"/>
            <a:ext cx="9440034" cy="12561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Display / Fonts / Text</a:t>
            </a:r>
            <a:endParaRPr/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470653" y="3421876"/>
            <a:ext cx="5825747" cy="5244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目標：了解 CSS 屬性使用方法</a:t>
            </a:r>
            <a:endParaRPr sz="2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寬高 / 內外距單位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050153" y="1592750"/>
            <a:ext cx="10353762" cy="5093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vh (view high)：瀏覽器可視區高   1vh = 瀏覽器可視高度 px / 100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vw (view width)：瀏覽器可視區寬   1vw = 瀏覽器可視寬度 px / 100</a:t>
            </a:r>
            <a:endParaRPr/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vmax: 可視區長邊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vmin: 可視區短邊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px：最常使用的單位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%：相對單位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698750"/>
            <a:ext cx="4953000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字體樣式 </a:t>
            </a:r>
            <a:r>
              <a:rPr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font-family </a:t>
            </a:r>
            <a:br>
              <a:rPr lang="en-US" sz="360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790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(英文優先，再來才中文，中文和英文有空格的時候，要雙印號)</a:t>
            </a:r>
            <a:endParaRPr sz="3600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645" y="3313599"/>
            <a:ext cx="5260502" cy="11491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645" y="4836801"/>
            <a:ext cx="9561210" cy="119191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sp>
        <p:nvSpPr>
          <p:cNvPr id="228" name="Google Shape;228;p29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使用時機：設定整個html的字體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b="0" i="0" lang="en-US" sz="32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逗號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區隔不同字體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字體重量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font-weight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使用時機：設定字體 粗 / 細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屬性值: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bold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bolder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lighter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100 ~ 900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0676" y="2533650"/>
            <a:ext cx="5433059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704245" y="6399252"/>
            <a:ext cx="9391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Lustria"/>
                <a:ea typeface="Lustria"/>
                <a:cs typeface="Lustria"/>
                <a:sym typeface="Lustria"/>
                <a:hlinkClick r:id="rId4"/>
              </a:rPr>
              <a:t>https://www.w3schools.com/csSref/playit.asp?filename=playcss_font-weight&amp;preval=900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995" y="2282760"/>
            <a:ext cx="6096000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字體行距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line-height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使用時機：每一行的行距大小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6715" y="3862001"/>
            <a:ext cx="6134785" cy="293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字體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font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font: font-weight font-size/line-height font-family 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2686050"/>
            <a:ext cx="9702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字體間距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letter-spacing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使用時機：讓文字與文字之間看起來更好閱讀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450" y="2533650"/>
            <a:ext cx="6883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字體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顏色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使用時機：文字顏色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屬性值：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文字 ex.yellow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色碼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rgb / rgba 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transparent  (透明)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HSL也可以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026000" marR="0" rtl="0" algn="l"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（但舊瀏覽器不支援)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554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2108002"/>
            <a:ext cx="6565900" cy="4616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不透明度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opacity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屬性值：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0~1</a:t>
            </a:r>
            <a:endParaRPr/>
          </a:p>
          <a:p>
            <a:pPr indent="-14554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align center會繼承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還有不透明度opacity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034" y="2768050"/>
            <a:ext cx="29591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文字對齊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text-align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使用時機：文字對齊 左 / 右 / 置中 / 左右貼齊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屬性值：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center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justify</a:t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1050153" y="6425167"/>
            <a:ext cx="9334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https://www.w3schools.com/csSref/playit.asp?filename=playcss_text-align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0725" y="2290657"/>
            <a:ext cx="5176881" cy="406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文字底線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text-decoration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屬性值：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none 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underline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overline</a:t>
            </a:r>
            <a:endParaRPr/>
          </a:p>
          <a:p>
            <a:pPr indent="-27000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Char char="◈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line-through</a:t>
            </a:r>
            <a:endParaRPr/>
          </a:p>
          <a:p>
            <a:pPr indent="-145540" lvl="1" marL="720000" marR="0" rtl="0" algn="l">
              <a:spcBef>
                <a:spcPts val="1160"/>
              </a:spcBef>
              <a:spcAft>
                <a:spcPts val="0"/>
              </a:spcAft>
              <a:buClr>
                <a:schemeClr val="lt2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818" y="1837529"/>
            <a:ext cx="6411097" cy="342662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/>
          <p:nvPr/>
        </p:nvSpPr>
        <p:spPr>
          <a:xfrm>
            <a:off x="913795" y="6355318"/>
            <a:ext cx="1127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https://www.w3schools.com/csSref/playit.asp?filename=playcss_text-decoration-line&amp;preval=none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13795" y="609600"/>
            <a:ext cx="256734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本週大綱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358582" y="1463696"/>
            <a:ext cx="7963398" cy="2598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Display屬性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Fonts 屬性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Text 屬性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Color 屬性</a:t>
            </a:r>
            <a:endParaRPr b="0" i="0" sz="2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本週作業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913795" y="1732450"/>
            <a:ext cx="6115655" cy="46673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1.延續上周作業，這篇包含1個主標，一個副標，兩段內文，三張圖。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2.主標：文字粗體 大小36px(單位rem)。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3.副標： 文字大小 24px (單位em)，請在其中一段給紅字文字放大成1.2倍 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4.內文：文字置中，設定行距跟間距。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5.給一個a tags: 想辦法消除他的底線，並給他刪除線。</a:t>
            </a:r>
            <a:endParaRPr/>
          </a:p>
          <a:p>
            <a:pPr indent="-306000" lvl="0" marL="342900" rtl="0" algn="l">
              <a:spcBef>
                <a:spcPts val="1120"/>
              </a:spcBef>
              <a:spcAft>
                <a:spcPts val="0"/>
              </a:spcAft>
              <a:buSzPts val="1820"/>
              <a:buChar char="◈"/>
            </a:pPr>
            <a:r>
              <a:rPr lang="en-US"/>
              <a:t>6.三張圖片使用”%”排版，給他框線。</a:t>
            </a:r>
            <a:endParaRPr/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2093" y="442767"/>
            <a:ext cx="4617659" cy="595701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Display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218595" y="5388716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12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050153" y="1592750"/>
            <a:ext cx="10353762" cy="40486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每個 HTML 元素都有一個預設的 display 值，不同的元素屬性會有不同的預設值。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大部分元素的 display 屬性，預設值通常是 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000" lvl="1" marL="72000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◈"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 (區塊元素)</a:t>
            </a:r>
            <a:endParaRPr/>
          </a:p>
          <a:p>
            <a:pPr indent="-270000" lvl="1" marL="720000" marR="0" rtl="0" algn="l">
              <a:spcBef>
                <a:spcPts val="10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◈"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Inline (行內元素)</a:t>
            </a:r>
            <a:endParaRPr b="0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003" y="3257550"/>
            <a:ext cx="3128912" cy="31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Display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Block (現在a也能改成block)</a:t>
            </a:r>
            <a:endParaRPr b="0" i="0" sz="32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：不能控制寬</a:t>
            </a:r>
            <a:r>
              <a:rPr lang="en-US" sz="2600">
                <a:solidFill>
                  <a:schemeClr val="lt1"/>
                </a:solidFill>
              </a:rPr>
              <a:t>、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高</a:t>
            </a:r>
            <a:r>
              <a:rPr lang="en-US" sz="2600">
                <a:solidFill>
                  <a:schemeClr val="lt1"/>
                </a:solidFill>
              </a:rPr>
              <a:t>和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/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：排列方式以inline的方式呈現,但擁有block的屬性,</a:t>
            </a:r>
            <a:endParaRPr/>
          </a:p>
          <a:p>
            <a:pPr indent="0" lvl="0" marL="36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可以設定寬高,上下外距等屬性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43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24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：會將設定的元素隱藏</a:t>
            </a:r>
            <a:endParaRPr b="0" i="0" sz="2600" u="none" cap="none" strike="noStrike"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557" y="375524"/>
            <a:ext cx="8382000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913795" y="24217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0" y="727399"/>
            <a:ext cx="90170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050153" y="1592750"/>
            <a:ext cx="10353762" cy="5093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文字大小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字體樣式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字體重量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字體間距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字體行距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字體顏色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不透明度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文字對齊</a:t>
            </a:r>
            <a:endParaRPr b="0" i="0" sz="2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spcBef>
                <a:spcPts val="1120"/>
              </a:spcBef>
              <a:spcAft>
                <a:spcPts val="0"/>
              </a:spcAft>
              <a:buClr>
                <a:schemeClr val="lt2"/>
              </a:buClr>
              <a:buSzPts val="1820"/>
              <a:buFont typeface="Noto Sans Symbols"/>
              <a:buChar char="◈"/>
            </a:pPr>
            <a:r>
              <a:rPr b="0" i="0" lang="en-US" sz="2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文字底線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一張含有 個人, 男人, 牆, 室內 的圖片&#10;&#10;&#10;&#10;自動產生的描述"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805" y="3793212"/>
            <a:ext cx="4023110" cy="266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文字大小 </a:t>
            </a:r>
            <a:r>
              <a:rPr lang="en-US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font-size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914" y="2221951"/>
            <a:ext cx="49276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1274" y="3092815"/>
            <a:ext cx="3708400" cy="290738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1050153" y="1592750"/>
            <a:ext cx="10353762" cy="513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40"/>
              <a:buFont typeface="Noto Sans Symbols"/>
              <a:buChar char="◈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使用時機：設定文字大小時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913795" y="55245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文字單位 (em、rem不太清楚)</a:t>
            </a:r>
            <a:endParaRPr>
              <a:solidFill>
                <a:srgbClr val="F0B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050153" y="1592750"/>
            <a:ext cx="10353762" cy="5093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en-US" sz="221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px：最常使用的單位</a:t>
            </a:r>
            <a:endParaRPr b="0" i="0" sz="221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80000"/>
              </a:lnSpc>
              <a:spcBef>
                <a:spcPts val="1042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en-US" sz="22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%：相對單位</a:t>
            </a:r>
            <a:endParaRPr b="0" i="0" sz="221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80000"/>
              </a:lnSpc>
              <a:spcBef>
                <a:spcPts val="1042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en-US" sz="22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em：以</a:t>
            </a:r>
            <a:r>
              <a:rPr b="0" i="0" lang="en-US" sz="221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父</a:t>
            </a:r>
            <a:r>
              <a:rPr b="0" i="0" lang="en-US" sz="22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元素為基礎的文字單位,</a:t>
            </a:r>
            <a:r>
              <a:rPr b="0" i="0" lang="en-US" sz="221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1em = 16px</a:t>
            </a:r>
            <a:endParaRPr/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從印刷單位而來，12字級當作標準</a:t>
            </a:r>
            <a:endParaRPr b="0" i="0" sz="13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72dpi為1em</a:t>
            </a:r>
            <a:endParaRPr/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在72dpi底下，1em=16px</a:t>
            </a:r>
            <a:endParaRPr/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可以從chrome的f12來檢測是否設定正確，因為可能會被其他蓋掉</a:t>
            </a:r>
            <a:endParaRPr b="0" i="0" sz="13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以前以M為最大寬度</a:t>
            </a:r>
            <a:endParaRPr b="0" i="0" sz="13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1026000" marR="0" rtl="0" algn="l">
              <a:lnSpc>
                <a:spcPct val="80000"/>
              </a:lnSpc>
              <a:spcBef>
                <a:spcPts val="872"/>
              </a:spcBef>
              <a:spcAft>
                <a:spcPts val="0"/>
              </a:spcAft>
              <a:buClr>
                <a:schemeClr val="lt2"/>
              </a:buClr>
              <a:buSzPts val="952"/>
              <a:buFont typeface="Noto Sans Symbols"/>
              <a:buChar char="◈"/>
            </a:pPr>
            <a:r>
              <a:rPr b="0" i="0" lang="en-US" sz="13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以前以s為最大高度</a:t>
            </a:r>
            <a:endParaRPr b="0" i="0" sz="221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42900" marR="0" rtl="0" algn="l">
              <a:lnSpc>
                <a:spcPct val="80000"/>
              </a:lnSpc>
              <a:spcBef>
                <a:spcPts val="1042"/>
              </a:spcBef>
              <a:spcAft>
                <a:spcPts val="0"/>
              </a:spcAft>
              <a:buClr>
                <a:schemeClr val="lt2"/>
              </a:buClr>
              <a:buSzPts val="1547"/>
              <a:buFont typeface="Noto Sans Symbols"/>
              <a:buChar char="◈"/>
            </a:pPr>
            <a:r>
              <a:rPr b="0" i="0" lang="en-US" sz="22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rem(root em) ：以</a:t>
            </a:r>
            <a:r>
              <a:rPr b="0" i="0" lang="en-US" sz="2210" u="none" cap="none" strike="noStrike">
                <a:solidFill>
                  <a:srgbClr val="F0B100"/>
                </a:solidFill>
                <a:latin typeface="Arial"/>
                <a:ea typeface="Arial"/>
                <a:cs typeface="Arial"/>
                <a:sym typeface="Arial"/>
              </a:rPr>
              <a:t>根</a:t>
            </a:r>
            <a:r>
              <a:rPr b="0" i="0" lang="en-US" sz="22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元素為基礎的文字單位</a:t>
            </a:r>
            <a:endParaRPr b="0" i="0" sz="221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999" lvl="1" marL="720000" marR="0" rtl="0" algn="l">
              <a:lnSpc>
                <a:spcPct val="80000"/>
              </a:lnSpc>
              <a:spcBef>
                <a:spcPts val="974"/>
              </a:spcBef>
              <a:spcAft>
                <a:spcPts val="0"/>
              </a:spcAft>
              <a:buClr>
                <a:schemeClr val="lt2"/>
              </a:buClr>
              <a:buSzPts val="1309"/>
              <a:buFont typeface="Noto Sans Symbols"/>
              <a:buChar char="◈"/>
            </a:pPr>
            <a:r>
              <a:rPr b="0" i="0" lang="en-US" sz="187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巢狀元素的最右邊</a:t>
            </a:r>
            <a:endParaRPr b="0" i="0" sz="187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400" y="525951"/>
            <a:ext cx="3746500" cy="6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