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</p:sldIdLst>
  <p:sldSz cx="9144000" cy="6858000"/>
  <p:notesSz cx="6858000" cy="9144000"/>
  <p:defaultTextStyle>
    <a:lvl1pPr>
      <a:defRPr>
        <a:latin typeface="+mn-lt"/>
        <a:ea typeface="+mn-ea"/>
        <a:cs typeface="+mn-cs"/>
        <a:sym typeface="Trebuchet MS"/>
      </a:defRPr>
    </a:lvl1pPr>
    <a:lvl2pPr indent="457200">
      <a:defRPr>
        <a:latin typeface="+mn-lt"/>
        <a:ea typeface="+mn-ea"/>
        <a:cs typeface="+mn-cs"/>
        <a:sym typeface="Trebuchet MS"/>
      </a:defRPr>
    </a:lvl2pPr>
    <a:lvl3pPr indent="914400">
      <a:defRPr>
        <a:latin typeface="+mn-lt"/>
        <a:ea typeface="+mn-ea"/>
        <a:cs typeface="+mn-cs"/>
        <a:sym typeface="Trebuchet MS"/>
      </a:defRPr>
    </a:lvl3pPr>
    <a:lvl4pPr indent="1371600">
      <a:defRPr>
        <a:latin typeface="+mn-lt"/>
        <a:ea typeface="+mn-ea"/>
        <a:cs typeface="+mn-cs"/>
        <a:sym typeface="Trebuchet MS"/>
      </a:defRPr>
    </a:lvl4pPr>
    <a:lvl5pPr indent="1828800">
      <a:defRPr>
        <a:latin typeface="+mn-lt"/>
        <a:ea typeface="+mn-ea"/>
        <a:cs typeface="+mn-cs"/>
        <a:sym typeface="Trebuchet MS"/>
      </a:defRPr>
    </a:lvl5pPr>
    <a:lvl6pPr indent="2286000">
      <a:defRPr>
        <a:latin typeface="+mn-lt"/>
        <a:ea typeface="+mn-ea"/>
        <a:cs typeface="+mn-cs"/>
        <a:sym typeface="Trebuchet MS"/>
      </a:defRPr>
    </a:lvl6pPr>
    <a:lvl7pPr indent="2743200">
      <a:defRPr>
        <a:latin typeface="+mn-lt"/>
        <a:ea typeface="+mn-ea"/>
        <a:cs typeface="+mn-cs"/>
        <a:sym typeface="Trebuchet MS"/>
      </a:defRPr>
    </a:lvl7pPr>
    <a:lvl8pPr indent="3200400">
      <a:defRPr>
        <a:latin typeface="+mn-lt"/>
        <a:ea typeface="+mn-ea"/>
        <a:cs typeface="+mn-cs"/>
        <a:sym typeface="Trebuchet MS"/>
      </a:defRPr>
    </a:lvl8pPr>
    <a:lvl9pPr indent="3657600">
      <a:defRPr>
        <a:latin typeface="+mn-lt"/>
        <a:ea typeface="+mn-ea"/>
        <a:cs typeface="+mn-cs"/>
        <a:sym typeface="Trebuchet M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n" i="on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381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def" i="de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defRPr sz="2200">
        <a:latin typeface="Lucida Grande"/>
        <a:ea typeface="Lucida Grande"/>
        <a:cs typeface="Lucida Grande"/>
        <a:sym typeface="Lucida Grande"/>
      </a:defRPr>
    </a:lvl1pPr>
    <a:lvl2pPr indent="228600" defTabSz="457200">
      <a:defRPr sz="2200">
        <a:latin typeface="Lucida Grande"/>
        <a:ea typeface="Lucida Grande"/>
        <a:cs typeface="Lucida Grande"/>
        <a:sym typeface="Lucida Grande"/>
      </a:defRPr>
    </a:lvl2pPr>
    <a:lvl3pPr indent="457200" defTabSz="457200">
      <a:defRPr sz="2200">
        <a:latin typeface="Lucida Grande"/>
        <a:ea typeface="Lucida Grande"/>
        <a:cs typeface="Lucida Grande"/>
        <a:sym typeface="Lucida Grande"/>
      </a:defRPr>
    </a:lvl3pPr>
    <a:lvl4pPr indent="685800" defTabSz="457200">
      <a:defRPr sz="2200">
        <a:latin typeface="Lucida Grande"/>
        <a:ea typeface="Lucida Grande"/>
        <a:cs typeface="Lucida Grande"/>
        <a:sym typeface="Lucida Grande"/>
      </a:defRPr>
    </a:lvl4pPr>
    <a:lvl5pPr indent="914400" defTabSz="457200">
      <a:defRPr sz="2200">
        <a:latin typeface="Lucida Grande"/>
        <a:ea typeface="Lucida Grande"/>
        <a:cs typeface="Lucida Grande"/>
        <a:sym typeface="Lucida Grande"/>
      </a:defRPr>
    </a:lvl5pPr>
    <a:lvl6pPr indent="1143000" defTabSz="457200">
      <a:defRPr sz="2200">
        <a:latin typeface="Lucida Grande"/>
        <a:ea typeface="Lucida Grande"/>
        <a:cs typeface="Lucida Grande"/>
        <a:sym typeface="Lucida Grande"/>
      </a:defRPr>
    </a:lvl6pPr>
    <a:lvl7pPr indent="1371600" defTabSz="457200">
      <a:defRPr sz="2200">
        <a:latin typeface="Lucida Grande"/>
        <a:ea typeface="Lucida Grande"/>
        <a:cs typeface="Lucida Grande"/>
        <a:sym typeface="Lucida Grande"/>
      </a:defRPr>
    </a:lvl7pPr>
    <a:lvl8pPr indent="1600200" defTabSz="457200">
      <a:defRPr sz="2200">
        <a:latin typeface="Lucida Grande"/>
        <a:ea typeface="Lucida Grande"/>
        <a:cs typeface="Lucida Grande"/>
        <a:sym typeface="Lucida Grande"/>
      </a:defRPr>
    </a:lvl8pPr>
    <a:lvl9pPr indent="1828800" defTabSz="45720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  <a:endParaRPr sz="32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  <a:endParaRPr sz="32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  <a:endParaRPr sz="32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  <a:endParaRPr sz="32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/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 lvl="0">
              <a:defRPr b="0" cap="none" sz="1800"/>
            </a:pPr>
            <a:r>
              <a:rPr b="1" cap="all" sz="4000"/>
              <a:t>Title Text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  <a:endParaRPr sz="2000">
              <a:solidFill>
                <a:srgbClr val="888888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  <a:endParaRPr sz="2000">
              <a:solidFill>
                <a:srgbClr val="888888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  <a:endParaRPr sz="2000">
              <a:solidFill>
                <a:srgbClr val="888888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  <a:endParaRPr sz="2000">
              <a:solidFill>
                <a:srgbClr val="888888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/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buChar char="–"/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buChar char="–"/>
              <a:defRPr sz="2800"/>
            </a:lvl4pPr>
            <a:lvl5pPr marL="2184400" indent="-355600">
              <a:spcBef>
                <a:spcPts val="600"/>
              </a:spcBef>
              <a:buChar char="»"/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 lvl="0">
              <a:defRPr b="0" sz="1800"/>
            </a:pPr>
            <a:r>
              <a:rPr b="1" sz="2400"/>
              <a:t>Body Level One</a:t>
            </a:r>
            <a:endParaRPr b="1" sz="2400"/>
          </a:p>
          <a:p>
            <a:pPr lvl="1">
              <a:defRPr b="0" sz="1800"/>
            </a:pPr>
            <a:r>
              <a:rPr b="1" sz="2400"/>
              <a:t>Body Level Two</a:t>
            </a:r>
            <a:endParaRPr b="1" sz="2400"/>
          </a:p>
          <a:p>
            <a:pPr lvl="2">
              <a:defRPr b="0" sz="1800"/>
            </a:pPr>
            <a:r>
              <a:rPr b="1" sz="2400"/>
              <a:t>Body Level Three</a:t>
            </a:r>
            <a:endParaRPr b="1" sz="2400"/>
          </a:p>
          <a:p>
            <a:pPr lvl="3">
              <a:defRPr b="0" sz="1800"/>
            </a:pPr>
            <a:r>
              <a:rPr b="1" sz="2400"/>
              <a:t>Body Level Four</a:t>
            </a:r>
            <a:endParaRPr b="1" sz="2400"/>
          </a:p>
          <a:p>
            <a:pPr lvl="4">
              <a:defRPr b="0" sz="1800"/>
            </a:pPr>
            <a:r>
              <a:rPr b="1" sz="2400"/>
              <a:t>Body Level Five</a:t>
            </a:r>
          </a:p>
        </p:txBody>
      </p:sp>
      <p:sp>
        <p:nvSpPr>
          <p:cNvPr id="24" name="Shape 24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 lvl="0">
              <a:defRPr b="0" sz="1800"/>
            </a:pPr>
            <a:r>
              <a:rPr b="1" sz="2000"/>
              <a:t>Title Text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  <a:endParaRPr sz="1400"/>
          </a:p>
          <a:p>
            <a:pPr lvl="1">
              <a:defRPr sz="1800"/>
            </a:pPr>
            <a:r>
              <a:rPr sz="1400"/>
              <a:t>Body Level Two</a:t>
            </a:r>
            <a:endParaRPr sz="1400"/>
          </a:p>
          <a:p>
            <a:pPr lvl="2">
              <a:defRPr sz="1800"/>
            </a:pPr>
            <a:r>
              <a:rPr sz="1400"/>
              <a:t>Body Level Three</a:t>
            </a:r>
            <a:endParaRPr sz="1400"/>
          </a:p>
          <a:p>
            <a:pPr lvl="3">
              <a:defRPr sz="1800"/>
            </a:pPr>
            <a:r>
              <a:rPr sz="1400"/>
              <a:t>Body Level Four</a:t>
            </a:r>
            <a:endParaRPr sz="1400"/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>
              <a:buChar char="–"/>
            </a:lvl2pPr>
            <a:lvl4pPr>
              <a:buChar char="–"/>
            </a:lvl4pPr>
            <a:lvl5pPr>
              <a:buChar char="»"/>
            </a:lvl5pPr>
          </a:lstStyle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553200" y="613505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D9D9D9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 advClick="1"/>
  <p:txStyles>
    <p:titleStyle>
      <a:lvl1pPr algn="ctr">
        <a:defRPr sz="4400">
          <a:latin typeface="+mn-lt"/>
          <a:ea typeface="+mn-ea"/>
          <a:cs typeface="+mn-cs"/>
          <a:sym typeface="Trebuchet MS"/>
        </a:defRPr>
      </a:lvl1pPr>
      <a:lvl2pPr indent="228600" algn="ctr">
        <a:defRPr sz="4400">
          <a:latin typeface="+mn-lt"/>
          <a:ea typeface="+mn-ea"/>
          <a:cs typeface="+mn-cs"/>
          <a:sym typeface="Trebuchet MS"/>
        </a:defRPr>
      </a:lvl2pPr>
      <a:lvl3pPr indent="457200" algn="ctr">
        <a:defRPr sz="4400">
          <a:latin typeface="+mn-lt"/>
          <a:ea typeface="+mn-ea"/>
          <a:cs typeface="+mn-cs"/>
          <a:sym typeface="Trebuchet MS"/>
        </a:defRPr>
      </a:lvl3pPr>
      <a:lvl4pPr indent="685800" algn="ctr">
        <a:defRPr sz="4400">
          <a:latin typeface="+mn-lt"/>
          <a:ea typeface="+mn-ea"/>
          <a:cs typeface="+mn-cs"/>
          <a:sym typeface="Trebuchet MS"/>
        </a:defRPr>
      </a:lvl4pPr>
      <a:lvl5pPr indent="914400" algn="ctr">
        <a:defRPr sz="4400">
          <a:latin typeface="+mn-lt"/>
          <a:ea typeface="+mn-ea"/>
          <a:cs typeface="+mn-cs"/>
          <a:sym typeface="Trebuchet MS"/>
        </a:defRPr>
      </a:lvl5pPr>
      <a:lvl6pPr indent="1143000" algn="ctr">
        <a:defRPr sz="4400">
          <a:latin typeface="+mn-lt"/>
          <a:ea typeface="+mn-ea"/>
          <a:cs typeface="+mn-cs"/>
          <a:sym typeface="Trebuchet MS"/>
        </a:defRPr>
      </a:lvl6pPr>
      <a:lvl7pPr indent="1371600" algn="ctr">
        <a:defRPr sz="4400">
          <a:latin typeface="+mn-lt"/>
          <a:ea typeface="+mn-ea"/>
          <a:cs typeface="+mn-cs"/>
          <a:sym typeface="Trebuchet MS"/>
        </a:defRPr>
      </a:lvl7pPr>
      <a:lvl8pPr indent="1600200" algn="ctr">
        <a:defRPr sz="4400">
          <a:latin typeface="+mn-lt"/>
          <a:ea typeface="+mn-ea"/>
          <a:cs typeface="+mn-cs"/>
          <a:sym typeface="Trebuchet MS"/>
        </a:defRPr>
      </a:lvl8pPr>
      <a:lvl9pPr indent="1828800" algn="ctr">
        <a:defRPr sz="4400">
          <a:latin typeface="+mn-lt"/>
          <a:ea typeface="+mn-ea"/>
          <a:cs typeface="+mn-cs"/>
          <a:sym typeface="Trebuchet M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1pPr>
      <a:lvl2pPr marL="783771" indent="-326571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3pPr>
      <a:lvl4pPr marL="1737360" indent="-36576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4pPr>
      <a:lvl5pPr marL="2194560" indent="-36576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+mn-lt"/>
          <a:ea typeface="+mn-ea"/>
          <a:cs typeface="+mn-cs"/>
          <a:sym typeface="Trebuchet MS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1pPr>
      <a:lvl2pPr indent="2286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2pPr>
      <a:lvl3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3pPr>
      <a:lvl4pPr indent="6858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4pPr>
      <a:lvl5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5pPr>
      <a:lvl6pPr indent="11430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6pPr>
      <a:lvl7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7pPr>
      <a:lvl8pPr indent="16002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8pPr>
      <a:lvl9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volane.com/support/manuals/shared/manuals/tcltk/sqlite/fileformat.html#varint_format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qlite.org/fileformat.html" TargetMode="External"/><Relationship Id="rId3" Type="http://schemas.openxmlformats.org/officeDocument/2006/relationships/image" Target="../media/image11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orensicsfromthesausagefactory.blogspot.in/2011/05/analysis-of-record-structure-within.html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malware.dontneedcoffee.com/2014/08/angler-ek-now-capable-of-fileless.html" TargetMode="External"/><Relationship Id="rId3" Type="http://schemas.openxmlformats.org/officeDocument/2006/relationships/image" Target="../media/image16.png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superponible/volatility-plugins" TargetMode="External"/><Relationship Id="rId3" Type="http://schemas.openxmlformats.org/officeDocument/2006/relationships/hyperlink" Target="http://superponible.com" TargetMode="External"/><Relationship Id="rId4" Type="http://schemas.openxmlformats.org/officeDocument/2006/relationships/hyperlink" Target="mailto:dave@superponible.com" TargetMode="Externa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hettoforensics.com/2013/04/java-malware-identification-and-analysis.html" TargetMode="Externa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title"/>
          </p:nvPr>
        </p:nvSpPr>
        <p:spPr>
          <a:xfrm>
            <a:off x="533400" y="1600200"/>
            <a:ext cx="8077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2014 Volatility Plugin Contest</a:t>
            </a:r>
          </a:p>
        </p:txBody>
      </p:sp>
      <p:sp>
        <p:nvSpPr>
          <p:cNvPr id="50" name="Shape 50"/>
          <p:cNvSpPr/>
          <p:nvPr>
            <p:ph type="body" idx="1"/>
          </p:nvPr>
        </p:nvSpPr>
        <p:spPr>
          <a:xfrm>
            <a:off x="1371600" y="3733800"/>
            <a:ext cx="6400800" cy="1905000"/>
          </a:xfrm>
          <a:prstGeom prst="rect">
            <a:avLst/>
          </a:prstGeom>
          <a:solidFill>
            <a:srgbClr val="FFFFFF"/>
          </a:solidFill>
          <a:ln w="25400">
            <a:solidFill>
              <a:srgbClr val="8064A2"/>
            </a:solidFill>
            <a:bevel/>
          </a:ln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/>
              <a:t>Dave Lassalle</a:t>
            </a:r>
            <a:endParaRPr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/>
              <a:t>NolaSec Presentation</a:t>
            </a:r>
            <a:endParaRPr sz="3200"/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/>
              <a:t>11/19/2014</a:t>
            </a:r>
          </a:p>
        </p:txBody>
      </p:sp>
      <p:sp>
        <p:nvSpPr>
          <p:cNvPr id="51" name="Shape 51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Plugins Submitted</a:t>
            </a:r>
          </a:p>
        </p:txBody>
      </p:sp>
      <p:sp>
        <p:nvSpPr>
          <p:cNvPr id="87" name="Shape 8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Office Trust Records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Java IDX Parser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2600"/>
                </a:solidFill>
              </a:rPr>
              <a:t>Firefox and Chrome History</a:t>
            </a:r>
            <a:endParaRPr sz="32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SSDeep-based Plugins</a:t>
            </a:r>
          </a:p>
        </p:txBody>
      </p:sp>
      <p:sp>
        <p:nvSpPr>
          <p:cNvPr id="88" name="Shape 8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91" name="Shape 9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36042" indent="-336042" defTabSz="896111">
              <a:defRPr sz="1800"/>
            </a:pPr>
            <a:r>
              <a:rPr sz="3136">
                <a:solidFill>
                  <a:srgbClr val="FFFFFF"/>
                </a:solidFill>
              </a:rPr>
              <a:t>Core Volatility has iehistory plugin</a:t>
            </a: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r>
              <a:rPr sz="3136">
                <a:solidFill>
                  <a:srgbClr val="FFFFFF"/>
                </a:solidFill>
              </a:rPr>
              <a:t>Searches for “tags” in history record</a:t>
            </a: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r>
              <a:rPr sz="3136">
                <a:solidFill>
                  <a:srgbClr val="FFFFFF"/>
                </a:solidFill>
              </a:rPr>
              <a:t>Why</a:t>
            </a: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endParaRPr sz="3136">
              <a:solidFill>
                <a:srgbClr val="FFFFFF"/>
              </a:solidFill>
            </a:endParaRPr>
          </a:p>
          <a:p>
            <a:pPr lvl="0" marL="336042" indent="-336042" defTabSz="896111">
              <a:defRPr sz="1800"/>
            </a:pPr>
            <a:r>
              <a:rPr sz="3136">
                <a:solidFill>
                  <a:srgbClr val="FFFFFF"/>
                </a:solidFill>
              </a:rPr>
              <a:t>Why not a Firefox or Chrome plugin?</a:t>
            </a:r>
          </a:p>
        </p:txBody>
      </p:sp>
      <p:sp>
        <p:nvSpPr>
          <p:cNvPr id="92" name="Shape 92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93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949441"/>
            <a:ext cx="8229600" cy="2346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96" name="Shape 9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70890" indent="-270890" defTabSz="722376">
              <a:spcBef>
                <a:spcPts val="600"/>
              </a:spcBef>
              <a:defRPr sz="1800"/>
            </a:pPr>
            <a:r>
              <a:rPr sz="2528">
                <a:solidFill>
                  <a:srgbClr val="FFFFFF"/>
                </a:solidFill>
              </a:rPr>
              <a:t>Store history in SQLite database</a:t>
            </a: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endParaRPr sz="2528">
              <a:solidFill>
                <a:srgbClr val="FFFFFF"/>
              </a:solidFill>
            </a:endParaRPr>
          </a:p>
          <a:p>
            <a:pPr lvl="0" marL="270890" indent="-270890" defTabSz="722376">
              <a:spcBef>
                <a:spcPts val="600"/>
              </a:spcBef>
              <a:defRPr sz="1800"/>
            </a:pPr>
            <a:r>
              <a:rPr sz="2528">
                <a:solidFill>
                  <a:srgbClr val="FFFFFF"/>
                </a:solidFill>
              </a:rPr>
              <a:t>What does the data look like in memory?</a:t>
            </a:r>
            <a:endParaRPr sz="2528">
              <a:solidFill>
                <a:srgbClr val="FFFFFF"/>
              </a:solidFill>
            </a:endParaRPr>
          </a:p>
          <a:p>
            <a:pPr lvl="1" marL="632079" indent="-270890" defTabSz="722376">
              <a:spcBef>
                <a:spcPts val="600"/>
              </a:spcBef>
              <a:buChar char="•"/>
              <a:defRPr sz="1800"/>
            </a:pPr>
            <a:r>
              <a:rPr sz="2528">
                <a:solidFill>
                  <a:srgbClr val="FFFFFF"/>
                </a:solidFill>
              </a:rPr>
              <a:t>Can’t just find start of sqlite file (bigger than a page)</a:t>
            </a:r>
            <a:endParaRPr sz="2528">
              <a:solidFill>
                <a:srgbClr val="FFFFFF"/>
              </a:solidFill>
            </a:endParaRPr>
          </a:p>
          <a:p>
            <a:pPr lvl="1" marL="632079" indent="-270890" defTabSz="722376">
              <a:spcBef>
                <a:spcPts val="600"/>
              </a:spcBef>
              <a:buChar char="•"/>
              <a:defRPr sz="1800"/>
            </a:pPr>
            <a:r>
              <a:rPr sz="2528">
                <a:solidFill>
                  <a:srgbClr val="FFFFFF"/>
                </a:solidFill>
              </a:rPr>
              <a:t>How to identify records in the middle of the file?</a:t>
            </a:r>
          </a:p>
        </p:txBody>
      </p:sp>
      <p:sp>
        <p:nvSpPr>
          <p:cNvPr id="97" name="Shape 97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9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262937"/>
            <a:ext cx="9144000" cy="180348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01" name="Shape 101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38613" y="1417770"/>
            <a:ext cx="6266774" cy="5279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05" name="Shape 105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grpSp>
        <p:nvGrpSpPr>
          <p:cNvPr id="111" name="Group 111"/>
          <p:cNvGrpSpPr/>
          <p:nvPr/>
        </p:nvGrpSpPr>
        <p:grpSpPr>
          <a:xfrm>
            <a:off x="2530813" y="1341570"/>
            <a:ext cx="6266774" cy="5279016"/>
            <a:chOff x="0" y="0"/>
            <a:chExt cx="6266772" cy="5279014"/>
          </a:xfrm>
        </p:grpSpPr>
        <p:pic>
          <p:nvPicPr>
            <p:cNvPr id="106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266773" cy="52790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07" name="Shape 107"/>
            <p:cNvSpPr/>
            <p:nvPr/>
          </p:nvSpPr>
          <p:spPr>
            <a:xfrm>
              <a:off x="858052" y="999545"/>
              <a:ext cx="1115765" cy="243841"/>
            </a:xfrm>
            <a:prstGeom prst="rect">
              <a:avLst/>
            </a:prstGeom>
            <a:solidFill>
              <a:srgbClr val="FBCAA3">
                <a:alpha val="32402"/>
              </a:srgbClr>
            </a:solidFill>
            <a:ln w="25400" cap="flat">
              <a:solidFill>
                <a:srgbClr val="4F81BD">
                  <a:alpha val="3240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8" name="Shape 108"/>
            <p:cNvSpPr/>
            <p:nvPr/>
          </p:nvSpPr>
          <p:spPr>
            <a:xfrm>
              <a:off x="1035852" y="3552245"/>
              <a:ext cx="1115765" cy="243841"/>
            </a:xfrm>
            <a:prstGeom prst="rect">
              <a:avLst/>
            </a:prstGeom>
            <a:solidFill>
              <a:srgbClr val="FBCAA3">
                <a:alpha val="32402"/>
              </a:srgbClr>
            </a:solidFill>
            <a:ln w="25400" cap="flat">
              <a:solidFill>
                <a:srgbClr val="4F81BD">
                  <a:alpha val="3240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09" name="Shape 109"/>
            <p:cNvSpPr/>
            <p:nvPr/>
          </p:nvSpPr>
          <p:spPr>
            <a:xfrm>
              <a:off x="1772452" y="2002845"/>
              <a:ext cx="1115765" cy="243841"/>
            </a:xfrm>
            <a:prstGeom prst="rect">
              <a:avLst/>
            </a:prstGeom>
            <a:solidFill>
              <a:srgbClr val="FBCAA3">
                <a:alpha val="32402"/>
              </a:srgbClr>
            </a:solidFill>
            <a:ln w="25400" cap="flat">
              <a:solidFill>
                <a:srgbClr val="4F81BD">
                  <a:alpha val="3240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10" name="Shape 110"/>
            <p:cNvSpPr/>
            <p:nvPr/>
          </p:nvSpPr>
          <p:spPr>
            <a:xfrm>
              <a:off x="1035852" y="4720645"/>
              <a:ext cx="1115765" cy="243841"/>
            </a:xfrm>
            <a:prstGeom prst="rect">
              <a:avLst/>
            </a:prstGeom>
            <a:solidFill>
              <a:srgbClr val="FBCAA3">
                <a:alpha val="32402"/>
              </a:srgbClr>
            </a:solidFill>
            <a:ln w="25400" cap="flat">
              <a:solidFill>
                <a:srgbClr val="4F81BD">
                  <a:alpha val="3240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112" name="Shape 11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35743" indent="-235743">
              <a:defRPr sz="2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FFFFFF"/>
                </a:solidFill>
              </a:rPr>
              <a:t>0101060101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0101060101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Field sizes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6 =&gt; 8 ?</a:t>
            </a:r>
          </a:p>
        </p:txBody>
      </p:sp>
      <p:sp>
        <p:nvSpPr>
          <p:cNvPr id="115" name="Shape 11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16" name="Shape 116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1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30813" y="1341570"/>
            <a:ext cx="6266774" cy="527901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hape 118"/>
          <p:cNvSpPr/>
          <p:nvPr/>
        </p:nvSpPr>
        <p:spPr>
          <a:xfrm>
            <a:off x="4303266" y="3344416"/>
            <a:ext cx="1115765" cy="243841"/>
          </a:xfrm>
          <a:prstGeom prst="rect">
            <a:avLst/>
          </a:prstGeom>
          <a:solidFill>
            <a:srgbClr val="FBCAA3">
              <a:alpha val="32402"/>
            </a:srgbClr>
          </a:solidFill>
          <a:ln w="25400">
            <a:solidFill>
              <a:srgbClr val="4F81BD">
                <a:alpha val="32402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19" name="Shape 119"/>
          <p:cNvSpPr/>
          <p:nvPr/>
        </p:nvSpPr>
        <p:spPr>
          <a:xfrm>
            <a:off x="6769100" y="4508500"/>
            <a:ext cx="234851" cy="243840"/>
          </a:xfrm>
          <a:prstGeom prst="rect">
            <a:avLst/>
          </a:prstGeom>
          <a:solidFill>
            <a:srgbClr val="C0504D">
              <a:alpha val="30140"/>
            </a:srgbClr>
          </a:solidFill>
          <a:ln w="25400">
            <a:solidFill>
              <a:srgbClr val="8C3A38">
                <a:alpha val="30140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0" name="Shape 120"/>
          <p:cNvSpPr/>
          <p:nvPr/>
        </p:nvSpPr>
        <p:spPr>
          <a:xfrm>
            <a:off x="3365500" y="4737100"/>
            <a:ext cx="2532956" cy="249397"/>
          </a:xfrm>
          <a:prstGeom prst="rect">
            <a:avLst/>
          </a:prstGeom>
          <a:solidFill>
            <a:srgbClr val="C0504D">
              <a:alpha val="30140"/>
            </a:srgbClr>
          </a:solidFill>
          <a:ln w="25400">
            <a:solidFill>
              <a:srgbClr val="8C3A38">
                <a:alpha val="30140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23" name="Group 123"/>
          <p:cNvGrpSpPr/>
          <p:nvPr/>
        </p:nvGrpSpPr>
        <p:grpSpPr>
          <a:xfrm>
            <a:off x="-143223" y="5418281"/>
            <a:ext cx="9550400" cy="860138"/>
            <a:chOff x="-203200" y="-203200"/>
            <a:chExt cx="9550399" cy="860136"/>
          </a:xfrm>
        </p:grpSpPr>
        <p:pic>
          <p:nvPicPr>
            <p:cNvPr id="122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9144000" cy="415637"/>
            </a:xfrm>
            <a:prstGeom prst="rect">
              <a:avLst/>
            </a:prstGeom>
            <a:ln>
              <a:noFill/>
            </a:ln>
            <a:effectLst/>
          </p:spPr>
        </p:pic>
        <p:pic>
          <p:nvPicPr>
            <p:cNvPr id="121" name="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203200" y="-203200"/>
              <a:ext cx="9550400" cy="860137"/>
            </a:xfrm>
            <a:prstGeom prst="rect">
              <a:avLst/>
            </a:prstGeom>
            <a:effectLst/>
          </p:spPr>
        </p:pic>
      </p:grpSp>
      <p:sp>
        <p:nvSpPr>
          <p:cNvPr id="124" name="Shape 124"/>
          <p:cNvSpPr/>
          <p:nvPr/>
        </p:nvSpPr>
        <p:spPr>
          <a:xfrm>
            <a:off x="5930900" y="5723651"/>
            <a:ext cx="3164434" cy="249398"/>
          </a:xfrm>
          <a:prstGeom prst="rect">
            <a:avLst/>
          </a:prstGeom>
          <a:solidFill>
            <a:srgbClr val="C0504D">
              <a:alpha val="30140"/>
            </a:srgbClr>
          </a:solidFill>
          <a:ln w="25400">
            <a:solidFill>
              <a:srgbClr val="8C3A38">
                <a:alpha val="30140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String Length?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0x3b == 59, len(http://www.foxnews.com/) == 23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0x812b == 33067, len(“title”) = 79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WTF?</a:t>
            </a:r>
            <a:endParaRPr sz="2200">
              <a:solidFill>
                <a:srgbClr val="FFFFFF"/>
              </a:solidFill>
            </a:endParaRPr>
          </a:p>
          <a:p>
            <a:pPr lvl="2" marL="1150143" indent="-235743">
              <a:defRPr sz="1800"/>
            </a:pPr>
            <a:r>
              <a:rPr sz="2200">
                <a:solidFill>
                  <a:srgbClr val="FFFFFF"/>
                </a:solidFill>
              </a:rPr>
              <a:t>Two things going on</a:t>
            </a:r>
          </a:p>
        </p:txBody>
      </p:sp>
      <p:sp>
        <p:nvSpPr>
          <p:cNvPr id="127" name="Shape 127"/>
          <p:cNvSpPr/>
          <p:nvPr>
            <p:ph type="title"/>
          </p:nvPr>
        </p:nvSpPr>
        <p:spPr>
          <a:xfrm>
            <a:off x="457200" y="2873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28" name="Shape 12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0562" y="4402750"/>
            <a:ext cx="7482876" cy="2153155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Shape 130"/>
          <p:cNvSpPr/>
          <p:nvPr/>
        </p:nvSpPr>
        <p:spPr>
          <a:xfrm>
            <a:off x="6438900" y="4882802"/>
            <a:ext cx="1832819" cy="243841"/>
          </a:xfrm>
          <a:prstGeom prst="rect">
            <a:avLst/>
          </a:prstGeom>
          <a:solidFill>
            <a:srgbClr val="942192">
              <a:alpha val="28381"/>
            </a:srgbClr>
          </a:solidFill>
          <a:ln w="25400">
            <a:solidFill>
              <a:srgbClr val="4F81BD">
                <a:alpha val="28381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7436991" y="4641502"/>
            <a:ext cx="834728" cy="243841"/>
          </a:xfrm>
          <a:prstGeom prst="rect">
            <a:avLst/>
          </a:prstGeom>
          <a:solidFill>
            <a:srgbClr val="942192">
              <a:alpha val="28381"/>
            </a:srgbClr>
          </a:solidFill>
          <a:ln w="25400">
            <a:solidFill>
              <a:srgbClr val="4F81BD">
                <a:alpha val="28381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2" name="Shape 132"/>
          <p:cNvSpPr/>
          <p:nvPr/>
        </p:nvSpPr>
        <p:spPr>
          <a:xfrm>
            <a:off x="2108200" y="4641502"/>
            <a:ext cx="267345" cy="243841"/>
          </a:xfrm>
          <a:prstGeom prst="rect">
            <a:avLst/>
          </a:prstGeom>
          <a:solidFill>
            <a:srgbClr val="942192">
              <a:alpha val="28381"/>
            </a:srgbClr>
          </a:solidFill>
          <a:ln w="25400">
            <a:solidFill>
              <a:srgbClr val="4F81BD">
                <a:alpha val="28381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3" name="Shape 133"/>
          <p:cNvSpPr/>
          <p:nvPr/>
        </p:nvSpPr>
        <p:spPr>
          <a:xfrm>
            <a:off x="2438400" y="4597400"/>
            <a:ext cx="470446" cy="332046"/>
          </a:xfrm>
          <a:prstGeom prst="rect">
            <a:avLst/>
          </a:prstGeom>
          <a:solidFill>
            <a:srgbClr val="AA7942">
              <a:alpha val="24453"/>
            </a:srgbClr>
          </a:solidFill>
          <a:ln w="25400">
            <a:solidFill>
              <a:srgbClr val="4F81BD">
                <a:alpha val="24453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4" name="Shape 134"/>
          <p:cNvSpPr/>
          <p:nvPr/>
        </p:nvSpPr>
        <p:spPr>
          <a:xfrm>
            <a:off x="6438900" y="5156200"/>
            <a:ext cx="1790353" cy="937528"/>
          </a:xfrm>
          <a:prstGeom prst="rect">
            <a:avLst/>
          </a:prstGeom>
          <a:solidFill>
            <a:srgbClr val="AA7942">
              <a:alpha val="24453"/>
            </a:srgbClr>
          </a:solidFill>
          <a:ln w="25400">
            <a:solidFill>
              <a:srgbClr val="4F81BD">
                <a:alpha val="24453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5" name="Shape 135"/>
          <p:cNvSpPr/>
          <p:nvPr/>
        </p:nvSpPr>
        <p:spPr>
          <a:xfrm>
            <a:off x="6460132" y="6065787"/>
            <a:ext cx="1636664" cy="243841"/>
          </a:xfrm>
          <a:prstGeom prst="rect">
            <a:avLst/>
          </a:prstGeom>
          <a:solidFill>
            <a:srgbClr val="AA7942">
              <a:alpha val="24453"/>
            </a:srgbClr>
          </a:solidFill>
          <a:ln w="25400">
            <a:solidFill>
              <a:srgbClr val="4F81BD">
                <a:alpha val="24453"/>
              </a:srgb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Other one byte values =&gt; String Length?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0x3b == 59, len(http://www.foxnews.com/) == 23</a:t>
            </a:r>
            <a:endParaRPr sz="2200">
              <a:solidFill>
                <a:srgbClr val="FFFFFF"/>
              </a:solidFill>
            </a:endParaRPr>
          </a:p>
          <a:p>
            <a:pPr lvl="2" marL="1150143" indent="-235743">
              <a:defRPr sz="1800"/>
            </a:pPr>
            <a:r>
              <a:rPr sz="2200">
                <a:solidFill>
                  <a:srgbClr val="FFFFFF"/>
                </a:solidFill>
              </a:rPr>
              <a:t>(59 - 13) = 46, 46 / 2 = 23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0x812b ==33067, len(“title”) = 79</a:t>
            </a:r>
            <a:endParaRPr sz="2200">
              <a:solidFill>
                <a:srgbClr val="FFFFFF"/>
              </a:solidFill>
            </a:endParaRPr>
          </a:p>
          <a:p>
            <a:pPr lvl="2" marL="1150143" indent="-235743">
              <a:defRPr sz="1800"/>
            </a:pPr>
            <a:r>
              <a:rPr sz="2200">
                <a:solidFill>
                  <a:srgbClr val="FFFFFF"/>
                </a:solidFill>
              </a:rPr>
              <a:t>Split into two bytes</a:t>
            </a:r>
            <a:endParaRPr sz="2200">
              <a:solidFill>
                <a:srgbClr val="FFFFFF"/>
              </a:solidFill>
            </a:endParaRPr>
          </a:p>
          <a:p>
            <a:pPr lvl="2" marL="1150143" indent="-235743">
              <a:defRPr sz="1800"/>
            </a:pPr>
            <a:r>
              <a:rPr sz="2200">
                <a:solidFill>
                  <a:srgbClr val="FFFFFF"/>
                </a:solidFill>
              </a:rPr>
              <a:t>0x81 = 129, 0x2b = 43, 129 + 43 = 172</a:t>
            </a:r>
            <a:endParaRPr sz="2200">
              <a:solidFill>
                <a:srgbClr val="FFFFFF"/>
              </a:solidFill>
            </a:endParaRPr>
          </a:p>
          <a:p>
            <a:pPr lvl="2" marL="1150143" indent="-235743">
              <a:defRPr sz="1800"/>
            </a:pPr>
            <a:r>
              <a:rPr sz="2200">
                <a:solidFill>
                  <a:srgbClr val="FFFFFF"/>
                </a:solidFill>
              </a:rPr>
              <a:t>(172 - 13) = 159, 159 / 2 = 79.5</a:t>
            </a:r>
            <a:endParaRPr sz="2200">
              <a:solidFill>
                <a:srgbClr val="FFFFFF"/>
              </a:solidFill>
            </a:endParaRPr>
          </a:p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Variable Length Integer Format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http://www.evolane.com/support/manuals/shared/manuals/tcltk/sqlite/fileformat.html#varint_format</a:t>
            </a:r>
          </a:p>
        </p:txBody>
      </p:sp>
      <p:sp>
        <p:nvSpPr>
          <p:cNvPr id="138" name="Shape 13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39" name="Shape 139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Variable Length Integer Format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1400">
                <a:solidFill>
                  <a:srgbClr val="FFFFFF"/>
                </a:solidFill>
              </a:rPr>
              <a:t>A variable-length integer or "varint" is a static Huffman encoding of 64-bit twos-complement integers that uses less space for small positive values. A varint is between 1 and 9 bytes in length. The varint consists of either zero or more byte which have the high-order bit set followed by a single byte with the high-order bit clear, or nine bytes, whichever is shorter. The </a:t>
            </a:r>
            <a:r>
              <a:rPr b="1" sz="1400" u="sng">
                <a:solidFill>
                  <a:srgbClr val="FFFFFF"/>
                </a:solidFill>
              </a:rPr>
              <a:t>lower seven bits of each of the first eight bytes and all 8 bits of the ninth byte</a:t>
            </a:r>
            <a:r>
              <a:rPr sz="1400">
                <a:solidFill>
                  <a:srgbClr val="FFFFFF"/>
                </a:solidFill>
              </a:rPr>
              <a:t> are used to reconstruct the 64-bit twos-complement integer. Varints are big-endian: bits taken from the earlier byte of the varint are the more significant and bits taken from the later bytes.</a:t>
            </a:r>
            <a:endParaRPr sz="14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1 - 9 bytes to store 64-bit number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Efficient for storing lots of small numbers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0x812b == 1</a:t>
            </a:r>
            <a:r>
              <a:rPr sz="2200">
                <a:solidFill>
                  <a:srgbClr val="942192"/>
                </a:solidFill>
              </a:rPr>
              <a:t>000 0001</a:t>
            </a:r>
            <a:r>
              <a:rPr sz="2200">
                <a:solidFill>
                  <a:srgbClr val="FFFFFF"/>
                </a:solidFill>
              </a:rPr>
              <a:t> 0</a:t>
            </a:r>
            <a:r>
              <a:rPr sz="2200">
                <a:solidFill>
                  <a:srgbClr val="942192"/>
                </a:solidFill>
              </a:rPr>
              <a:t>010 1011</a:t>
            </a:r>
            <a:r>
              <a:rPr sz="2200">
                <a:solidFill>
                  <a:srgbClr val="FFFFFF"/>
                </a:solidFill>
              </a:rPr>
              <a:t> =&gt; 000000 10101011 == 171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</a:rPr>
              <a:t>(171 - 13) = 158, 158 / 2 = 79</a:t>
            </a:r>
          </a:p>
        </p:txBody>
      </p:sp>
      <p:sp>
        <p:nvSpPr>
          <p:cNvPr id="142" name="Shape 1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43" name="Shape 14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4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07969" y="5505587"/>
            <a:ext cx="6128062" cy="1240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64-bit integer limits</a:t>
            </a:r>
            <a:endParaRPr sz="2200">
              <a:solidFill>
                <a:srgbClr val="FFFFFF"/>
              </a:solidFill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9223372036854775807 == 0x7fffffffffffffff</a:t>
            </a:r>
            <a:endParaRPr sz="2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-9223372036854775808 == 0x8000000000000000</a:t>
            </a:r>
            <a:endParaRPr sz="2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1" marL="692943" indent="-235743">
              <a:buChar char="•"/>
              <a:defRPr sz="1800"/>
            </a:pPr>
            <a:r>
              <a:rPr sz="22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  -1 == 0xffffffffffffffff</a:t>
            </a:r>
            <a:endParaRPr sz="22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lvl="0" marL="235743" indent="-235743">
              <a:defRPr sz="1800"/>
            </a:pPr>
            <a:r>
              <a:rPr sz="2200">
                <a:solidFill>
                  <a:srgbClr val="FFFFFF"/>
                </a:solidFill>
              </a:rPr>
              <a:t>Negative number: To make 1st bit 1, must use all 9 bytes</a:t>
            </a:r>
          </a:p>
        </p:txBody>
      </p:sp>
      <p:sp>
        <p:nvSpPr>
          <p:cNvPr id="147" name="Shape 14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48" name="Shape 14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4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1852" y="3831093"/>
            <a:ext cx="4360296" cy="3001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About Me</a:t>
            </a:r>
          </a:p>
        </p:txBody>
      </p:sp>
      <p:sp>
        <p:nvSpPr>
          <p:cNvPr id="54" name="Shape 5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>
                <a:solidFill>
                  <a:srgbClr val="FFFFFF"/>
                </a:solidFill>
              </a:rPr>
              <a:t>11 years InfoSec experience</a:t>
            </a:r>
            <a:endParaRPr sz="32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3200">
                <a:solidFill>
                  <a:srgbClr val="FFFFFF"/>
                </a:solidFill>
              </a:rPr>
              <a:t>Previous: Raytheon, SPR</a:t>
            </a:r>
            <a:endParaRPr sz="3200">
              <a:solidFill>
                <a:srgbClr val="FFFFFF"/>
              </a:solidFill>
            </a:endParaRPr>
          </a:p>
          <a:p>
            <a:pPr lvl="0">
              <a:lnSpc>
                <a:spcPct val="90000"/>
              </a:lnSpc>
              <a:defRPr sz="1800"/>
            </a:pPr>
            <a:r>
              <a:rPr sz="3200">
                <a:solidFill>
                  <a:srgbClr val="FFFFFF"/>
                </a:solidFill>
              </a:rPr>
              <a:t>Current: GE Capital, Incident Analyst</a:t>
            </a:r>
            <a:endParaRPr sz="3200">
              <a:solidFill>
                <a:srgbClr val="FFFFFF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FFFF"/>
                </a:solidFill>
              </a:rPr>
              <a:t>Incident Response</a:t>
            </a:r>
            <a:endParaRPr sz="2800">
              <a:solidFill>
                <a:srgbClr val="FFFFFF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FFFF"/>
                </a:solidFill>
              </a:rPr>
              <a:t>Forensics</a:t>
            </a:r>
            <a:endParaRPr sz="2800">
              <a:solidFill>
                <a:srgbClr val="FFFFFF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2600"/>
                </a:solidFill>
              </a:rPr>
              <a:t>Memory Analysis</a:t>
            </a:r>
            <a:endParaRPr sz="2800">
              <a:solidFill>
                <a:srgbClr val="FF2600"/>
              </a:solidFill>
            </a:endParaRPr>
          </a:p>
          <a:p>
            <a:pPr lvl="1" marL="742950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>
                <a:solidFill>
                  <a:srgbClr val="FFFFFF"/>
                </a:solidFill>
              </a:rPr>
              <a:t>Malware Analysis</a:t>
            </a:r>
          </a:p>
        </p:txBody>
      </p:sp>
      <p:sp>
        <p:nvSpPr>
          <p:cNvPr id="55" name="Shape 55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type="body" idx="1"/>
          </p:nvPr>
        </p:nvSpPr>
        <p:spPr>
          <a:xfrm>
            <a:off x="457200" y="1600200"/>
            <a:ext cx="8229600" cy="4855519"/>
          </a:xfrm>
          <a:prstGeom prst="rect">
            <a:avLst/>
          </a:prstGeom>
        </p:spPr>
        <p:txBody>
          <a:bodyPr/>
          <a:lstStyle/>
          <a:p>
            <a:pPr lvl="0" marL="209811" indent="-209811" defTabSz="813816">
              <a:spcBef>
                <a:spcPts val="600"/>
              </a:spcBef>
              <a:defRPr sz="1800"/>
            </a:pPr>
            <a:r>
              <a:rPr sz="1958">
                <a:solidFill>
                  <a:srgbClr val="FFFFFF"/>
                </a:solidFill>
              </a:rPr>
              <a:t>Why subtract 13 and divide by 2?</a:t>
            </a:r>
            <a:endParaRPr sz="1958">
              <a:solidFill>
                <a:srgbClr val="FFFFFF"/>
              </a:solidFill>
            </a:endParaRPr>
          </a:p>
          <a:p>
            <a:pPr lvl="0" marL="209811" indent="-209811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0" marL="209811" indent="-209811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r>
              <a:rPr sz="1958">
                <a:solidFill>
                  <a:srgbClr val="FFFFFF"/>
                </a:solidFill>
              </a:rPr>
              <a:t>odd * 2 = even;  even * 2 = even; </a:t>
            </a:r>
            <a:endParaRPr sz="1958">
              <a:solidFill>
                <a:srgbClr val="FFFFFF"/>
              </a:solidFill>
            </a:endParaRPr>
          </a:p>
          <a:p>
            <a:pPr lvl="1" marL="697556" indent="-290648" defTabSz="813816">
              <a:spcBef>
                <a:spcPts val="600"/>
              </a:spcBef>
              <a:defRPr sz="1800"/>
            </a:pPr>
            <a:r>
              <a:rPr sz="1958">
                <a:solidFill>
                  <a:srgbClr val="FFFFFF"/>
                </a:solidFill>
              </a:rPr>
              <a:t>add 12 for BLOB; add 13 for string</a:t>
            </a:r>
            <a:endParaRPr sz="1958">
              <a:solidFill>
                <a:srgbClr val="FFFFFF"/>
              </a:solidFill>
            </a:endParaRPr>
          </a:p>
          <a:p>
            <a:pPr lvl="0" marL="209811" indent="-209811" defTabSz="813816">
              <a:spcBef>
                <a:spcPts val="600"/>
              </a:spcBef>
              <a:defRPr sz="1800"/>
            </a:pPr>
            <a:r>
              <a:rPr sz="1958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https://www.sqlite.org/fileformat.html</a:t>
            </a:r>
          </a:p>
        </p:txBody>
      </p:sp>
      <p:sp>
        <p:nvSpPr>
          <p:cNvPr id="152" name="Shape 15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53" name="Shape 15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5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106495"/>
            <a:ext cx="9144000" cy="3045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33386" indent="-233386" defTabSz="905255">
              <a:defRPr sz="1800"/>
            </a:pPr>
            <a:r>
              <a:rPr sz="2178">
                <a:solidFill>
                  <a:srgbClr val="FFFFFF"/>
                </a:solidFill>
              </a:rPr>
              <a:t>Wish I had found this sooner:</a:t>
            </a: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endParaRPr sz="2178">
              <a:solidFill>
                <a:srgbClr val="FFFFFF"/>
              </a:solidFill>
            </a:endParaRPr>
          </a:p>
          <a:p>
            <a:pPr lvl="0" marL="233386" indent="-233386" defTabSz="905255">
              <a:defRPr sz="1800"/>
            </a:pPr>
            <a:r>
              <a:rPr sz="2178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http://forensicsfromthesausagefactory.blogspot.in/2011/05/analysis-of-record-structure-within.html</a:t>
            </a:r>
          </a:p>
        </p:txBody>
      </p:sp>
      <p:sp>
        <p:nvSpPr>
          <p:cNvPr id="157" name="Shape 1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58" name="Shape 15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159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70514" y="3308646"/>
            <a:ext cx="5802972" cy="1931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pasted-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79512" y="2141557"/>
            <a:ext cx="6984976" cy="103922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Shape 161"/>
          <p:cNvSpPr/>
          <p:nvPr/>
        </p:nvSpPr>
        <p:spPr>
          <a:xfrm flipH="1">
            <a:off x="1739255" y="3003688"/>
            <a:ext cx="1927871" cy="419607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62" name="Shape 162"/>
          <p:cNvSpPr/>
          <p:nvPr/>
        </p:nvSpPr>
        <p:spPr>
          <a:xfrm>
            <a:off x="4562623" y="2975531"/>
            <a:ext cx="2808884" cy="471444"/>
          </a:xfrm>
          <a:prstGeom prst="line">
            <a:avLst/>
          </a:prstGeom>
          <a:ln w="25400">
            <a:solidFill>
              <a:srgbClr val="FF2600"/>
            </a:solidFill>
            <a:tailEnd type="triangle"/>
          </a:ln>
          <a:effectLst>
            <a:outerShdw sx="100000" sy="100000" kx="0" ky="0" algn="b" rotWithShape="0" blurRad="38100" dist="19999" dir="540000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165" name="Shape 165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grpSp>
        <p:nvGrpSpPr>
          <p:cNvPr id="198" name="Group 198"/>
          <p:cNvGrpSpPr/>
          <p:nvPr/>
        </p:nvGrpSpPr>
        <p:grpSpPr>
          <a:xfrm>
            <a:off x="830562" y="1341457"/>
            <a:ext cx="7482876" cy="5037644"/>
            <a:chOff x="0" y="0"/>
            <a:chExt cx="7482875" cy="5037643"/>
          </a:xfrm>
        </p:grpSpPr>
        <p:pic>
          <p:nvPicPr>
            <p:cNvPr id="166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999446" y="866853"/>
              <a:ext cx="5483983" cy="18251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pasted-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870793"/>
              <a:ext cx="7482876" cy="215315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8" name="pasted-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09764" y="0"/>
              <a:ext cx="6063347" cy="9021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9" name="Shape 169"/>
            <p:cNvSpPr/>
            <p:nvPr/>
          </p:nvSpPr>
          <p:spPr>
            <a:xfrm>
              <a:off x="769637" y="106342"/>
              <a:ext cx="1397150" cy="689423"/>
            </a:xfrm>
            <a:prstGeom prst="rect">
              <a:avLst/>
            </a:prstGeom>
            <a:solidFill>
              <a:srgbClr val="0433FF">
                <a:alpha val="24781"/>
              </a:srgbClr>
            </a:solidFill>
            <a:ln w="25400" cap="flat">
              <a:solidFill>
                <a:srgbClr val="4F81BD">
                  <a:alpha val="24781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0" name="Shape 170"/>
            <p:cNvSpPr/>
            <p:nvPr/>
          </p:nvSpPr>
          <p:spPr>
            <a:xfrm>
              <a:off x="4592337" y="2900342"/>
              <a:ext cx="284064" cy="243841"/>
            </a:xfrm>
            <a:prstGeom prst="rect">
              <a:avLst/>
            </a:prstGeom>
            <a:solidFill>
              <a:srgbClr val="0433FF">
                <a:alpha val="24781"/>
              </a:srgbClr>
            </a:solidFill>
            <a:ln w="25400" cap="flat">
              <a:solidFill>
                <a:srgbClr val="4F81BD">
                  <a:alpha val="24781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1" name="Shape 171"/>
            <p:cNvSpPr/>
            <p:nvPr/>
          </p:nvSpPr>
          <p:spPr>
            <a:xfrm>
              <a:off x="2179337" y="106342"/>
              <a:ext cx="755800" cy="689423"/>
            </a:xfrm>
            <a:prstGeom prst="rect">
              <a:avLst/>
            </a:prstGeom>
            <a:solidFill>
              <a:srgbClr val="AA7942">
                <a:alpha val="25142"/>
              </a:srgbClr>
            </a:solidFill>
            <a:ln w="25400" cap="flat">
              <a:solidFill>
                <a:srgbClr val="4F81BD">
                  <a:alpha val="2514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2" name="Shape 172"/>
            <p:cNvSpPr/>
            <p:nvPr/>
          </p:nvSpPr>
          <p:spPr>
            <a:xfrm>
              <a:off x="4960637" y="2887642"/>
              <a:ext cx="166044" cy="269241"/>
            </a:xfrm>
            <a:prstGeom prst="rect">
              <a:avLst/>
            </a:prstGeom>
            <a:solidFill>
              <a:srgbClr val="AA7942">
                <a:alpha val="25142"/>
              </a:srgbClr>
            </a:solidFill>
            <a:ln w="25400" cap="flat">
              <a:solidFill>
                <a:srgbClr val="4F81BD">
                  <a:alpha val="25142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3" name="Shape 173"/>
            <p:cNvSpPr/>
            <p:nvPr/>
          </p:nvSpPr>
          <p:spPr>
            <a:xfrm>
              <a:off x="5210916" y="2874942"/>
              <a:ext cx="166044" cy="243841"/>
            </a:xfrm>
            <a:prstGeom prst="rect">
              <a:avLst/>
            </a:prstGeom>
            <a:gradFill flip="none" rotWithShape="1">
              <a:gsLst>
                <a:gs pos="0">
                  <a:srgbClr val="2A869F">
                    <a:alpha val="29916"/>
                  </a:srgbClr>
                </a:gs>
                <a:gs pos="80000">
                  <a:srgbClr val="37B1D1">
                    <a:alpha val="29916"/>
                  </a:srgbClr>
                </a:gs>
                <a:gs pos="100000">
                  <a:srgbClr val="34B3D5">
                    <a:alpha val="29916"/>
                  </a:srgbClr>
                </a:gs>
              </a:gsLst>
              <a:lin ang="16200000" scaled="0"/>
            </a:gradFill>
            <a:ln w="9525" cap="flat">
              <a:solidFill>
                <a:srgbClr val="46AAC4">
                  <a:alpha val="29916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4" name="Shape 174"/>
            <p:cNvSpPr/>
            <p:nvPr/>
          </p:nvSpPr>
          <p:spPr>
            <a:xfrm>
              <a:off x="1108816" y="957242"/>
              <a:ext cx="1064172" cy="578506"/>
            </a:xfrm>
            <a:prstGeom prst="rect">
              <a:avLst/>
            </a:prstGeom>
            <a:gradFill flip="none" rotWithShape="1">
              <a:gsLst>
                <a:gs pos="0">
                  <a:srgbClr val="2A869F">
                    <a:alpha val="29916"/>
                  </a:srgbClr>
                </a:gs>
                <a:gs pos="80000">
                  <a:srgbClr val="37B1D1">
                    <a:alpha val="29916"/>
                  </a:srgbClr>
                </a:gs>
                <a:gs pos="100000">
                  <a:srgbClr val="34B3D5">
                    <a:alpha val="29916"/>
                  </a:srgbClr>
                </a:gs>
              </a:gsLst>
              <a:lin ang="16200000" scaled="0"/>
            </a:gradFill>
            <a:ln w="9525" cap="flat">
              <a:solidFill>
                <a:srgbClr val="46AAC4">
                  <a:alpha val="29916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5" name="Shape 175"/>
            <p:cNvSpPr/>
            <p:nvPr/>
          </p:nvSpPr>
          <p:spPr>
            <a:xfrm>
              <a:off x="2204737" y="982642"/>
              <a:ext cx="1048297" cy="562631"/>
            </a:xfrm>
            <a:prstGeom prst="rect">
              <a:avLst/>
            </a:prstGeom>
            <a:solidFill>
              <a:srgbClr val="942192">
                <a:alpha val="29351"/>
              </a:srgbClr>
            </a:solidFill>
            <a:ln w="25400" cap="flat">
              <a:solidFill>
                <a:srgbClr val="4F81BD">
                  <a:alpha val="29351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6" name="Shape 176"/>
            <p:cNvSpPr/>
            <p:nvPr/>
          </p:nvSpPr>
          <p:spPr>
            <a:xfrm>
              <a:off x="998733" y="3116242"/>
              <a:ext cx="284064" cy="269241"/>
            </a:xfrm>
            <a:prstGeom prst="rect">
              <a:avLst/>
            </a:prstGeom>
            <a:solidFill>
              <a:srgbClr val="942192">
                <a:alpha val="29351"/>
              </a:srgbClr>
            </a:solidFill>
            <a:ln w="25400" cap="flat">
              <a:solidFill>
                <a:srgbClr val="4F81BD">
                  <a:alpha val="29351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7" name="Shape 177"/>
            <p:cNvSpPr/>
            <p:nvPr/>
          </p:nvSpPr>
          <p:spPr>
            <a:xfrm>
              <a:off x="3246137" y="982642"/>
              <a:ext cx="880865" cy="562631"/>
            </a:xfrm>
            <a:prstGeom prst="rect">
              <a:avLst/>
            </a:prstGeom>
            <a:solidFill>
              <a:srgbClr val="FFFB00">
                <a:alpha val="30496"/>
              </a:srgbClr>
            </a:solidFill>
            <a:ln w="25400" cap="flat">
              <a:solidFill>
                <a:srgbClr val="4F81BD">
                  <a:alpha val="30496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8" name="Shape 178"/>
            <p:cNvSpPr/>
            <p:nvPr/>
          </p:nvSpPr>
          <p:spPr>
            <a:xfrm>
              <a:off x="1303037" y="3103542"/>
              <a:ext cx="228651" cy="267654"/>
            </a:xfrm>
            <a:prstGeom prst="rect">
              <a:avLst/>
            </a:prstGeom>
            <a:solidFill>
              <a:srgbClr val="FFFB00">
                <a:alpha val="30496"/>
              </a:srgbClr>
            </a:solidFill>
            <a:ln w="25400" cap="flat">
              <a:solidFill>
                <a:srgbClr val="4F81BD">
                  <a:alpha val="30496"/>
                </a:srgbClr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79" name="Shape 179"/>
            <p:cNvSpPr/>
            <p:nvPr/>
          </p:nvSpPr>
          <p:spPr>
            <a:xfrm>
              <a:off x="4099369" y="982642"/>
              <a:ext cx="1133773" cy="579141"/>
            </a:xfrm>
            <a:prstGeom prst="rect">
              <a:avLst/>
            </a:prstGeom>
            <a:solidFill>
              <a:srgbClr val="00FDFF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0" name="Shape 180"/>
            <p:cNvSpPr/>
            <p:nvPr/>
          </p:nvSpPr>
          <p:spPr>
            <a:xfrm>
              <a:off x="1584769" y="3103542"/>
              <a:ext cx="502395" cy="267654"/>
            </a:xfrm>
            <a:prstGeom prst="rect">
              <a:avLst/>
            </a:prstGeom>
            <a:solidFill>
              <a:srgbClr val="00FDFF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1" name="Shape 181"/>
            <p:cNvSpPr/>
            <p:nvPr/>
          </p:nvSpPr>
          <p:spPr>
            <a:xfrm>
              <a:off x="5208089" y="982642"/>
              <a:ext cx="1133773" cy="579141"/>
            </a:xfrm>
            <a:prstGeom prst="rect">
              <a:avLst/>
            </a:prstGeom>
            <a:solidFill>
              <a:srgbClr val="00F900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2" name="Shape 182"/>
            <p:cNvSpPr/>
            <p:nvPr/>
          </p:nvSpPr>
          <p:spPr>
            <a:xfrm>
              <a:off x="2161999" y="3103542"/>
              <a:ext cx="228650" cy="294641"/>
            </a:xfrm>
            <a:prstGeom prst="rect">
              <a:avLst/>
            </a:prstGeom>
            <a:solidFill>
              <a:srgbClr val="00F900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3" name="Shape 183"/>
            <p:cNvSpPr/>
            <p:nvPr/>
          </p:nvSpPr>
          <p:spPr>
            <a:xfrm>
              <a:off x="2389135" y="3103075"/>
              <a:ext cx="284064" cy="295575"/>
            </a:xfrm>
            <a:prstGeom prst="rect">
              <a:avLst/>
            </a:prstGeom>
            <a:solidFill>
              <a:srgbClr val="FF2600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4" name="Shape 184"/>
            <p:cNvSpPr/>
            <p:nvPr/>
          </p:nvSpPr>
          <p:spPr>
            <a:xfrm>
              <a:off x="1326180" y="1738663"/>
              <a:ext cx="1019573" cy="697760"/>
            </a:xfrm>
            <a:prstGeom prst="rect">
              <a:avLst/>
            </a:prstGeom>
            <a:solidFill>
              <a:srgbClr val="FF2600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5" name="Shape 185"/>
            <p:cNvSpPr/>
            <p:nvPr/>
          </p:nvSpPr>
          <p:spPr>
            <a:xfrm>
              <a:off x="2344437" y="1732150"/>
              <a:ext cx="1133774" cy="710785"/>
            </a:xfrm>
            <a:prstGeom prst="rect">
              <a:avLst/>
            </a:prstGeom>
            <a:solidFill>
              <a:srgbClr val="FF40FF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6" name="Shape 186"/>
            <p:cNvSpPr/>
            <p:nvPr/>
          </p:nvSpPr>
          <p:spPr>
            <a:xfrm>
              <a:off x="2679275" y="3103075"/>
              <a:ext cx="284065" cy="294641"/>
            </a:xfrm>
            <a:prstGeom prst="rect">
              <a:avLst/>
            </a:prstGeom>
            <a:solidFill>
              <a:srgbClr val="FF40FF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7" name="Shape 187"/>
            <p:cNvSpPr/>
            <p:nvPr/>
          </p:nvSpPr>
          <p:spPr>
            <a:xfrm>
              <a:off x="3494196" y="1732150"/>
              <a:ext cx="1229272" cy="710785"/>
            </a:xfrm>
            <a:prstGeom prst="rect">
              <a:avLst/>
            </a:prstGeom>
            <a:solidFill>
              <a:srgbClr val="000000">
                <a:alpha val="29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8" name="Shape 188"/>
            <p:cNvSpPr/>
            <p:nvPr/>
          </p:nvSpPr>
          <p:spPr>
            <a:xfrm>
              <a:off x="2962471" y="3103075"/>
              <a:ext cx="284064" cy="295575"/>
            </a:xfrm>
            <a:prstGeom prst="rect">
              <a:avLst/>
            </a:prstGeom>
            <a:solidFill>
              <a:srgbClr val="000000">
                <a:alpha val="29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89" name="Shape 189"/>
            <p:cNvSpPr/>
            <p:nvPr/>
          </p:nvSpPr>
          <p:spPr>
            <a:xfrm>
              <a:off x="4757437" y="1732150"/>
              <a:ext cx="1133774" cy="710785"/>
            </a:xfrm>
            <a:prstGeom prst="rect">
              <a:avLst/>
            </a:prstGeom>
            <a:solidFill>
              <a:srgbClr val="AF8FFF">
                <a:alpha val="36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0" name="Shape 190"/>
            <p:cNvSpPr/>
            <p:nvPr/>
          </p:nvSpPr>
          <p:spPr>
            <a:xfrm>
              <a:off x="3269850" y="3103075"/>
              <a:ext cx="284065" cy="295575"/>
            </a:xfrm>
            <a:prstGeom prst="rect">
              <a:avLst/>
            </a:prstGeom>
            <a:solidFill>
              <a:srgbClr val="AF8FFF">
                <a:alpha val="36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  <p:sp>
          <p:nvSpPr>
            <p:cNvPr id="191" name="Shape 191"/>
            <p:cNvSpPr/>
            <p:nvPr/>
          </p:nvSpPr>
          <p:spPr>
            <a:xfrm flipV="1">
              <a:off x="5417837" y="33364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" name="Shape 192"/>
            <p:cNvSpPr/>
            <p:nvPr/>
          </p:nvSpPr>
          <p:spPr>
            <a:xfrm flipV="1">
              <a:off x="5189237" y="45429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" name="Shape 193"/>
            <p:cNvSpPr/>
            <p:nvPr/>
          </p:nvSpPr>
          <p:spPr>
            <a:xfrm flipV="1">
              <a:off x="5417837" y="45429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" name="Shape 194"/>
            <p:cNvSpPr/>
            <p:nvPr/>
          </p:nvSpPr>
          <p:spPr>
            <a:xfrm flipV="1">
              <a:off x="1277637" y="47842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" name="Shape 195"/>
            <p:cNvSpPr/>
            <p:nvPr/>
          </p:nvSpPr>
          <p:spPr>
            <a:xfrm flipV="1">
              <a:off x="3506487" y="47842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" name="Shape 196"/>
            <p:cNvSpPr/>
            <p:nvPr/>
          </p:nvSpPr>
          <p:spPr>
            <a:xfrm flipV="1">
              <a:off x="3779537" y="47842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FF3000"/>
              </a:solidFill>
              <a:prstDash val="solid"/>
              <a:bevel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" name="Shape 197"/>
            <p:cNvSpPr/>
            <p:nvPr/>
          </p:nvSpPr>
          <p:spPr>
            <a:xfrm flipV="1">
              <a:off x="4071835" y="4784278"/>
              <a:ext cx="1" cy="253366"/>
            </a:xfrm>
            <a:prstGeom prst="line">
              <a:avLst/>
            </a:prstGeom>
            <a:noFill/>
            <a:ln w="25400" cap="flat">
              <a:solidFill>
                <a:srgbClr val="00F920"/>
              </a:solidFill>
              <a:prstDash val="solid"/>
              <a:miter lim="400000"/>
            </a:ln>
            <a:effectLst>
              <a:outerShdw sx="100000" sy="100000" kx="0" ky="0" algn="b" rotWithShape="0" blurRad="38100" dist="19999" dir="5400000">
                <a:srgbClr val="000000">
                  <a:alpha val="38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201" name="Shape 201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0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095385"/>
            <a:ext cx="9144000" cy="2978630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Shape 203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9FEF0"/>
                </a:solidFill>
              </a:rPr>
              <a:t>“Needles” from some plugins</a:t>
            </a:r>
            <a:endParaRPr sz="3200">
              <a:solidFill>
                <a:srgbClr val="F9FEF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9FEF0"/>
                </a:solidFill>
              </a:rPr>
              <a:t>Extract other fields backwards/forwards</a:t>
            </a:r>
          </a:p>
        </p:txBody>
      </p:sp>
    </p:spTree>
  </p:cSld>
  <p:clrMapOvr>
    <a:masterClrMapping/>
  </p:clrMapOvr>
  <p:transition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206" name="Shape 206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0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9051" y="1346684"/>
            <a:ext cx="6705898" cy="54986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Firefox and Chrome History</a:t>
            </a:r>
          </a:p>
        </p:txBody>
      </p:sp>
      <p:sp>
        <p:nvSpPr>
          <p:cNvPr id="210" name="Shape 210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sp>
        <p:nvSpPr>
          <p:cNvPr id="211" name="Shape 21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43459" indent="-243459" defTabSz="649223">
              <a:spcBef>
                <a:spcPts val="500"/>
              </a:spcBef>
              <a:defRPr sz="1800"/>
            </a:pPr>
            <a:r>
              <a:rPr sz="2272">
                <a:solidFill>
                  <a:srgbClr val="F9FEF0"/>
                </a:solidFill>
              </a:rPr>
              <a:t>Chrome Plugins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chromehistory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chromevisits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chromesearchterms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chromedownloads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chromedownloadchains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chromecookies</a:t>
            </a:r>
            <a:endParaRPr sz="2272">
              <a:solidFill>
                <a:srgbClr val="F9FEF0"/>
              </a:solidFill>
            </a:endParaRPr>
          </a:p>
          <a:p>
            <a:pPr lvl="0" marL="243459" indent="-243459" defTabSz="649223">
              <a:spcBef>
                <a:spcPts val="500"/>
              </a:spcBef>
              <a:defRPr sz="1800"/>
            </a:pPr>
            <a:r>
              <a:rPr sz="2272">
                <a:solidFill>
                  <a:srgbClr val="F9FEF0"/>
                </a:solidFill>
              </a:rPr>
              <a:t>Firefox Plugins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firefoxhistory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firefoxcookies</a:t>
            </a:r>
            <a:endParaRPr sz="2272">
              <a:solidFill>
                <a:srgbClr val="F9FEF0"/>
              </a:solidFill>
            </a:endParaRPr>
          </a:p>
          <a:p>
            <a:pPr lvl="1" marL="556477" indent="-231865" defTabSz="649223">
              <a:spcBef>
                <a:spcPts val="500"/>
              </a:spcBef>
              <a:buChar char="•"/>
              <a:defRPr sz="1800"/>
            </a:pPr>
            <a:r>
              <a:rPr sz="2272">
                <a:solidFill>
                  <a:srgbClr val="F9FEF0"/>
                </a:solidFill>
              </a:rPr>
              <a:t>firefoxdownloads</a:t>
            </a:r>
          </a:p>
        </p:txBody>
      </p:sp>
    </p:spTree>
  </p:cSld>
  <p:clrMapOvr>
    <a:masterClrMapping/>
  </p:clrMapOvr>
  <p:transition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Plugins Submitted</a:t>
            </a:r>
          </a:p>
        </p:txBody>
      </p:sp>
      <p:sp>
        <p:nvSpPr>
          <p:cNvPr id="214" name="Shape 21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9FEF0"/>
                </a:solidFill>
              </a:rPr>
              <a:t>Office Trust Records</a:t>
            </a:r>
            <a:endParaRPr sz="3200">
              <a:solidFill>
                <a:srgbClr val="F9FEF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9FEF0"/>
                </a:solidFill>
              </a:rPr>
              <a:t>Java IDX Parser</a:t>
            </a:r>
            <a:endParaRPr sz="3200">
              <a:solidFill>
                <a:srgbClr val="F9FEF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9FEF0"/>
                </a:solidFill>
              </a:rPr>
              <a:t>Firefox and Chrome History</a:t>
            </a:r>
            <a:endParaRPr sz="3200">
              <a:solidFill>
                <a:srgbClr val="F9FEF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2600"/>
                </a:solidFill>
              </a:rPr>
              <a:t>SSDeep-based Plugins</a:t>
            </a:r>
          </a:p>
        </p:txBody>
      </p:sp>
      <p:sp>
        <p:nvSpPr>
          <p:cNvPr id="215" name="Shape 215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18" name="Shape 21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Original idea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3200">
                <a:solidFill>
                  <a:srgbClr val="FFFFFF"/>
                </a:solidFill>
              </a:rPr>
              <a:t>Locate source of injected code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3200">
                <a:solidFill>
                  <a:srgbClr val="FFFFFF"/>
                </a:solidFill>
              </a:rPr>
              <a:t>Search memory dump for code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3200">
                <a:solidFill>
                  <a:srgbClr val="FFFFFF"/>
                </a:solidFill>
              </a:rPr>
              <a:t>Trace it back to another file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3200">
                <a:solidFill>
                  <a:srgbClr val="FFFFFF"/>
                </a:solidFill>
              </a:rPr>
              <a:t>Won’t work if code isn’t copied directly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Implemented with ssdeepscan plugin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Realized it could be used for whitelisting</a:t>
            </a:r>
          </a:p>
        </p:txBody>
      </p:sp>
      <p:sp>
        <p:nvSpPr>
          <p:cNvPr id="219" name="Shape 219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22" name="Shape 22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Malfind on </a:t>
            </a:r>
            <a:r>
              <a:rPr sz="320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http://malware.dontneedcoffee.com/2014/08/angler-ek-now-capable-of-fileless.html</a:t>
            </a:r>
            <a:endParaRPr sz="3200">
              <a:solidFill>
                <a:srgbClr val="FFFFFF"/>
              </a:solidFill>
            </a:endParaRPr>
          </a:p>
        </p:txBody>
      </p:sp>
      <p:sp>
        <p:nvSpPr>
          <p:cNvPr id="223" name="Shape 22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24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3230649"/>
            <a:ext cx="9144000" cy="33939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27" name="Shape 22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Dump of one section (XORed)</a:t>
            </a:r>
          </a:p>
        </p:txBody>
      </p:sp>
      <p:sp>
        <p:nvSpPr>
          <p:cNvPr id="228" name="Shape 22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2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3205" y="2310951"/>
            <a:ext cx="7317590" cy="41370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Volatility/Plugin Contest</a:t>
            </a:r>
          </a:p>
        </p:txBody>
      </p:sp>
      <p:sp>
        <p:nvSpPr>
          <p:cNvPr id="58" name="Shape 58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277749" indent="-277749" defTabSz="740663">
              <a:spcBef>
                <a:spcPts val="600"/>
              </a:spcBef>
              <a:defRPr sz="1800"/>
            </a:pPr>
            <a:r>
              <a:rPr sz="2592">
                <a:solidFill>
                  <a:srgbClr val="FFFFFF"/>
                </a:solidFill>
              </a:rPr>
              <a:t>Memory Analysis framework</a:t>
            </a:r>
            <a:endParaRPr sz="2592">
              <a:solidFill>
                <a:srgbClr val="FFFFFF"/>
              </a:solidFill>
            </a:endParaRPr>
          </a:p>
          <a:p>
            <a:pPr lvl="1" marL="648080" indent="-277749" defTabSz="740663">
              <a:spcBef>
                <a:spcPts val="600"/>
              </a:spcBef>
              <a:buChar char="•"/>
              <a:defRPr sz="1800"/>
            </a:pPr>
            <a:r>
              <a:rPr sz="2592">
                <a:solidFill>
                  <a:srgbClr val="FFFFFF"/>
                </a:solidFill>
              </a:rPr>
              <a:t>Probably never been to NolaSec if you don’t know what it is</a:t>
            </a:r>
            <a:endParaRPr sz="2592">
              <a:solidFill>
                <a:srgbClr val="FFFFFF"/>
              </a:solidFill>
            </a:endParaRPr>
          </a:p>
          <a:p>
            <a:pPr lvl="0" marL="277749" indent="-277749" defTabSz="740663">
              <a:spcBef>
                <a:spcPts val="600"/>
              </a:spcBef>
              <a:defRPr sz="1800"/>
            </a:pPr>
            <a:r>
              <a:rPr sz="2592">
                <a:solidFill>
                  <a:srgbClr val="FFFFFF"/>
                </a:solidFill>
              </a:rPr>
              <a:t>2nd Annual Plugin Contest</a:t>
            </a:r>
            <a:endParaRPr sz="2592">
              <a:solidFill>
                <a:srgbClr val="FFFFFF"/>
              </a:solidFill>
            </a:endParaRPr>
          </a:p>
          <a:p>
            <a:pPr lvl="1" marL="648080" indent="-277749" defTabSz="740663">
              <a:spcBef>
                <a:spcPts val="600"/>
              </a:spcBef>
              <a:buChar char="•"/>
              <a:defRPr sz="1800"/>
            </a:pPr>
            <a:r>
              <a:rPr sz="2592">
                <a:solidFill>
                  <a:srgbClr val="FFFFFF"/>
                </a:solidFill>
              </a:rPr>
              <a:t>“create innovative, interesting, and useful extensions”</a:t>
            </a:r>
            <a:endParaRPr sz="2592">
              <a:solidFill>
                <a:srgbClr val="FFFFFF"/>
              </a:solidFill>
            </a:endParaRPr>
          </a:p>
          <a:p>
            <a:pPr lvl="1" marL="648080" indent="-277749" defTabSz="740663">
              <a:spcBef>
                <a:spcPts val="600"/>
              </a:spcBef>
              <a:buChar char="•"/>
              <a:defRPr sz="1800"/>
            </a:pPr>
            <a:r>
              <a:rPr sz="2592">
                <a:solidFill>
                  <a:srgbClr val="FFFFFF"/>
                </a:solidFill>
              </a:rPr>
              <a:t>Like Hex-Rays IDA Plugin contest</a:t>
            </a:r>
            <a:endParaRPr sz="2592">
              <a:solidFill>
                <a:srgbClr val="FFFFFF"/>
              </a:solidFill>
            </a:endParaRPr>
          </a:p>
          <a:p>
            <a:pPr lvl="0" marL="277749" indent="-277749" defTabSz="740663">
              <a:spcBef>
                <a:spcPts val="600"/>
              </a:spcBef>
              <a:defRPr sz="1800"/>
            </a:pPr>
            <a:r>
              <a:rPr sz="2592">
                <a:solidFill>
                  <a:srgbClr val="FFFFFF"/>
                </a:solidFill>
              </a:rPr>
              <a:t>“Simple” plugins</a:t>
            </a:r>
            <a:endParaRPr sz="2592">
              <a:solidFill>
                <a:srgbClr val="FFFFFF"/>
              </a:solidFill>
            </a:endParaRPr>
          </a:p>
          <a:p>
            <a:pPr lvl="1" marL="648080" indent="-277749" defTabSz="740663">
              <a:spcBef>
                <a:spcPts val="600"/>
              </a:spcBef>
              <a:buChar char="•"/>
              <a:defRPr sz="1800"/>
            </a:pPr>
            <a:r>
              <a:rPr sz="2592">
                <a:solidFill>
                  <a:srgbClr val="FFFFFF"/>
                </a:solidFill>
              </a:rPr>
              <a:t>No disassembler, no debugger, no reversing</a:t>
            </a:r>
            <a:endParaRPr sz="2592">
              <a:solidFill>
                <a:srgbClr val="FFFFFF"/>
              </a:solidFill>
            </a:endParaRPr>
          </a:p>
          <a:p>
            <a:pPr lvl="1" marL="648080" indent="-277749" defTabSz="740663">
              <a:spcBef>
                <a:spcPts val="600"/>
              </a:spcBef>
              <a:buChar char="•"/>
              <a:defRPr sz="1800"/>
            </a:pPr>
            <a:r>
              <a:rPr sz="2592">
                <a:solidFill>
                  <a:srgbClr val="FFFFFF"/>
                </a:solidFill>
              </a:rPr>
              <a:t>Only python and a hex editor</a:t>
            </a:r>
          </a:p>
        </p:txBody>
      </p:sp>
      <p:sp>
        <p:nvSpPr>
          <p:cNvPr id="59" name="Shape 59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32" name="Shape 23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Fuzzy hash page at 0x6c80000 in PID 860 and search rest of memory</a:t>
            </a:r>
          </a:p>
        </p:txBody>
      </p:sp>
      <p:sp>
        <p:nvSpPr>
          <p:cNvPr id="233" name="Shape 23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3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93988"/>
            <a:ext cx="9144000" cy="34100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37" name="Shape 237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apihooksdeep and malfinddeep whitelists</a:t>
            </a:r>
          </a:p>
        </p:txBody>
      </p:sp>
      <p:sp>
        <p:nvSpPr>
          <p:cNvPr id="238" name="Shape 238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06" y="2390933"/>
            <a:ext cx="5897588" cy="3804544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" name="pasted-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48568" y="4447242"/>
            <a:ext cx="4415664" cy="1467942"/>
          </a:xfrm>
          <a:prstGeom prst="rect">
            <a:avLst/>
          </a:prstGeom>
          <a:ln w="25400">
            <a:solidFill>
              <a:srgbClr val="4F81BD"/>
            </a:solidFill>
          </a:ln>
        </p:spPr>
      </p:pic>
    </p:spTree>
  </p:cSld>
  <p:clrMapOvr>
    <a:masterClrMapping/>
  </p:clrMapOvr>
  <p:transition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43" name="Shape 24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sp>
        <p:nvSpPr>
          <p:cNvPr id="244" name="Shape 244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What if hooking module unknown?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Seen in security tools (AV) and malware</a:t>
            </a:r>
          </a:p>
        </p:txBody>
      </p:sp>
      <p:grpSp>
        <p:nvGrpSpPr>
          <p:cNvPr id="247" name="Group 247"/>
          <p:cNvGrpSpPr/>
          <p:nvPr/>
        </p:nvGrpSpPr>
        <p:grpSpPr>
          <a:xfrm>
            <a:off x="1521249" y="2824896"/>
            <a:ext cx="6101502" cy="3836443"/>
            <a:chOff x="0" y="0"/>
            <a:chExt cx="6101500" cy="3836442"/>
          </a:xfrm>
        </p:grpSpPr>
        <p:pic>
          <p:nvPicPr>
            <p:cNvPr id="245" name="pasted-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101501" cy="38364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Shape 246"/>
            <p:cNvSpPr/>
            <p:nvPr/>
          </p:nvSpPr>
          <p:spPr>
            <a:xfrm>
              <a:off x="1634389" y="1131808"/>
              <a:ext cx="1011214" cy="298939"/>
            </a:xfrm>
            <a:prstGeom prst="rect">
              <a:avLst/>
            </a:prstGeom>
            <a:solidFill>
              <a:srgbClr val="FFF800">
                <a:alpha val="30000"/>
              </a:srgbClr>
            </a:solidFill>
            <a:ln w="25400" cap="flat">
              <a:solidFill>
                <a:srgbClr val="4F81BD"/>
              </a:solidFill>
              <a:prstDash val="solid"/>
              <a:bevel/>
            </a:ln>
            <a:effectLst>
              <a:outerShdw sx="100000" sy="100000" kx="0" ky="0" algn="b" rotWithShape="0" blurRad="38100" dist="23000" dir="540000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</p:spTree>
  </p:cSld>
  <p:clrMapOvr>
    <a:masterClrMapping/>
  </p:clrMapOvr>
  <p:transition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50" name="Shape 250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25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011093"/>
            <a:ext cx="9144000" cy="2366414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Shape 25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Find the DLL or VAD address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/>
            </a:pPr>
            <a:r>
              <a:rPr sz="3200">
                <a:solidFill>
                  <a:srgbClr val="FFFFFF"/>
                </a:solidFill>
              </a:rPr>
              <a:t>where file is mapped</a:t>
            </a:r>
            <a:endParaRPr sz="3200">
              <a:solidFill>
                <a:srgbClr val="FFFFFF"/>
              </a:solidFill>
            </a:endParaRPr>
          </a:p>
          <a:p>
            <a:pPr lvl="1">
              <a:defRPr sz="1800"/>
            </a:pPr>
            <a:r>
              <a:rPr sz="3200">
                <a:solidFill>
                  <a:srgbClr val="FFFFFF"/>
                </a:solidFill>
              </a:rPr>
              <a:t>where shellcode starts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Dump the DLL of VAD</a:t>
            </a:r>
          </a:p>
        </p:txBody>
      </p:sp>
    </p:spTree>
  </p:cSld>
  <p:clrMapOvr>
    <a:masterClrMapping/>
  </p:clrMapOvr>
  <p:transition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55" name="Shape 255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sp>
        <p:nvSpPr>
          <p:cNvPr id="256" name="Shape 25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Add hashes to config in apihooksdeep.py or malfinddeep.py</a:t>
            </a:r>
          </a:p>
        </p:txBody>
      </p:sp>
      <p:pic>
        <p:nvPicPr>
          <p:cNvPr id="25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2955979"/>
            <a:ext cx="9144000" cy="30796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SSDeep Based Plugins</a:t>
            </a:r>
          </a:p>
        </p:txBody>
      </p:sp>
      <p:sp>
        <p:nvSpPr>
          <p:cNvPr id="260" name="Shape 260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sp>
        <p:nvSpPr>
          <p:cNvPr id="261" name="Shape 261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FFFFFF"/>
                </a:solidFill>
              </a:rPr>
              <a:t>Run apihooksdeep plugin</a:t>
            </a:r>
          </a:p>
        </p:txBody>
      </p:sp>
      <p:pic>
        <p:nvPicPr>
          <p:cNvPr id="26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3184424"/>
            <a:ext cx="9144001" cy="3130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Questions/Comments?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Code on GitHub: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240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https://github.com/superponible/volatility-plugins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More details in blog posts: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240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3" invalidUrl="" action="" tgtFrame="" tooltip="" history="1" highlightClick="0" endSnd="0"/>
              </a:rPr>
              <a:t>http://superponible.com</a:t>
            </a:r>
            <a:endParaRPr sz="24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Contact: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240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4" invalidUrl="" action="" tgtFrame="" tooltip="" history="1" highlightClick="0" endSnd="0"/>
              </a:rPr>
              <a:t>dave@superponible.com</a:t>
            </a:r>
            <a:endParaRPr sz="24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2400">
                <a:solidFill>
                  <a:srgbClr val="FFFFFF"/>
                </a:solidFill>
              </a:rPr>
              <a:t>@superponible</a:t>
            </a:r>
          </a:p>
        </p:txBody>
      </p:sp>
      <p:sp>
        <p:nvSpPr>
          <p:cNvPr id="266" name="Shape 266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Plugins Submitted</a:t>
            </a:r>
          </a:p>
        </p:txBody>
      </p:sp>
      <p:sp>
        <p:nvSpPr>
          <p:cNvPr id="62" name="Shape 6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Office Trust Records (1)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Java IDX Parser (1)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Firefox (3) and Chrome History (6)</a:t>
            </a:r>
            <a:endParaRPr sz="3200">
              <a:solidFill>
                <a:srgbClr val="FFFFFF"/>
              </a:solidFill>
            </a:endParaRPr>
          </a:p>
          <a:p>
            <a:pPr lvl="1" marL="800100" indent="-342900">
              <a:buChar char="•"/>
              <a:defRPr sz="1800"/>
            </a:pPr>
            <a:r>
              <a:rPr sz="3200">
                <a:solidFill>
                  <a:srgbClr val="FFFFFF"/>
                </a:solidFill>
              </a:rPr>
              <a:t>SQLite shared code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SSDeep-based Plugins (3)</a:t>
            </a:r>
          </a:p>
        </p:txBody>
      </p:sp>
      <p:sp>
        <p:nvSpPr>
          <p:cNvPr id="63" name="Shape 6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Plugins Submitted</a:t>
            </a:r>
          </a:p>
        </p:txBody>
      </p:sp>
      <p:sp>
        <p:nvSpPr>
          <p:cNvPr id="66" name="Shape 66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2600"/>
                </a:solidFill>
              </a:rPr>
              <a:t>Office Trust Records</a:t>
            </a:r>
            <a:endParaRPr sz="32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Java IDX Parser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Firefox and Chrome History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SSDeep-based Plugins</a:t>
            </a:r>
          </a:p>
        </p:txBody>
      </p:sp>
      <p:sp>
        <p:nvSpPr>
          <p:cNvPr id="67" name="Shape 67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Office Trust Records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457200" y="1600200"/>
            <a:ext cx="8229600" cy="1022847"/>
          </a:xfrm>
          <a:prstGeom prst="rect">
            <a:avLst/>
          </a:prstGeom>
        </p:spPr>
        <p:txBody>
          <a:bodyPr/>
          <a:lstStyle>
            <a:lvl1pPr marL="336042" indent="-336042" defTabSz="896111">
              <a:defRPr sz="3136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136">
                <a:solidFill>
                  <a:srgbClr val="FFFFFF"/>
                </a:solidFill>
              </a:rPr>
              <a:t>Record files opened from an untrusted location and manually “trusted”</a:t>
            </a:r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7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805608"/>
            <a:ext cx="8229600" cy="37493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Plugins Submitted</a:t>
            </a:r>
          </a:p>
        </p:txBody>
      </p:sp>
      <p:sp>
        <p:nvSpPr>
          <p:cNvPr id="75" name="Shape 7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Office Trust Records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2600"/>
                </a:solidFill>
              </a:rPr>
              <a:t>Java IDX Parser</a:t>
            </a:r>
            <a:endParaRPr sz="32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Firefox and Chrome History</a:t>
            </a:r>
            <a:endParaRPr sz="3200">
              <a:solidFill>
                <a:srgbClr val="FFFFFF"/>
              </a:solidFill>
            </a:endParaRPr>
          </a:p>
          <a:p>
            <a:pPr lvl="0">
              <a:defRPr sz="1800"/>
            </a:pPr>
            <a:r>
              <a:rPr sz="3200">
                <a:solidFill>
                  <a:srgbClr val="FFFFFF"/>
                </a:solidFill>
              </a:rPr>
              <a:t>SSDeep-based Plugins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Java IDX Parser</a:t>
            </a:r>
          </a:p>
        </p:txBody>
      </p:sp>
      <p:sp>
        <p:nvSpPr>
          <p:cNvPr id="79" name="Shape 79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marL="312039" indent="-312039" defTabSz="832104">
              <a:spcBef>
                <a:spcPts val="600"/>
              </a:spcBef>
              <a:defRPr sz="1800"/>
            </a:pPr>
            <a:r>
              <a:rPr sz="2912">
                <a:solidFill>
                  <a:srgbClr val="FFFFFF"/>
                </a:solidFill>
              </a:rPr>
              <a:t>Metadata associated with downloaded JAR</a:t>
            </a:r>
            <a:endParaRPr sz="2912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2912">
                <a:solidFill>
                  <a:srgbClr val="FFFFFF"/>
                </a:solidFill>
              </a:rPr>
              <a:t>Time, URL, IP, HTTP headers</a:t>
            </a:r>
            <a:endParaRPr sz="2912">
              <a:solidFill>
                <a:srgbClr val="FFFFFF"/>
              </a:solidFill>
            </a:endParaRPr>
          </a:p>
          <a:p>
            <a:pPr lvl="0" marL="312039" indent="-312039" defTabSz="832104">
              <a:spcBef>
                <a:spcPts val="600"/>
              </a:spcBef>
              <a:defRPr sz="1800"/>
            </a:pPr>
            <a:r>
              <a:rPr sz="2912">
                <a:solidFill>
                  <a:srgbClr val="FFFFFF"/>
                </a:solidFill>
              </a:rPr>
              <a:t>Locate IDX File in memory with scanner</a:t>
            </a:r>
            <a:endParaRPr sz="2912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D07C7A"/>
                </a:solidFill>
              </a:rPr>
              <a:t>BusyFlag</a:t>
            </a:r>
            <a:r>
              <a:rPr sz="1820">
                <a:solidFill>
                  <a:srgbClr val="B4CC82"/>
                </a:solidFill>
              </a:rPr>
              <a:t>IncompleteFlag</a:t>
            </a:r>
            <a:r>
              <a:rPr sz="1820">
                <a:solidFill>
                  <a:srgbClr val="F9B074"/>
                </a:solidFill>
              </a:rPr>
              <a:t>Version</a:t>
            </a:r>
            <a:r>
              <a:rPr sz="1820">
                <a:solidFill>
                  <a:srgbClr val="C0B2D1"/>
                </a:solidFill>
              </a:rPr>
              <a:t>ForceUpdate</a:t>
            </a:r>
            <a:endParaRPr sz="1820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D07C7A"/>
                </a:solidFill>
              </a:rPr>
              <a:t>\x00</a:t>
            </a:r>
            <a:r>
              <a:rPr sz="1820">
                <a:solidFill>
                  <a:srgbClr val="B4CC82"/>
                </a:solidFill>
              </a:rPr>
              <a:t>\x00</a:t>
            </a:r>
            <a:r>
              <a:rPr b="1" sz="1820">
                <a:solidFill>
                  <a:srgbClr val="F9B074"/>
                </a:solidFill>
              </a:rPr>
              <a:t>\x00\x00\x02\x5a</a:t>
            </a:r>
            <a:r>
              <a:rPr sz="1820">
                <a:solidFill>
                  <a:srgbClr val="C0B2D1"/>
                </a:solidFill>
              </a:rPr>
              <a:t>\x00</a:t>
            </a:r>
            <a:r>
              <a:rPr sz="1820">
                <a:solidFill>
                  <a:srgbClr val="FFFFFF"/>
                </a:solidFill>
              </a:rPr>
              <a:t> - </a:t>
            </a:r>
            <a:r>
              <a:rPr sz="1820">
                <a:solidFill>
                  <a:srgbClr val="F9B074"/>
                </a:solidFill>
              </a:rPr>
              <a:t>602</a:t>
            </a:r>
            <a:endParaRPr sz="1820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D07C7A"/>
                </a:solidFill>
              </a:rPr>
              <a:t>\x00</a:t>
            </a:r>
            <a:r>
              <a:rPr sz="1820">
                <a:solidFill>
                  <a:srgbClr val="B4CC82"/>
                </a:solidFill>
              </a:rPr>
              <a:t>\x00</a:t>
            </a:r>
            <a:r>
              <a:rPr b="1" sz="1820">
                <a:solidFill>
                  <a:srgbClr val="F9B074"/>
                </a:solidFill>
              </a:rPr>
              <a:t>\x00\x00\x02\x5b</a:t>
            </a:r>
            <a:r>
              <a:rPr sz="1820">
                <a:solidFill>
                  <a:srgbClr val="C0B2D1"/>
                </a:solidFill>
              </a:rPr>
              <a:t>\x00</a:t>
            </a:r>
            <a:r>
              <a:rPr sz="1820">
                <a:solidFill>
                  <a:srgbClr val="FFFFFF"/>
                </a:solidFill>
              </a:rPr>
              <a:t> - </a:t>
            </a:r>
            <a:r>
              <a:rPr sz="1820">
                <a:solidFill>
                  <a:srgbClr val="F9B074"/>
                </a:solidFill>
              </a:rPr>
              <a:t>603</a:t>
            </a:r>
            <a:endParaRPr sz="1820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D07C7A"/>
                </a:solidFill>
              </a:rPr>
              <a:t>\x00</a:t>
            </a:r>
            <a:r>
              <a:rPr sz="1820">
                <a:solidFill>
                  <a:srgbClr val="B4CC82"/>
                </a:solidFill>
              </a:rPr>
              <a:t>\x00</a:t>
            </a:r>
            <a:r>
              <a:rPr b="1" sz="1820">
                <a:solidFill>
                  <a:srgbClr val="F9B074"/>
                </a:solidFill>
              </a:rPr>
              <a:t>\x00\x00\x02\x5c</a:t>
            </a:r>
            <a:r>
              <a:rPr sz="1820">
                <a:solidFill>
                  <a:srgbClr val="C0B2D1"/>
                </a:solidFill>
              </a:rPr>
              <a:t>\x00</a:t>
            </a:r>
            <a:r>
              <a:rPr sz="1820">
                <a:solidFill>
                  <a:srgbClr val="FFFFFF"/>
                </a:solidFill>
              </a:rPr>
              <a:t> - </a:t>
            </a:r>
            <a:r>
              <a:rPr sz="1820">
                <a:solidFill>
                  <a:srgbClr val="F9B074"/>
                </a:solidFill>
              </a:rPr>
              <a:t>604</a:t>
            </a:r>
            <a:endParaRPr sz="1820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D07C7A"/>
                </a:solidFill>
              </a:rPr>
              <a:t>\x00</a:t>
            </a:r>
            <a:r>
              <a:rPr sz="1820">
                <a:solidFill>
                  <a:srgbClr val="B4CC82"/>
                </a:solidFill>
              </a:rPr>
              <a:t>\x00</a:t>
            </a:r>
            <a:r>
              <a:rPr b="1" sz="1820">
                <a:solidFill>
                  <a:srgbClr val="F9B074"/>
                </a:solidFill>
              </a:rPr>
              <a:t>\x00\x00\x02\x5d</a:t>
            </a:r>
            <a:r>
              <a:rPr sz="1820">
                <a:solidFill>
                  <a:srgbClr val="C0B2D1"/>
                </a:solidFill>
              </a:rPr>
              <a:t>\x00</a:t>
            </a:r>
            <a:r>
              <a:rPr sz="1820">
                <a:solidFill>
                  <a:srgbClr val="FFFFFF"/>
                </a:solidFill>
              </a:rPr>
              <a:t> - </a:t>
            </a:r>
            <a:r>
              <a:rPr sz="1820">
                <a:solidFill>
                  <a:srgbClr val="F9B074"/>
                </a:solidFill>
              </a:rPr>
              <a:t>605</a:t>
            </a:r>
            <a:endParaRPr sz="1820">
              <a:solidFill>
                <a:srgbClr val="FFFFFF"/>
              </a:solidFill>
            </a:endParaRPr>
          </a:p>
          <a:p>
            <a:pPr lvl="0" marL="312039" indent="-312039" defTabSz="832104">
              <a:spcBef>
                <a:spcPts val="600"/>
              </a:spcBef>
              <a:defRPr sz="1800"/>
            </a:pPr>
            <a:r>
              <a:rPr sz="2912">
                <a:solidFill>
                  <a:srgbClr val="FFFFFF"/>
                </a:solidFill>
              </a:rPr>
              <a:t>Run Brian Baskin’s IDX Parser</a:t>
            </a:r>
            <a:endParaRPr sz="2912">
              <a:solidFill>
                <a:srgbClr val="FFFFFF"/>
              </a:solidFill>
            </a:endParaRPr>
          </a:p>
          <a:p>
            <a:pPr lvl="1" marL="728091" indent="-312039" defTabSz="832104">
              <a:spcBef>
                <a:spcPts val="600"/>
              </a:spcBef>
              <a:buChar char="•"/>
              <a:defRPr sz="1800"/>
            </a:pPr>
            <a:r>
              <a:rPr sz="1820">
                <a:solidFill>
                  <a:srgbClr val="0432FF"/>
                </a:solidFill>
                <a:uFill>
                  <a:solidFill>
                    <a:srgbClr val="0432FF"/>
                  </a:solidFill>
                </a:uFill>
                <a:hlinkClick r:id="rId2" invalidUrl="" action="" tgtFrame="" tooltip="" history="1" highlightClick="0" endSnd="0"/>
              </a:rPr>
              <a:t>http://www.ghettoforensics.com/2013/04/java-malware-identification-and-analysis.html</a:t>
            </a:r>
          </a:p>
        </p:txBody>
      </p:sp>
      <p:sp>
        <p:nvSpPr>
          <p:cNvPr id="80" name="Shape 80"/>
          <p:cNvSpPr/>
          <p:nvPr>
            <p:ph type="sldNum" sz="quarter" idx="2"/>
          </p:nvPr>
        </p:nvSpPr>
        <p:spPr>
          <a:xfrm>
            <a:off x="6553200" y="62344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gradFill flip="none" rotWithShape="1">
          <a:gsLst>
            <a:gs pos="0">
              <a:srgbClr val="17375E">
                <a:alpha val="58000"/>
              </a:srgbClr>
            </a:gs>
            <a:gs pos="100000">
              <a:srgbClr val="000000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FFFFFF"/>
                </a:solidFill>
              </a:rPr>
              <a:t>Java IDX Parser</a:t>
            </a:r>
          </a:p>
        </p:txBody>
      </p:sp>
      <p:sp>
        <p:nvSpPr>
          <p:cNvPr id="83" name="Shape 83"/>
          <p:cNvSpPr/>
          <p:nvPr>
            <p:ph type="sldNum" sz="quarter" idx="2"/>
          </p:nvPr>
        </p:nvSpPr>
        <p:spPr>
          <a:xfrm>
            <a:off x="6553200" y="6221729"/>
            <a:ext cx="2133600" cy="2692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D9D9D9"/>
                </a:solidFill>
              </a:rPr>
            </a:fld>
          </a:p>
        </p:txBody>
      </p:sp>
      <p:pic>
        <p:nvPicPr>
          <p:cNvPr id="8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2346" y="1383098"/>
            <a:ext cx="7059308" cy="51645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rebuchet M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