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259" r:id="rId5"/>
    <p:sldId id="342" r:id="rId6"/>
    <p:sldId id="341" r:id="rId7"/>
    <p:sldId id="314" r:id="rId8"/>
    <p:sldId id="328" r:id="rId9"/>
    <p:sldId id="343" r:id="rId10"/>
    <p:sldId id="345" r:id="rId11"/>
    <p:sldId id="347" r:id="rId12"/>
    <p:sldId id="338" r:id="rId13"/>
    <p:sldId id="337" r:id="rId14"/>
    <p:sldId id="331" r:id="rId15"/>
    <p:sldId id="336" r:id="rId16"/>
    <p:sldId id="339" r:id="rId17"/>
    <p:sldId id="340" r:id="rId18"/>
    <p:sldId id="335" r:id="rId19"/>
    <p:sldId id="31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BF386B8-1302-4A22-BD01-22DE3724189D}">
          <p14:sldIdLst>
            <p14:sldId id="259"/>
            <p14:sldId id="342"/>
            <p14:sldId id="341"/>
            <p14:sldId id="314"/>
            <p14:sldId id="328"/>
            <p14:sldId id="343"/>
            <p14:sldId id="345"/>
            <p14:sldId id="347"/>
          </p14:sldIdLst>
        </p14:section>
        <p14:section name="Appendix" id="{34208ED6-EB0E-4846-967C-751D317CA982}">
          <p14:sldIdLst>
            <p14:sldId id="338"/>
            <p14:sldId id="337"/>
            <p14:sldId id="331"/>
            <p14:sldId id="336"/>
            <p14:sldId id="339"/>
            <p14:sldId id="340"/>
            <p14:sldId id="335"/>
            <p14:sldId id="31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F4B10E-FF5B-409B-9769-CF60FB44D63D}" v="2" dt="2024-08-02T10:26:51.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CE99F4-7DE3-4802-9B82-EFDA800BC7E6}" type="datetimeFigureOut">
              <a:rPr lang="en-IN" smtClean="0"/>
              <a:t>16-08-2024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E98EB8-23B3-4568-A6EF-3478023F0AC1}" type="slidenum">
              <a:rPr lang="en-IN" smtClean="0"/>
              <a:t>‹#›</a:t>
            </a:fld>
            <a:endParaRPr lang="en-IN"/>
          </a:p>
        </p:txBody>
      </p:sp>
    </p:spTree>
    <p:extLst>
      <p:ext uri="{BB962C8B-B14F-4D97-AF65-F5344CB8AC3E}">
        <p14:creationId xmlns:p14="http://schemas.microsoft.com/office/powerpoint/2010/main" val="3769403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E98EB8-23B3-4568-A6EF-3478023F0AC1}" type="slidenum">
              <a:rPr lang="en-IN" smtClean="0"/>
              <a:t>2</a:t>
            </a:fld>
            <a:endParaRPr lang="en-IN"/>
          </a:p>
        </p:txBody>
      </p:sp>
    </p:spTree>
    <p:extLst>
      <p:ext uri="{BB962C8B-B14F-4D97-AF65-F5344CB8AC3E}">
        <p14:creationId xmlns:p14="http://schemas.microsoft.com/office/powerpoint/2010/main" val="10632048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alterna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4B0007-DA02-48C7-9137-9386DFC24A9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6" name="Freeform 56">
            <a:extLst>
              <a:ext uri="{FF2B5EF4-FFF2-40B4-BE49-F238E27FC236}">
                <a16:creationId xmlns:a16="http://schemas.microsoft.com/office/drawing/2014/main" id="{13A7AC18-CF42-4EC5-8D40-441EAE30A06C}"/>
              </a:ext>
            </a:extLst>
          </p:cNvPr>
          <p:cNvSpPr/>
          <p:nvPr userDrawn="1"/>
        </p:nvSpPr>
        <p:spPr>
          <a:xfrm>
            <a:off x="49785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itle 1"/>
          <p:cNvSpPr>
            <a:spLocks noGrp="1"/>
          </p:cNvSpPr>
          <p:nvPr>
            <p:ph type="ctrTitle"/>
          </p:nvPr>
        </p:nvSpPr>
        <p:spPr>
          <a:xfrm>
            <a:off x="775100" y="1954221"/>
            <a:ext cx="4326679" cy="979702"/>
          </a:xfrm>
        </p:spPr>
        <p:txBody>
          <a:bodyPr/>
          <a:lstStyle>
            <a:lvl1pPr>
              <a:defRPr sz="2999" b="0">
                <a:solidFill>
                  <a:schemeClr val="tx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12" name="Subtitle 2"/>
          <p:cNvSpPr>
            <a:spLocks noGrp="1"/>
          </p:cNvSpPr>
          <p:nvPr>
            <p:ph type="subTitle" idx="1"/>
          </p:nvPr>
        </p:nvSpPr>
        <p:spPr>
          <a:xfrm>
            <a:off x="775100" y="3046159"/>
            <a:ext cx="4326679" cy="1046323"/>
          </a:xfrm>
        </p:spPr>
        <p:txBody>
          <a:bodyPr/>
          <a:lstStyle>
            <a:lvl1pPr marL="0" indent="0" algn="l">
              <a:spcAft>
                <a:spcPts val="1199"/>
              </a:spcAft>
              <a:buNone/>
              <a:defRPr sz="1999">
                <a:solidFill>
                  <a:schemeClr val="tx1"/>
                </a:solidFill>
                <a:latin typeface="EYInterstate Regular" panose="02000503020000020004" pitchFamily="2" charset="0"/>
                <a:cs typeface="Arial" pitchFamily="34" charset="0"/>
              </a:defRPr>
            </a:lvl1pPr>
            <a:lvl2pPr marL="0" indent="0" algn="l">
              <a:buNone/>
              <a:defRPr sz="1599" b="1">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59392" y="4960938"/>
            <a:ext cx="1224912"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1123111621"/>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6223938" y="0"/>
            <a:ext cx="5968062" cy="6858000"/>
          </a:xfrm>
        </p:spPr>
        <p:txBody>
          <a:bodyPr/>
          <a:lstStyle/>
          <a:p>
            <a:endParaRPr lang="en-IN" dirty="0"/>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369513" y="2578743"/>
            <a:ext cx="4535597" cy="1055708"/>
          </a:xfrm>
        </p:spPr>
        <p:txBody>
          <a:bodyPr/>
          <a:lstStyle>
            <a:lvl1pPr marL="0" indent="0">
              <a:buNone/>
              <a:defRPr sz="2999"/>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369513" y="3840384"/>
            <a:ext cx="4535597" cy="1055708"/>
          </a:xfrm>
        </p:spPr>
        <p:txBody>
          <a:bodyPr/>
          <a:lstStyle>
            <a:lvl1pPr marL="0" indent="0">
              <a:buNone/>
              <a:defRPr sz="1599"/>
            </a:lvl1pPr>
          </a:lstStyle>
          <a:p>
            <a:pPr lvl="0"/>
            <a:r>
              <a:rPr lang="en-IN" dirty="0"/>
              <a:t>text</a:t>
            </a:r>
          </a:p>
        </p:txBody>
      </p:sp>
      <p:sp>
        <p:nvSpPr>
          <p:cNvPr id="2" name="Date Placeholder 1">
            <a:extLst>
              <a:ext uri="{FF2B5EF4-FFF2-40B4-BE49-F238E27FC236}">
                <a16:creationId xmlns:a16="http://schemas.microsoft.com/office/drawing/2014/main" id="{F656DB61-969F-46BA-942C-3600269FA4D1}"/>
              </a:ext>
            </a:extLst>
          </p:cNvPr>
          <p:cNvSpPr>
            <a:spLocks noGrp="1"/>
          </p:cNvSpPr>
          <p:nvPr>
            <p:ph type="dt" sz="half" idx="13"/>
          </p:nvPr>
        </p:nvSpPr>
        <p:spPr/>
        <p:txBody>
          <a:bodyPr/>
          <a:lstStyle/>
          <a:p>
            <a:fld id="{70698E0F-C516-4EA3-9B7A-A60925844285}" type="datetime3">
              <a:rPr lang="en-US" smtClean="0"/>
              <a:t>16 August 2024</a:t>
            </a:fld>
            <a:endParaRPr lang="en-IN" dirty="0"/>
          </a:p>
        </p:txBody>
      </p:sp>
      <p:sp>
        <p:nvSpPr>
          <p:cNvPr id="3" name="Footer Placeholder 2">
            <a:extLst>
              <a:ext uri="{FF2B5EF4-FFF2-40B4-BE49-F238E27FC236}">
                <a16:creationId xmlns:a16="http://schemas.microsoft.com/office/drawing/2014/main" id="{C7C562FF-E912-4424-B259-AED677C026AF}"/>
              </a:ext>
            </a:extLst>
          </p:cNvPr>
          <p:cNvSpPr>
            <a:spLocks noGrp="1"/>
          </p:cNvSpPr>
          <p:nvPr>
            <p:ph type="ftr" sz="quarter" idx="14"/>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E82C1B82-1A85-4CFD-98C3-C21698A96B67}"/>
              </a:ext>
            </a:extLst>
          </p:cNvPr>
          <p:cNvSpPr>
            <a:spLocks noGrp="1"/>
          </p:cNvSpPr>
          <p:nvPr>
            <p:ph type="sldNum" sz="quarter" idx="15"/>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28559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609600" y="1137921"/>
            <a:ext cx="4954924" cy="4267457"/>
          </a:xfrm>
        </p:spPr>
        <p:txBody>
          <a:bodyPr/>
          <a:lstStyle/>
          <a:p>
            <a:endParaRPr lang="en-IN" dirty="0"/>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19821" y="1137921"/>
            <a:ext cx="5462580"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19821" y="1635009"/>
            <a:ext cx="5462580" cy="1611554"/>
          </a:xfrm>
        </p:spPr>
        <p:txBody>
          <a:bodyPr/>
          <a:lstStyle>
            <a:lvl1pPr marL="0" indent="0">
              <a:buNone/>
              <a:defRPr sz="1599"/>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3" name="Date Placeholder 2">
            <a:extLst>
              <a:ext uri="{FF2B5EF4-FFF2-40B4-BE49-F238E27FC236}">
                <a16:creationId xmlns:a16="http://schemas.microsoft.com/office/drawing/2014/main" id="{C5822E28-B24F-4CF6-8F50-70ED7C22A114}"/>
              </a:ext>
            </a:extLst>
          </p:cNvPr>
          <p:cNvSpPr>
            <a:spLocks noGrp="1"/>
          </p:cNvSpPr>
          <p:nvPr>
            <p:ph type="dt" sz="half" idx="19"/>
          </p:nvPr>
        </p:nvSpPr>
        <p:spPr/>
        <p:txBody>
          <a:bodyPr/>
          <a:lstStyle/>
          <a:p>
            <a:fld id="{A30B5B11-3029-4BDF-9283-90F5215BC815}" type="datetime3">
              <a:rPr lang="en-US" smtClean="0"/>
              <a:t>16 August 2024</a:t>
            </a:fld>
            <a:endParaRPr lang="en-IN" dirty="0"/>
          </a:p>
        </p:txBody>
      </p:sp>
      <p:sp>
        <p:nvSpPr>
          <p:cNvPr id="4" name="Footer Placeholder 3">
            <a:extLst>
              <a:ext uri="{FF2B5EF4-FFF2-40B4-BE49-F238E27FC236}">
                <a16:creationId xmlns:a16="http://schemas.microsoft.com/office/drawing/2014/main" id="{6865E1CD-A05B-41DC-B488-E4BA204E7AE5}"/>
              </a:ext>
            </a:extLst>
          </p:cNvPr>
          <p:cNvSpPr>
            <a:spLocks noGrp="1"/>
          </p:cNvSpPr>
          <p:nvPr>
            <p:ph type="ftr" sz="quarter" idx="20"/>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716ABDB-CF45-4001-9487-F3BA3DD8DACD}"/>
              </a:ext>
            </a:extLst>
          </p:cNvPr>
          <p:cNvSpPr>
            <a:spLocks noGrp="1"/>
          </p:cNvSpPr>
          <p:nvPr>
            <p:ph type="sldNum" sz="quarter" idx="21"/>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455577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ndard slide_Quote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CD06B42-27A8-4223-AE57-EB729EB5FC27}"/>
              </a:ext>
            </a:extLst>
          </p:cNvPr>
          <p:cNvSpPr>
            <a:spLocks noGrp="1"/>
          </p:cNvSpPr>
          <p:nvPr>
            <p:ph type="dt" sz="half" idx="10"/>
          </p:nvPr>
        </p:nvSpPr>
        <p:spPr/>
        <p:txBody>
          <a:bodyPr/>
          <a:lstStyle/>
          <a:p>
            <a:fld id="{BF2C04E3-9852-4EE1-995A-A982B306E72F}" type="datetime3">
              <a:rPr lang="en-US" smtClean="0"/>
              <a:t>16 August 2024</a:t>
            </a:fld>
            <a:endParaRPr lang="en-IN" dirty="0"/>
          </a:p>
        </p:txBody>
      </p:sp>
      <p:sp>
        <p:nvSpPr>
          <p:cNvPr id="4" name="Footer Placeholder 3">
            <a:extLst>
              <a:ext uri="{FF2B5EF4-FFF2-40B4-BE49-F238E27FC236}">
                <a16:creationId xmlns:a16="http://schemas.microsoft.com/office/drawing/2014/main" id="{5C1F4AD2-0FC3-4A7D-B553-FC19C918C14E}"/>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7E89B92-9E6D-4E4B-A5F6-7BC8B1612D1D}"/>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447680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tandard slide_Quotes">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3451378" y="2060235"/>
            <a:ext cx="5289245" cy="3025522"/>
          </a:xfrm>
        </p:spPr>
        <p:txBody>
          <a:bodyPr lIns="0" tIns="0" rIns="0" bIns="0">
            <a:noAutofit/>
          </a:bodyPr>
          <a:lstStyle>
            <a:lvl1pPr marL="0" indent="0" algn="ctr">
              <a:buNone/>
              <a:defRPr lang="en-US" sz="2799" dirty="0" smtClean="0">
                <a:latin typeface="Georgia" panose="02040502050405020303" pitchFamily="18" charset="0"/>
              </a:defRPr>
            </a:lvl1pPr>
          </a:lstStyle>
          <a:p>
            <a:pPr marL="356438" lvl="0" indent="-356438" algn="ctr">
              <a:spcBef>
                <a:spcPts val="0"/>
              </a:spcBef>
            </a:pPr>
            <a:r>
              <a:rPr lang="en-US" dirty="0"/>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1378" y="5506678"/>
            <a:ext cx="5289245" cy="316838"/>
          </a:xfrm>
        </p:spPr>
        <p:txBody>
          <a:bodyPr lIns="0" tIns="0" rIns="0" bIns="0">
            <a:noAutofit/>
          </a:bodyPr>
          <a:lstStyle>
            <a:lvl1pPr marL="0" indent="0" algn="ctr">
              <a:buNone/>
              <a:defRPr lang="en-US" sz="1599" dirty="0" smtClean="0">
                <a:solidFill>
                  <a:srgbClr val="FFE600"/>
                </a:solidFill>
                <a:latin typeface="+mn-lt"/>
              </a:defRPr>
            </a:lvl1pPr>
          </a:lstStyle>
          <a:p>
            <a:pPr marL="356438" lvl="0" indent="-356438"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1378" y="5818717"/>
            <a:ext cx="5289245" cy="316838"/>
          </a:xfrm>
        </p:spPr>
        <p:txBody>
          <a:bodyPr vert="horz" lIns="0" tIns="0" rIns="0" bIns="0" rtlCol="0" anchor="t" anchorCtr="0">
            <a:noAutofit/>
          </a:bodyPr>
          <a:lstStyle>
            <a:lvl1pPr marL="0" indent="0" algn="ctr">
              <a:buNone/>
              <a:defRPr lang="en-US" sz="1599" dirty="0" smtClean="0">
                <a:latin typeface="+mn-lt"/>
              </a:defRPr>
            </a:lvl1pPr>
          </a:lstStyle>
          <a:p>
            <a:pPr marL="356438" lvl="0" indent="-356438" algn="ctr">
              <a:spcBef>
                <a:spcPts val="0"/>
              </a:spcBef>
              <a:spcAft>
                <a:spcPts val="600"/>
              </a:spcAft>
            </a:pPr>
            <a:r>
              <a:rPr lang="en-US" dirty="0"/>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927415" y="979788"/>
            <a:ext cx="2337171"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194"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1448230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tandard slide_Quotes">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102" y="1488927"/>
            <a:ext cx="2337171"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194" dirty="0">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083" y="2526765"/>
            <a:ext cx="5289245" cy="1800000"/>
          </a:xfrm>
        </p:spPr>
        <p:txBody>
          <a:bodyPr lIns="90000" tIns="46800" rIns="90000" bIns="46800"/>
          <a:lstStyle>
            <a:lvl1pPr marL="0" indent="0">
              <a:buNone/>
              <a:defRPr lang="en-US" sz="2799" dirty="0" smtClean="0">
                <a:latin typeface="Georgia" panose="02040502050405020303" pitchFamily="18" charset="0"/>
              </a:defRPr>
            </a:lvl1pPr>
          </a:lstStyle>
          <a:p>
            <a:pPr marL="356438" lvl="0" indent="-356438">
              <a:spcBef>
                <a:spcPts val="0"/>
              </a:spcBef>
            </a:pPr>
            <a:r>
              <a:rPr lang="en-US" dirty="0"/>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083" y="4632765"/>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chemeClr val="tx2"/>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dirty="0"/>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083" y="4971442"/>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chemeClr val="bg1"/>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dirty="0"/>
              <a:t>Job Title</a:t>
            </a:r>
          </a:p>
        </p:txBody>
      </p:sp>
    </p:spTree>
    <p:extLst>
      <p:ext uri="{BB962C8B-B14F-4D97-AF65-F5344CB8AC3E}">
        <p14:creationId xmlns:p14="http://schemas.microsoft.com/office/powerpoint/2010/main" val="1406272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609601" y="1137920"/>
            <a:ext cx="8234455" cy="4834800"/>
          </a:xfrm>
        </p:spPr>
        <p:txBody>
          <a:bodyPr/>
          <a:lstStyle>
            <a:lvl1pPr marL="0" indent="0">
              <a:buNone/>
              <a:defRPr>
                <a:solidFill>
                  <a:schemeClr val="bg1"/>
                </a:solidFill>
              </a:defRPr>
            </a:lvl1pPr>
            <a:lvl2pPr marL="356438">
              <a:defRPr>
                <a:solidFill>
                  <a:schemeClr val="bg1"/>
                </a:solidFill>
              </a:defRPr>
            </a:lvl2pPr>
            <a:lvl3pPr marL="712875">
              <a:defRPr>
                <a:solidFill>
                  <a:schemeClr val="bg1"/>
                </a:solidFill>
              </a:defRPr>
            </a:lvl3pPr>
            <a:lvl4pPr marL="1069313">
              <a:defRPr>
                <a:solidFill>
                  <a:schemeClr val="bg1"/>
                </a:solidFill>
              </a:defRPr>
            </a:lvl4pPr>
            <a:lvl5pPr marL="1425751">
              <a:defRPr sz="1199">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Line 10">
            <a:extLst>
              <a:ext uri="{FF2B5EF4-FFF2-40B4-BE49-F238E27FC236}">
                <a16:creationId xmlns:a16="http://schemas.microsoft.com/office/drawing/2014/main" id="{8D4CA674-C969-4C5C-9EA4-6D41FE961DE2}"/>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4" name="Date Placeholder 3">
            <a:extLst>
              <a:ext uri="{FF2B5EF4-FFF2-40B4-BE49-F238E27FC236}">
                <a16:creationId xmlns:a16="http://schemas.microsoft.com/office/drawing/2014/main" id="{E7DAEB49-9ADD-490C-B904-979B3953B8CD}"/>
              </a:ext>
            </a:extLst>
          </p:cNvPr>
          <p:cNvSpPr>
            <a:spLocks noGrp="1"/>
          </p:cNvSpPr>
          <p:nvPr>
            <p:ph type="dt" sz="half" idx="10"/>
          </p:nvPr>
        </p:nvSpPr>
        <p:spPr/>
        <p:txBody>
          <a:bodyPr/>
          <a:lstStyle/>
          <a:p>
            <a:fld id="{F4FB490B-7BF8-4509-9F0D-5A2D3FE1A9A1}" type="datetime3">
              <a:rPr lang="en-US" smtClean="0"/>
              <a:t>16 August 2024</a:t>
            </a:fld>
            <a:endParaRPr lang="en-IN" dirty="0"/>
          </a:p>
        </p:txBody>
      </p:sp>
      <p:sp>
        <p:nvSpPr>
          <p:cNvPr id="5" name="Footer Placeholder 4">
            <a:extLst>
              <a:ext uri="{FF2B5EF4-FFF2-40B4-BE49-F238E27FC236}">
                <a16:creationId xmlns:a16="http://schemas.microsoft.com/office/drawing/2014/main" id="{36528C68-2511-4745-B448-A5AA41E7BFE8}"/>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B5C8157-0191-4E69-819F-DB443768675C}"/>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657386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dirty="0"/>
              <a:t>Click to edit Master title style</a:t>
            </a:r>
            <a:endParaRPr lang="en-GB" dirty="0"/>
          </a:p>
        </p:txBody>
      </p:sp>
      <p:sp>
        <p:nvSpPr>
          <p:cNvPr id="6" name="Line 10">
            <a:extLst>
              <a:ext uri="{FF2B5EF4-FFF2-40B4-BE49-F238E27FC236}">
                <a16:creationId xmlns:a16="http://schemas.microsoft.com/office/drawing/2014/main" id="{97A26880-8DD7-4A78-ADAF-91ED2E744A7C}"/>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3" name="Date Placeholder 2">
            <a:extLst>
              <a:ext uri="{FF2B5EF4-FFF2-40B4-BE49-F238E27FC236}">
                <a16:creationId xmlns:a16="http://schemas.microsoft.com/office/drawing/2014/main" id="{0B88B559-CD59-4D3D-87C0-5D51BCF9B731}"/>
              </a:ext>
            </a:extLst>
          </p:cNvPr>
          <p:cNvSpPr>
            <a:spLocks noGrp="1"/>
          </p:cNvSpPr>
          <p:nvPr>
            <p:ph type="dt" sz="half" idx="10"/>
          </p:nvPr>
        </p:nvSpPr>
        <p:spPr/>
        <p:txBody>
          <a:bodyPr/>
          <a:lstStyle/>
          <a:p>
            <a:fld id="{7EDC6652-D330-42A9-B2DB-FD7DBFE6E7CE}" type="datetime3">
              <a:rPr lang="en-US" smtClean="0"/>
              <a:t>16 August 2024</a:t>
            </a:fld>
            <a:endParaRPr lang="en-IN" dirty="0"/>
          </a:p>
        </p:txBody>
      </p:sp>
      <p:sp>
        <p:nvSpPr>
          <p:cNvPr id="4" name="Footer Placeholder 3">
            <a:extLst>
              <a:ext uri="{FF2B5EF4-FFF2-40B4-BE49-F238E27FC236}">
                <a16:creationId xmlns:a16="http://schemas.microsoft.com/office/drawing/2014/main" id="{136FB98F-FBCE-4F2C-978B-A5576B577450}"/>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1A95690-F0A7-4101-82DB-B17CE6B7A487}"/>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781416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609601" y="1137919"/>
            <a:ext cx="5384800" cy="4834800"/>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7601" y="1137919"/>
            <a:ext cx="5384800" cy="4834800"/>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Line 10">
            <a:extLst>
              <a:ext uri="{FF2B5EF4-FFF2-40B4-BE49-F238E27FC236}">
                <a16:creationId xmlns:a16="http://schemas.microsoft.com/office/drawing/2014/main" id="{9B070B28-7AAC-47E5-9EB5-96B8B8B88057}"/>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5" name="Date Placeholder 4">
            <a:extLst>
              <a:ext uri="{FF2B5EF4-FFF2-40B4-BE49-F238E27FC236}">
                <a16:creationId xmlns:a16="http://schemas.microsoft.com/office/drawing/2014/main" id="{B20B9B26-E95B-4DC1-A613-4C0C0933C72B}"/>
              </a:ext>
            </a:extLst>
          </p:cNvPr>
          <p:cNvSpPr>
            <a:spLocks noGrp="1"/>
          </p:cNvSpPr>
          <p:nvPr>
            <p:ph type="dt" sz="half" idx="10"/>
          </p:nvPr>
        </p:nvSpPr>
        <p:spPr/>
        <p:txBody>
          <a:bodyPr/>
          <a:lstStyle/>
          <a:p>
            <a:fld id="{7848B339-892E-45B1-8EC6-9663C993893D}" type="datetime3">
              <a:rPr lang="en-US" smtClean="0"/>
              <a:t>16 August 2024</a:t>
            </a:fld>
            <a:endParaRPr lang="en-IN" dirty="0"/>
          </a:p>
        </p:txBody>
      </p:sp>
      <p:sp>
        <p:nvSpPr>
          <p:cNvPr id="6" name="Footer Placeholder 5">
            <a:extLst>
              <a:ext uri="{FF2B5EF4-FFF2-40B4-BE49-F238E27FC236}">
                <a16:creationId xmlns:a16="http://schemas.microsoft.com/office/drawing/2014/main" id="{ED7373D8-2AB5-4625-822C-B1F2B5CDC39C}"/>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76E3B4B-D68B-4AFA-A20D-2ECE69120F7E}"/>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22085116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329" y="1869441"/>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6405" y="1869441"/>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p:cNvSpPr>
            <a:spLocks noGrp="1"/>
          </p:cNvSpPr>
          <p:nvPr>
            <p:ph type="body" sz="quarter" idx="12"/>
          </p:nvPr>
        </p:nvSpPr>
        <p:spPr>
          <a:xfrm>
            <a:off x="609601" y="1137920"/>
            <a:ext cx="5390400"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196405" y="1137920"/>
            <a:ext cx="5390400" cy="640800"/>
          </a:xfrm>
        </p:spPr>
        <p:txBody>
          <a:bodyPr anchor="t" anchorCtr="0"/>
          <a:lstStyle>
            <a:lvl1pPr>
              <a:buNone/>
              <a:defRPr b="1">
                <a:solidFill>
                  <a:schemeClr val="bg1"/>
                </a:solidFill>
              </a:defRPr>
            </a:lvl1pPr>
          </a:lstStyle>
          <a:p>
            <a:pPr lvl="0"/>
            <a:endParaRPr lang="en-GB" dirty="0"/>
          </a:p>
        </p:txBody>
      </p:sp>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dirty="0"/>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5" name="Date Placeholder 4">
            <a:extLst>
              <a:ext uri="{FF2B5EF4-FFF2-40B4-BE49-F238E27FC236}">
                <a16:creationId xmlns:a16="http://schemas.microsoft.com/office/drawing/2014/main" id="{409FCCF0-19BC-4024-9BCA-E14DB77EAF2F}"/>
              </a:ext>
            </a:extLst>
          </p:cNvPr>
          <p:cNvSpPr>
            <a:spLocks noGrp="1"/>
          </p:cNvSpPr>
          <p:nvPr>
            <p:ph type="dt" sz="half" idx="14"/>
          </p:nvPr>
        </p:nvSpPr>
        <p:spPr/>
        <p:txBody>
          <a:bodyPr/>
          <a:lstStyle/>
          <a:p>
            <a:fld id="{53C96D42-85A7-4FB8-81C2-A76989CD2C0B}" type="datetime3">
              <a:rPr lang="en-US" smtClean="0"/>
              <a:t>16 August 2024</a:t>
            </a:fld>
            <a:endParaRPr lang="en-IN" dirty="0"/>
          </a:p>
        </p:txBody>
      </p:sp>
      <p:sp>
        <p:nvSpPr>
          <p:cNvPr id="6" name="Footer Placeholder 5">
            <a:extLst>
              <a:ext uri="{FF2B5EF4-FFF2-40B4-BE49-F238E27FC236}">
                <a16:creationId xmlns:a16="http://schemas.microsoft.com/office/drawing/2014/main" id="{12B54F7E-BDC4-4386-B2E2-1FC66609D14F}"/>
              </a:ext>
            </a:extLst>
          </p:cNvPr>
          <p:cNvSpPr>
            <a:spLocks noGrp="1"/>
          </p:cNvSpPr>
          <p:nvPr>
            <p:ph type="ftr" sz="quarter" idx="15"/>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B94FBF9A-EC9A-41E4-A24C-ECB5DC15CCD7}"/>
              </a:ext>
            </a:extLst>
          </p:cNvPr>
          <p:cNvSpPr>
            <a:spLocks noGrp="1"/>
          </p:cNvSpPr>
          <p:nvPr>
            <p:ph type="sldNum" sz="quarter" idx="16"/>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29913425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EDF149-816A-4257-A64D-E23E91A5063C}"/>
              </a:ext>
            </a:extLst>
          </p:cNvPr>
          <p:cNvSpPr>
            <a:spLocks noGrp="1"/>
          </p:cNvSpPr>
          <p:nvPr>
            <p:ph type="dt" sz="half" idx="10"/>
          </p:nvPr>
        </p:nvSpPr>
        <p:spPr/>
        <p:txBody>
          <a:bodyPr/>
          <a:lstStyle/>
          <a:p>
            <a:fld id="{BE72F864-C261-4ACC-899D-1F7B54215EB6}" type="datetime3">
              <a:rPr lang="en-US" smtClean="0"/>
              <a:t>16 August 2024</a:t>
            </a:fld>
            <a:endParaRPr lang="en-IN" dirty="0"/>
          </a:p>
        </p:txBody>
      </p:sp>
      <p:sp>
        <p:nvSpPr>
          <p:cNvPr id="4" name="Footer Placeholder 3">
            <a:extLst>
              <a:ext uri="{FF2B5EF4-FFF2-40B4-BE49-F238E27FC236}">
                <a16:creationId xmlns:a16="http://schemas.microsoft.com/office/drawing/2014/main" id="{4678256F-B716-4FA1-B0CC-85D20C72FCE5}"/>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32344F6A-D6D0-4CE3-8495-873C004D38DC}"/>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370337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grpSp>
        <p:nvGrpSpPr>
          <p:cNvPr id="235" name="Group 234">
            <a:extLst>
              <a:ext uri="{FF2B5EF4-FFF2-40B4-BE49-F238E27FC236}">
                <a16:creationId xmlns:a16="http://schemas.microsoft.com/office/drawing/2014/main" id="{5342E118-6F1D-4C46-956E-4CCCBCAA7952}"/>
              </a:ext>
            </a:extLst>
          </p:cNvPr>
          <p:cNvGrpSpPr/>
          <p:nvPr userDrawn="1"/>
        </p:nvGrpSpPr>
        <p:grpSpPr>
          <a:xfrm>
            <a:off x="497856" y="5826613"/>
            <a:ext cx="3876004" cy="57019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grpSp>
      <p:sp>
        <p:nvSpPr>
          <p:cNvPr id="18" name="Title 1"/>
          <p:cNvSpPr>
            <a:spLocks noGrp="1"/>
          </p:cNvSpPr>
          <p:nvPr userDrawn="1">
            <p:ph type="ctrTitle"/>
          </p:nvPr>
        </p:nvSpPr>
        <p:spPr>
          <a:xfrm>
            <a:off x="944388" y="2158329"/>
            <a:ext cx="4781392" cy="860400"/>
          </a:xfrm>
          <a:prstGeom prst="rect">
            <a:avLst/>
          </a:prstGeom>
        </p:spPr>
        <p:txBody>
          <a:bodyPr/>
          <a:lstStyle>
            <a:lvl1pPr>
              <a:defRPr sz="2999"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9" name="Subtitle 2"/>
          <p:cNvSpPr>
            <a:spLocks noGrp="1"/>
          </p:cNvSpPr>
          <p:nvPr userDrawn="1">
            <p:ph type="subTitle" idx="1"/>
          </p:nvPr>
        </p:nvSpPr>
        <p:spPr>
          <a:xfrm>
            <a:off x="944580" y="3200329"/>
            <a:ext cx="480552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dirty="0"/>
              <a:t>Click to edit Master subtitle style</a:t>
            </a:r>
            <a:endParaRPr lang="en-GB" dirty="0"/>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489112" y="723658"/>
            <a:ext cx="5677988"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sz="1799" dirty="0"/>
          </a:p>
        </p:txBody>
      </p:sp>
      <p:sp>
        <p:nvSpPr>
          <p:cNvPr id="4" name="Freeform: Shape 3">
            <a:extLst>
              <a:ext uri="{FF2B5EF4-FFF2-40B4-BE49-F238E27FC236}">
                <a16:creationId xmlns:a16="http://schemas.microsoft.com/office/drawing/2014/main" id="{15324C54-B75E-4AC0-90C2-FA558C7716F7}"/>
              </a:ext>
            </a:extLst>
          </p:cNvPr>
          <p:cNvSpPr/>
          <p:nvPr/>
        </p:nvSpPr>
        <p:spPr>
          <a:xfrm>
            <a:off x="489112"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dirty="0"/>
          </a:p>
        </p:txBody>
      </p:sp>
      <p:sp>
        <p:nvSpPr>
          <p:cNvPr id="5" name="Freeform: Shape 4">
            <a:extLst>
              <a:ext uri="{FF2B5EF4-FFF2-40B4-BE49-F238E27FC236}">
                <a16:creationId xmlns:a16="http://schemas.microsoft.com/office/drawing/2014/main" id="{CAA95478-C099-485F-AD95-A617656C6C7C}"/>
              </a:ext>
            </a:extLst>
          </p:cNvPr>
          <p:cNvSpPr/>
          <p:nvPr/>
        </p:nvSpPr>
        <p:spPr>
          <a:xfrm>
            <a:off x="774294"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dirty="0"/>
          </a:p>
        </p:txBody>
      </p:sp>
      <p:sp>
        <p:nvSpPr>
          <p:cNvPr id="6" name="Freeform: Shape 5">
            <a:extLst>
              <a:ext uri="{FF2B5EF4-FFF2-40B4-BE49-F238E27FC236}">
                <a16:creationId xmlns:a16="http://schemas.microsoft.com/office/drawing/2014/main" id="{D65680A1-86D1-44C2-AA38-0DF5735F1F26}"/>
              </a:ext>
            </a:extLst>
          </p:cNvPr>
          <p:cNvSpPr/>
          <p:nvPr/>
        </p:nvSpPr>
        <p:spPr>
          <a:xfrm>
            <a:off x="1059359"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dirty="0"/>
          </a:p>
        </p:txBody>
      </p:sp>
      <p:grpSp>
        <p:nvGrpSpPr>
          <p:cNvPr id="104" name="Group 4">
            <a:extLst>
              <a:ext uri="{FF2B5EF4-FFF2-40B4-BE49-F238E27FC236}">
                <a16:creationId xmlns:a16="http://schemas.microsoft.com/office/drawing/2014/main" id="{89402076-F24D-44C5-B8A7-1127F9C4B9B7}"/>
              </a:ext>
            </a:extLst>
          </p:cNvPr>
          <p:cNvGrpSpPr>
            <a:grpSpLocks noChangeAspect="1"/>
          </p:cNvGrpSpPr>
          <p:nvPr userDrawn="1"/>
        </p:nvGrpSpPr>
        <p:grpSpPr bwMode="auto">
          <a:xfrm>
            <a:off x="10359392" y="4960938"/>
            <a:ext cx="1224912" cy="1435100"/>
            <a:chOff x="6529" y="3125"/>
            <a:chExt cx="772" cy="904"/>
          </a:xfrm>
        </p:grpSpPr>
        <p:sp>
          <p:nvSpPr>
            <p:cNvPr id="105" name="Freeform 5">
              <a:extLst>
                <a:ext uri="{FF2B5EF4-FFF2-40B4-BE49-F238E27FC236}">
                  <a16:creationId xmlns:a16="http://schemas.microsoft.com/office/drawing/2014/main" id="{A239DDBF-0740-4B20-9CF3-A05C2A0BF592}"/>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06" name="Freeform 6">
              <a:extLst>
                <a:ext uri="{FF2B5EF4-FFF2-40B4-BE49-F238E27FC236}">
                  <a16:creationId xmlns:a16="http://schemas.microsoft.com/office/drawing/2014/main" id="{380EECCA-3396-425E-AB04-F11ABB1B5092}"/>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grpSp>
    </p:spTree>
    <p:extLst>
      <p:ext uri="{BB962C8B-B14F-4D97-AF65-F5344CB8AC3E}">
        <p14:creationId xmlns:p14="http://schemas.microsoft.com/office/powerpoint/2010/main" val="195811875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cused dat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39B669-D18F-448E-A005-0A353671C9CB}"/>
              </a:ext>
            </a:extLst>
          </p:cNvPr>
          <p:cNvSpPr>
            <a:spLocks noGrp="1"/>
          </p:cNvSpPr>
          <p:nvPr>
            <p:ph type="dt" sz="half" idx="10"/>
          </p:nvPr>
        </p:nvSpPr>
        <p:spPr/>
        <p:txBody>
          <a:bodyPr/>
          <a:lstStyle/>
          <a:p>
            <a:fld id="{DE39BF9A-0D1B-456C-90FD-7DD4E43985FE}" type="datetime3">
              <a:rPr lang="en-US" smtClean="0"/>
              <a:t>16 August 2024</a:t>
            </a:fld>
            <a:endParaRPr lang="en-IN" dirty="0"/>
          </a:p>
        </p:txBody>
      </p:sp>
      <p:sp>
        <p:nvSpPr>
          <p:cNvPr id="3" name="Footer Placeholder 2">
            <a:extLst>
              <a:ext uri="{FF2B5EF4-FFF2-40B4-BE49-F238E27FC236}">
                <a16:creationId xmlns:a16="http://schemas.microsoft.com/office/drawing/2014/main" id="{A7031300-352D-4FEE-9216-28FB241372A5}"/>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CAADEB71-FD7D-4974-99DD-0F48E0466750}"/>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088104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0B882-5FC5-4C48-9562-890886DDEDF3}"/>
              </a:ext>
            </a:extLst>
          </p:cNvPr>
          <p:cNvSpPr>
            <a:spLocks noGrp="1"/>
          </p:cNvSpPr>
          <p:nvPr>
            <p:ph type="dt" sz="half" idx="10"/>
          </p:nvPr>
        </p:nvSpPr>
        <p:spPr/>
        <p:txBody>
          <a:bodyPr/>
          <a:lstStyle/>
          <a:p>
            <a:fld id="{678A09A2-12AE-4A08-9E31-994E3910808B}" type="datetime3">
              <a:rPr lang="en-US" smtClean="0"/>
              <a:t>16 August 2024</a:t>
            </a:fld>
            <a:endParaRPr lang="en-IN" dirty="0"/>
          </a:p>
        </p:txBody>
      </p:sp>
      <p:sp>
        <p:nvSpPr>
          <p:cNvPr id="3" name="Footer Placeholder 2">
            <a:extLst>
              <a:ext uri="{FF2B5EF4-FFF2-40B4-BE49-F238E27FC236}">
                <a16:creationId xmlns:a16="http://schemas.microsoft.com/office/drawing/2014/main" id="{992E7899-FE60-4FDA-8608-58147D09186A}"/>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AA32B5C-3285-477F-B755-A6F2F0F4D3A2}"/>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474109479"/>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7416E9-5919-4213-81D7-5E74B3B61EAA}"/>
              </a:ext>
            </a:extLst>
          </p:cNvPr>
          <p:cNvSpPr>
            <a:spLocks noGrp="1"/>
          </p:cNvSpPr>
          <p:nvPr>
            <p:ph type="dt" sz="half" idx="10"/>
          </p:nvPr>
        </p:nvSpPr>
        <p:spPr/>
        <p:txBody>
          <a:bodyPr/>
          <a:lstStyle/>
          <a:p>
            <a:fld id="{0BD55BA1-5616-41A0-A230-900CC53918C9}" type="datetime3">
              <a:rPr lang="en-US" smtClean="0"/>
              <a:t>16 August 2024</a:t>
            </a:fld>
            <a:endParaRPr lang="en-IN" dirty="0"/>
          </a:p>
        </p:txBody>
      </p:sp>
      <p:sp>
        <p:nvSpPr>
          <p:cNvPr id="3" name="Footer Placeholder 2">
            <a:extLst>
              <a:ext uri="{FF2B5EF4-FFF2-40B4-BE49-F238E27FC236}">
                <a16:creationId xmlns:a16="http://schemas.microsoft.com/office/drawing/2014/main" id="{6BDFF1B2-A745-40FB-B885-B3638A4F417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0DC9AD96-7B7E-4E05-90E8-1F98943B0720}"/>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227401934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4677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200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711B3654-4C35-482F-B580-02C23F975B92}"/>
              </a:ext>
            </a:extLst>
          </p:cNvPr>
          <p:cNvSpPr>
            <a:spLocks noGrp="1"/>
          </p:cNvSpPr>
          <p:nvPr>
            <p:ph type="dt" sz="half" idx="11"/>
          </p:nvPr>
        </p:nvSpPr>
        <p:spPr/>
        <p:txBody>
          <a:bodyPr/>
          <a:lstStyle/>
          <a:p>
            <a:fld id="{ECB31890-3905-4699-8A54-4A643E2FBD12}" type="datetime3">
              <a:rPr lang="en-US" smtClean="0"/>
              <a:t>16 August 2024</a:t>
            </a:fld>
            <a:endParaRPr lang="en-IN" dirty="0"/>
          </a:p>
        </p:txBody>
      </p:sp>
      <p:sp>
        <p:nvSpPr>
          <p:cNvPr id="4" name="Footer Placeholder 3">
            <a:extLst>
              <a:ext uri="{FF2B5EF4-FFF2-40B4-BE49-F238E27FC236}">
                <a16:creationId xmlns:a16="http://schemas.microsoft.com/office/drawing/2014/main" id="{162EFEC5-10C4-4E79-B06E-F14B8F305F91}"/>
              </a:ext>
            </a:extLst>
          </p:cNvPr>
          <p:cNvSpPr>
            <a:spLocks noGrp="1"/>
          </p:cNvSpPr>
          <p:nvPr>
            <p:ph type="ftr" sz="quarter" idx="12"/>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0CC05763-C066-4818-A1DF-64ED4D64BE2E}"/>
              </a:ext>
            </a:extLst>
          </p:cNvPr>
          <p:cNvSpPr>
            <a:spLocks noGrp="1"/>
          </p:cNvSpPr>
          <p:nvPr>
            <p:ph type="sldNum" sz="quarter" idx="13"/>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6060447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129049-E3D5-4C0A-BB1F-72BEDB1FB5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74" y="0"/>
            <a:ext cx="12185653" cy="6858000"/>
          </a:xfrm>
          <a:prstGeom prst="rect">
            <a:avLst/>
          </a:prstGeom>
        </p:spPr>
      </p:pic>
      <p:sp>
        <p:nvSpPr>
          <p:cNvPr id="8" name="Content Placeholder 2"/>
          <p:cNvSpPr>
            <a:spLocks noGrp="1"/>
          </p:cNvSpPr>
          <p:nvPr>
            <p:ph idx="1"/>
          </p:nvPr>
        </p:nvSpPr>
        <p:spPr>
          <a:xfrm>
            <a:off x="607483" y="719139"/>
            <a:ext cx="4675200" cy="5210062"/>
          </a:xfrm>
        </p:spPr>
        <p:txBody>
          <a:bodyPr/>
          <a:lstStyle>
            <a:lvl1pPr marL="0" indent="0" algn="l" defTabSz="994865" rtl="0" fontAlgn="base">
              <a:lnSpc>
                <a:spcPct val="100000"/>
              </a:lnSpc>
              <a:spcBef>
                <a:spcPct val="70000"/>
              </a:spcBef>
              <a:spcAft>
                <a:spcPct val="0"/>
              </a:spcAft>
              <a:buSzPct val="100000"/>
              <a:buNone/>
              <a:defRPr lang="en-US" sz="1199" kern="1200" noProof="0" dirty="0" smtClean="0">
                <a:solidFill>
                  <a:schemeClr val="bg1"/>
                </a:solidFill>
                <a:latin typeface="EYInterstate Light" panose="02000506000000020004" pitchFamily="2" charset="0"/>
                <a:ea typeface="+mn-ea"/>
                <a:cs typeface="Arial" pitchFamily="34" charset="0"/>
              </a:defRPr>
            </a:lvl1pPr>
            <a:lvl2pPr marL="0" indent="0" algn="l" defTabSz="994865"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125" indent="-176125" algn="l" defTabSz="994865"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4865"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819" indent="-188819" algn="l" defTabSz="994865"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441113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Final legal text">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501A2F11-32A0-4526-A5F7-F4382DA5B4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50" y="0"/>
            <a:ext cx="12185653" cy="6858000"/>
          </a:xfrm>
          <a:prstGeom prst="rect">
            <a:avLst/>
          </a:prstGeom>
        </p:spPr>
      </p:pic>
      <p:sp>
        <p:nvSpPr>
          <p:cNvPr id="8" name="Content Placeholder 2"/>
          <p:cNvSpPr>
            <a:spLocks noGrp="1"/>
          </p:cNvSpPr>
          <p:nvPr>
            <p:ph idx="1"/>
          </p:nvPr>
        </p:nvSpPr>
        <p:spPr>
          <a:xfrm>
            <a:off x="607483" y="719139"/>
            <a:ext cx="4675200" cy="5210062"/>
          </a:xfrm>
        </p:spPr>
        <p:txBody>
          <a:bodyPr/>
          <a:lstStyle>
            <a:lvl1pPr marL="0" indent="0" algn="l" defTabSz="994865" rtl="0" fontAlgn="base">
              <a:lnSpc>
                <a:spcPct val="100000"/>
              </a:lnSpc>
              <a:spcBef>
                <a:spcPct val="70000"/>
              </a:spcBef>
              <a:spcAft>
                <a:spcPct val="0"/>
              </a:spcAft>
              <a:buSzPct val="100000"/>
              <a:buNone/>
              <a:defRPr lang="en-US" sz="1199" kern="1200" noProof="0" dirty="0" smtClean="0">
                <a:solidFill>
                  <a:schemeClr val="bg1"/>
                </a:solidFill>
                <a:latin typeface="EYInterstate Light" panose="02000506000000020004" pitchFamily="2" charset="0"/>
                <a:ea typeface="+mn-ea"/>
                <a:cs typeface="Arial" pitchFamily="34" charset="0"/>
              </a:defRPr>
            </a:lvl1pPr>
            <a:lvl2pPr marL="0" indent="0" algn="l" defTabSz="994865"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125" indent="-176125" algn="l" defTabSz="994865"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4865"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819" indent="-188819" algn="l" defTabSz="994865"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8226584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2_Final legal text">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83BDE2E-2BCF-4140-945E-7D5610CDE4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49" y="0"/>
            <a:ext cx="12185658" cy="6858000"/>
          </a:xfrm>
          <a:prstGeom prst="rect">
            <a:avLst/>
          </a:prstGeom>
        </p:spPr>
      </p:pic>
      <p:sp>
        <p:nvSpPr>
          <p:cNvPr id="8" name="Content Placeholder 2"/>
          <p:cNvSpPr>
            <a:spLocks noGrp="1"/>
          </p:cNvSpPr>
          <p:nvPr>
            <p:ph idx="1"/>
          </p:nvPr>
        </p:nvSpPr>
        <p:spPr>
          <a:xfrm>
            <a:off x="607483" y="719139"/>
            <a:ext cx="4675200" cy="5210062"/>
          </a:xfrm>
        </p:spPr>
        <p:txBody>
          <a:bodyPr/>
          <a:lstStyle>
            <a:lvl1pPr marL="0" indent="0" algn="l" defTabSz="994865" rtl="0" fontAlgn="base">
              <a:lnSpc>
                <a:spcPct val="100000"/>
              </a:lnSpc>
              <a:spcBef>
                <a:spcPct val="70000"/>
              </a:spcBef>
              <a:spcAft>
                <a:spcPct val="0"/>
              </a:spcAft>
              <a:buSzPct val="100000"/>
              <a:buNone/>
              <a:defRPr lang="en-US" sz="1199" kern="1200" noProof="0" dirty="0" smtClean="0">
                <a:solidFill>
                  <a:schemeClr val="bg1"/>
                </a:solidFill>
                <a:latin typeface="EYInterstate Light" panose="02000506000000020004" pitchFamily="2" charset="0"/>
                <a:ea typeface="+mn-ea"/>
                <a:cs typeface="Arial" pitchFamily="34" charset="0"/>
              </a:defRPr>
            </a:lvl1pPr>
            <a:lvl2pPr marL="0" indent="0" algn="l" defTabSz="994865"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125" indent="-176125" algn="l" defTabSz="994865"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4865"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819" indent="-188819" algn="l" defTabSz="994865"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6921653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98995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2_Cover">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7856" y="795662"/>
            <a:ext cx="4927845"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Title 1"/>
          <p:cNvSpPr>
            <a:spLocks noGrp="1"/>
          </p:cNvSpPr>
          <p:nvPr>
            <p:ph type="ctrTitle"/>
          </p:nvPr>
        </p:nvSpPr>
        <p:spPr>
          <a:xfrm>
            <a:off x="775100" y="1954221"/>
            <a:ext cx="4326679" cy="979702"/>
          </a:xfrm>
        </p:spPr>
        <p:txBody>
          <a:bodyPr/>
          <a:lstStyle>
            <a:lvl1pPr>
              <a:defRPr sz="2999"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12" name="Subtitle 2"/>
          <p:cNvSpPr>
            <a:spLocks noGrp="1"/>
          </p:cNvSpPr>
          <p:nvPr>
            <p:ph type="subTitle" idx="1"/>
          </p:nvPr>
        </p:nvSpPr>
        <p:spPr>
          <a:xfrm>
            <a:off x="775100" y="3046159"/>
            <a:ext cx="4326679" cy="1046323"/>
          </a:xfrm>
        </p:spPr>
        <p:txBody>
          <a:bodyPr/>
          <a:lstStyle>
            <a:lvl1pPr marL="0" indent="0" algn="l">
              <a:spcAft>
                <a:spcPts val="1199"/>
              </a:spcAft>
              <a:buNone/>
              <a:defRPr sz="1999">
                <a:solidFill>
                  <a:schemeClr val="bg1"/>
                </a:solidFill>
                <a:latin typeface="EYInterstate Regular" panose="02000503020000020004" pitchFamily="2" charset="0"/>
                <a:cs typeface="Arial" pitchFamily="34" charset="0"/>
              </a:defRPr>
            </a:lvl1pPr>
            <a:lvl2pPr marL="0" indent="0" algn="l">
              <a:buNone/>
              <a:defRPr sz="1599" b="1">
                <a:solidFill>
                  <a:srgbClr val="404040"/>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cxnSp>
        <p:nvCxnSpPr>
          <p:cNvPr id="7" name="Straight Connector 6">
            <a:extLst>
              <a:ext uri="{FF2B5EF4-FFF2-40B4-BE49-F238E27FC236}">
                <a16:creationId xmlns:a16="http://schemas.microsoft.com/office/drawing/2014/main" id="{F93BD223-2224-476C-AB5C-300C248C1618}"/>
              </a:ext>
            </a:extLst>
          </p:cNvPr>
          <p:cNvCxnSpPr>
            <a:cxnSpLocks/>
          </p:cNvCxnSpPr>
          <p:nvPr userDrawn="1"/>
        </p:nvCxnSpPr>
        <p:spPr>
          <a:xfrm>
            <a:off x="1332490" y="5709060"/>
            <a:ext cx="8117873"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userDrawn="1"/>
        </p:nvSpPr>
        <p:spPr>
          <a:xfrm>
            <a:off x="461744" y="5605201"/>
            <a:ext cx="1044529" cy="197581"/>
          </a:xfrm>
          <a:prstGeom prst="rect">
            <a:avLst/>
          </a:prstGeom>
          <a:noFill/>
        </p:spPr>
        <p:txBody>
          <a:bodyPr wrap="square" lIns="0" tIns="0" rIns="0" bIns="0" rtlCol="0" anchor="ctr" anchorCtr="0">
            <a:noAutofit/>
          </a:bodyPr>
          <a:lstStyle/>
          <a:p>
            <a:r>
              <a:rPr lang="en-GB" sz="1199">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1332490" y="6019189"/>
            <a:ext cx="3087667" cy="180000"/>
          </a:xfrm>
        </p:spPr>
        <p:txBody>
          <a:bodyPr/>
          <a:lstStyle>
            <a:lvl1pPr marL="0" indent="0">
              <a:buNone/>
              <a:defRPr sz="1199">
                <a:solidFill>
                  <a:schemeClr val="bg1"/>
                </a:solidFill>
              </a:defRPr>
            </a:lvl1pPr>
          </a:lstStyle>
          <a:p>
            <a:pPr lvl="0"/>
            <a:r>
              <a:rPr lang="en-US"/>
              <a:t>Name Surname</a:t>
            </a:r>
            <a:endParaRPr lang="en-GB"/>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1332490" y="6216807"/>
            <a:ext cx="3087667" cy="180000"/>
          </a:xfrm>
        </p:spPr>
        <p:txBody>
          <a:bodyPr/>
          <a:lstStyle>
            <a:lvl1pPr marL="0" indent="0">
              <a:buNone/>
              <a:defRPr sz="1199">
                <a:solidFill>
                  <a:schemeClr val="bg1"/>
                </a:solidFill>
              </a:defRPr>
            </a:lvl1pPr>
          </a:lstStyle>
          <a:p>
            <a:pPr lvl="0"/>
            <a:r>
              <a:rPr lang="en-US"/>
              <a:t>Job Title</a:t>
            </a:r>
            <a:endParaRPr lang="en-GB"/>
          </a:p>
        </p:txBody>
      </p:sp>
      <p:sp>
        <p:nvSpPr>
          <p:cNvPr id="14" name="Picture Placeholder 19">
            <a:extLst>
              <a:ext uri="{FF2B5EF4-FFF2-40B4-BE49-F238E27FC236}">
                <a16:creationId xmlns:a16="http://schemas.microsoft.com/office/drawing/2014/main" id="{29A5E1BC-8F6B-43EF-9FF6-8242E7708BDA}"/>
              </a:ext>
            </a:extLst>
          </p:cNvPr>
          <p:cNvSpPr>
            <a:spLocks noGrp="1"/>
          </p:cNvSpPr>
          <p:nvPr>
            <p:ph type="pic" sz="quarter" idx="16"/>
          </p:nvPr>
        </p:nvSpPr>
        <p:spPr>
          <a:xfrm>
            <a:off x="461743" y="5914642"/>
            <a:ext cx="575700" cy="576000"/>
          </a:xfrm>
          <a:prstGeom prst="ellipse">
            <a:avLst/>
          </a:prstGeom>
        </p:spPr>
        <p:txBody>
          <a:bodyPr anchor="ctr"/>
          <a:lstStyle>
            <a:lvl1pPr marL="0" indent="0" algn="ctr">
              <a:buNone/>
              <a:defRPr sz="900">
                <a:solidFill>
                  <a:schemeClr val="bg1"/>
                </a:solidFill>
              </a:defRPr>
            </a:lvl1pPr>
          </a:lstStyle>
          <a:p>
            <a:endParaRPr lang="en-GB"/>
          </a:p>
        </p:txBody>
      </p:sp>
      <p:grpSp>
        <p:nvGrpSpPr>
          <p:cNvPr id="2" name="Group 4">
            <a:extLst>
              <a:ext uri="{FF2B5EF4-FFF2-40B4-BE49-F238E27FC236}">
                <a16:creationId xmlns:a16="http://schemas.microsoft.com/office/drawing/2014/main" id="{63F02F42-4916-4588-807F-4BB7367EB0EC}"/>
              </a:ext>
            </a:extLst>
          </p:cNvPr>
          <p:cNvGrpSpPr>
            <a:grpSpLocks noChangeAspect="1"/>
          </p:cNvGrpSpPr>
          <p:nvPr userDrawn="1"/>
        </p:nvGrpSpPr>
        <p:grpSpPr bwMode="auto">
          <a:xfrm>
            <a:off x="10359392" y="4960938"/>
            <a:ext cx="1224912" cy="1435100"/>
            <a:chOff x="6529" y="3125"/>
            <a:chExt cx="772" cy="904"/>
          </a:xfrm>
        </p:grpSpPr>
        <p:sp>
          <p:nvSpPr>
            <p:cNvPr id="4" name="Freeform 5">
              <a:extLst>
                <a:ext uri="{FF2B5EF4-FFF2-40B4-BE49-F238E27FC236}">
                  <a16:creationId xmlns:a16="http://schemas.microsoft.com/office/drawing/2014/main" id="{0BD928C5-1C7D-4599-A7E9-8AB1B188C6AA}"/>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5" name="Freeform 6">
              <a:extLst>
                <a:ext uri="{FF2B5EF4-FFF2-40B4-BE49-F238E27FC236}">
                  <a16:creationId xmlns:a16="http://schemas.microsoft.com/office/drawing/2014/main" id="{37C281E8-2924-471F-A849-26C37A059B4E}"/>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2074910850"/>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32889845-07EE-48FB-A972-F8ECF1EF871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85" name="Graphic 84">
            <a:extLst>
              <a:ext uri="{FF2B5EF4-FFF2-40B4-BE49-F238E27FC236}">
                <a16:creationId xmlns:a16="http://schemas.microsoft.com/office/drawing/2014/main" id="{819BCB30-E1AA-4383-BEF0-0BE30C6425D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9111" y="869577"/>
            <a:ext cx="4845500" cy="3933825"/>
          </a:xfrm>
          <a:prstGeom prst="rect">
            <a:avLst/>
          </a:prstGeom>
        </p:spPr>
      </p:pic>
      <p:grpSp>
        <p:nvGrpSpPr>
          <p:cNvPr id="186" name="Group 185">
            <a:extLst>
              <a:ext uri="{FF2B5EF4-FFF2-40B4-BE49-F238E27FC236}">
                <a16:creationId xmlns:a16="http://schemas.microsoft.com/office/drawing/2014/main" id="{9CDE954B-B280-441B-9B2D-3DC58AAE3926}"/>
              </a:ext>
            </a:extLst>
          </p:cNvPr>
          <p:cNvGrpSpPr/>
          <p:nvPr userDrawn="1"/>
        </p:nvGrpSpPr>
        <p:grpSpPr>
          <a:xfrm>
            <a:off x="497856" y="5826613"/>
            <a:ext cx="3876004" cy="570195"/>
            <a:chOff x="498115" y="5951018"/>
            <a:chExt cx="3878023" cy="570195"/>
          </a:xfrm>
        </p:grpSpPr>
        <p:sp>
          <p:nvSpPr>
            <p:cNvPr id="187" name="Rectangle 186">
              <a:extLst>
                <a:ext uri="{FF2B5EF4-FFF2-40B4-BE49-F238E27FC236}">
                  <a16:creationId xmlns:a16="http://schemas.microsoft.com/office/drawing/2014/main" id="{93D8FAC8-9530-49D4-8284-D35D1B1509D3}"/>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88" name="Rectangle 6">
              <a:extLst>
                <a:ext uri="{FF2B5EF4-FFF2-40B4-BE49-F238E27FC236}">
                  <a16:creationId xmlns:a16="http://schemas.microsoft.com/office/drawing/2014/main" id="{FD924F44-93C1-4254-B594-53DB14FD995E}"/>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89" name="Rectangle 7">
              <a:extLst>
                <a:ext uri="{FF2B5EF4-FFF2-40B4-BE49-F238E27FC236}">
                  <a16:creationId xmlns:a16="http://schemas.microsoft.com/office/drawing/2014/main" id="{2A2DA425-7935-45A1-B63F-2D14CF8D5F9C}"/>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90" name="Freeform 8">
              <a:extLst>
                <a:ext uri="{FF2B5EF4-FFF2-40B4-BE49-F238E27FC236}">
                  <a16:creationId xmlns:a16="http://schemas.microsoft.com/office/drawing/2014/main" id="{91EFF75E-13E7-4E35-B108-D9FD5E9C802C}"/>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1" name="Freeform 9">
              <a:extLst>
                <a:ext uri="{FF2B5EF4-FFF2-40B4-BE49-F238E27FC236}">
                  <a16:creationId xmlns:a16="http://schemas.microsoft.com/office/drawing/2014/main" id="{4411951F-E009-4FE7-B2EC-47771CA8E178}"/>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2" name="Freeform 10">
              <a:extLst>
                <a:ext uri="{FF2B5EF4-FFF2-40B4-BE49-F238E27FC236}">
                  <a16:creationId xmlns:a16="http://schemas.microsoft.com/office/drawing/2014/main" id="{B28EE49C-5F5A-49C6-AEB8-6D12DDF344ED}"/>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3" name="Freeform 11">
              <a:extLst>
                <a:ext uri="{FF2B5EF4-FFF2-40B4-BE49-F238E27FC236}">
                  <a16:creationId xmlns:a16="http://schemas.microsoft.com/office/drawing/2014/main" id="{6E2B7D76-D660-491F-8B04-169C6F138B0A}"/>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4" name="Freeform 12">
              <a:extLst>
                <a:ext uri="{FF2B5EF4-FFF2-40B4-BE49-F238E27FC236}">
                  <a16:creationId xmlns:a16="http://schemas.microsoft.com/office/drawing/2014/main" id="{41BE51DE-402B-48B5-99C8-D8BB9A32DF35}"/>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5" name="Freeform 13">
              <a:extLst>
                <a:ext uri="{FF2B5EF4-FFF2-40B4-BE49-F238E27FC236}">
                  <a16:creationId xmlns:a16="http://schemas.microsoft.com/office/drawing/2014/main" id="{8D5E878B-8859-44FA-A69D-DCE630AAB0D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6" name="Freeform 14">
              <a:extLst>
                <a:ext uri="{FF2B5EF4-FFF2-40B4-BE49-F238E27FC236}">
                  <a16:creationId xmlns:a16="http://schemas.microsoft.com/office/drawing/2014/main" id="{08D55808-ECDC-4E9B-84ED-7301E9E716C2}"/>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7" name="Freeform 15">
              <a:extLst>
                <a:ext uri="{FF2B5EF4-FFF2-40B4-BE49-F238E27FC236}">
                  <a16:creationId xmlns:a16="http://schemas.microsoft.com/office/drawing/2014/main" id="{3436B310-313E-4A53-A70D-CA0D0D97FE7A}"/>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8" name="Freeform 16">
              <a:extLst>
                <a:ext uri="{FF2B5EF4-FFF2-40B4-BE49-F238E27FC236}">
                  <a16:creationId xmlns:a16="http://schemas.microsoft.com/office/drawing/2014/main" id="{F3CE55A9-AE55-4169-A58D-8171D9916EC9}"/>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199" name="Freeform 17">
              <a:extLst>
                <a:ext uri="{FF2B5EF4-FFF2-40B4-BE49-F238E27FC236}">
                  <a16:creationId xmlns:a16="http://schemas.microsoft.com/office/drawing/2014/main" id="{FA01BC48-4605-46FC-A7AC-192C7DBCA046}"/>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0" name="Freeform 18">
              <a:extLst>
                <a:ext uri="{FF2B5EF4-FFF2-40B4-BE49-F238E27FC236}">
                  <a16:creationId xmlns:a16="http://schemas.microsoft.com/office/drawing/2014/main" id="{870190F3-472B-4296-B88D-D6904B9F3085}"/>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1" name="Freeform 19">
              <a:extLst>
                <a:ext uri="{FF2B5EF4-FFF2-40B4-BE49-F238E27FC236}">
                  <a16:creationId xmlns:a16="http://schemas.microsoft.com/office/drawing/2014/main" id="{6CEA0F2B-4AAB-4A16-B7F1-CFCB0C0DCEE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2" name="Freeform 20">
              <a:extLst>
                <a:ext uri="{FF2B5EF4-FFF2-40B4-BE49-F238E27FC236}">
                  <a16:creationId xmlns:a16="http://schemas.microsoft.com/office/drawing/2014/main" id="{CD64F657-7EE7-4AF2-ADE4-160C87E64D6B}"/>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3" name="Freeform 21">
              <a:extLst>
                <a:ext uri="{FF2B5EF4-FFF2-40B4-BE49-F238E27FC236}">
                  <a16:creationId xmlns:a16="http://schemas.microsoft.com/office/drawing/2014/main" id="{FA80A690-9084-4519-8D88-A01963C02369}"/>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4" name="Freeform 22">
              <a:extLst>
                <a:ext uri="{FF2B5EF4-FFF2-40B4-BE49-F238E27FC236}">
                  <a16:creationId xmlns:a16="http://schemas.microsoft.com/office/drawing/2014/main" id="{E847401D-2482-482A-AC12-D2E83C13546D}"/>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5" name="Freeform 23">
              <a:extLst>
                <a:ext uri="{FF2B5EF4-FFF2-40B4-BE49-F238E27FC236}">
                  <a16:creationId xmlns:a16="http://schemas.microsoft.com/office/drawing/2014/main" id="{86054F72-4509-4465-B9A8-8DAE3EFD35B0}"/>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6" name="Freeform 24">
              <a:extLst>
                <a:ext uri="{FF2B5EF4-FFF2-40B4-BE49-F238E27FC236}">
                  <a16:creationId xmlns:a16="http://schemas.microsoft.com/office/drawing/2014/main" id="{813850E4-4B62-4FDA-ABD6-F5A5AA5E7C28}"/>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7" name="Freeform 25">
              <a:extLst>
                <a:ext uri="{FF2B5EF4-FFF2-40B4-BE49-F238E27FC236}">
                  <a16:creationId xmlns:a16="http://schemas.microsoft.com/office/drawing/2014/main" id="{1B4F0124-2FAE-4D54-9ECC-E88A8031BBD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8" name="Freeform 26">
              <a:extLst>
                <a:ext uri="{FF2B5EF4-FFF2-40B4-BE49-F238E27FC236}">
                  <a16:creationId xmlns:a16="http://schemas.microsoft.com/office/drawing/2014/main" id="{2A730E5F-DF9C-488E-B4E0-EE9F501529EE}"/>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09" name="Freeform 27">
              <a:extLst>
                <a:ext uri="{FF2B5EF4-FFF2-40B4-BE49-F238E27FC236}">
                  <a16:creationId xmlns:a16="http://schemas.microsoft.com/office/drawing/2014/main" id="{39861D7E-D8DA-436F-9E2F-5C08A8BFB4D5}"/>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0" name="Freeform 28">
              <a:extLst>
                <a:ext uri="{FF2B5EF4-FFF2-40B4-BE49-F238E27FC236}">
                  <a16:creationId xmlns:a16="http://schemas.microsoft.com/office/drawing/2014/main" id="{8B038F9F-6A9C-4E57-A659-0090AF470598}"/>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1" name="Freeform 29">
              <a:extLst>
                <a:ext uri="{FF2B5EF4-FFF2-40B4-BE49-F238E27FC236}">
                  <a16:creationId xmlns:a16="http://schemas.microsoft.com/office/drawing/2014/main" id="{15E4EB7D-754D-4053-9A23-596C7CFDA987}"/>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2" name="Freeform 30">
              <a:extLst>
                <a:ext uri="{FF2B5EF4-FFF2-40B4-BE49-F238E27FC236}">
                  <a16:creationId xmlns:a16="http://schemas.microsoft.com/office/drawing/2014/main" id="{28E147CB-2B8F-497B-B00B-C25E679DC5EB}"/>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3" name="Freeform 31">
              <a:extLst>
                <a:ext uri="{FF2B5EF4-FFF2-40B4-BE49-F238E27FC236}">
                  <a16:creationId xmlns:a16="http://schemas.microsoft.com/office/drawing/2014/main" id="{E68BC676-C787-429D-B59B-1A5CE062F78A}"/>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4" name="Freeform 32">
              <a:extLst>
                <a:ext uri="{FF2B5EF4-FFF2-40B4-BE49-F238E27FC236}">
                  <a16:creationId xmlns:a16="http://schemas.microsoft.com/office/drawing/2014/main" id="{71266960-73CB-44B9-9A97-810858989148}"/>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5" name="Freeform 33">
              <a:extLst>
                <a:ext uri="{FF2B5EF4-FFF2-40B4-BE49-F238E27FC236}">
                  <a16:creationId xmlns:a16="http://schemas.microsoft.com/office/drawing/2014/main" id="{3FF3AC5A-B742-4B29-8E04-03A71D82B9A6}"/>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6" name="Freeform 34">
              <a:extLst>
                <a:ext uri="{FF2B5EF4-FFF2-40B4-BE49-F238E27FC236}">
                  <a16:creationId xmlns:a16="http://schemas.microsoft.com/office/drawing/2014/main" id="{0C912743-E24B-4E48-8196-5FBD1ECEE9AD}"/>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7" name="Freeform 35">
              <a:extLst>
                <a:ext uri="{FF2B5EF4-FFF2-40B4-BE49-F238E27FC236}">
                  <a16:creationId xmlns:a16="http://schemas.microsoft.com/office/drawing/2014/main" id="{6E2F01F4-1410-4FE1-B043-EA97A1541F32}"/>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8" name="Freeform 36">
              <a:extLst>
                <a:ext uri="{FF2B5EF4-FFF2-40B4-BE49-F238E27FC236}">
                  <a16:creationId xmlns:a16="http://schemas.microsoft.com/office/drawing/2014/main" id="{58ACFF1C-49F0-414E-B9E3-DE4E9FFAA38A}"/>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19" name="Freeform 37">
              <a:extLst>
                <a:ext uri="{FF2B5EF4-FFF2-40B4-BE49-F238E27FC236}">
                  <a16:creationId xmlns:a16="http://schemas.microsoft.com/office/drawing/2014/main" id="{DACBD04B-22FF-4A4F-8B29-A2F31A05423A}"/>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0" name="Freeform 38">
              <a:extLst>
                <a:ext uri="{FF2B5EF4-FFF2-40B4-BE49-F238E27FC236}">
                  <a16:creationId xmlns:a16="http://schemas.microsoft.com/office/drawing/2014/main" id="{A13F6E37-C22B-4FD3-ADFE-9C53ECB44692}"/>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1" name="Freeform 39">
              <a:extLst>
                <a:ext uri="{FF2B5EF4-FFF2-40B4-BE49-F238E27FC236}">
                  <a16:creationId xmlns:a16="http://schemas.microsoft.com/office/drawing/2014/main" id="{76256F1D-405A-49F9-8592-A899623F2DB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2" name="Freeform 40">
              <a:extLst>
                <a:ext uri="{FF2B5EF4-FFF2-40B4-BE49-F238E27FC236}">
                  <a16:creationId xmlns:a16="http://schemas.microsoft.com/office/drawing/2014/main" id="{2F9CAE14-DB05-4B70-867F-3F6164BDB74F}"/>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3" name="Freeform 41">
              <a:extLst>
                <a:ext uri="{FF2B5EF4-FFF2-40B4-BE49-F238E27FC236}">
                  <a16:creationId xmlns:a16="http://schemas.microsoft.com/office/drawing/2014/main" id="{30C7B10F-7027-41F9-BEE2-F1575CB690D6}"/>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4" name="Freeform 42">
              <a:extLst>
                <a:ext uri="{FF2B5EF4-FFF2-40B4-BE49-F238E27FC236}">
                  <a16:creationId xmlns:a16="http://schemas.microsoft.com/office/drawing/2014/main" id="{16B384B2-A2D9-4CB4-AF87-AF1004852B5B}"/>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5" name="Freeform 43">
              <a:extLst>
                <a:ext uri="{FF2B5EF4-FFF2-40B4-BE49-F238E27FC236}">
                  <a16:creationId xmlns:a16="http://schemas.microsoft.com/office/drawing/2014/main" id="{DC309D60-84B9-4652-BEF1-F71EFAD3A402}"/>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6" name="Freeform 44">
              <a:extLst>
                <a:ext uri="{FF2B5EF4-FFF2-40B4-BE49-F238E27FC236}">
                  <a16:creationId xmlns:a16="http://schemas.microsoft.com/office/drawing/2014/main" id="{A4440044-5486-483F-B652-7EE3849461B3}"/>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7" name="Freeform 45">
              <a:extLst>
                <a:ext uri="{FF2B5EF4-FFF2-40B4-BE49-F238E27FC236}">
                  <a16:creationId xmlns:a16="http://schemas.microsoft.com/office/drawing/2014/main" id="{446771E9-EA09-4256-8955-FE392C07AFC4}"/>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8" name="Freeform 46">
              <a:extLst>
                <a:ext uri="{FF2B5EF4-FFF2-40B4-BE49-F238E27FC236}">
                  <a16:creationId xmlns:a16="http://schemas.microsoft.com/office/drawing/2014/main" id="{FE985025-CAA5-44F2-9174-87CD1D8BA182}"/>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29" name="Freeform 47">
              <a:extLst>
                <a:ext uri="{FF2B5EF4-FFF2-40B4-BE49-F238E27FC236}">
                  <a16:creationId xmlns:a16="http://schemas.microsoft.com/office/drawing/2014/main" id="{1105FBBE-AD06-4F22-94D8-E2E98185FAA9}"/>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0" name="Freeform 48">
              <a:extLst>
                <a:ext uri="{FF2B5EF4-FFF2-40B4-BE49-F238E27FC236}">
                  <a16:creationId xmlns:a16="http://schemas.microsoft.com/office/drawing/2014/main" id="{8141824A-6AD4-4B53-B837-71461DD538CC}"/>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1" name="Freeform 49">
              <a:extLst>
                <a:ext uri="{FF2B5EF4-FFF2-40B4-BE49-F238E27FC236}">
                  <a16:creationId xmlns:a16="http://schemas.microsoft.com/office/drawing/2014/main" id="{1CEF1D95-CD6C-417A-9539-CB4DBAA5E07D}"/>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2" name="Freeform 50">
              <a:extLst>
                <a:ext uri="{FF2B5EF4-FFF2-40B4-BE49-F238E27FC236}">
                  <a16:creationId xmlns:a16="http://schemas.microsoft.com/office/drawing/2014/main" id="{BF6CB5D3-9648-4D73-AB7C-5374814E5BA2}"/>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3" name="Freeform 51">
              <a:extLst>
                <a:ext uri="{FF2B5EF4-FFF2-40B4-BE49-F238E27FC236}">
                  <a16:creationId xmlns:a16="http://schemas.microsoft.com/office/drawing/2014/main" id="{55F0E322-3AEE-482E-8E59-9FB04FACA931}"/>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4" name="Freeform 52">
              <a:extLst>
                <a:ext uri="{FF2B5EF4-FFF2-40B4-BE49-F238E27FC236}">
                  <a16:creationId xmlns:a16="http://schemas.microsoft.com/office/drawing/2014/main" id="{0D3C59AD-7CCF-4166-9D21-3C3484889312}"/>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5" name="Freeform 53">
              <a:extLst>
                <a:ext uri="{FF2B5EF4-FFF2-40B4-BE49-F238E27FC236}">
                  <a16:creationId xmlns:a16="http://schemas.microsoft.com/office/drawing/2014/main" id="{9C9DA4CE-7B4D-42AE-9264-92B7D7757DD8}"/>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6" name="Freeform 54">
              <a:extLst>
                <a:ext uri="{FF2B5EF4-FFF2-40B4-BE49-F238E27FC236}">
                  <a16:creationId xmlns:a16="http://schemas.microsoft.com/office/drawing/2014/main" id="{DBCBD0D2-5C9C-4B12-8CF8-9CA320825ED7}"/>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7" name="Freeform 55">
              <a:extLst>
                <a:ext uri="{FF2B5EF4-FFF2-40B4-BE49-F238E27FC236}">
                  <a16:creationId xmlns:a16="http://schemas.microsoft.com/office/drawing/2014/main" id="{CDCFBD31-7961-4587-876E-1FAFC4E74AB8}"/>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8" name="Freeform 56">
              <a:extLst>
                <a:ext uri="{FF2B5EF4-FFF2-40B4-BE49-F238E27FC236}">
                  <a16:creationId xmlns:a16="http://schemas.microsoft.com/office/drawing/2014/main" id="{52482C08-723A-4738-9787-3516B3C1714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39" name="Freeform 57">
              <a:extLst>
                <a:ext uri="{FF2B5EF4-FFF2-40B4-BE49-F238E27FC236}">
                  <a16:creationId xmlns:a16="http://schemas.microsoft.com/office/drawing/2014/main" id="{5B72A8F0-33E3-42CD-88C2-C35BEC0E9833}"/>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0" name="Freeform 58">
              <a:extLst>
                <a:ext uri="{FF2B5EF4-FFF2-40B4-BE49-F238E27FC236}">
                  <a16:creationId xmlns:a16="http://schemas.microsoft.com/office/drawing/2014/main" id="{73FC54A2-6588-499B-968A-79F4CA9CF5F3}"/>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1" name="Freeform 59">
              <a:extLst>
                <a:ext uri="{FF2B5EF4-FFF2-40B4-BE49-F238E27FC236}">
                  <a16:creationId xmlns:a16="http://schemas.microsoft.com/office/drawing/2014/main" id="{1E6AB002-C130-4648-A18E-BA496FF1756C}"/>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2" name="Freeform 60">
              <a:extLst>
                <a:ext uri="{FF2B5EF4-FFF2-40B4-BE49-F238E27FC236}">
                  <a16:creationId xmlns:a16="http://schemas.microsoft.com/office/drawing/2014/main" id="{B0044278-9F7F-4596-96D2-ACFBE0DEC0B1}"/>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3" name="Freeform 61">
              <a:extLst>
                <a:ext uri="{FF2B5EF4-FFF2-40B4-BE49-F238E27FC236}">
                  <a16:creationId xmlns:a16="http://schemas.microsoft.com/office/drawing/2014/main" id="{79F75E0D-27A7-44C1-BF19-495F4768F995}"/>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4" name="Freeform 62">
              <a:extLst>
                <a:ext uri="{FF2B5EF4-FFF2-40B4-BE49-F238E27FC236}">
                  <a16:creationId xmlns:a16="http://schemas.microsoft.com/office/drawing/2014/main" id="{E5B9E395-C74C-4D98-8911-EE2C765D8BEB}"/>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5" name="Freeform 63">
              <a:extLst>
                <a:ext uri="{FF2B5EF4-FFF2-40B4-BE49-F238E27FC236}">
                  <a16:creationId xmlns:a16="http://schemas.microsoft.com/office/drawing/2014/main" id="{53BB8418-388C-4142-9A80-8BF00A87F7B0}"/>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6" name="Freeform 64">
              <a:extLst>
                <a:ext uri="{FF2B5EF4-FFF2-40B4-BE49-F238E27FC236}">
                  <a16:creationId xmlns:a16="http://schemas.microsoft.com/office/drawing/2014/main" id="{0256DB41-B3C1-4FEB-B394-9762C00E7F70}"/>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7" name="Freeform 65">
              <a:extLst>
                <a:ext uri="{FF2B5EF4-FFF2-40B4-BE49-F238E27FC236}">
                  <a16:creationId xmlns:a16="http://schemas.microsoft.com/office/drawing/2014/main" id="{F2BC9C1F-3F30-47A6-B503-20FB179B7F3A}"/>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8" name="Freeform 66">
              <a:extLst>
                <a:ext uri="{FF2B5EF4-FFF2-40B4-BE49-F238E27FC236}">
                  <a16:creationId xmlns:a16="http://schemas.microsoft.com/office/drawing/2014/main" id="{F2E1921C-CA0E-4886-93CA-956A6497CF03}"/>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49" name="Freeform 67">
              <a:extLst>
                <a:ext uri="{FF2B5EF4-FFF2-40B4-BE49-F238E27FC236}">
                  <a16:creationId xmlns:a16="http://schemas.microsoft.com/office/drawing/2014/main" id="{33147323-CD74-4B45-8B3D-9FC2D6ABC4D5}"/>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0" name="Freeform 68">
              <a:extLst>
                <a:ext uri="{FF2B5EF4-FFF2-40B4-BE49-F238E27FC236}">
                  <a16:creationId xmlns:a16="http://schemas.microsoft.com/office/drawing/2014/main" id="{646502BE-8655-4E99-B8D3-19E6C1D2B9F4}"/>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1" name="Freeform 69">
              <a:extLst>
                <a:ext uri="{FF2B5EF4-FFF2-40B4-BE49-F238E27FC236}">
                  <a16:creationId xmlns:a16="http://schemas.microsoft.com/office/drawing/2014/main" id="{7B89F1B5-6B06-45D2-838B-039A44EFFD1B}"/>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sp>
          <p:nvSpPr>
            <p:cNvPr id="252" name="Freeform 70">
              <a:extLst>
                <a:ext uri="{FF2B5EF4-FFF2-40B4-BE49-F238E27FC236}">
                  <a16:creationId xmlns:a16="http://schemas.microsoft.com/office/drawing/2014/main" id="{07A005EC-C937-4146-8D02-C00C5931EBC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a:solidFill>
                  <a:schemeClr val="bg1"/>
                </a:solidFill>
              </a:endParaRPr>
            </a:p>
          </p:txBody>
        </p:sp>
      </p:grpSp>
      <p:sp>
        <p:nvSpPr>
          <p:cNvPr id="263" name="Title 1">
            <a:extLst>
              <a:ext uri="{FF2B5EF4-FFF2-40B4-BE49-F238E27FC236}">
                <a16:creationId xmlns:a16="http://schemas.microsoft.com/office/drawing/2014/main" id="{3F36D6CC-3534-47CC-AECE-83EDA4639FB5}"/>
              </a:ext>
            </a:extLst>
          </p:cNvPr>
          <p:cNvSpPr>
            <a:spLocks noGrp="1"/>
          </p:cNvSpPr>
          <p:nvPr>
            <p:ph type="ctrTitle"/>
          </p:nvPr>
        </p:nvSpPr>
        <p:spPr>
          <a:xfrm>
            <a:off x="944388" y="2158329"/>
            <a:ext cx="3998354" cy="860400"/>
          </a:xfrm>
          <a:prstGeom prst="rect">
            <a:avLst/>
          </a:prstGeom>
        </p:spPr>
        <p:txBody>
          <a:bodyPr/>
          <a:lstStyle>
            <a:lvl1pPr>
              <a:defRPr sz="2999" b="0">
                <a:solidFill>
                  <a:schemeClr val="bg1"/>
                </a:solidFill>
                <a:latin typeface="EYInterstate Light" panose="02000506000000020004" pitchFamily="2" charset="0"/>
                <a:cs typeface="Arial" pitchFamily="34" charset="0"/>
              </a:defRPr>
            </a:lvl1pPr>
          </a:lstStyle>
          <a:p>
            <a:r>
              <a:rPr lang="en-US"/>
              <a:t>Click to edit Master title style</a:t>
            </a:r>
            <a:endParaRPr lang="en-GB"/>
          </a:p>
        </p:txBody>
      </p:sp>
      <p:sp>
        <p:nvSpPr>
          <p:cNvPr id="264" name="Subtitle 2">
            <a:extLst>
              <a:ext uri="{FF2B5EF4-FFF2-40B4-BE49-F238E27FC236}">
                <a16:creationId xmlns:a16="http://schemas.microsoft.com/office/drawing/2014/main" id="{C26FB38E-4E99-4AFB-8C8C-F03F7A963D9C}"/>
              </a:ext>
            </a:extLst>
          </p:cNvPr>
          <p:cNvSpPr>
            <a:spLocks noGrp="1"/>
          </p:cNvSpPr>
          <p:nvPr>
            <p:ph type="subTitle" idx="1"/>
          </p:nvPr>
        </p:nvSpPr>
        <p:spPr>
          <a:xfrm>
            <a:off x="944580" y="3200329"/>
            <a:ext cx="401853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grpSp>
        <p:nvGrpSpPr>
          <p:cNvPr id="82" name="Group 4">
            <a:extLst>
              <a:ext uri="{FF2B5EF4-FFF2-40B4-BE49-F238E27FC236}">
                <a16:creationId xmlns:a16="http://schemas.microsoft.com/office/drawing/2014/main" id="{A63454B3-EB4E-450A-98AA-6B5943D89732}"/>
              </a:ext>
            </a:extLst>
          </p:cNvPr>
          <p:cNvGrpSpPr>
            <a:grpSpLocks noChangeAspect="1"/>
          </p:cNvGrpSpPr>
          <p:nvPr userDrawn="1"/>
        </p:nvGrpSpPr>
        <p:grpSpPr bwMode="auto">
          <a:xfrm>
            <a:off x="10359392" y="4960938"/>
            <a:ext cx="1224912" cy="1435100"/>
            <a:chOff x="6529" y="3125"/>
            <a:chExt cx="772" cy="904"/>
          </a:xfrm>
        </p:grpSpPr>
        <p:sp>
          <p:nvSpPr>
            <p:cNvPr id="83" name="Freeform 5">
              <a:extLst>
                <a:ext uri="{FF2B5EF4-FFF2-40B4-BE49-F238E27FC236}">
                  <a16:creationId xmlns:a16="http://schemas.microsoft.com/office/drawing/2014/main" id="{C4ED221A-C963-42C0-91ED-C597F6BDAF9C}"/>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84" name="Freeform 6">
              <a:extLst>
                <a:ext uri="{FF2B5EF4-FFF2-40B4-BE49-F238E27FC236}">
                  <a16:creationId xmlns:a16="http://schemas.microsoft.com/office/drawing/2014/main" id="{7956D1CB-5F24-4766-80AE-D7551538344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3968299329"/>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_Approved question tall">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9CDE954B-B280-441B-9B2D-3DC58AAE3926}"/>
              </a:ext>
            </a:extLst>
          </p:cNvPr>
          <p:cNvGrpSpPr/>
          <p:nvPr userDrawn="1"/>
        </p:nvGrpSpPr>
        <p:grpSpPr>
          <a:xfrm>
            <a:off x="497856" y="5826613"/>
            <a:ext cx="3876004" cy="570195"/>
            <a:chOff x="498115" y="5951018"/>
            <a:chExt cx="3878023" cy="570195"/>
          </a:xfrm>
        </p:grpSpPr>
        <p:sp>
          <p:nvSpPr>
            <p:cNvPr id="187" name="Rectangle 186">
              <a:extLst>
                <a:ext uri="{FF2B5EF4-FFF2-40B4-BE49-F238E27FC236}">
                  <a16:creationId xmlns:a16="http://schemas.microsoft.com/office/drawing/2014/main" id="{93D8FAC8-9530-49D4-8284-D35D1B1509D3}"/>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88" name="Rectangle 6">
              <a:extLst>
                <a:ext uri="{FF2B5EF4-FFF2-40B4-BE49-F238E27FC236}">
                  <a16:creationId xmlns:a16="http://schemas.microsoft.com/office/drawing/2014/main" id="{FD924F44-93C1-4254-B594-53DB14FD995E}"/>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89" name="Rectangle 7">
              <a:extLst>
                <a:ext uri="{FF2B5EF4-FFF2-40B4-BE49-F238E27FC236}">
                  <a16:creationId xmlns:a16="http://schemas.microsoft.com/office/drawing/2014/main" id="{2A2DA425-7935-45A1-B63F-2D14CF8D5F9C}"/>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90" name="Freeform 8">
              <a:extLst>
                <a:ext uri="{FF2B5EF4-FFF2-40B4-BE49-F238E27FC236}">
                  <a16:creationId xmlns:a16="http://schemas.microsoft.com/office/drawing/2014/main" id="{91EFF75E-13E7-4E35-B108-D9FD5E9C802C}"/>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1" name="Freeform 9">
              <a:extLst>
                <a:ext uri="{FF2B5EF4-FFF2-40B4-BE49-F238E27FC236}">
                  <a16:creationId xmlns:a16="http://schemas.microsoft.com/office/drawing/2014/main" id="{4411951F-E009-4FE7-B2EC-47771CA8E178}"/>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2" name="Freeform 10">
              <a:extLst>
                <a:ext uri="{FF2B5EF4-FFF2-40B4-BE49-F238E27FC236}">
                  <a16:creationId xmlns:a16="http://schemas.microsoft.com/office/drawing/2014/main" id="{B28EE49C-5F5A-49C6-AEB8-6D12DDF344ED}"/>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3" name="Freeform 11">
              <a:extLst>
                <a:ext uri="{FF2B5EF4-FFF2-40B4-BE49-F238E27FC236}">
                  <a16:creationId xmlns:a16="http://schemas.microsoft.com/office/drawing/2014/main" id="{6E2B7D76-D660-491F-8B04-169C6F138B0A}"/>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4" name="Freeform 12">
              <a:extLst>
                <a:ext uri="{FF2B5EF4-FFF2-40B4-BE49-F238E27FC236}">
                  <a16:creationId xmlns:a16="http://schemas.microsoft.com/office/drawing/2014/main" id="{41BE51DE-402B-48B5-99C8-D8BB9A32DF35}"/>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5" name="Freeform 13">
              <a:extLst>
                <a:ext uri="{FF2B5EF4-FFF2-40B4-BE49-F238E27FC236}">
                  <a16:creationId xmlns:a16="http://schemas.microsoft.com/office/drawing/2014/main" id="{8D5E878B-8859-44FA-A69D-DCE630AAB0D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6" name="Freeform 14">
              <a:extLst>
                <a:ext uri="{FF2B5EF4-FFF2-40B4-BE49-F238E27FC236}">
                  <a16:creationId xmlns:a16="http://schemas.microsoft.com/office/drawing/2014/main" id="{08D55808-ECDC-4E9B-84ED-7301E9E716C2}"/>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7" name="Freeform 15">
              <a:extLst>
                <a:ext uri="{FF2B5EF4-FFF2-40B4-BE49-F238E27FC236}">
                  <a16:creationId xmlns:a16="http://schemas.microsoft.com/office/drawing/2014/main" id="{3436B310-313E-4A53-A70D-CA0D0D97FE7A}"/>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8" name="Freeform 16">
              <a:extLst>
                <a:ext uri="{FF2B5EF4-FFF2-40B4-BE49-F238E27FC236}">
                  <a16:creationId xmlns:a16="http://schemas.microsoft.com/office/drawing/2014/main" id="{F3CE55A9-AE55-4169-A58D-8171D9916EC9}"/>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9" name="Freeform 17">
              <a:extLst>
                <a:ext uri="{FF2B5EF4-FFF2-40B4-BE49-F238E27FC236}">
                  <a16:creationId xmlns:a16="http://schemas.microsoft.com/office/drawing/2014/main" id="{FA01BC48-4605-46FC-A7AC-192C7DBCA046}"/>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0" name="Freeform 18">
              <a:extLst>
                <a:ext uri="{FF2B5EF4-FFF2-40B4-BE49-F238E27FC236}">
                  <a16:creationId xmlns:a16="http://schemas.microsoft.com/office/drawing/2014/main" id="{870190F3-472B-4296-B88D-D6904B9F3085}"/>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1" name="Freeform 19">
              <a:extLst>
                <a:ext uri="{FF2B5EF4-FFF2-40B4-BE49-F238E27FC236}">
                  <a16:creationId xmlns:a16="http://schemas.microsoft.com/office/drawing/2014/main" id="{6CEA0F2B-4AAB-4A16-B7F1-CFCB0C0DCEE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2" name="Freeform 20">
              <a:extLst>
                <a:ext uri="{FF2B5EF4-FFF2-40B4-BE49-F238E27FC236}">
                  <a16:creationId xmlns:a16="http://schemas.microsoft.com/office/drawing/2014/main" id="{CD64F657-7EE7-4AF2-ADE4-160C87E64D6B}"/>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3" name="Freeform 21">
              <a:extLst>
                <a:ext uri="{FF2B5EF4-FFF2-40B4-BE49-F238E27FC236}">
                  <a16:creationId xmlns:a16="http://schemas.microsoft.com/office/drawing/2014/main" id="{FA80A690-9084-4519-8D88-A01963C02369}"/>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4" name="Freeform 22">
              <a:extLst>
                <a:ext uri="{FF2B5EF4-FFF2-40B4-BE49-F238E27FC236}">
                  <a16:creationId xmlns:a16="http://schemas.microsoft.com/office/drawing/2014/main" id="{E847401D-2482-482A-AC12-D2E83C13546D}"/>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5" name="Freeform 23">
              <a:extLst>
                <a:ext uri="{FF2B5EF4-FFF2-40B4-BE49-F238E27FC236}">
                  <a16:creationId xmlns:a16="http://schemas.microsoft.com/office/drawing/2014/main" id="{86054F72-4509-4465-B9A8-8DAE3EFD35B0}"/>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6" name="Freeform 24">
              <a:extLst>
                <a:ext uri="{FF2B5EF4-FFF2-40B4-BE49-F238E27FC236}">
                  <a16:creationId xmlns:a16="http://schemas.microsoft.com/office/drawing/2014/main" id="{813850E4-4B62-4FDA-ABD6-F5A5AA5E7C28}"/>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7" name="Freeform 25">
              <a:extLst>
                <a:ext uri="{FF2B5EF4-FFF2-40B4-BE49-F238E27FC236}">
                  <a16:creationId xmlns:a16="http://schemas.microsoft.com/office/drawing/2014/main" id="{1B4F0124-2FAE-4D54-9ECC-E88A8031BBD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8" name="Freeform 26">
              <a:extLst>
                <a:ext uri="{FF2B5EF4-FFF2-40B4-BE49-F238E27FC236}">
                  <a16:creationId xmlns:a16="http://schemas.microsoft.com/office/drawing/2014/main" id="{2A730E5F-DF9C-488E-B4E0-EE9F501529EE}"/>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9" name="Freeform 27">
              <a:extLst>
                <a:ext uri="{FF2B5EF4-FFF2-40B4-BE49-F238E27FC236}">
                  <a16:creationId xmlns:a16="http://schemas.microsoft.com/office/drawing/2014/main" id="{39861D7E-D8DA-436F-9E2F-5C08A8BFB4D5}"/>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0" name="Freeform 28">
              <a:extLst>
                <a:ext uri="{FF2B5EF4-FFF2-40B4-BE49-F238E27FC236}">
                  <a16:creationId xmlns:a16="http://schemas.microsoft.com/office/drawing/2014/main" id="{8B038F9F-6A9C-4E57-A659-0090AF470598}"/>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1" name="Freeform 29">
              <a:extLst>
                <a:ext uri="{FF2B5EF4-FFF2-40B4-BE49-F238E27FC236}">
                  <a16:creationId xmlns:a16="http://schemas.microsoft.com/office/drawing/2014/main" id="{15E4EB7D-754D-4053-9A23-596C7CFDA987}"/>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2" name="Freeform 30">
              <a:extLst>
                <a:ext uri="{FF2B5EF4-FFF2-40B4-BE49-F238E27FC236}">
                  <a16:creationId xmlns:a16="http://schemas.microsoft.com/office/drawing/2014/main" id="{28E147CB-2B8F-497B-B00B-C25E679DC5EB}"/>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3" name="Freeform 31">
              <a:extLst>
                <a:ext uri="{FF2B5EF4-FFF2-40B4-BE49-F238E27FC236}">
                  <a16:creationId xmlns:a16="http://schemas.microsoft.com/office/drawing/2014/main" id="{E68BC676-C787-429D-B59B-1A5CE062F78A}"/>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4" name="Freeform 32">
              <a:extLst>
                <a:ext uri="{FF2B5EF4-FFF2-40B4-BE49-F238E27FC236}">
                  <a16:creationId xmlns:a16="http://schemas.microsoft.com/office/drawing/2014/main" id="{71266960-73CB-44B9-9A97-810858989148}"/>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5" name="Freeform 33">
              <a:extLst>
                <a:ext uri="{FF2B5EF4-FFF2-40B4-BE49-F238E27FC236}">
                  <a16:creationId xmlns:a16="http://schemas.microsoft.com/office/drawing/2014/main" id="{3FF3AC5A-B742-4B29-8E04-03A71D82B9A6}"/>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6" name="Freeform 34">
              <a:extLst>
                <a:ext uri="{FF2B5EF4-FFF2-40B4-BE49-F238E27FC236}">
                  <a16:creationId xmlns:a16="http://schemas.microsoft.com/office/drawing/2014/main" id="{0C912743-E24B-4E48-8196-5FBD1ECEE9AD}"/>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7" name="Freeform 35">
              <a:extLst>
                <a:ext uri="{FF2B5EF4-FFF2-40B4-BE49-F238E27FC236}">
                  <a16:creationId xmlns:a16="http://schemas.microsoft.com/office/drawing/2014/main" id="{6E2F01F4-1410-4FE1-B043-EA97A1541F32}"/>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8" name="Freeform 36">
              <a:extLst>
                <a:ext uri="{FF2B5EF4-FFF2-40B4-BE49-F238E27FC236}">
                  <a16:creationId xmlns:a16="http://schemas.microsoft.com/office/drawing/2014/main" id="{58ACFF1C-49F0-414E-B9E3-DE4E9FFAA38A}"/>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9" name="Freeform 37">
              <a:extLst>
                <a:ext uri="{FF2B5EF4-FFF2-40B4-BE49-F238E27FC236}">
                  <a16:creationId xmlns:a16="http://schemas.microsoft.com/office/drawing/2014/main" id="{DACBD04B-22FF-4A4F-8B29-A2F31A05423A}"/>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0" name="Freeform 38">
              <a:extLst>
                <a:ext uri="{FF2B5EF4-FFF2-40B4-BE49-F238E27FC236}">
                  <a16:creationId xmlns:a16="http://schemas.microsoft.com/office/drawing/2014/main" id="{A13F6E37-C22B-4FD3-ADFE-9C53ECB44692}"/>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1" name="Freeform 39">
              <a:extLst>
                <a:ext uri="{FF2B5EF4-FFF2-40B4-BE49-F238E27FC236}">
                  <a16:creationId xmlns:a16="http://schemas.microsoft.com/office/drawing/2014/main" id="{76256F1D-405A-49F9-8592-A899623F2DB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2" name="Freeform 40">
              <a:extLst>
                <a:ext uri="{FF2B5EF4-FFF2-40B4-BE49-F238E27FC236}">
                  <a16:creationId xmlns:a16="http://schemas.microsoft.com/office/drawing/2014/main" id="{2F9CAE14-DB05-4B70-867F-3F6164BDB74F}"/>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3" name="Freeform 41">
              <a:extLst>
                <a:ext uri="{FF2B5EF4-FFF2-40B4-BE49-F238E27FC236}">
                  <a16:creationId xmlns:a16="http://schemas.microsoft.com/office/drawing/2014/main" id="{30C7B10F-7027-41F9-BEE2-F1575CB690D6}"/>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4" name="Freeform 42">
              <a:extLst>
                <a:ext uri="{FF2B5EF4-FFF2-40B4-BE49-F238E27FC236}">
                  <a16:creationId xmlns:a16="http://schemas.microsoft.com/office/drawing/2014/main" id="{16B384B2-A2D9-4CB4-AF87-AF1004852B5B}"/>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5" name="Freeform 43">
              <a:extLst>
                <a:ext uri="{FF2B5EF4-FFF2-40B4-BE49-F238E27FC236}">
                  <a16:creationId xmlns:a16="http://schemas.microsoft.com/office/drawing/2014/main" id="{DC309D60-84B9-4652-BEF1-F71EFAD3A402}"/>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6" name="Freeform 44">
              <a:extLst>
                <a:ext uri="{FF2B5EF4-FFF2-40B4-BE49-F238E27FC236}">
                  <a16:creationId xmlns:a16="http://schemas.microsoft.com/office/drawing/2014/main" id="{A4440044-5486-483F-B652-7EE3849461B3}"/>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7" name="Freeform 45">
              <a:extLst>
                <a:ext uri="{FF2B5EF4-FFF2-40B4-BE49-F238E27FC236}">
                  <a16:creationId xmlns:a16="http://schemas.microsoft.com/office/drawing/2014/main" id="{446771E9-EA09-4256-8955-FE392C07AFC4}"/>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8" name="Freeform 46">
              <a:extLst>
                <a:ext uri="{FF2B5EF4-FFF2-40B4-BE49-F238E27FC236}">
                  <a16:creationId xmlns:a16="http://schemas.microsoft.com/office/drawing/2014/main" id="{FE985025-CAA5-44F2-9174-87CD1D8BA182}"/>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9" name="Freeform 47">
              <a:extLst>
                <a:ext uri="{FF2B5EF4-FFF2-40B4-BE49-F238E27FC236}">
                  <a16:creationId xmlns:a16="http://schemas.microsoft.com/office/drawing/2014/main" id="{1105FBBE-AD06-4F22-94D8-E2E98185FAA9}"/>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0" name="Freeform 48">
              <a:extLst>
                <a:ext uri="{FF2B5EF4-FFF2-40B4-BE49-F238E27FC236}">
                  <a16:creationId xmlns:a16="http://schemas.microsoft.com/office/drawing/2014/main" id="{8141824A-6AD4-4B53-B837-71461DD538CC}"/>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1" name="Freeform 49">
              <a:extLst>
                <a:ext uri="{FF2B5EF4-FFF2-40B4-BE49-F238E27FC236}">
                  <a16:creationId xmlns:a16="http://schemas.microsoft.com/office/drawing/2014/main" id="{1CEF1D95-CD6C-417A-9539-CB4DBAA5E07D}"/>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2" name="Freeform 50">
              <a:extLst>
                <a:ext uri="{FF2B5EF4-FFF2-40B4-BE49-F238E27FC236}">
                  <a16:creationId xmlns:a16="http://schemas.microsoft.com/office/drawing/2014/main" id="{BF6CB5D3-9648-4D73-AB7C-5374814E5BA2}"/>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3" name="Freeform 51">
              <a:extLst>
                <a:ext uri="{FF2B5EF4-FFF2-40B4-BE49-F238E27FC236}">
                  <a16:creationId xmlns:a16="http://schemas.microsoft.com/office/drawing/2014/main" id="{55F0E322-3AEE-482E-8E59-9FB04FACA931}"/>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4" name="Freeform 52">
              <a:extLst>
                <a:ext uri="{FF2B5EF4-FFF2-40B4-BE49-F238E27FC236}">
                  <a16:creationId xmlns:a16="http://schemas.microsoft.com/office/drawing/2014/main" id="{0D3C59AD-7CCF-4166-9D21-3C3484889312}"/>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5" name="Freeform 53">
              <a:extLst>
                <a:ext uri="{FF2B5EF4-FFF2-40B4-BE49-F238E27FC236}">
                  <a16:creationId xmlns:a16="http://schemas.microsoft.com/office/drawing/2014/main" id="{9C9DA4CE-7B4D-42AE-9264-92B7D7757DD8}"/>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6" name="Freeform 54">
              <a:extLst>
                <a:ext uri="{FF2B5EF4-FFF2-40B4-BE49-F238E27FC236}">
                  <a16:creationId xmlns:a16="http://schemas.microsoft.com/office/drawing/2014/main" id="{DBCBD0D2-5C9C-4B12-8CF8-9CA320825ED7}"/>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7" name="Freeform 55">
              <a:extLst>
                <a:ext uri="{FF2B5EF4-FFF2-40B4-BE49-F238E27FC236}">
                  <a16:creationId xmlns:a16="http://schemas.microsoft.com/office/drawing/2014/main" id="{CDCFBD31-7961-4587-876E-1FAFC4E74AB8}"/>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8" name="Freeform 56">
              <a:extLst>
                <a:ext uri="{FF2B5EF4-FFF2-40B4-BE49-F238E27FC236}">
                  <a16:creationId xmlns:a16="http://schemas.microsoft.com/office/drawing/2014/main" id="{52482C08-723A-4738-9787-3516B3C1714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9" name="Freeform 57">
              <a:extLst>
                <a:ext uri="{FF2B5EF4-FFF2-40B4-BE49-F238E27FC236}">
                  <a16:creationId xmlns:a16="http://schemas.microsoft.com/office/drawing/2014/main" id="{5B72A8F0-33E3-42CD-88C2-C35BEC0E9833}"/>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0" name="Freeform 58">
              <a:extLst>
                <a:ext uri="{FF2B5EF4-FFF2-40B4-BE49-F238E27FC236}">
                  <a16:creationId xmlns:a16="http://schemas.microsoft.com/office/drawing/2014/main" id="{73FC54A2-6588-499B-968A-79F4CA9CF5F3}"/>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1" name="Freeform 59">
              <a:extLst>
                <a:ext uri="{FF2B5EF4-FFF2-40B4-BE49-F238E27FC236}">
                  <a16:creationId xmlns:a16="http://schemas.microsoft.com/office/drawing/2014/main" id="{1E6AB002-C130-4648-A18E-BA496FF1756C}"/>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2" name="Freeform 60">
              <a:extLst>
                <a:ext uri="{FF2B5EF4-FFF2-40B4-BE49-F238E27FC236}">
                  <a16:creationId xmlns:a16="http://schemas.microsoft.com/office/drawing/2014/main" id="{B0044278-9F7F-4596-96D2-ACFBE0DEC0B1}"/>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3" name="Freeform 61">
              <a:extLst>
                <a:ext uri="{FF2B5EF4-FFF2-40B4-BE49-F238E27FC236}">
                  <a16:creationId xmlns:a16="http://schemas.microsoft.com/office/drawing/2014/main" id="{79F75E0D-27A7-44C1-BF19-495F4768F995}"/>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4" name="Freeform 62">
              <a:extLst>
                <a:ext uri="{FF2B5EF4-FFF2-40B4-BE49-F238E27FC236}">
                  <a16:creationId xmlns:a16="http://schemas.microsoft.com/office/drawing/2014/main" id="{E5B9E395-C74C-4D98-8911-EE2C765D8BEB}"/>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5" name="Freeform 63">
              <a:extLst>
                <a:ext uri="{FF2B5EF4-FFF2-40B4-BE49-F238E27FC236}">
                  <a16:creationId xmlns:a16="http://schemas.microsoft.com/office/drawing/2014/main" id="{53BB8418-388C-4142-9A80-8BF00A87F7B0}"/>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6" name="Freeform 64">
              <a:extLst>
                <a:ext uri="{FF2B5EF4-FFF2-40B4-BE49-F238E27FC236}">
                  <a16:creationId xmlns:a16="http://schemas.microsoft.com/office/drawing/2014/main" id="{0256DB41-B3C1-4FEB-B394-9762C00E7F70}"/>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7" name="Freeform 65">
              <a:extLst>
                <a:ext uri="{FF2B5EF4-FFF2-40B4-BE49-F238E27FC236}">
                  <a16:creationId xmlns:a16="http://schemas.microsoft.com/office/drawing/2014/main" id="{F2BC9C1F-3F30-47A6-B503-20FB179B7F3A}"/>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8" name="Freeform 66">
              <a:extLst>
                <a:ext uri="{FF2B5EF4-FFF2-40B4-BE49-F238E27FC236}">
                  <a16:creationId xmlns:a16="http://schemas.microsoft.com/office/drawing/2014/main" id="{F2E1921C-CA0E-4886-93CA-956A6497CF03}"/>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49" name="Freeform 67">
              <a:extLst>
                <a:ext uri="{FF2B5EF4-FFF2-40B4-BE49-F238E27FC236}">
                  <a16:creationId xmlns:a16="http://schemas.microsoft.com/office/drawing/2014/main" id="{33147323-CD74-4B45-8B3D-9FC2D6ABC4D5}"/>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50" name="Freeform 68">
              <a:extLst>
                <a:ext uri="{FF2B5EF4-FFF2-40B4-BE49-F238E27FC236}">
                  <a16:creationId xmlns:a16="http://schemas.microsoft.com/office/drawing/2014/main" id="{646502BE-8655-4E99-B8D3-19E6C1D2B9F4}"/>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51" name="Freeform 69">
              <a:extLst>
                <a:ext uri="{FF2B5EF4-FFF2-40B4-BE49-F238E27FC236}">
                  <a16:creationId xmlns:a16="http://schemas.microsoft.com/office/drawing/2014/main" id="{7B89F1B5-6B06-45D2-838B-039A44EFFD1B}"/>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52" name="Freeform 70">
              <a:extLst>
                <a:ext uri="{FF2B5EF4-FFF2-40B4-BE49-F238E27FC236}">
                  <a16:creationId xmlns:a16="http://schemas.microsoft.com/office/drawing/2014/main" id="{07A005EC-C937-4146-8D02-C00C5931EBC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grpSp>
      <p:sp>
        <p:nvSpPr>
          <p:cNvPr id="263" name="Title 1">
            <a:extLst>
              <a:ext uri="{FF2B5EF4-FFF2-40B4-BE49-F238E27FC236}">
                <a16:creationId xmlns:a16="http://schemas.microsoft.com/office/drawing/2014/main" id="{3F36D6CC-3534-47CC-AECE-83EDA4639FB5}"/>
              </a:ext>
            </a:extLst>
          </p:cNvPr>
          <p:cNvSpPr>
            <a:spLocks noGrp="1"/>
          </p:cNvSpPr>
          <p:nvPr>
            <p:ph type="ctrTitle"/>
          </p:nvPr>
        </p:nvSpPr>
        <p:spPr>
          <a:xfrm>
            <a:off x="944388" y="2158329"/>
            <a:ext cx="3998354" cy="860400"/>
          </a:xfrm>
          <a:prstGeom prst="rect">
            <a:avLst/>
          </a:prstGeom>
        </p:spPr>
        <p:txBody>
          <a:bodyPr/>
          <a:lstStyle>
            <a:lvl1pPr>
              <a:defRPr sz="2999"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264" name="Subtitle 2">
            <a:extLst>
              <a:ext uri="{FF2B5EF4-FFF2-40B4-BE49-F238E27FC236}">
                <a16:creationId xmlns:a16="http://schemas.microsoft.com/office/drawing/2014/main" id="{C26FB38E-4E99-4AFB-8C8C-F03F7A963D9C}"/>
              </a:ext>
            </a:extLst>
          </p:cNvPr>
          <p:cNvSpPr>
            <a:spLocks noGrp="1"/>
          </p:cNvSpPr>
          <p:nvPr>
            <p:ph type="subTitle" idx="1"/>
          </p:nvPr>
        </p:nvSpPr>
        <p:spPr>
          <a:xfrm>
            <a:off x="944580" y="3200329"/>
            <a:ext cx="401853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dirty="0"/>
              <a:t>Click to edit Master subtitle style</a:t>
            </a:r>
            <a:endParaRPr lang="en-GB" dirty="0"/>
          </a:p>
        </p:txBody>
      </p:sp>
      <p:grpSp>
        <p:nvGrpSpPr>
          <p:cNvPr id="77" name="Group 76">
            <a:extLst>
              <a:ext uri="{FF2B5EF4-FFF2-40B4-BE49-F238E27FC236}">
                <a16:creationId xmlns:a16="http://schemas.microsoft.com/office/drawing/2014/main" id="{AE95BC52-A56D-4358-A294-750179EBB698}"/>
              </a:ext>
            </a:extLst>
          </p:cNvPr>
          <p:cNvGrpSpPr/>
          <p:nvPr userDrawn="1"/>
        </p:nvGrpSpPr>
        <p:grpSpPr>
          <a:xfrm>
            <a:off x="489112" y="876059"/>
            <a:ext cx="4852768" cy="3374475"/>
            <a:chOff x="6855933" y="899048"/>
            <a:chExt cx="4855295" cy="3374475"/>
          </a:xfrm>
          <a:solidFill>
            <a:schemeClr val="tx2"/>
          </a:solidFill>
        </p:grpSpPr>
        <p:sp>
          <p:nvSpPr>
            <p:cNvPr id="78" name="Freeform: Shape 77">
              <a:extLst>
                <a:ext uri="{FF2B5EF4-FFF2-40B4-BE49-F238E27FC236}">
                  <a16:creationId xmlns:a16="http://schemas.microsoft.com/office/drawing/2014/main" id="{ECBD2AD5-9A79-4CFE-A808-769ADC8898F3}"/>
                </a:ext>
              </a:extLst>
            </p:cNvPr>
            <p:cNvSpPr/>
            <p:nvPr/>
          </p:nvSpPr>
          <p:spPr>
            <a:xfrm>
              <a:off x="6855933" y="899048"/>
              <a:ext cx="4855295" cy="3374475"/>
            </a:xfrm>
            <a:custGeom>
              <a:avLst/>
              <a:gdLst>
                <a:gd name="connsiteX0" fmla="*/ 6731 w 4855294"/>
                <a:gd name="connsiteY0" fmla="*/ 863542 h 3374474"/>
                <a:gd name="connsiteX1" fmla="*/ 6731 w 4855294"/>
                <a:gd name="connsiteY1" fmla="*/ 3095901 h 3374474"/>
                <a:gd name="connsiteX2" fmla="*/ 145659 w 4855294"/>
                <a:gd name="connsiteY2" fmla="*/ 3095901 h 3374474"/>
                <a:gd name="connsiteX3" fmla="*/ 145659 w 4855294"/>
                <a:gd name="connsiteY3" fmla="*/ 988380 h 3374474"/>
                <a:gd name="connsiteX4" fmla="*/ 4715918 w 4855294"/>
                <a:gd name="connsiteY4" fmla="*/ 179673 h 3374474"/>
                <a:gd name="connsiteX5" fmla="*/ 4715918 w 4855294"/>
                <a:gd name="connsiteY5" fmla="*/ 3234829 h 3374474"/>
                <a:gd name="connsiteX6" fmla="*/ 840208 w 4855294"/>
                <a:gd name="connsiteY6" fmla="*/ 3234829 h 3374474"/>
                <a:gd name="connsiteX7" fmla="*/ 840208 w 4855294"/>
                <a:gd name="connsiteY7" fmla="*/ 3373757 h 3374474"/>
                <a:gd name="connsiteX8" fmla="*/ 4854846 w 4855294"/>
                <a:gd name="connsiteY8" fmla="*/ 3373757 h 3374474"/>
                <a:gd name="connsiteX9" fmla="*/ 4854846 w 4855294"/>
                <a:gd name="connsiteY9" fmla="*/ 6731 h 3374474"/>
                <a:gd name="connsiteX10" fmla="*/ 6731 w 4855294"/>
                <a:gd name="connsiteY10" fmla="*/ 863542 h 337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5294" h="3374474">
                  <a:moveTo>
                    <a:pt x="6731" y="863542"/>
                  </a:moveTo>
                  <a:lnTo>
                    <a:pt x="6731" y="3095901"/>
                  </a:lnTo>
                  <a:lnTo>
                    <a:pt x="145659" y="3095901"/>
                  </a:lnTo>
                  <a:lnTo>
                    <a:pt x="145659" y="988380"/>
                  </a:lnTo>
                  <a:lnTo>
                    <a:pt x="4715918" y="179673"/>
                  </a:lnTo>
                  <a:lnTo>
                    <a:pt x="4715918" y="3234829"/>
                  </a:lnTo>
                  <a:lnTo>
                    <a:pt x="840208" y="3234829"/>
                  </a:lnTo>
                  <a:lnTo>
                    <a:pt x="840208" y="3373757"/>
                  </a:lnTo>
                  <a:lnTo>
                    <a:pt x="4854846" y="3373757"/>
                  </a:lnTo>
                  <a:lnTo>
                    <a:pt x="4854846" y="6731"/>
                  </a:lnTo>
                  <a:lnTo>
                    <a:pt x="6731" y="863542"/>
                  </a:lnTo>
                  <a:close/>
                </a:path>
              </a:pathLst>
            </a:custGeom>
            <a:grpFill/>
            <a:ln w="9525" cap="flat">
              <a:noFill/>
              <a:prstDash val="solid"/>
              <a:miter/>
            </a:ln>
          </p:spPr>
          <p:txBody>
            <a:bodyPr rtlCol="0" anchor="ctr"/>
            <a:lstStyle/>
            <a:p>
              <a:endParaRPr lang="en-IN" sz="1799" dirty="0"/>
            </a:p>
          </p:txBody>
        </p:sp>
        <p:sp>
          <p:nvSpPr>
            <p:cNvPr id="79" name="Freeform: Shape 78">
              <a:extLst>
                <a:ext uri="{FF2B5EF4-FFF2-40B4-BE49-F238E27FC236}">
                  <a16:creationId xmlns:a16="http://schemas.microsoft.com/office/drawing/2014/main" id="{9EE673CB-A779-4F64-B72D-93428DD2B26D}"/>
                </a:ext>
              </a:extLst>
            </p:cNvPr>
            <p:cNvSpPr/>
            <p:nvPr/>
          </p:nvSpPr>
          <p:spPr>
            <a:xfrm>
              <a:off x="6855933"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sz="1799" dirty="0"/>
            </a:p>
          </p:txBody>
        </p:sp>
        <p:sp>
          <p:nvSpPr>
            <p:cNvPr id="80" name="Freeform: Shape 79">
              <a:extLst>
                <a:ext uri="{FF2B5EF4-FFF2-40B4-BE49-F238E27FC236}">
                  <a16:creationId xmlns:a16="http://schemas.microsoft.com/office/drawing/2014/main" id="{88144C98-507D-403B-8819-FBBF64A82FA3}"/>
                </a:ext>
              </a:extLst>
            </p:cNvPr>
            <p:cNvSpPr/>
            <p:nvPr/>
          </p:nvSpPr>
          <p:spPr>
            <a:xfrm>
              <a:off x="7133789"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sz="1799" dirty="0"/>
            </a:p>
          </p:txBody>
        </p:sp>
        <p:sp>
          <p:nvSpPr>
            <p:cNvPr id="81" name="Freeform: Shape 80">
              <a:extLst>
                <a:ext uri="{FF2B5EF4-FFF2-40B4-BE49-F238E27FC236}">
                  <a16:creationId xmlns:a16="http://schemas.microsoft.com/office/drawing/2014/main" id="{21919CB3-2430-4DA6-BF41-59A1EF9C03CB}"/>
                </a:ext>
              </a:extLst>
            </p:cNvPr>
            <p:cNvSpPr/>
            <p:nvPr/>
          </p:nvSpPr>
          <p:spPr>
            <a:xfrm>
              <a:off x="7411555"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sz="1799" dirty="0"/>
            </a:p>
          </p:txBody>
        </p:sp>
      </p:grpSp>
      <p:grpSp>
        <p:nvGrpSpPr>
          <p:cNvPr id="82" name="Group 4">
            <a:extLst>
              <a:ext uri="{FF2B5EF4-FFF2-40B4-BE49-F238E27FC236}">
                <a16:creationId xmlns:a16="http://schemas.microsoft.com/office/drawing/2014/main" id="{C5FADEE5-07C4-41A9-88D6-C6D2ED1362B8}"/>
              </a:ext>
            </a:extLst>
          </p:cNvPr>
          <p:cNvGrpSpPr>
            <a:grpSpLocks noChangeAspect="1"/>
          </p:cNvGrpSpPr>
          <p:nvPr userDrawn="1"/>
        </p:nvGrpSpPr>
        <p:grpSpPr bwMode="auto">
          <a:xfrm>
            <a:off x="10359392" y="4960938"/>
            <a:ext cx="1224912" cy="1435100"/>
            <a:chOff x="6529" y="3125"/>
            <a:chExt cx="772" cy="904"/>
          </a:xfrm>
        </p:grpSpPr>
        <p:sp>
          <p:nvSpPr>
            <p:cNvPr id="83" name="Freeform 5">
              <a:extLst>
                <a:ext uri="{FF2B5EF4-FFF2-40B4-BE49-F238E27FC236}">
                  <a16:creationId xmlns:a16="http://schemas.microsoft.com/office/drawing/2014/main" id="{5A2C465B-7D43-431D-A35E-50762E7696FC}"/>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84" name="Freeform 6">
              <a:extLst>
                <a:ext uri="{FF2B5EF4-FFF2-40B4-BE49-F238E27FC236}">
                  <a16:creationId xmlns:a16="http://schemas.microsoft.com/office/drawing/2014/main" id="{AC35E6C1-71A8-4C9D-A1A5-682B0BD0A03F}"/>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grpSp>
    </p:spTree>
    <p:extLst>
      <p:ext uri="{BB962C8B-B14F-4D97-AF65-F5344CB8AC3E}">
        <p14:creationId xmlns:p14="http://schemas.microsoft.com/office/powerpoint/2010/main" val="2995337474"/>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_Approved question wide">
    <p:spTree>
      <p:nvGrpSpPr>
        <p:cNvPr id="1" name=""/>
        <p:cNvGrpSpPr/>
        <p:nvPr/>
      </p:nvGrpSpPr>
      <p:grpSpPr>
        <a:xfrm>
          <a:off x="0" y="0"/>
          <a:ext cx="0" cy="0"/>
          <a:chOff x="0" y="0"/>
          <a:chExt cx="0" cy="0"/>
        </a:xfrm>
      </p:grpSpPr>
      <p:grpSp>
        <p:nvGrpSpPr>
          <p:cNvPr id="235" name="Group 234">
            <a:extLst>
              <a:ext uri="{FF2B5EF4-FFF2-40B4-BE49-F238E27FC236}">
                <a16:creationId xmlns:a16="http://schemas.microsoft.com/office/drawing/2014/main" id="{5342E118-6F1D-4C46-956E-4CCCBCAA7952}"/>
              </a:ext>
            </a:extLst>
          </p:cNvPr>
          <p:cNvGrpSpPr/>
          <p:nvPr userDrawn="1"/>
        </p:nvGrpSpPr>
        <p:grpSpPr>
          <a:xfrm>
            <a:off x="497856" y="5826613"/>
            <a:ext cx="3876004" cy="57019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sz="1799" dirty="0">
                <a:solidFill>
                  <a:schemeClr val="bg1"/>
                </a:solidFill>
              </a:endParaRPr>
            </a:p>
          </p:txBody>
        </p:sp>
      </p:grpSp>
      <p:sp>
        <p:nvSpPr>
          <p:cNvPr id="18" name="Title 1"/>
          <p:cNvSpPr>
            <a:spLocks noGrp="1"/>
          </p:cNvSpPr>
          <p:nvPr userDrawn="1">
            <p:ph type="ctrTitle"/>
          </p:nvPr>
        </p:nvSpPr>
        <p:spPr>
          <a:xfrm>
            <a:off x="944388" y="2158329"/>
            <a:ext cx="4781392" cy="860400"/>
          </a:xfrm>
          <a:prstGeom prst="rect">
            <a:avLst/>
          </a:prstGeom>
        </p:spPr>
        <p:txBody>
          <a:bodyPr/>
          <a:lstStyle>
            <a:lvl1pPr>
              <a:defRPr sz="2999"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9" name="Subtitle 2"/>
          <p:cNvSpPr>
            <a:spLocks noGrp="1"/>
          </p:cNvSpPr>
          <p:nvPr userDrawn="1">
            <p:ph type="subTitle" idx="1"/>
          </p:nvPr>
        </p:nvSpPr>
        <p:spPr>
          <a:xfrm>
            <a:off x="944580" y="3200329"/>
            <a:ext cx="4805525" cy="645742"/>
          </a:xfrm>
          <a:prstGeom prst="rect">
            <a:avLst/>
          </a:prstGeom>
        </p:spPr>
        <p:txBody>
          <a:bodyPr/>
          <a:lstStyle>
            <a:lvl1pPr marL="0" indent="0" algn="l">
              <a:buNone/>
              <a:defRPr sz="1999">
                <a:solidFill>
                  <a:schemeClr val="bg1"/>
                </a:solidFill>
                <a:latin typeface="EYInterstate Light" panose="02000506000000020004" pitchFamily="2" charset="0"/>
                <a:cs typeface="Arial"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dirty="0"/>
              <a:t>Click to edit Master subtitle style</a:t>
            </a:r>
            <a:endParaRPr lang="en-GB" dirty="0"/>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489112" y="723658"/>
            <a:ext cx="5677988"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sz="1799" dirty="0"/>
          </a:p>
        </p:txBody>
      </p:sp>
      <p:sp>
        <p:nvSpPr>
          <p:cNvPr id="4" name="Freeform: Shape 3">
            <a:extLst>
              <a:ext uri="{FF2B5EF4-FFF2-40B4-BE49-F238E27FC236}">
                <a16:creationId xmlns:a16="http://schemas.microsoft.com/office/drawing/2014/main" id="{15324C54-B75E-4AC0-90C2-FA558C7716F7}"/>
              </a:ext>
            </a:extLst>
          </p:cNvPr>
          <p:cNvSpPr/>
          <p:nvPr/>
        </p:nvSpPr>
        <p:spPr>
          <a:xfrm>
            <a:off x="489112"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dirty="0"/>
          </a:p>
        </p:txBody>
      </p:sp>
      <p:sp>
        <p:nvSpPr>
          <p:cNvPr id="5" name="Freeform: Shape 4">
            <a:extLst>
              <a:ext uri="{FF2B5EF4-FFF2-40B4-BE49-F238E27FC236}">
                <a16:creationId xmlns:a16="http://schemas.microsoft.com/office/drawing/2014/main" id="{CAA95478-C099-485F-AD95-A617656C6C7C}"/>
              </a:ext>
            </a:extLst>
          </p:cNvPr>
          <p:cNvSpPr/>
          <p:nvPr/>
        </p:nvSpPr>
        <p:spPr>
          <a:xfrm>
            <a:off x="774294"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dirty="0"/>
          </a:p>
        </p:txBody>
      </p:sp>
      <p:sp>
        <p:nvSpPr>
          <p:cNvPr id="6" name="Freeform: Shape 5">
            <a:extLst>
              <a:ext uri="{FF2B5EF4-FFF2-40B4-BE49-F238E27FC236}">
                <a16:creationId xmlns:a16="http://schemas.microsoft.com/office/drawing/2014/main" id="{D65680A1-86D1-44C2-AA38-0DF5735F1F26}"/>
              </a:ext>
            </a:extLst>
          </p:cNvPr>
          <p:cNvSpPr/>
          <p:nvPr/>
        </p:nvSpPr>
        <p:spPr>
          <a:xfrm>
            <a:off x="1059359" y="4021756"/>
            <a:ext cx="151568"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sz="1799" dirty="0"/>
          </a:p>
        </p:txBody>
      </p:sp>
      <p:grpSp>
        <p:nvGrpSpPr>
          <p:cNvPr id="76" name="Group 4">
            <a:extLst>
              <a:ext uri="{FF2B5EF4-FFF2-40B4-BE49-F238E27FC236}">
                <a16:creationId xmlns:a16="http://schemas.microsoft.com/office/drawing/2014/main" id="{9D60B6B0-F7ED-4B9F-A77C-632AC4EA661D}"/>
              </a:ext>
            </a:extLst>
          </p:cNvPr>
          <p:cNvGrpSpPr>
            <a:grpSpLocks noChangeAspect="1"/>
          </p:cNvGrpSpPr>
          <p:nvPr userDrawn="1"/>
        </p:nvGrpSpPr>
        <p:grpSpPr bwMode="auto">
          <a:xfrm>
            <a:off x="10359392" y="4960938"/>
            <a:ext cx="1224912" cy="1435100"/>
            <a:chOff x="6529" y="3125"/>
            <a:chExt cx="772" cy="904"/>
          </a:xfrm>
        </p:grpSpPr>
        <p:sp>
          <p:nvSpPr>
            <p:cNvPr id="77" name="Freeform 5">
              <a:extLst>
                <a:ext uri="{FF2B5EF4-FFF2-40B4-BE49-F238E27FC236}">
                  <a16:creationId xmlns:a16="http://schemas.microsoft.com/office/drawing/2014/main" id="{CC1B45B9-64DF-4C5B-9711-FA69AD537071}"/>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sp>
          <p:nvSpPr>
            <p:cNvPr id="78" name="Freeform 6">
              <a:extLst>
                <a:ext uri="{FF2B5EF4-FFF2-40B4-BE49-F238E27FC236}">
                  <a16:creationId xmlns:a16="http://schemas.microsoft.com/office/drawing/2014/main" id="{BA55CB73-EE25-43B6-9720-855E16C4B153}"/>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dirty="0"/>
            </a:p>
          </p:txBody>
        </p:sp>
      </p:grpSp>
    </p:spTree>
    <p:extLst>
      <p:ext uri="{BB962C8B-B14F-4D97-AF65-F5344CB8AC3E}">
        <p14:creationId xmlns:p14="http://schemas.microsoft.com/office/powerpoint/2010/main" val="2825138943"/>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4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609600" y="1137921"/>
            <a:ext cx="4954924" cy="4267457"/>
          </a:xfrm>
        </p:spPr>
        <p:txBody>
          <a:bodyPr/>
          <a:lstStyle/>
          <a:p>
            <a:endParaRPr lang="en-IN" dirty="0"/>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29748" y="3813288"/>
            <a:ext cx="3087667" cy="180000"/>
          </a:xfrm>
        </p:spPr>
        <p:txBody>
          <a:bodyPr/>
          <a:lstStyle>
            <a:lvl1pPr marL="0" indent="0">
              <a:buNone/>
              <a:defRPr sz="1199">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29748" y="4055931"/>
            <a:ext cx="3087667" cy="180000"/>
          </a:xfrm>
        </p:spPr>
        <p:txBody>
          <a:bodyPr/>
          <a:lstStyle>
            <a:lvl1pPr marL="0" indent="0">
              <a:buNone/>
              <a:defRPr sz="1199">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19820" y="3578084"/>
            <a:ext cx="778554" cy="778959"/>
          </a:xfrm>
          <a:prstGeom prst="ellipse">
            <a:avLst/>
          </a:prstGeom>
        </p:spPr>
        <p:txBody>
          <a:bodyPr anchor="ctr"/>
          <a:lstStyle>
            <a:lvl1pPr marL="0" indent="0" algn="ctr">
              <a:buNone/>
              <a:defRPr sz="900">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19821" y="1137921"/>
            <a:ext cx="5462580"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19821" y="1635009"/>
            <a:ext cx="5462580" cy="1611554"/>
          </a:xfrm>
        </p:spPr>
        <p:txBody>
          <a:bodyPr/>
          <a:lstStyle>
            <a:lvl1pPr marL="0" indent="0">
              <a:buNone/>
              <a:defRPr sz="1599"/>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3" name="Date Placeholder 2">
            <a:extLst>
              <a:ext uri="{FF2B5EF4-FFF2-40B4-BE49-F238E27FC236}">
                <a16:creationId xmlns:a16="http://schemas.microsoft.com/office/drawing/2014/main" id="{DA661012-3455-4F88-94AD-14869D2D5405}"/>
              </a:ext>
            </a:extLst>
          </p:cNvPr>
          <p:cNvSpPr>
            <a:spLocks noGrp="1"/>
          </p:cNvSpPr>
          <p:nvPr>
            <p:ph type="dt" sz="half" idx="19"/>
          </p:nvPr>
        </p:nvSpPr>
        <p:spPr/>
        <p:txBody>
          <a:bodyPr/>
          <a:lstStyle/>
          <a:p>
            <a:fld id="{86AD1DFC-053D-4B86-B715-9C611EC38679}" type="datetime3">
              <a:rPr lang="en-US" smtClean="0"/>
              <a:t>16 August 2024</a:t>
            </a:fld>
            <a:endParaRPr lang="en-IN" dirty="0"/>
          </a:p>
        </p:txBody>
      </p:sp>
      <p:sp>
        <p:nvSpPr>
          <p:cNvPr id="4" name="Footer Placeholder 3">
            <a:extLst>
              <a:ext uri="{FF2B5EF4-FFF2-40B4-BE49-F238E27FC236}">
                <a16:creationId xmlns:a16="http://schemas.microsoft.com/office/drawing/2014/main" id="{F21FBA45-9D10-4CA1-B5FE-DF08BC4B79DE}"/>
              </a:ext>
            </a:extLst>
          </p:cNvPr>
          <p:cNvSpPr>
            <a:spLocks noGrp="1"/>
          </p:cNvSpPr>
          <p:nvPr>
            <p:ph type="ftr" sz="quarter" idx="20"/>
          </p:nvPr>
        </p:nvSpPr>
        <p:spPr/>
        <p:txBody>
          <a:bodyPr/>
          <a:lstStyle/>
          <a:p>
            <a:r>
              <a:rPr lang="en-IN" dirty="0"/>
              <a:t>Presentation title</a:t>
            </a:r>
          </a:p>
        </p:txBody>
      </p:sp>
      <p:sp>
        <p:nvSpPr>
          <p:cNvPr id="6" name="Slide Number Placeholder 5">
            <a:extLst>
              <a:ext uri="{FF2B5EF4-FFF2-40B4-BE49-F238E27FC236}">
                <a16:creationId xmlns:a16="http://schemas.microsoft.com/office/drawing/2014/main" id="{611C45D8-BA71-4A92-82B2-C059AF6B6702}"/>
              </a:ext>
            </a:extLst>
          </p:cNvPr>
          <p:cNvSpPr>
            <a:spLocks noGrp="1"/>
          </p:cNvSpPr>
          <p:nvPr>
            <p:ph type="sldNum" sz="quarter" idx="21"/>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9827986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4_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sz="2399">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609601" y="1137920"/>
            <a:ext cx="10972800"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 name="Date Placeholder 2">
            <a:extLst>
              <a:ext uri="{FF2B5EF4-FFF2-40B4-BE49-F238E27FC236}">
                <a16:creationId xmlns:a16="http://schemas.microsoft.com/office/drawing/2014/main" id="{39369FE1-2141-4E78-8B01-84E57EEFE06A}"/>
              </a:ext>
            </a:extLst>
          </p:cNvPr>
          <p:cNvSpPr>
            <a:spLocks noGrp="1"/>
          </p:cNvSpPr>
          <p:nvPr>
            <p:ph type="dt" sz="half" idx="10"/>
          </p:nvPr>
        </p:nvSpPr>
        <p:spPr/>
        <p:txBody>
          <a:bodyPr/>
          <a:lstStyle/>
          <a:p>
            <a:fld id="{16D63E5D-D4D4-47A0-B3D2-9C348E301267}" type="datetime3">
              <a:rPr lang="en-US" smtClean="0"/>
              <a:t>16 August 2024</a:t>
            </a:fld>
            <a:endParaRPr lang="en-IN" dirty="0"/>
          </a:p>
        </p:txBody>
      </p:sp>
      <p:sp>
        <p:nvSpPr>
          <p:cNvPr id="4" name="Footer Placeholder 3">
            <a:extLst>
              <a:ext uri="{FF2B5EF4-FFF2-40B4-BE49-F238E27FC236}">
                <a16:creationId xmlns:a16="http://schemas.microsoft.com/office/drawing/2014/main" id="{714482B3-B946-42D6-98EA-72EE48EEB847}"/>
              </a:ext>
            </a:extLst>
          </p:cNvPr>
          <p:cNvSpPr>
            <a:spLocks noGrp="1"/>
          </p:cNvSpPr>
          <p:nvPr>
            <p:ph type="ftr" sz="quarter" idx="11"/>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272DD5AC-66F0-425C-A9DE-0484513193A1}"/>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837447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4852" y="1"/>
            <a:ext cx="3997149" cy="6156104"/>
          </a:xfrm>
        </p:spPr>
        <p:txBody>
          <a:bodyPr/>
          <a:lstStyle/>
          <a:p>
            <a:endParaRPr lang="en-IN" dirty="0"/>
          </a:p>
        </p:txBody>
      </p:sp>
      <p:sp>
        <p:nvSpPr>
          <p:cNvPr id="2" name="Title 1"/>
          <p:cNvSpPr>
            <a:spLocks noGrp="1"/>
          </p:cNvSpPr>
          <p:nvPr>
            <p:ph type="title"/>
          </p:nvPr>
        </p:nvSpPr>
        <p:spPr>
          <a:xfrm>
            <a:off x="609601" y="294200"/>
            <a:ext cx="7440547" cy="590400"/>
          </a:xfrm>
        </p:spPr>
        <p:txBody>
          <a:bodyPr/>
          <a:lstStyle>
            <a:lvl1pPr>
              <a:defRPr sz="239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609601" y="1137921"/>
            <a:ext cx="7295842" cy="873760"/>
          </a:xfrm>
        </p:spPr>
        <p:txBody>
          <a:bodyPr/>
          <a:lstStyle>
            <a:lvl1pPr marL="0" indent="0">
              <a:buNone/>
              <a:defRPr sz="17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601" y="2311401"/>
            <a:ext cx="3578253" cy="3844704"/>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7190" y="2311402"/>
            <a:ext cx="3578253" cy="1254759"/>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7190" y="4236721"/>
            <a:ext cx="3578253" cy="1944160"/>
          </a:xfrm>
        </p:spPr>
        <p:txBody>
          <a:bodyPr numCol="1"/>
          <a:lstStyle>
            <a:lvl1pPr marL="0" indent="0">
              <a:buNone/>
              <a:defRPr sz="1799">
                <a:solidFill>
                  <a:schemeClr val="bg1"/>
                </a:solidFill>
                <a:latin typeface="Georgia" panose="02040502050405020303" pitchFamily="18"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609601" y="907750"/>
            <a:ext cx="7719833"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4" name="Date Placeholder 3">
            <a:extLst>
              <a:ext uri="{FF2B5EF4-FFF2-40B4-BE49-F238E27FC236}">
                <a16:creationId xmlns:a16="http://schemas.microsoft.com/office/drawing/2014/main" id="{2073C7F4-1F66-48B4-8A7F-96C64986A204}"/>
              </a:ext>
            </a:extLst>
          </p:cNvPr>
          <p:cNvSpPr>
            <a:spLocks noGrp="1"/>
          </p:cNvSpPr>
          <p:nvPr>
            <p:ph type="dt" sz="half" idx="14"/>
          </p:nvPr>
        </p:nvSpPr>
        <p:spPr/>
        <p:txBody>
          <a:bodyPr/>
          <a:lstStyle/>
          <a:p>
            <a:fld id="{0E49E8CE-5235-4494-B0FD-9ECC8206E96E}" type="datetime3">
              <a:rPr lang="en-US" smtClean="0"/>
              <a:t>16 August 2024</a:t>
            </a:fld>
            <a:endParaRPr lang="en-IN" dirty="0"/>
          </a:p>
        </p:txBody>
      </p:sp>
      <p:sp>
        <p:nvSpPr>
          <p:cNvPr id="6" name="Footer Placeholder 5">
            <a:extLst>
              <a:ext uri="{FF2B5EF4-FFF2-40B4-BE49-F238E27FC236}">
                <a16:creationId xmlns:a16="http://schemas.microsoft.com/office/drawing/2014/main" id="{628F1198-1F5C-4C8B-A7E4-2658430FBCFA}"/>
              </a:ext>
            </a:extLst>
          </p:cNvPr>
          <p:cNvSpPr>
            <a:spLocks noGrp="1"/>
          </p:cNvSpPr>
          <p:nvPr>
            <p:ph type="ftr" sz="quarter" idx="15"/>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86EA2D1B-5973-42E9-87B4-02C40C0EF1B0}"/>
              </a:ext>
            </a:extLst>
          </p:cNvPr>
          <p:cNvSpPr>
            <a:spLocks noGrp="1"/>
          </p:cNvSpPr>
          <p:nvPr>
            <p:ph type="sldNum" sz="quarter" idx="16"/>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6065065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6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2383219" cy="6857999"/>
          </a:xfrm>
        </p:spPr>
        <p:txBody>
          <a:bodyPr/>
          <a:lstStyle/>
          <a:p>
            <a:endParaRPr lang="en-IN" dirty="0"/>
          </a:p>
        </p:txBody>
      </p:sp>
      <p:sp>
        <p:nvSpPr>
          <p:cNvPr id="2" name="Title 1"/>
          <p:cNvSpPr>
            <a:spLocks noGrp="1"/>
          </p:cNvSpPr>
          <p:nvPr>
            <p:ph type="title"/>
          </p:nvPr>
        </p:nvSpPr>
        <p:spPr>
          <a:xfrm>
            <a:off x="2693891" y="294200"/>
            <a:ext cx="8887371" cy="590400"/>
          </a:xfrm>
        </p:spPr>
        <p:txBody>
          <a:bodyPr/>
          <a:lstStyle>
            <a:lvl1pPr>
              <a:defRPr sz="239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2693890" y="1137921"/>
            <a:ext cx="2741454" cy="5018184"/>
          </a:xfrm>
        </p:spPr>
        <p:txBody>
          <a:bodyPr/>
          <a:lstStyle>
            <a:lvl1pPr marL="0" indent="0">
              <a:buNone/>
              <a:defRPr sz="17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4102" y="1137921"/>
            <a:ext cx="2802382" cy="5018184"/>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8815241" y="1137922"/>
            <a:ext cx="2767159" cy="2796151"/>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693891" y="907750"/>
            <a:ext cx="8887371"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4" name="Date Placeholder 3">
            <a:extLst>
              <a:ext uri="{FF2B5EF4-FFF2-40B4-BE49-F238E27FC236}">
                <a16:creationId xmlns:a16="http://schemas.microsoft.com/office/drawing/2014/main" id="{118571DE-086F-444C-976E-D386CED54CF9}"/>
              </a:ext>
            </a:extLst>
          </p:cNvPr>
          <p:cNvSpPr>
            <a:spLocks noGrp="1"/>
          </p:cNvSpPr>
          <p:nvPr>
            <p:ph type="dt" sz="half" idx="13"/>
          </p:nvPr>
        </p:nvSpPr>
        <p:spPr/>
        <p:txBody>
          <a:bodyPr/>
          <a:lstStyle/>
          <a:p>
            <a:fld id="{CFB1ADCF-7548-48F2-B4E3-18B2C0EE8460}" type="datetime3">
              <a:rPr lang="en-US" smtClean="0"/>
              <a:t>16 August 2024</a:t>
            </a:fld>
            <a:endParaRPr lang="en-IN" dirty="0"/>
          </a:p>
        </p:txBody>
      </p:sp>
      <p:sp>
        <p:nvSpPr>
          <p:cNvPr id="6" name="Footer Placeholder 5">
            <a:extLst>
              <a:ext uri="{FF2B5EF4-FFF2-40B4-BE49-F238E27FC236}">
                <a16:creationId xmlns:a16="http://schemas.microsoft.com/office/drawing/2014/main" id="{A5178D09-F6E9-4981-B6E0-209D099207E6}"/>
              </a:ext>
            </a:extLst>
          </p:cNvPr>
          <p:cNvSpPr>
            <a:spLocks noGrp="1"/>
          </p:cNvSpPr>
          <p:nvPr>
            <p:ph type="ftr" sz="quarter" idx="14"/>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BAE170B6-45D3-4E0A-A799-1F973EAAC5EC}"/>
              </a:ext>
            </a:extLst>
          </p:cNvPr>
          <p:cNvSpPr>
            <a:spLocks noGrp="1"/>
          </p:cNvSpPr>
          <p:nvPr>
            <p:ph type="sldNum" sz="quarter" idx="15"/>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9961138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Standard slide_Quotes">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102" y="1488927"/>
            <a:ext cx="2337171"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194" dirty="0">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083" y="2526765"/>
            <a:ext cx="5289245" cy="1800000"/>
          </a:xfrm>
        </p:spPr>
        <p:txBody>
          <a:bodyPr lIns="90000" tIns="46800" rIns="90000" bIns="46800"/>
          <a:lstStyle>
            <a:lvl1pPr marL="0" indent="0">
              <a:buNone/>
              <a:defRPr lang="en-US" sz="2799" dirty="0" smtClean="0">
                <a:latin typeface="Georgia" panose="02040502050405020303" pitchFamily="18" charset="0"/>
              </a:defRPr>
            </a:lvl1pPr>
          </a:lstStyle>
          <a:p>
            <a:pPr marL="356438" lvl="0" indent="-356438">
              <a:spcBef>
                <a:spcPts val="0"/>
              </a:spcBef>
            </a:pPr>
            <a:r>
              <a:rPr lang="en-US" dirty="0"/>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083" y="4632765"/>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rgbClr val="2E2E38"/>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dirty="0"/>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083" y="4971442"/>
            <a:ext cx="5289245" cy="316838"/>
          </a:xfrm>
        </p:spPr>
        <p:txBody>
          <a:bodyPr lIns="90000" tIns="46800" rIns="90000" bIns="46800"/>
          <a:lstStyle>
            <a:lvl1pPr marL="0" indent="0" algn="l" defTabSz="913943" rtl="0" eaLnBrk="1" latinLnBrk="0" hangingPunct="1">
              <a:spcBef>
                <a:spcPts val="0"/>
              </a:spcBef>
              <a:spcAft>
                <a:spcPts val="600"/>
              </a:spcAft>
              <a:buClr>
                <a:schemeClr val="tx2"/>
              </a:buClr>
              <a:buSzPct val="70000"/>
              <a:buFont typeface="Arial" pitchFamily="34" charset="0"/>
              <a:buNone/>
              <a:defRPr lang="en-US" sz="1599" kern="1200" dirty="0" smtClean="0">
                <a:solidFill>
                  <a:srgbClr val="2E2E38"/>
                </a:solidFill>
                <a:latin typeface="+mn-lt"/>
                <a:ea typeface="+mn-ea"/>
                <a:cs typeface="+mn-cs"/>
              </a:defRPr>
            </a:lvl1pPr>
            <a:lvl2pPr marL="356438" indent="0">
              <a:buNone/>
              <a:defRPr lang="en-US" sz="1999" smtClean="0">
                <a:latin typeface="+mn-lt"/>
              </a:defRPr>
            </a:lvl2pPr>
            <a:lvl3pPr>
              <a:defRPr lang="en-US" sz="1799" smtClean="0">
                <a:latin typeface="+mn-lt"/>
              </a:defRPr>
            </a:lvl3pPr>
            <a:lvl4pPr>
              <a:defRPr lang="en-US" sz="1599" smtClean="0">
                <a:latin typeface="+mn-lt"/>
              </a:defRPr>
            </a:lvl4pPr>
            <a:lvl5pPr>
              <a:defRPr lang="en-IN" sz="1599">
                <a:latin typeface="+mn-lt"/>
              </a:defRPr>
            </a:lvl5pPr>
          </a:lstStyle>
          <a:p>
            <a:pPr marL="0" lvl="0" indent="0">
              <a:spcBef>
                <a:spcPts val="0"/>
              </a:spcBef>
              <a:buNone/>
            </a:pPr>
            <a:r>
              <a:rPr lang="en-US" dirty="0"/>
              <a:t>Job Title</a:t>
            </a:r>
          </a:p>
        </p:txBody>
      </p:sp>
    </p:spTree>
    <p:extLst>
      <p:ext uri="{BB962C8B-B14F-4D97-AF65-F5344CB8AC3E}">
        <p14:creationId xmlns:p14="http://schemas.microsoft.com/office/powerpoint/2010/main" val="26669215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_Standard slide_Quotes">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3451378" y="2060235"/>
            <a:ext cx="5289245" cy="3025522"/>
          </a:xfrm>
        </p:spPr>
        <p:txBody>
          <a:bodyPr lIns="0" tIns="0" rIns="0" bIns="0">
            <a:noAutofit/>
          </a:bodyPr>
          <a:lstStyle>
            <a:lvl1pPr marL="0" indent="0" algn="ctr">
              <a:buNone/>
              <a:defRPr lang="en-US" sz="2799" dirty="0" smtClean="0">
                <a:latin typeface="Georgia" panose="02040502050405020303" pitchFamily="18" charset="0"/>
              </a:defRPr>
            </a:lvl1pPr>
          </a:lstStyle>
          <a:p>
            <a:pPr marL="356438" lvl="0" indent="-356438" algn="ctr">
              <a:spcBef>
                <a:spcPts val="0"/>
              </a:spcBef>
            </a:pPr>
            <a:r>
              <a:rPr lang="en-US" dirty="0"/>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1378" y="5506678"/>
            <a:ext cx="5289245" cy="316838"/>
          </a:xfrm>
        </p:spPr>
        <p:txBody>
          <a:bodyPr lIns="0" tIns="0" rIns="0" bIns="0">
            <a:noAutofit/>
          </a:bodyPr>
          <a:lstStyle>
            <a:lvl1pPr marL="0" indent="0" algn="ctr">
              <a:buNone/>
              <a:defRPr lang="en-US" sz="1599" dirty="0" smtClean="0">
                <a:solidFill>
                  <a:srgbClr val="2E2E38"/>
                </a:solidFill>
                <a:latin typeface="+mn-lt"/>
              </a:defRPr>
            </a:lvl1pPr>
          </a:lstStyle>
          <a:p>
            <a:pPr marL="356438" lvl="0" indent="-356438"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1378" y="5818717"/>
            <a:ext cx="5289245" cy="316838"/>
          </a:xfrm>
        </p:spPr>
        <p:txBody>
          <a:bodyPr vert="horz" lIns="0" tIns="0" rIns="0" bIns="0" rtlCol="0" anchor="t" anchorCtr="0">
            <a:noAutofit/>
          </a:bodyPr>
          <a:lstStyle>
            <a:lvl1pPr marL="0" indent="0" algn="ctr">
              <a:buNone/>
              <a:defRPr lang="en-US" sz="1599" dirty="0" smtClean="0">
                <a:solidFill>
                  <a:srgbClr val="2E2E38"/>
                </a:solidFill>
                <a:latin typeface="+mn-lt"/>
              </a:defRPr>
            </a:lvl1pPr>
          </a:lstStyle>
          <a:p>
            <a:pPr marL="356438" lvl="0" indent="-356438" algn="ctr">
              <a:spcBef>
                <a:spcPts val="0"/>
              </a:spcBef>
              <a:spcAft>
                <a:spcPts val="600"/>
              </a:spcAft>
            </a:pPr>
            <a:r>
              <a:rPr lang="en-US" dirty="0"/>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927415" y="979788"/>
            <a:ext cx="2337171"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194"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31134903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_Standard slide_Quotes">
    <p:spTree>
      <p:nvGrpSpPr>
        <p:cNvPr id="1" name=""/>
        <p:cNvGrpSpPr/>
        <p:nvPr/>
      </p:nvGrpSpPr>
      <p:grpSpPr>
        <a:xfrm>
          <a:off x="0" y="0"/>
          <a:ext cx="0" cy="0"/>
          <a:chOff x="0" y="0"/>
          <a:chExt cx="0" cy="0"/>
        </a:xfrm>
      </p:grpSpPr>
    </p:spTree>
    <p:extLst>
      <p:ext uri="{BB962C8B-B14F-4D97-AF65-F5344CB8AC3E}">
        <p14:creationId xmlns:p14="http://schemas.microsoft.com/office/powerpoint/2010/main" val="8201446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Divider 3">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D9F631-BCA2-47E9-B382-A1254CE498E4}"/>
              </a:ext>
            </a:extLst>
          </p:cNvPr>
          <p:cNvSpPr>
            <a:spLocks noGrp="1"/>
          </p:cNvSpPr>
          <p:nvPr>
            <p:ph type="dt" sz="half" idx="10"/>
          </p:nvPr>
        </p:nvSpPr>
        <p:spPr/>
        <p:txBody>
          <a:bodyPr/>
          <a:lstStyle/>
          <a:p>
            <a:fld id="{8F6D9080-1DFC-4303-893C-6B8A3FEC05E8}" type="datetime3">
              <a:rPr lang="en-US" smtClean="0"/>
              <a:t>16 August 2024</a:t>
            </a:fld>
            <a:endParaRPr lang="en-IN" dirty="0"/>
          </a:p>
        </p:txBody>
      </p:sp>
      <p:sp>
        <p:nvSpPr>
          <p:cNvPr id="3" name="Footer Placeholder 2">
            <a:extLst>
              <a:ext uri="{FF2B5EF4-FFF2-40B4-BE49-F238E27FC236}">
                <a16:creationId xmlns:a16="http://schemas.microsoft.com/office/drawing/2014/main" id="{EC1D1872-1F65-44DE-8D43-3328C27B5870}"/>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A06C50CF-7368-4D25-B2B5-360BA59E76C3}"/>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97933482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sz="2399">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4" name="Date Placeholder 3">
            <a:extLst>
              <a:ext uri="{FF2B5EF4-FFF2-40B4-BE49-F238E27FC236}">
                <a16:creationId xmlns:a16="http://schemas.microsoft.com/office/drawing/2014/main" id="{148806A2-2AA7-4EC7-8FA5-6DD8E9FC1AD1}"/>
              </a:ext>
            </a:extLst>
          </p:cNvPr>
          <p:cNvSpPr>
            <a:spLocks noGrp="1"/>
          </p:cNvSpPr>
          <p:nvPr>
            <p:ph type="dt" sz="half" idx="10"/>
          </p:nvPr>
        </p:nvSpPr>
        <p:spPr/>
        <p:txBody>
          <a:bodyPr/>
          <a:lstStyle/>
          <a:p>
            <a:fld id="{97B14021-CB4E-4A4F-8709-D33FAB29C8FB}" type="datetime3">
              <a:rPr lang="en-US" smtClean="0"/>
              <a:t>16 August 2024</a:t>
            </a:fld>
            <a:endParaRPr lang="en-IN" dirty="0"/>
          </a:p>
        </p:txBody>
      </p:sp>
      <p:sp>
        <p:nvSpPr>
          <p:cNvPr id="5" name="Footer Placeholder 4">
            <a:extLst>
              <a:ext uri="{FF2B5EF4-FFF2-40B4-BE49-F238E27FC236}">
                <a16:creationId xmlns:a16="http://schemas.microsoft.com/office/drawing/2014/main" id="{8C56F6B4-9E49-490D-8FE1-DB9035090F2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3C35AEC-478D-4BBF-9883-4CE09EB36AB9}"/>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
        <p:nvSpPr>
          <p:cNvPr id="8" name="Text Placeholder 2">
            <a:extLst>
              <a:ext uri="{FF2B5EF4-FFF2-40B4-BE49-F238E27FC236}">
                <a16:creationId xmlns:a16="http://schemas.microsoft.com/office/drawing/2014/main" id="{AC5F387F-0A77-424D-88D8-FFE5F0CA22D3}"/>
              </a:ext>
            </a:extLst>
          </p:cNvPr>
          <p:cNvSpPr>
            <a:spLocks noGrp="1"/>
          </p:cNvSpPr>
          <p:nvPr>
            <p:ph idx="1"/>
          </p:nvPr>
        </p:nvSpPr>
        <p:spPr>
          <a:xfrm>
            <a:off x="609601" y="1137920"/>
            <a:ext cx="10972800"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1957283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2000" cy="6858000"/>
          </a:xfrm>
        </p:spPr>
        <p:txBody>
          <a:bodyPr anchor="ctr"/>
          <a:lstStyle>
            <a:lvl1pPr marL="0" indent="0" algn="ctr">
              <a:buNone/>
              <a:defRPr/>
            </a:lvl1pPr>
          </a:lstStyle>
          <a:p>
            <a:r>
              <a:rPr lang="en-IN" dirty="0"/>
              <a:t>Video</a:t>
            </a:r>
          </a:p>
        </p:txBody>
      </p:sp>
      <p:sp>
        <p:nvSpPr>
          <p:cNvPr id="2" name="Date Placeholder 1">
            <a:extLst>
              <a:ext uri="{FF2B5EF4-FFF2-40B4-BE49-F238E27FC236}">
                <a16:creationId xmlns:a16="http://schemas.microsoft.com/office/drawing/2014/main" id="{E943830C-23AE-48E4-B9DE-E91E6CE0B8B9}"/>
              </a:ext>
            </a:extLst>
          </p:cNvPr>
          <p:cNvSpPr>
            <a:spLocks noGrp="1"/>
          </p:cNvSpPr>
          <p:nvPr>
            <p:ph type="dt" sz="half" idx="11"/>
          </p:nvPr>
        </p:nvSpPr>
        <p:spPr/>
        <p:txBody>
          <a:bodyPr/>
          <a:lstStyle/>
          <a:p>
            <a:fld id="{A8381BA6-C3FD-495B-9B56-A30783EC7416}" type="datetime3">
              <a:rPr lang="en-US" smtClean="0"/>
              <a:t>16 August 2024</a:t>
            </a:fld>
            <a:endParaRPr lang="en-IN" dirty="0"/>
          </a:p>
        </p:txBody>
      </p:sp>
      <p:sp>
        <p:nvSpPr>
          <p:cNvPr id="4" name="Footer Placeholder 3">
            <a:extLst>
              <a:ext uri="{FF2B5EF4-FFF2-40B4-BE49-F238E27FC236}">
                <a16:creationId xmlns:a16="http://schemas.microsoft.com/office/drawing/2014/main" id="{B0F742A9-BF69-4BF2-966C-3D76FC687FBA}"/>
              </a:ext>
            </a:extLst>
          </p:cNvPr>
          <p:cNvSpPr>
            <a:spLocks noGrp="1"/>
          </p:cNvSpPr>
          <p:nvPr>
            <p:ph type="ftr" sz="quarter" idx="12"/>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9B65F912-EBE8-413B-A241-0FB3A540BA82}"/>
              </a:ext>
            </a:extLst>
          </p:cNvPr>
          <p:cNvSpPr>
            <a:spLocks noGrp="1"/>
          </p:cNvSpPr>
          <p:nvPr>
            <p:ph type="sldNum" sz="quarter" idx="13"/>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5620230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Key statem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37B5C6B-B98B-4A4C-A8A7-B006989B59BC}"/>
              </a:ext>
            </a:extLst>
          </p:cNvPr>
          <p:cNvSpPr>
            <a:spLocks noGrp="1"/>
          </p:cNvSpPr>
          <p:nvPr>
            <p:ph type="dt" sz="half" idx="10"/>
          </p:nvPr>
        </p:nvSpPr>
        <p:spPr/>
        <p:txBody>
          <a:bodyPr/>
          <a:lstStyle/>
          <a:p>
            <a:fld id="{2A7C88E1-FE33-48AD-9218-9258D62CDCC4}" type="datetime3">
              <a:rPr lang="en-US" smtClean="0"/>
              <a:t>16 August 2024</a:t>
            </a:fld>
            <a:endParaRPr lang="en-IN" dirty="0"/>
          </a:p>
        </p:txBody>
      </p:sp>
      <p:sp>
        <p:nvSpPr>
          <p:cNvPr id="6" name="Footer Placeholder 5">
            <a:extLst>
              <a:ext uri="{FF2B5EF4-FFF2-40B4-BE49-F238E27FC236}">
                <a16:creationId xmlns:a16="http://schemas.microsoft.com/office/drawing/2014/main" id="{3CEF6675-2050-4038-B9E1-B80DB63D730E}"/>
              </a:ext>
            </a:extLst>
          </p:cNvPr>
          <p:cNvSpPr>
            <a:spLocks noGrp="1"/>
          </p:cNvSpPr>
          <p:nvPr>
            <p:ph type="ftr" sz="quarter" idx="11"/>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BBA4D6F3-1431-4069-B814-25584667728F}"/>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16345984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Focused dat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97186E-D73E-46D0-965A-D83686BA73F7}"/>
              </a:ext>
            </a:extLst>
          </p:cNvPr>
          <p:cNvSpPr>
            <a:spLocks noGrp="1"/>
          </p:cNvSpPr>
          <p:nvPr>
            <p:ph type="dt" sz="half" idx="10"/>
          </p:nvPr>
        </p:nvSpPr>
        <p:spPr/>
        <p:txBody>
          <a:bodyPr/>
          <a:lstStyle/>
          <a:p>
            <a:fld id="{22FE8F4A-3FA1-4A64-AE77-2254BB85F3D2}" type="datetime3">
              <a:rPr lang="en-US" smtClean="0"/>
              <a:t>16 August 2024</a:t>
            </a:fld>
            <a:endParaRPr lang="en-IN" dirty="0"/>
          </a:p>
        </p:txBody>
      </p:sp>
      <p:sp>
        <p:nvSpPr>
          <p:cNvPr id="3" name="Footer Placeholder 2">
            <a:extLst>
              <a:ext uri="{FF2B5EF4-FFF2-40B4-BE49-F238E27FC236}">
                <a16:creationId xmlns:a16="http://schemas.microsoft.com/office/drawing/2014/main" id="{9DEF40EA-FE63-4D50-8C90-EC25A860C0C3}"/>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3F37420B-CF82-4784-8E9C-5C496E27C509}"/>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780810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7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a:lstStyle>
            <a:lvl1pPr>
              <a:defRPr sz="2399">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3" name="Date Placeholder 2">
            <a:extLst>
              <a:ext uri="{FF2B5EF4-FFF2-40B4-BE49-F238E27FC236}">
                <a16:creationId xmlns:a16="http://schemas.microsoft.com/office/drawing/2014/main" id="{7BD5E823-546D-4100-9D33-42F450A382EF}"/>
              </a:ext>
            </a:extLst>
          </p:cNvPr>
          <p:cNvSpPr>
            <a:spLocks noGrp="1"/>
          </p:cNvSpPr>
          <p:nvPr>
            <p:ph type="dt" sz="half" idx="10"/>
          </p:nvPr>
        </p:nvSpPr>
        <p:spPr/>
        <p:txBody>
          <a:bodyPr/>
          <a:lstStyle/>
          <a:p>
            <a:fld id="{C3A9E02A-78D6-48B7-A389-464ED573BA5D}" type="datetime3">
              <a:rPr lang="en-US" smtClean="0"/>
              <a:t>16 August 2024</a:t>
            </a:fld>
            <a:endParaRPr lang="en-IN" dirty="0"/>
          </a:p>
        </p:txBody>
      </p:sp>
      <p:sp>
        <p:nvSpPr>
          <p:cNvPr id="4" name="Footer Placeholder 3">
            <a:extLst>
              <a:ext uri="{FF2B5EF4-FFF2-40B4-BE49-F238E27FC236}">
                <a16:creationId xmlns:a16="http://schemas.microsoft.com/office/drawing/2014/main" id="{D4EEA008-3E80-49A8-A128-C1EEB8A02F06}"/>
              </a:ext>
            </a:extLst>
          </p:cNvPr>
          <p:cNvSpPr>
            <a:spLocks noGrp="1"/>
          </p:cNvSpPr>
          <p:nvPr>
            <p:ph type="ftr" sz="quarter" idx="11"/>
          </p:nvPr>
        </p:nvSpPr>
        <p:spPr/>
        <p:txBody>
          <a:bodyPr/>
          <a:lstStyle/>
          <a:p>
            <a:r>
              <a:rPr lang="en-IN" dirty="0"/>
              <a:t>Presentation title</a:t>
            </a:r>
          </a:p>
        </p:txBody>
      </p:sp>
      <p:sp>
        <p:nvSpPr>
          <p:cNvPr id="5" name="Slide Number Placeholder 4">
            <a:extLst>
              <a:ext uri="{FF2B5EF4-FFF2-40B4-BE49-F238E27FC236}">
                <a16:creationId xmlns:a16="http://schemas.microsoft.com/office/drawing/2014/main" id="{0A192330-2E70-49F4-A5DA-F82320E7080E}"/>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3257989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329" y="1869441"/>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6405" y="1869441"/>
            <a:ext cx="5390400" cy="4256075"/>
          </a:xfrm>
        </p:spPr>
        <p:txBody>
          <a:bodyPr/>
          <a:lstStyle>
            <a:lvl1pPr>
              <a:defRPr sz="1999">
                <a:solidFill>
                  <a:schemeClr val="bg1"/>
                </a:solidFill>
              </a:defRPr>
            </a:lvl1pPr>
            <a:lvl2pPr>
              <a:defRPr sz="1799">
                <a:solidFill>
                  <a:schemeClr val="bg1"/>
                </a:solidFill>
              </a:defRPr>
            </a:lvl2pPr>
            <a:lvl3pPr>
              <a:defRPr sz="1599">
                <a:solidFill>
                  <a:schemeClr val="bg1"/>
                </a:solidFill>
              </a:defRPr>
            </a:lvl3pPr>
            <a:lvl4pPr>
              <a:defRPr sz="1399">
                <a:solidFill>
                  <a:schemeClr val="bg1"/>
                </a:solidFill>
              </a:defRPr>
            </a:lvl4pPr>
            <a:lvl5pPr>
              <a:defRPr sz="1199">
                <a:solidFill>
                  <a:schemeClr val="bg1"/>
                </a:solidFill>
              </a:defRPr>
            </a:lvl5pPr>
            <a:lvl6pPr>
              <a:defRPr sz="1799"/>
            </a:lvl6pPr>
            <a:lvl7pPr>
              <a:defRPr sz="1799"/>
            </a:lvl7pPr>
            <a:lvl8pPr>
              <a:defRPr sz="1799"/>
            </a:lvl8pPr>
            <a:lvl9pPr>
              <a:defRPr sz="1799"/>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p:cNvSpPr>
            <a:spLocks noGrp="1"/>
          </p:cNvSpPr>
          <p:nvPr>
            <p:ph type="body" sz="quarter" idx="12"/>
          </p:nvPr>
        </p:nvSpPr>
        <p:spPr>
          <a:xfrm>
            <a:off x="609601" y="1137920"/>
            <a:ext cx="5390400"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196405" y="1137920"/>
            <a:ext cx="5390400" cy="640800"/>
          </a:xfrm>
        </p:spPr>
        <p:txBody>
          <a:bodyPr anchor="t" anchorCtr="0"/>
          <a:lstStyle>
            <a:lvl1pPr>
              <a:buNone/>
              <a:defRPr b="1">
                <a:solidFill>
                  <a:schemeClr val="bg1"/>
                </a:solidFill>
              </a:defRPr>
            </a:lvl1pPr>
          </a:lstStyle>
          <a:p>
            <a:pPr lvl="0"/>
            <a:endParaRPr lang="en-GB" dirty="0"/>
          </a:p>
        </p:txBody>
      </p:sp>
      <p:sp>
        <p:nvSpPr>
          <p:cNvPr id="2" name="Title 1"/>
          <p:cNvSpPr>
            <a:spLocks noGrp="1"/>
          </p:cNvSpPr>
          <p:nvPr>
            <p:ph type="title"/>
          </p:nvPr>
        </p:nvSpPr>
        <p:spPr>
          <a:xfrm>
            <a:off x="609601" y="294200"/>
            <a:ext cx="10972800" cy="590880"/>
          </a:xfrm>
        </p:spPr>
        <p:txBody>
          <a:bodyPr/>
          <a:lstStyle>
            <a:lvl1pPr>
              <a:defRPr>
                <a:solidFill>
                  <a:schemeClr val="bg1"/>
                </a:solidFill>
              </a:defRPr>
            </a:lvl1pPr>
          </a:lstStyle>
          <a:p>
            <a:r>
              <a:rPr lang="en-US" dirty="0"/>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5" name="Date Placeholder 4">
            <a:extLst>
              <a:ext uri="{FF2B5EF4-FFF2-40B4-BE49-F238E27FC236}">
                <a16:creationId xmlns:a16="http://schemas.microsoft.com/office/drawing/2014/main" id="{6A3CD3F7-62DC-4CC4-8F34-C353DB087D7C}"/>
              </a:ext>
            </a:extLst>
          </p:cNvPr>
          <p:cNvSpPr>
            <a:spLocks noGrp="1"/>
          </p:cNvSpPr>
          <p:nvPr>
            <p:ph type="dt" sz="half" idx="14"/>
          </p:nvPr>
        </p:nvSpPr>
        <p:spPr/>
        <p:txBody>
          <a:bodyPr/>
          <a:lstStyle/>
          <a:p>
            <a:fld id="{029E1942-EB53-47E3-BCA7-F99D05C795EC}" type="datetime3">
              <a:rPr lang="en-US" smtClean="0"/>
              <a:t>16 August 2024</a:t>
            </a:fld>
            <a:endParaRPr lang="en-IN" dirty="0"/>
          </a:p>
        </p:txBody>
      </p:sp>
      <p:sp>
        <p:nvSpPr>
          <p:cNvPr id="6" name="Footer Placeholder 5">
            <a:extLst>
              <a:ext uri="{FF2B5EF4-FFF2-40B4-BE49-F238E27FC236}">
                <a16:creationId xmlns:a16="http://schemas.microsoft.com/office/drawing/2014/main" id="{4BD2EC01-3D34-4D32-9B76-5269D1AA4651}"/>
              </a:ext>
            </a:extLst>
          </p:cNvPr>
          <p:cNvSpPr>
            <a:spLocks noGrp="1"/>
          </p:cNvSpPr>
          <p:nvPr>
            <p:ph type="ftr" sz="quarter" idx="15"/>
          </p:nvPr>
        </p:nvSpPr>
        <p:spPr/>
        <p:txBody>
          <a:bodyPr/>
          <a:lstStyle/>
          <a:p>
            <a:r>
              <a:rPr lang="en-IN" dirty="0"/>
              <a:t>Presentation title</a:t>
            </a:r>
          </a:p>
        </p:txBody>
      </p:sp>
      <p:sp>
        <p:nvSpPr>
          <p:cNvPr id="7" name="Slide Number Placeholder 6">
            <a:extLst>
              <a:ext uri="{FF2B5EF4-FFF2-40B4-BE49-F238E27FC236}">
                <a16:creationId xmlns:a16="http://schemas.microsoft.com/office/drawing/2014/main" id="{24BE1C2B-4DA4-468F-9976-85F6CBF826F1}"/>
              </a:ext>
            </a:extLst>
          </p:cNvPr>
          <p:cNvSpPr>
            <a:spLocks noGrp="1"/>
          </p:cNvSpPr>
          <p:nvPr>
            <p:ph type="sldNum" sz="quarter" idx="16"/>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30718217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6223938" y="0"/>
            <a:ext cx="5968062" cy="6858000"/>
          </a:xfrm>
        </p:spPr>
        <p:txBody>
          <a:bodyPr/>
          <a:lstStyle/>
          <a:p>
            <a:endParaRPr lang="en-IN" dirty="0"/>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369513" y="2578743"/>
            <a:ext cx="4535597" cy="1055708"/>
          </a:xfrm>
        </p:spPr>
        <p:txBody>
          <a:bodyPr/>
          <a:lstStyle>
            <a:lvl1pPr marL="0" indent="0">
              <a:buNone/>
              <a:defRPr sz="2999"/>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369513" y="3840384"/>
            <a:ext cx="4535597" cy="1055708"/>
          </a:xfrm>
        </p:spPr>
        <p:txBody>
          <a:bodyPr/>
          <a:lstStyle>
            <a:lvl1pPr marL="0" indent="0">
              <a:buNone/>
              <a:defRPr sz="1599"/>
            </a:lvl1pPr>
          </a:lstStyle>
          <a:p>
            <a:pPr lvl="0"/>
            <a:r>
              <a:rPr lang="en-IN" dirty="0"/>
              <a:t>text</a:t>
            </a:r>
          </a:p>
        </p:txBody>
      </p:sp>
      <p:sp>
        <p:nvSpPr>
          <p:cNvPr id="2" name="Date Placeholder 1">
            <a:extLst>
              <a:ext uri="{FF2B5EF4-FFF2-40B4-BE49-F238E27FC236}">
                <a16:creationId xmlns:a16="http://schemas.microsoft.com/office/drawing/2014/main" id="{E3EABBDA-A77F-45A2-9996-90CD0EE5C388}"/>
              </a:ext>
            </a:extLst>
          </p:cNvPr>
          <p:cNvSpPr>
            <a:spLocks noGrp="1"/>
          </p:cNvSpPr>
          <p:nvPr>
            <p:ph type="dt" sz="half" idx="13"/>
          </p:nvPr>
        </p:nvSpPr>
        <p:spPr/>
        <p:txBody>
          <a:bodyPr/>
          <a:lstStyle/>
          <a:p>
            <a:fld id="{1057AB47-DE48-402E-B5B7-CB9A0D0B7D44}" type="datetime3">
              <a:rPr lang="en-US" smtClean="0"/>
              <a:t>16 August 2024</a:t>
            </a:fld>
            <a:endParaRPr lang="en-IN" dirty="0"/>
          </a:p>
        </p:txBody>
      </p:sp>
      <p:sp>
        <p:nvSpPr>
          <p:cNvPr id="3" name="Footer Placeholder 2">
            <a:extLst>
              <a:ext uri="{FF2B5EF4-FFF2-40B4-BE49-F238E27FC236}">
                <a16:creationId xmlns:a16="http://schemas.microsoft.com/office/drawing/2014/main" id="{0F883B36-3BA3-42B4-A811-65C0AF01A86F}"/>
              </a:ext>
            </a:extLst>
          </p:cNvPr>
          <p:cNvSpPr>
            <a:spLocks noGrp="1"/>
          </p:cNvSpPr>
          <p:nvPr>
            <p:ph type="ftr" sz="quarter" idx="14"/>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89D9C98C-F30E-45BC-A1D9-67DB57119DCE}"/>
              </a:ext>
            </a:extLst>
          </p:cNvPr>
          <p:cNvSpPr>
            <a:spLocks noGrp="1"/>
          </p:cNvSpPr>
          <p:nvPr>
            <p:ph type="sldNum" sz="quarter" idx="15"/>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40955072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6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616" y="2851522"/>
            <a:ext cx="4445485" cy="1202318"/>
          </a:xfrm>
        </p:spPr>
        <p:txBody>
          <a:bodyPr vert="horz" lIns="0" tIns="0" rIns="0" bIns="0" rtlCol="0" anchor="ctr" anchorCtr="0">
            <a:noAutofit/>
          </a:bodyPr>
          <a:lstStyle>
            <a:lvl1pPr marL="0" indent="0">
              <a:buNone/>
              <a:defRPr kumimoji="0" lang="en-IN" sz="3598" b="0" i="0" u="none" strike="noStrike" cap="none" spc="0" normalizeH="0" baseline="0" dirty="0">
                <a:ln>
                  <a:noFill/>
                </a:ln>
                <a:solidFill>
                  <a:schemeClr val="bg1"/>
                </a:solidFill>
                <a:effectLst/>
                <a:uLnTx/>
                <a:uFillTx/>
                <a:latin typeface="EYInterstate Light" panose="02000506000000020004" pitchFamily="2" charset="0"/>
                <a:ea typeface="+mj-ea"/>
                <a:cs typeface="+mj-cs"/>
              </a:defRPr>
            </a:lvl1pPr>
          </a:lstStyle>
          <a:p>
            <a:pPr marL="356438" marR="0" lvl="0" indent="-356438" defTabSz="1007383"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D00C2D9D-B0D7-494E-9184-FCD6E94AACE5}"/>
              </a:ext>
            </a:extLst>
          </p:cNvPr>
          <p:cNvSpPr>
            <a:spLocks noGrp="1"/>
          </p:cNvSpPr>
          <p:nvPr>
            <p:ph type="dt" sz="half" idx="11"/>
          </p:nvPr>
        </p:nvSpPr>
        <p:spPr/>
        <p:txBody>
          <a:bodyPr/>
          <a:lstStyle/>
          <a:p>
            <a:fld id="{6A95EDC0-9791-477B-BA1D-1692FE9BFBAA}" type="datetime3">
              <a:rPr lang="en-US" smtClean="0"/>
              <a:t>16 August 2024</a:t>
            </a:fld>
            <a:endParaRPr lang="en-IN" dirty="0"/>
          </a:p>
        </p:txBody>
      </p:sp>
      <p:sp>
        <p:nvSpPr>
          <p:cNvPr id="3" name="Footer Placeholder 2">
            <a:extLst>
              <a:ext uri="{FF2B5EF4-FFF2-40B4-BE49-F238E27FC236}">
                <a16:creationId xmlns:a16="http://schemas.microsoft.com/office/drawing/2014/main" id="{587FD91A-AB40-450B-8784-9A5D99C62D81}"/>
              </a:ext>
            </a:extLst>
          </p:cNvPr>
          <p:cNvSpPr>
            <a:spLocks noGrp="1"/>
          </p:cNvSpPr>
          <p:nvPr>
            <p:ph type="ftr" sz="quarter" idx="12"/>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C2CE5F90-7113-4FA1-AFCF-3BC8EF010002}"/>
              </a:ext>
            </a:extLst>
          </p:cNvPr>
          <p:cNvSpPr>
            <a:spLocks noGrp="1"/>
          </p:cNvSpPr>
          <p:nvPr>
            <p:ph type="sldNum" sz="quarter" idx="13"/>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17673782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Divid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D5388A-86DF-494E-B137-EE20B7E1CF99}"/>
              </a:ext>
            </a:extLst>
          </p:cNvPr>
          <p:cNvSpPr>
            <a:spLocks noGrp="1"/>
          </p:cNvSpPr>
          <p:nvPr>
            <p:ph type="dt" sz="half" idx="10"/>
          </p:nvPr>
        </p:nvSpPr>
        <p:spPr/>
        <p:txBody>
          <a:bodyPr/>
          <a:lstStyle/>
          <a:p>
            <a:fld id="{51FBADE3-2F67-4EB8-B1F9-B00F8B809757}" type="datetime3">
              <a:rPr lang="en-US" smtClean="0"/>
              <a:t>16 August 2024</a:t>
            </a:fld>
            <a:endParaRPr lang="en-IN" dirty="0"/>
          </a:p>
        </p:txBody>
      </p:sp>
      <p:sp>
        <p:nvSpPr>
          <p:cNvPr id="3" name="Footer Placeholder 2">
            <a:extLst>
              <a:ext uri="{FF2B5EF4-FFF2-40B4-BE49-F238E27FC236}">
                <a16:creationId xmlns:a16="http://schemas.microsoft.com/office/drawing/2014/main" id="{7297E548-6FF4-4D89-ADE0-60181F5365D0}"/>
              </a:ext>
            </a:extLst>
          </p:cNvPr>
          <p:cNvSpPr>
            <a:spLocks noGrp="1"/>
          </p:cNvSpPr>
          <p:nvPr>
            <p:ph type="ftr" sz="quarter" idx="11"/>
          </p:nvPr>
        </p:nvSpPr>
        <p:spPr/>
        <p:txBody>
          <a:bodyPr/>
          <a:lstStyle/>
          <a:p>
            <a:r>
              <a:rPr lang="en-IN" dirty="0"/>
              <a:t>Presentation title</a:t>
            </a:r>
          </a:p>
        </p:txBody>
      </p:sp>
      <p:sp>
        <p:nvSpPr>
          <p:cNvPr id="4" name="Slide Number Placeholder 3">
            <a:extLst>
              <a:ext uri="{FF2B5EF4-FFF2-40B4-BE49-F238E27FC236}">
                <a16:creationId xmlns:a16="http://schemas.microsoft.com/office/drawing/2014/main" id="{810B0A8B-D001-432B-877C-21558412BB33}"/>
              </a:ext>
            </a:extLst>
          </p:cNvPr>
          <p:cNvSpPr>
            <a:spLocks noGrp="1"/>
          </p:cNvSpPr>
          <p:nvPr>
            <p:ph type="sldNum" sz="quarter" idx="12"/>
          </p:nvPr>
        </p:nvSpPr>
        <p:spPr/>
        <p:txBody>
          <a:bodyPr/>
          <a:lstStyle/>
          <a:p>
            <a:r>
              <a:rPr lang="en-IN" dirty="0"/>
              <a:t>Page </a:t>
            </a:r>
            <a:fld id="{F1BC30E3-FFE5-4B91-AA19-87A149EBB9EE}" type="slidenum">
              <a:rPr smtClean="0"/>
              <a:pPr/>
              <a:t>‹#›</a:t>
            </a:fld>
            <a:endParaRPr dirty="0"/>
          </a:p>
        </p:txBody>
      </p:sp>
    </p:spTree>
    <p:extLst>
      <p:ext uri="{BB962C8B-B14F-4D97-AF65-F5344CB8AC3E}">
        <p14:creationId xmlns:p14="http://schemas.microsoft.com/office/powerpoint/2010/main" val="2782681590"/>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3_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607483" y="719139"/>
            <a:ext cx="4675200" cy="5210062"/>
          </a:xfrm>
        </p:spPr>
        <p:txBody>
          <a:bodyPr/>
          <a:lstStyle>
            <a:lvl1pPr marL="0" indent="0" algn="l" defTabSz="994865" rtl="0" fontAlgn="base">
              <a:lnSpc>
                <a:spcPct val="100000"/>
              </a:lnSpc>
              <a:spcBef>
                <a:spcPct val="70000"/>
              </a:spcBef>
              <a:spcAft>
                <a:spcPct val="0"/>
              </a:spcAft>
              <a:buSzPct val="100000"/>
              <a:buNone/>
              <a:defRPr lang="en-US" sz="1199" kern="1200" noProof="0" dirty="0" smtClean="0">
                <a:solidFill>
                  <a:schemeClr val="bg1"/>
                </a:solidFill>
                <a:latin typeface="EYInterstate Light" panose="02000506000000020004" pitchFamily="2" charset="0"/>
                <a:ea typeface="+mn-ea"/>
                <a:cs typeface="Arial" pitchFamily="34" charset="0"/>
              </a:defRPr>
            </a:lvl1pPr>
            <a:lvl2pPr marL="0" indent="0" algn="l" defTabSz="994865"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125" indent="-176125" algn="l" defTabSz="994865"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4865"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819" indent="-188819" algn="l" defTabSz="994865"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5278692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3_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66755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andard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294200"/>
            <a:ext cx="10972800" cy="590400"/>
          </a:xfrm>
        </p:spPr>
        <p:txBody>
          <a:bodyPr/>
          <a:lstStyle>
            <a:lvl1pPr>
              <a:defRPr sz="2399">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3" name="Date Placeholder 2">
            <a:extLst>
              <a:ext uri="{FF2B5EF4-FFF2-40B4-BE49-F238E27FC236}">
                <a16:creationId xmlns:a16="http://schemas.microsoft.com/office/drawing/2014/main" id="{40F0AABF-D862-4E52-856A-98A908BD81E4}"/>
              </a:ext>
            </a:extLst>
          </p:cNvPr>
          <p:cNvSpPr>
            <a:spLocks noGrp="1"/>
          </p:cNvSpPr>
          <p:nvPr>
            <p:ph type="dt" sz="half" idx="10"/>
          </p:nvPr>
        </p:nvSpPr>
        <p:spPr/>
        <p:txBody>
          <a:bodyPr/>
          <a:lstStyle/>
          <a:p>
            <a:fld id="{EE19B0F1-44AD-42A5-9A37-2FB41F1EC903}" type="datetime3">
              <a:rPr lang="en-US" smtClean="0"/>
              <a:t>16 August 2024</a:t>
            </a:fld>
            <a:endParaRPr lang="en-IN" dirty="0"/>
          </a:p>
        </p:txBody>
      </p:sp>
      <p:sp>
        <p:nvSpPr>
          <p:cNvPr id="4" name="Footer Placeholder 3">
            <a:extLst>
              <a:ext uri="{FF2B5EF4-FFF2-40B4-BE49-F238E27FC236}">
                <a16:creationId xmlns:a16="http://schemas.microsoft.com/office/drawing/2014/main" id="{7F5FDC76-F946-4827-A773-FCD68068B859}"/>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2ABF873B-E40B-4AF7-8D2F-967775EB8EA6}"/>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4568735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Transition Pag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accent4">
                    <a:lumMod val="50000"/>
                  </a:schemeClr>
                </a:solidFill>
              </a:defRPr>
            </a:lvl1pPr>
          </a:lstStyle>
          <a:p>
            <a:r>
              <a:rPr lang="en-US" dirty="0">
                <a:solidFill>
                  <a:schemeClr val="accent2"/>
                </a:solidFill>
              </a:rPr>
              <a:t>Presentation Title </a:t>
            </a:r>
            <a:r>
              <a:rPr lang="en-US" dirty="0"/>
              <a:t>Edit in Slide Master</a:t>
            </a:r>
          </a:p>
        </p:txBody>
      </p:sp>
      <p:sp>
        <p:nvSpPr>
          <p:cNvPr id="4" name="Slide Number Placeholder 3"/>
          <p:cNvSpPr>
            <a:spLocks noGrp="1"/>
          </p:cNvSpPr>
          <p:nvPr>
            <p:ph type="sldNum" sz="quarter" idx="11"/>
          </p:nvPr>
        </p:nvSpPr>
        <p:spPr/>
        <p:txBody>
          <a:bodyPr/>
          <a:lstStyle>
            <a:lvl1pPr>
              <a:defRPr>
                <a:solidFill>
                  <a:schemeClr val="accent4">
                    <a:lumMod val="50000"/>
                  </a:schemeClr>
                </a:solidFill>
              </a:defRPr>
            </a:lvl1pPr>
          </a:lstStyle>
          <a:p>
            <a:fld id="{BB544E63-09F9-914E-B731-EB7D262F5FD2}" type="slidenum">
              <a:rPr lang="en-US" smtClean="0"/>
              <a:pPr/>
              <a:t>‹#›</a:t>
            </a:fld>
            <a:endParaRPr lang="en-US" dirty="0"/>
          </a:p>
        </p:txBody>
      </p:sp>
      <p:sp>
        <p:nvSpPr>
          <p:cNvPr id="8" name="Content Placeholder 7"/>
          <p:cNvSpPr>
            <a:spLocks noGrp="1"/>
          </p:cNvSpPr>
          <p:nvPr>
            <p:ph sz="quarter" idx="13" hasCustomPrompt="1"/>
          </p:nvPr>
        </p:nvSpPr>
        <p:spPr>
          <a:xfrm>
            <a:off x="609601" y="6172200"/>
            <a:ext cx="5147733" cy="685800"/>
          </a:xfrm>
        </p:spPr>
        <p:txBody>
          <a:bodyPr anchor="ctr">
            <a:noAutofit/>
          </a:bodyPr>
          <a:lstStyle>
            <a:lvl1pPr>
              <a:defRPr sz="750"/>
            </a:lvl1pPr>
          </a:lstStyle>
          <a:p>
            <a:r>
              <a:rPr lang="en-US" dirty="0"/>
              <a:t>Click to edit Department Name</a:t>
            </a:r>
          </a:p>
        </p:txBody>
      </p:sp>
      <p:sp>
        <p:nvSpPr>
          <p:cNvPr id="7" name="Text Placeholder 6"/>
          <p:cNvSpPr>
            <a:spLocks noGrp="1"/>
          </p:cNvSpPr>
          <p:nvPr>
            <p:ph type="body" sz="quarter" idx="14" hasCustomPrompt="1"/>
          </p:nvPr>
        </p:nvSpPr>
        <p:spPr>
          <a:xfrm>
            <a:off x="1684868" y="2554289"/>
            <a:ext cx="9383184" cy="415498"/>
          </a:xfrm>
        </p:spPr>
        <p:txBody>
          <a:bodyPr/>
          <a:lstStyle>
            <a:lvl1pPr>
              <a:defRPr sz="2699">
                <a:solidFill>
                  <a:schemeClr val="tx1"/>
                </a:solidFill>
              </a:defRPr>
            </a:lvl1pPr>
          </a:lstStyle>
          <a:p>
            <a:pPr lvl="0"/>
            <a:r>
              <a:rPr lang="en-US" dirty="0"/>
              <a:t>Click to edit Transition Page</a:t>
            </a:r>
          </a:p>
        </p:txBody>
      </p:sp>
      <p:sp>
        <p:nvSpPr>
          <p:cNvPr id="10" name="Text Placeholder 6"/>
          <p:cNvSpPr>
            <a:spLocks noGrp="1"/>
          </p:cNvSpPr>
          <p:nvPr>
            <p:ph type="body" sz="quarter" idx="15" hasCustomPrompt="1"/>
          </p:nvPr>
        </p:nvSpPr>
        <p:spPr>
          <a:xfrm>
            <a:off x="1888067" y="2706689"/>
            <a:ext cx="9383184" cy="415498"/>
          </a:xfrm>
        </p:spPr>
        <p:txBody>
          <a:bodyPr/>
          <a:lstStyle>
            <a:lvl1pPr>
              <a:defRPr sz="2699">
                <a:solidFill>
                  <a:schemeClr val="tx1"/>
                </a:solidFill>
              </a:defRPr>
            </a:lvl1pPr>
          </a:lstStyle>
          <a:p>
            <a:pPr lvl="0"/>
            <a:r>
              <a:rPr lang="en-US" dirty="0"/>
              <a:t>Click to Edit Transition Page</a:t>
            </a:r>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6" t="32456" r="3300" b="5128"/>
          <a:stretch/>
        </p:blipFill>
        <p:spPr>
          <a:xfrm>
            <a:off x="605120" y="571500"/>
            <a:ext cx="10981765" cy="5600700"/>
          </a:xfrm>
          <a:prstGeom prst="rect">
            <a:avLst/>
          </a:prstGeom>
        </p:spPr>
      </p:pic>
    </p:spTree>
    <p:extLst>
      <p:ext uri="{BB962C8B-B14F-4D97-AF65-F5344CB8AC3E}">
        <p14:creationId xmlns:p14="http://schemas.microsoft.com/office/powerpoint/2010/main" val="1530680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4852" y="1"/>
            <a:ext cx="3997149" cy="6156104"/>
          </a:xfrm>
        </p:spPr>
        <p:txBody>
          <a:bodyPr/>
          <a:lstStyle/>
          <a:p>
            <a:endParaRPr lang="en-IN" dirty="0"/>
          </a:p>
        </p:txBody>
      </p:sp>
      <p:sp>
        <p:nvSpPr>
          <p:cNvPr id="2" name="Title 1"/>
          <p:cNvSpPr>
            <a:spLocks noGrp="1"/>
          </p:cNvSpPr>
          <p:nvPr>
            <p:ph type="title"/>
          </p:nvPr>
        </p:nvSpPr>
        <p:spPr>
          <a:xfrm>
            <a:off x="609601" y="294200"/>
            <a:ext cx="7440547" cy="590400"/>
          </a:xfrm>
        </p:spPr>
        <p:txBody>
          <a:bodyPr/>
          <a:lstStyle>
            <a:lvl1pPr>
              <a:defRPr sz="239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609601" y="1137921"/>
            <a:ext cx="7295842" cy="873760"/>
          </a:xfrm>
        </p:spPr>
        <p:txBody>
          <a:bodyPr/>
          <a:lstStyle>
            <a:lvl1pPr marL="0" indent="0">
              <a:buNone/>
              <a:defRPr sz="17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601" y="2311401"/>
            <a:ext cx="3578253" cy="3844704"/>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7190" y="2311402"/>
            <a:ext cx="3578253" cy="1254759"/>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7190" y="4236721"/>
            <a:ext cx="3578253" cy="1944160"/>
          </a:xfrm>
        </p:spPr>
        <p:txBody>
          <a:bodyPr numCol="1"/>
          <a:lstStyle>
            <a:lvl1pPr marL="0" indent="0">
              <a:buNone/>
              <a:defRPr sz="1799">
                <a:solidFill>
                  <a:schemeClr val="bg1"/>
                </a:solidFill>
                <a:latin typeface="Georgia" panose="02040502050405020303" pitchFamily="18" charset="0"/>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609601" y="907750"/>
            <a:ext cx="7440548"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4" name="Date Placeholder 3">
            <a:extLst>
              <a:ext uri="{FF2B5EF4-FFF2-40B4-BE49-F238E27FC236}">
                <a16:creationId xmlns:a16="http://schemas.microsoft.com/office/drawing/2014/main" id="{38FDA286-FC7C-4768-AFFF-1618056D687D}"/>
              </a:ext>
            </a:extLst>
          </p:cNvPr>
          <p:cNvSpPr>
            <a:spLocks noGrp="1"/>
          </p:cNvSpPr>
          <p:nvPr>
            <p:ph type="dt" sz="half" idx="14"/>
          </p:nvPr>
        </p:nvSpPr>
        <p:spPr/>
        <p:txBody>
          <a:bodyPr/>
          <a:lstStyle/>
          <a:p>
            <a:fld id="{FAA65521-E907-4B6A-8E88-DD4BEE4ED137}" type="datetime3">
              <a:rPr lang="en-US" smtClean="0"/>
              <a:t>16 August 2024</a:t>
            </a:fld>
            <a:endParaRPr lang="en-IN" dirty="0"/>
          </a:p>
        </p:txBody>
      </p:sp>
      <p:sp>
        <p:nvSpPr>
          <p:cNvPr id="6" name="Footer Placeholder 5">
            <a:extLst>
              <a:ext uri="{FF2B5EF4-FFF2-40B4-BE49-F238E27FC236}">
                <a16:creationId xmlns:a16="http://schemas.microsoft.com/office/drawing/2014/main" id="{69C73E4D-1EBD-404A-B8F4-9B8AD7336F33}"/>
              </a:ext>
            </a:extLst>
          </p:cNvPr>
          <p:cNvSpPr>
            <a:spLocks noGrp="1"/>
          </p:cNvSpPr>
          <p:nvPr>
            <p:ph type="ftr" sz="quarter" idx="15"/>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159C267-49E7-46A8-B353-C5EB81154AB5}"/>
              </a:ext>
            </a:extLst>
          </p:cNvPr>
          <p:cNvSpPr>
            <a:spLocks noGrp="1"/>
          </p:cNvSpPr>
          <p:nvPr>
            <p:ph type="sldNum" sz="quarter" idx="16"/>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410716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1"/>
            <a:ext cx="2383219" cy="6857999"/>
          </a:xfrm>
        </p:spPr>
        <p:txBody>
          <a:bodyPr/>
          <a:lstStyle/>
          <a:p>
            <a:endParaRPr lang="en-IN" dirty="0"/>
          </a:p>
        </p:txBody>
      </p:sp>
      <p:sp>
        <p:nvSpPr>
          <p:cNvPr id="2" name="Title 1"/>
          <p:cNvSpPr>
            <a:spLocks noGrp="1"/>
          </p:cNvSpPr>
          <p:nvPr>
            <p:ph type="title"/>
          </p:nvPr>
        </p:nvSpPr>
        <p:spPr>
          <a:xfrm>
            <a:off x="2693891" y="294200"/>
            <a:ext cx="8887371" cy="590400"/>
          </a:xfrm>
        </p:spPr>
        <p:txBody>
          <a:bodyPr/>
          <a:lstStyle>
            <a:lvl1pPr>
              <a:defRPr sz="2399">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2693890" y="1137921"/>
            <a:ext cx="2741454" cy="5018184"/>
          </a:xfrm>
        </p:spPr>
        <p:txBody>
          <a:bodyPr/>
          <a:lstStyle>
            <a:lvl1pPr marL="0" indent="0">
              <a:buNone/>
              <a:defRPr sz="17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4102" y="1137921"/>
            <a:ext cx="2802382" cy="5018184"/>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8815241" y="1137922"/>
            <a:ext cx="2767159" cy="2796151"/>
          </a:xfrm>
        </p:spPr>
        <p:txBody>
          <a:bodyPr numCol="1"/>
          <a:lstStyle>
            <a:lvl1pPr marL="0" indent="0">
              <a:buNone/>
              <a:defRPr sz="1399">
                <a:solidFill>
                  <a:schemeClr val="bg1"/>
                </a:solidFill>
              </a:defRPr>
            </a:lvl1pPr>
            <a:lvl2pPr marL="356438" indent="0">
              <a:buNone/>
              <a:defRPr sz="1799">
                <a:solidFill>
                  <a:schemeClr val="bg1"/>
                </a:solidFill>
              </a:defRPr>
            </a:lvl2pPr>
            <a:lvl3pPr marL="712875" indent="0">
              <a:buNone/>
              <a:defRPr sz="1599">
                <a:solidFill>
                  <a:schemeClr val="bg1"/>
                </a:solidFill>
              </a:defRPr>
            </a:lvl3pPr>
            <a:lvl4pPr marL="1069313" indent="0">
              <a:buNone/>
              <a:defRPr sz="1399">
                <a:solidFill>
                  <a:schemeClr val="bg1"/>
                </a:solidFill>
              </a:defRPr>
            </a:lvl4pPr>
            <a:lvl5pPr marL="1425751" indent="0">
              <a:buNone/>
              <a:defRPr sz="1199">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693891" y="907750"/>
            <a:ext cx="8887371"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4" name="Date Placeholder 3">
            <a:extLst>
              <a:ext uri="{FF2B5EF4-FFF2-40B4-BE49-F238E27FC236}">
                <a16:creationId xmlns:a16="http://schemas.microsoft.com/office/drawing/2014/main" id="{457DDD53-DA5D-4F66-8EAA-913A40461E30}"/>
              </a:ext>
            </a:extLst>
          </p:cNvPr>
          <p:cNvSpPr>
            <a:spLocks noGrp="1"/>
          </p:cNvSpPr>
          <p:nvPr>
            <p:ph type="dt" sz="half" idx="13"/>
          </p:nvPr>
        </p:nvSpPr>
        <p:spPr/>
        <p:txBody>
          <a:bodyPr/>
          <a:lstStyle/>
          <a:p>
            <a:fld id="{B2FB67F6-71E2-4CE9-9767-63F7E639F73F}" type="datetime3">
              <a:rPr lang="en-US" smtClean="0"/>
              <a:t>16 August 2024</a:t>
            </a:fld>
            <a:endParaRPr lang="en-IN" dirty="0"/>
          </a:p>
        </p:txBody>
      </p:sp>
      <p:sp>
        <p:nvSpPr>
          <p:cNvPr id="6" name="Footer Placeholder 5">
            <a:extLst>
              <a:ext uri="{FF2B5EF4-FFF2-40B4-BE49-F238E27FC236}">
                <a16:creationId xmlns:a16="http://schemas.microsoft.com/office/drawing/2014/main" id="{89A18168-B280-402E-8310-35BC958D390B}"/>
              </a:ext>
            </a:extLst>
          </p:cNvPr>
          <p:cNvSpPr>
            <a:spLocks noGrp="1"/>
          </p:cNvSpPr>
          <p:nvPr>
            <p:ph type="ftr" sz="quarter" idx="14"/>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97D562B9-5194-4705-ABBD-89576E2CC7A3}"/>
              </a:ext>
            </a:extLst>
          </p:cNvPr>
          <p:cNvSpPr>
            <a:spLocks noGrp="1"/>
          </p:cNvSpPr>
          <p:nvPr>
            <p:ph type="sldNum" sz="quarter" idx="15"/>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2592370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1" y="294200"/>
            <a:ext cx="10972800"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609601" y="1137920"/>
            <a:ext cx="8234455" cy="4834800"/>
          </a:xfrm>
        </p:spPr>
        <p:txBody>
          <a:bodyPr/>
          <a:lstStyle>
            <a:lvl1pPr marL="0" indent="0">
              <a:spcBef>
                <a:spcPts val="0"/>
              </a:spcBef>
              <a:buNone/>
              <a:defRPr>
                <a:solidFill>
                  <a:schemeClr val="bg1"/>
                </a:solidFill>
              </a:defRPr>
            </a:lvl1pPr>
            <a:lvl2pPr marL="0" indent="0">
              <a:spcBef>
                <a:spcPts val="0"/>
              </a:spcBef>
              <a:buNone/>
              <a:defRPr sz="1799">
                <a:solidFill>
                  <a:schemeClr val="bg1"/>
                </a:solidFill>
              </a:defRPr>
            </a:lvl2pPr>
            <a:lvl3pPr marL="0" indent="0">
              <a:spcBef>
                <a:spcPts val="0"/>
              </a:spcBef>
              <a:buNone/>
              <a:defRPr sz="1599">
                <a:solidFill>
                  <a:schemeClr val="bg1"/>
                </a:solidFill>
              </a:defRPr>
            </a:lvl3pPr>
            <a:lvl4pPr marL="0" indent="0">
              <a:spcBef>
                <a:spcPts val="0"/>
              </a:spcBef>
              <a:buNone/>
              <a:defRPr sz="1399">
                <a:solidFill>
                  <a:schemeClr val="bg1"/>
                </a:solidFill>
              </a:defRPr>
            </a:lvl4pPr>
            <a:lvl5pPr marL="0" indent="0">
              <a:spcBef>
                <a:spcPts val="0"/>
              </a:spcBef>
              <a:buNone/>
              <a:defRPr sz="1199">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601" y="907750"/>
            <a:ext cx="1097428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dirty="0">
              <a:solidFill>
                <a:schemeClr val="bg1"/>
              </a:solidFill>
            </a:endParaRP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1E6D7102-DD97-4F84-8724-387B81A0E6ED}" type="datetime3">
              <a:rPr lang="en-US" smtClean="0"/>
              <a:t>16 August 2024</a:t>
            </a:fld>
            <a:endParaRPr lang="en-IN" dirty="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1070539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616" y="2851522"/>
            <a:ext cx="4445485" cy="1202318"/>
          </a:xfrm>
        </p:spPr>
        <p:txBody>
          <a:bodyPr vert="horz" lIns="0" tIns="0" rIns="0" bIns="0" rtlCol="0" anchor="ctr" anchorCtr="0">
            <a:noAutofit/>
          </a:bodyPr>
          <a:lstStyle>
            <a:lvl1pPr marL="0" indent="0">
              <a:buNone/>
              <a:defRPr kumimoji="0" lang="en-IN" sz="3598"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356438" marR="0" lvl="0" indent="-356438" defTabSz="1007383" fontAlgn="auto">
              <a:lnSpc>
                <a:spcPct val="100000"/>
              </a:lnSpc>
              <a:spcBef>
                <a:spcPct val="0"/>
              </a:spcBef>
              <a:spcAft>
                <a:spcPts val="0"/>
              </a:spcAft>
              <a:buClrTx/>
              <a:buSzTx/>
              <a:tabLst/>
            </a:pPr>
            <a:r>
              <a:rPr lang="en-US" dirty="0"/>
              <a:t>Chapter Title</a:t>
            </a:r>
            <a:endParaRPr lang="en-IN" dirty="0"/>
          </a:p>
        </p:txBody>
      </p:sp>
      <p:sp>
        <p:nvSpPr>
          <p:cNvPr id="2" name="Date Placeholder 1">
            <a:extLst>
              <a:ext uri="{FF2B5EF4-FFF2-40B4-BE49-F238E27FC236}">
                <a16:creationId xmlns:a16="http://schemas.microsoft.com/office/drawing/2014/main" id="{984443D1-37A3-4969-A6D3-4E99E05604B9}"/>
              </a:ext>
            </a:extLst>
          </p:cNvPr>
          <p:cNvSpPr>
            <a:spLocks noGrp="1"/>
          </p:cNvSpPr>
          <p:nvPr>
            <p:ph type="dt" sz="half" idx="11"/>
          </p:nvPr>
        </p:nvSpPr>
        <p:spPr/>
        <p:txBody>
          <a:bodyPr/>
          <a:lstStyle/>
          <a:p>
            <a:fld id="{C1498488-8765-4B8D-9D72-8E71718AE3EF}" type="datetime3">
              <a:rPr lang="en-US" smtClean="0"/>
              <a:t>16 August 2024</a:t>
            </a:fld>
            <a:endParaRPr lang="en-IN" dirty="0"/>
          </a:p>
        </p:txBody>
      </p:sp>
      <p:sp>
        <p:nvSpPr>
          <p:cNvPr id="3" name="Footer Placeholder 2">
            <a:extLst>
              <a:ext uri="{FF2B5EF4-FFF2-40B4-BE49-F238E27FC236}">
                <a16:creationId xmlns:a16="http://schemas.microsoft.com/office/drawing/2014/main" id="{61AB04F4-59F4-4102-9BBD-DB62B48E184D}"/>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E499AB0A-887B-46B8-BA72-781970F002C7}"/>
              </a:ext>
            </a:extLst>
          </p:cNvPr>
          <p:cNvSpPr>
            <a:spLocks noGrp="1"/>
          </p:cNvSpPr>
          <p:nvPr>
            <p:ph type="sldNum" sz="quarter" idx="13"/>
          </p:nvPr>
        </p:nvSpPr>
        <p:spPr/>
        <p:txBody>
          <a:bodyPr/>
          <a:lstStyle/>
          <a:p>
            <a:r>
              <a:rPr lang="en-GB" dirty="0"/>
              <a:t>Page </a:t>
            </a:r>
            <a:fld id="{F1BC30E3-FFE5-4B91-AA19-87A149EBB9EE}" type="slidenum">
              <a:rPr smtClean="0"/>
              <a:pPr/>
              <a:t>‹#›</a:t>
            </a:fld>
            <a:endParaRPr dirty="0"/>
          </a:p>
        </p:txBody>
      </p:sp>
    </p:spTree>
    <p:extLst>
      <p:ext uri="{BB962C8B-B14F-4D97-AF65-F5344CB8AC3E}">
        <p14:creationId xmlns:p14="http://schemas.microsoft.com/office/powerpoint/2010/main" val="375743611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94200"/>
            <a:ext cx="10972800" cy="590880"/>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609601" y="1137920"/>
            <a:ext cx="10972800" cy="494792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auto">
          <a:xfrm>
            <a:off x="11281250" y="6356350"/>
            <a:ext cx="303055" cy="311150"/>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1428184" y="6471244"/>
            <a:ext cx="1190638" cy="180000"/>
          </a:xfrm>
          <a:prstGeom prst="rect">
            <a:avLst/>
          </a:prstGeom>
        </p:spPr>
        <p:txBody>
          <a:bodyPr vert="horz" lIns="0" tIns="0" rIns="0" bIns="0" rtlCol="0" anchor="ctr"/>
          <a:lstStyle>
            <a:lvl1pPr marL="0" algn="l" defTabSz="913943" rtl="0" eaLnBrk="1" latinLnBrk="0" hangingPunct="1">
              <a:defRPr lang="en-IN" sz="800" kern="1200" smtClean="0">
                <a:solidFill>
                  <a:schemeClr val="bg1"/>
                </a:solidFill>
                <a:latin typeface="EYInterstate Regular" panose="02000503020000020004" pitchFamily="2" charset="0"/>
                <a:ea typeface="+mn-ea"/>
                <a:cs typeface="+mn-cs"/>
              </a:defRPr>
            </a:lvl1pPr>
          </a:lstStyle>
          <a:p>
            <a:fld id="{CD05BAC6-7084-4B5E-A926-4CA635F89C64}" type="datetime3">
              <a:rPr lang="en-US" smtClean="0"/>
              <a:t>16 August 2024</a:t>
            </a:fld>
            <a:endParaRPr lang="en-IN"/>
          </a:p>
        </p:txBody>
      </p:sp>
      <p:sp>
        <p:nvSpPr>
          <p:cNvPr id="20" name="Footer Placeholder 4">
            <a:extLst>
              <a:ext uri="{FF2B5EF4-FFF2-40B4-BE49-F238E27FC236}">
                <a16:creationId xmlns:a16="http://schemas.microsoft.com/office/drawing/2014/main" id="{AC28FA70-87E4-49F4-AFDE-345AA28E0BE7}"/>
              </a:ext>
            </a:extLst>
          </p:cNvPr>
          <p:cNvSpPr>
            <a:spLocks noGrp="1"/>
          </p:cNvSpPr>
          <p:nvPr>
            <p:ph type="ftr" sz="quarter" idx="3"/>
          </p:nvPr>
        </p:nvSpPr>
        <p:spPr>
          <a:xfrm>
            <a:off x="3237502" y="6471244"/>
            <a:ext cx="3084493" cy="180000"/>
          </a:xfrm>
          <a:prstGeom prst="rect">
            <a:avLst/>
          </a:prstGeom>
        </p:spPr>
        <p:txBody>
          <a:bodyPr vert="horz" lIns="0" tIns="0" rIns="0" bIns="0" rtlCol="0" anchor="ctr"/>
          <a:lstStyle>
            <a:lvl1pPr marL="0" algn="l" defTabSz="913943" rtl="0" eaLnBrk="1" latinLnBrk="0" hangingPunct="1">
              <a:defRPr lang="en-IN" sz="800" kern="1200" dirty="0">
                <a:solidFill>
                  <a:schemeClr val="bg1"/>
                </a:solidFill>
                <a:latin typeface="EYInterstate Regular" panose="02000503020000020004" pitchFamily="2" charset="0"/>
                <a:ea typeface="+mn-ea"/>
                <a:cs typeface="+mn-cs"/>
              </a:defRPr>
            </a:lvl1pPr>
          </a:lstStyle>
          <a:p>
            <a:r>
              <a:rPr lang="en-US"/>
              <a:t>Presentation title</a:t>
            </a:r>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616900" y="6471244"/>
            <a:ext cx="662721" cy="180000"/>
          </a:xfrm>
          <a:prstGeom prst="rect">
            <a:avLst/>
          </a:prstGeom>
        </p:spPr>
        <p:txBody>
          <a:bodyPr vert="horz" lIns="0" tIns="0" rIns="0" bIns="0" rtlCol="0" anchor="ctr"/>
          <a:lstStyle>
            <a:lvl1pPr marL="0" algn="l" defTabSz="913943" rtl="0" eaLnBrk="1" latinLnBrk="0" hangingPunct="1">
              <a:defRPr lang="en-IN" sz="800" kern="1200" smtClean="0">
                <a:solidFill>
                  <a:schemeClr val="bg1"/>
                </a:solidFill>
                <a:latin typeface="EYInterstate Regular" panose="02000503020000020004" pitchFamily="2" charset="0"/>
                <a:ea typeface="+mn-ea"/>
                <a:cs typeface="+mn-cs"/>
              </a:defRPr>
            </a:lvl1pPr>
          </a:lstStyle>
          <a:p>
            <a:r>
              <a:rPr lang="en-GB"/>
              <a:t>Page </a:t>
            </a:r>
            <a:fld id="{F1BC30E3-FFE5-4B91-AA19-87A149EBB9EE}" type="slidenum">
              <a:rPr smtClean="0"/>
              <a:pPr/>
              <a:t>‹#›</a:t>
            </a:fld>
            <a:endParaRPr/>
          </a:p>
        </p:txBody>
      </p:sp>
    </p:spTree>
    <p:extLst>
      <p:ext uri="{BB962C8B-B14F-4D97-AF65-F5344CB8AC3E}">
        <p14:creationId xmlns:p14="http://schemas.microsoft.com/office/powerpoint/2010/main" val="2737202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Lst>
  <p:hf hdr="0"/>
  <p:txStyles>
    <p:titleStyle>
      <a:lvl1pPr algn="l" defTabSz="913943" rtl="0" eaLnBrk="1" latinLnBrk="0" hangingPunct="1">
        <a:lnSpc>
          <a:spcPct val="85000"/>
        </a:lnSpc>
        <a:spcBef>
          <a:spcPct val="0"/>
        </a:spcBef>
        <a:buNone/>
        <a:defRPr sz="2399" b="0" kern="1200">
          <a:solidFill>
            <a:schemeClr val="bg1"/>
          </a:solidFill>
          <a:latin typeface="EYInterstate Light" panose="02000506000000020004" pitchFamily="2" charset="0"/>
          <a:ea typeface="+mj-ea"/>
          <a:cs typeface="Arial" pitchFamily="34" charset="0"/>
        </a:defRPr>
      </a:lvl1pPr>
    </p:titleStyle>
    <p:bodyStyle>
      <a:lvl1pPr marL="356438" indent="-356438" algn="l" defTabSz="913943" rtl="0" eaLnBrk="1" latinLnBrk="0" hangingPunct="1">
        <a:spcBef>
          <a:spcPct val="20000"/>
        </a:spcBef>
        <a:buClr>
          <a:schemeClr val="tx2"/>
        </a:buClr>
        <a:buSzPct val="110000"/>
        <a:buFont typeface="EYInterstate Light" panose="02000506000000020004" pitchFamily="2" charset="0"/>
        <a:buChar char="•"/>
        <a:defRPr sz="1999" kern="1200">
          <a:solidFill>
            <a:schemeClr val="bg1"/>
          </a:solidFill>
          <a:latin typeface="EYInterstate Light" panose="02000506000000020004" pitchFamily="2" charset="0"/>
          <a:ea typeface="+mn-ea"/>
          <a:cs typeface="+mn-cs"/>
        </a:defRPr>
      </a:lvl1pPr>
      <a:lvl2pPr marL="712875" indent="-356438" algn="l" defTabSz="913943" rtl="0" eaLnBrk="1" latinLnBrk="0" hangingPunct="1">
        <a:spcBef>
          <a:spcPct val="20000"/>
        </a:spcBef>
        <a:buClr>
          <a:schemeClr val="tx2"/>
        </a:buClr>
        <a:buSzPct val="110000"/>
        <a:buFont typeface="EYInterstate Light" panose="02000506000000020004" pitchFamily="2" charset="0"/>
        <a:buChar char="•"/>
        <a:defRPr sz="1799" kern="1200">
          <a:solidFill>
            <a:schemeClr val="bg1"/>
          </a:solidFill>
          <a:latin typeface="EYInterstate Light" panose="02000506000000020004" pitchFamily="2" charset="0"/>
          <a:ea typeface="+mn-ea"/>
          <a:cs typeface="+mn-cs"/>
        </a:defRPr>
      </a:lvl2pPr>
      <a:lvl3pPr marL="1069313" indent="-356438" algn="l" defTabSz="913943" rtl="0" eaLnBrk="1" latinLnBrk="0" hangingPunct="1">
        <a:spcBef>
          <a:spcPct val="20000"/>
        </a:spcBef>
        <a:buClr>
          <a:schemeClr val="tx2"/>
        </a:buClr>
        <a:buSzPct val="110000"/>
        <a:buFont typeface="EYInterstate Light" panose="02000506000000020004" pitchFamily="2" charset="0"/>
        <a:buChar char="•"/>
        <a:defRPr sz="1599" kern="1200">
          <a:solidFill>
            <a:schemeClr val="bg1"/>
          </a:solidFill>
          <a:latin typeface="EYInterstate Light" panose="02000506000000020004" pitchFamily="2" charset="0"/>
          <a:ea typeface="+mn-ea"/>
          <a:cs typeface="+mn-cs"/>
        </a:defRPr>
      </a:lvl3pPr>
      <a:lvl4pPr marL="1425751" indent="-356438" algn="l" defTabSz="913943" rtl="0" eaLnBrk="1" latinLnBrk="0" hangingPunct="1">
        <a:spcBef>
          <a:spcPct val="20000"/>
        </a:spcBef>
        <a:buClr>
          <a:schemeClr val="tx2"/>
        </a:buClr>
        <a:buSzPct val="110000"/>
        <a:buFont typeface="EYInterstate Light" panose="02000506000000020004" pitchFamily="2" charset="0"/>
        <a:buChar char="•"/>
        <a:defRPr sz="1399" kern="1200">
          <a:solidFill>
            <a:schemeClr val="bg1"/>
          </a:solidFill>
          <a:latin typeface="EYInterstate Light" panose="02000506000000020004" pitchFamily="2" charset="0"/>
          <a:ea typeface="+mn-ea"/>
          <a:cs typeface="+mn-cs"/>
        </a:defRPr>
      </a:lvl4pPr>
      <a:lvl5pPr marL="1782188" indent="-356438" algn="l" defTabSz="913943" rtl="0" eaLnBrk="1" latinLnBrk="0" hangingPunct="1">
        <a:spcBef>
          <a:spcPct val="20000"/>
        </a:spcBef>
        <a:buClr>
          <a:schemeClr val="tx2"/>
        </a:buClr>
        <a:buSzPct val="110000"/>
        <a:buFont typeface="EYInterstate Light" panose="02000506000000020004" pitchFamily="2" charset="0"/>
        <a:buChar char="•"/>
        <a:defRPr sz="1199" kern="1200">
          <a:solidFill>
            <a:schemeClr val="bg1"/>
          </a:solidFill>
          <a:latin typeface="EYInterstate Light" panose="02000506000000020004" pitchFamily="2" charset="0"/>
          <a:ea typeface="+mn-ea"/>
          <a:cs typeface="+mn-cs"/>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43" rtl="0" eaLnBrk="1" latinLnBrk="0" hangingPunct="1">
        <a:defRPr sz="1799" kern="1200">
          <a:solidFill>
            <a:schemeClr val="tx1"/>
          </a:solidFill>
          <a:latin typeface="+mn-lt"/>
          <a:ea typeface="+mn-ea"/>
          <a:cs typeface="+mn-cs"/>
        </a:defRPr>
      </a:lvl1pPr>
      <a:lvl2pPr marL="456971" algn="l" defTabSz="913943" rtl="0" eaLnBrk="1" latinLnBrk="0" hangingPunct="1">
        <a:defRPr sz="1799" kern="1200">
          <a:solidFill>
            <a:schemeClr val="tx1"/>
          </a:solidFill>
          <a:latin typeface="+mn-lt"/>
          <a:ea typeface="+mn-ea"/>
          <a:cs typeface="+mn-cs"/>
        </a:defRPr>
      </a:lvl2pPr>
      <a:lvl3pPr marL="913943" algn="l" defTabSz="913943" rtl="0" eaLnBrk="1" latinLnBrk="0" hangingPunct="1">
        <a:defRPr sz="1799" kern="1200">
          <a:solidFill>
            <a:schemeClr val="tx1"/>
          </a:solidFill>
          <a:latin typeface="+mn-lt"/>
          <a:ea typeface="+mn-ea"/>
          <a:cs typeface="+mn-cs"/>
        </a:defRPr>
      </a:lvl3pPr>
      <a:lvl4pPr marL="1370914" algn="l" defTabSz="913943" rtl="0" eaLnBrk="1" latinLnBrk="0" hangingPunct="1">
        <a:defRPr sz="1799" kern="1200">
          <a:solidFill>
            <a:schemeClr val="tx1"/>
          </a:solidFill>
          <a:latin typeface="+mn-lt"/>
          <a:ea typeface="+mn-ea"/>
          <a:cs typeface="+mn-cs"/>
        </a:defRPr>
      </a:lvl4pPr>
      <a:lvl5pPr marL="1827886" algn="l" defTabSz="913943" rtl="0" eaLnBrk="1" latinLnBrk="0" hangingPunct="1">
        <a:defRPr sz="1799" kern="1200">
          <a:solidFill>
            <a:schemeClr val="tx1"/>
          </a:solidFill>
          <a:latin typeface="+mn-lt"/>
          <a:ea typeface="+mn-ea"/>
          <a:cs typeface="+mn-cs"/>
        </a:defRPr>
      </a:lvl5pPr>
      <a:lvl6pPr marL="2284857" algn="l" defTabSz="913943" rtl="0" eaLnBrk="1" latinLnBrk="0" hangingPunct="1">
        <a:defRPr sz="1799" kern="1200">
          <a:solidFill>
            <a:schemeClr val="tx1"/>
          </a:solidFill>
          <a:latin typeface="+mn-lt"/>
          <a:ea typeface="+mn-ea"/>
          <a:cs typeface="+mn-cs"/>
        </a:defRPr>
      </a:lvl6pPr>
      <a:lvl7pPr marL="2741828" algn="l" defTabSz="913943" rtl="0" eaLnBrk="1" latinLnBrk="0" hangingPunct="1">
        <a:defRPr sz="1799" kern="1200">
          <a:solidFill>
            <a:schemeClr val="tx1"/>
          </a:solidFill>
          <a:latin typeface="+mn-lt"/>
          <a:ea typeface="+mn-ea"/>
          <a:cs typeface="+mn-cs"/>
        </a:defRPr>
      </a:lvl7pPr>
      <a:lvl8pPr marL="3198800" algn="l" defTabSz="913943" rtl="0" eaLnBrk="1" latinLnBrk="0" hangingPunct="1">
        <a:defRPr sz="1799" kern="1200">
          <a:solidFill>
            <a:schemeClr val="tx1"/>
          </a:solidFill>
          <a:latin typeface="+mn-lt"/>
          <a:ea typeface="+mn-ea"/>
          <a:cs typeface="+mn-cs"/>
        </a:defRPr>
      </a:lvl8pPr>
      <a:lvl9pPr marL="3655771" algn="l" defTabSz="91394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00460AE-E48C-4C5C-B3AB-FC2C9EEC2831}"/>
              </a:ext>
            </a:extLst>
          </p:cNvPr>
          <p:cNvSpPr txBox="1">
            <a:spLocks/>
          </p:cNvSpPr>
          <p:nvPr/>
        </p:nvSpPr>
        <p:spPr>
          <a:xfrm>
            <a:off x="2158350" y="1385446"/>
            <a:ext cx="8225316" cy="1641466"/>
          </a:xfrm>
          <a:prstGeom prst="rect">
            <a:avLst/>
          </a:prstGeom>
        </p:spPr>
        <p:txBody>
          <a:bodyPr/>
          <a:lstStyle>
            <a:lvl1pPr marL="0" algn="l" defTabSz="342900" rtl="0" eaLnBrk="1" latinLnBrk="0" hangingPunct="1">
              <a:spcBef>
                <a:spcPct val="0"/>
              </a:spcBef>
              <a:buNone/>
              <a:defRPr kumimoji="0" lang="en-US" sz="2700" b="1" i="0" kern="1200" spc="0" dirty="0">
                <a:solidFill>
                  <a:schemeClr val="tx1"/>
                </a:solidFill>
                <a:latin typeface="+mj-lt"/>
                <a:ea typeface="PrudentialModern Bold SemiCondensed" charset="0"/>
                <a:cs typeface="PrudentialModern Bold SemiCondensed" charset="0"/>
              </a:defRPr>
            </a:lvl1pPr>
          </a:lstStyle>
          <a:p>
            <a:pPr defTabSz="342733"/>
            <a:r>
              <a:rPr lang="en-US" sz="3598" dirty="0">
                <a:solidFill>
                  <a:srgbClr val="06629C"/>
                </a:solidFill>
                <a:latin typeface="PrudentialModern SemCond"/>
              </a:rPr>
              <a:t>Prudential</a:t>
            </a:r>
            <a:br>
              <a:rPr lang="en-US" sz="3598" dirty="0">
                <a:solidFill>
                  <a:srgbClr val="06629C"/>
                </a:solidFill>
                <a:latin typeface="PrudentialModern SemCond"/>
              </a:rPr>
            </a:br>
            <a:r>
              <a:rPr lang="en-US" sz="2799" dirty="0">
                <a:solidFill>
                  <a:srgbClr val="06629C"/>
                </a:solidFill>
                <a:latin typeface="PrudentialModern SemCond"/>
              </a:rPr>
              <a:t>AC report digitization using Gen AI</a:t>
            </a:r>
            <a:endParaRPr lang="en-US" sz="3598" dirty="0">
              <a:solidFill>
                <a:srgbClr val="06629C"/>
              </a:solidFill>
              <a:latin typeface="PrudentialModern SemCond"/>
            </a:endParaRPr>
          </a:p>
          <a:p>
            <a:pPr defTabSz="342733"/>
            <a:r>
              <a:rPr lang="en-US" sz="2799" b="0" dirty="0">
                <a:solidFill>
                  <a:srgbClr val="06629C"/>
                </a:solidFill>
                <a:latin typeface="PrudentialModern SemCond"/>
              </a:rPr>
              <a:t>Output</a:t>
            </a:r>
            <a:endParaRPr lang="en-US" sz="4498" b="0" dirty="0">
              <a:solidFill>
                <a:srgbClr val="333333"/>
              </a:solidFill>
              <a:latin typeface="PrudentialModern SemCond"/>
            </a:endParaRPr>
          </a:p>
        </p:txBody>
      </p:sp>
      <p:pic>
        <p:nvPicPr>
          <p:cNvPr id="11" name="Picture 10" descr="PruBYC_BlueBlack_R.jpg">
            <a:extLst>
              <a:ext uri="{FF2B5EF4-FFF2-40B4-BE49-F238E27FC236}">
                <a16:creationId xmlns:a16="http://schemas.microsoft.com/office/drawing/2014/main" id="{16517F6D-A8BE-4421-A78D-87823A2F3C34}"/>
              </a:ext>
            </a:extLst>
          </p:cNvPr>
          <p:cNvPicPr>
            <a:picLocks noChangeAspect="1"/>
          </p:cNvPicPr>
          <p:nvPr/>
        </p:nvPicPr>
        <p:blipFill>
          <a:blip r:embed="rId2" cstate="print"/>
          <a:stretch>
            <a:fillRect/>
          </a:stretch>
        </p:blipFill>
        <p:spPr>
          <a:xfrm>
            <a:off x="8483143" y="6170775"/>
            <a:ext cx="1751705" cy="636983"/>
          </a:xfrm>
          <a:prstGeom prst="rect">
            <a:avLst/>
          </a:prstGeom>
        </p:spPr>
      </p:pic>
      <p:sp>
        <p:nvSpPr>
          <p:cNvPr id="4" name="Title 2">
            <a:extLst>
              <a:ext uri="{FF2B5EF4-FFF2-40B4-BE49-F238E27FC236}">
                <a16:creationId xmlns:a16="http://schemas.microsoft.com/office/drawing/2014/main" id="{ADB5D657-0D46-475E-9116-4E6EB6E787F0}"/>
              </a:ext>
            </a:extLst>
          </p:cNvPr>
          <p:cNvSpPr txBox="1">
            <a:spLocks/>
          </p:cNvSpPr>
          <p:nvPr/>
        </p:nvSpPr>
        <p:spPr>
          <a:xfrm>
            <a:off x="2178078" y="3592656"/>
            <a:ext cx="8225316" cy="692137"/>
          </a:xfrm>
          <a:prstGeom prst="rect">
            <a:avLst/>
          </a:prstGeom>
        </p:spPr>
        <p:txBody>
          <a:bodyPr/>
          <a:lstStyle>
            <a:lvl1pPr marL="0" algn="l" defTabSz="342900" rtl="0" eaLnBrk="1" latinLnBrk="0" hangingPunct="1">
              <a:spcBef>
                <a:spcPct val="0"/>
              </a:spcBef>
              <a:buNone/>
              <a:defRPr kumimoji="0" lang="en-US" sz="2700" b="1" i="0" kern="1200" spc="0" dirty="0">
                <a:solidFill>
                  <a:schemeClr val="tx1"/>
                </a:solidFill>
                <a:latin typeface="+mj-lt"/>
                <a:ea typeface="PrudentialModern Bold SemiCondensed" charset="0"/>
                <a:cs typeface="PrudentialModern Bold SemiCondensed" charset="0"/>
              </a:defRPr>
            </a:lvl1pPr>
          </a:lstStyle>
          <a:p>
            <a:pPr defTabSz="342733"/>
            <a:r>
              <a:rPr lang="en-US" sz="2799">
                <a:solidFill>
                  <a:srgbClr val="06629C"/>
                </a:solidFill>
                <a:latin typeface="PrudentialModern SemCond"/>
              </a:rPr>
              <a:t>August 16</a:t>
            </a:r>
            <a:r>
              <a:rPr lang="en-US" sz="2799" baseline="30000">
                <a:solidFill>
                  <a:srgbClr val="06629C"/>
                </a:solidFill>
                <a:latin typeface="PrudentialModern SemCond"/>
              </a:rPr>
              <a:t>th</a:t>
            </a:r>
            <a:r>
              <a:rPr lang="en-US" sz="2799">
                <a:solidFill>
                  <a:srgbClr val="06629C"/>
                </a:solidFill>
                <a:latin typeface="PrudentialModern SemCond"/>
              </a:rPr>
              <a:t>, </a:t>
            </a:r>
            <a:r>
              <a:rPr lang="en-US" sz="2799" dirty="0">
                <a:solidFill>
                  <a:srgbClr val="06629C"/>
                </a:solidFill>
                <a:latin typeface="PrudentialModern SemCond"/>
              </a:rPr>
              <a:t>2024</a:t>
            </a:r>
            <a:endParaRPr lang="en-US" sz="2799" dirty="0">
              <a:solidFill>
                <a:srgbClr val="333333"/>
              </a:solidFill>
              <a:latin typeface="PrudentialModern SemCond"/>
            </a:endParaRPr>
          </a:p>
        </p:txBody>
      </p:sp>
    </p:spTree>
    <p:extLst>
      <p:ext uri="{BB962C8B-B14F-4D97-AF65-F5344CB8AC3E}">
        <p14:creationId xmlns:p14="http://schemas.microsoft.com/office/powerpoint/2010/main" val="1134258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7F8B-29C4-D970-8E49-DE9EED65042C}"/>
              </a:ext>
            </a:extLst>
          </p:cNvPr>
          <p:cNvSpPr>
            <a:spLocks noGrp="1"/>
          </p:cNvSpPr>
          <p:nvPr>
            <p:ph type="title"/>
          </p:nvPr>
        </p:nvSpPr>
        <p:spPr>
          <a:xfrm>
            <a:off x="609601" y="377509"/>
            <a:ext cx="10972800" cy="508415"/>
          </a:xfrm>
        </p:spPr>
        <p:txBody>
          <a:bodyPr/>
          <a:lstStyle/>
          <a:p>
            <a:r>
              <a:rPr lang="en-US" dirty="0"/>
              <a:t>Summary at Operating Division level ( 2 of 6) </a:t>
            </a:r>
            <a:br>
              <a:rPr lang="en-US" dirty="0"/>
            </a:br>
            <a:r>
              <a:rPr lang="en-US" sz="1399" b="1" i="1" dirty="0"/>
              <a:t>Summary of issue statistics, issue findings, root cause explanation, risk taxonomy</a:t>
            </a:r>
          </a:p>
        </p:txBody>
      </p:sp>
      <p:sp>
        <p:nvSpPr>
          <p:cNvPr id="5" name="Slide Number Placeholder 4">
            <a:extLst>
              <a:ext uri="{FF2B5EF4-FFF2-40B4-BE49-F238E27FC236}">
                <a16:creationId xmlns:a16="http://schemas.microsoft.com/office/drawing/2014/main" id="{187CD128-B092-9B39-5B5C-B7653FF395CD}"/>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10</a:t>
            </a:fld>
            <a:endParaRPr lang="en-IN" dirty="0">
              <a:solidFill>
                <a:prstClr val="white"/>
              </a:solidFill>
            </a:endParaRPr>
          </a:p>
        </p:txBody>
      </p:sp>
      <p:sp>
        <p:nvSpPr>
          <p:cNvPr id="4" name="TextBox 3">
            <a:extLst>
              <a:ext uri="{FF2B5EF4-FFF2-40B4-BE49-F238E27FC236}">
                <a16:creationId xmlns:a16="http://schemas.microsoft.com/office/drawing/2014/main" id="{A7D2D56E-E2E4-6991-EF69-044FA9BE94DC}"/>
              </a:ext>
            </a:extLst>
          </p:cNvPr>
          <p:cNvSpPr txBox="1"/>
          <p:nvPr/>
        </p:nvSpPr>
        <p:spPr>
          <a:xfrm>
            <a:off x="500119" y="1161048"/>
            <a:ext cx="11492595" cy="5262979"/>
          </a:xfrm>
          <a:prstGeom prst="rect">
            <a:avLst/>
          </a:prstGeom>
          <a:noFill/>
        </p:spPr>
        <p:txBody>
          <a:bodyPr wrap="square">
            <a:spAutoFit/>
          </a:bodyPr>
          <a:lstStyle/>
          <a:p>
            <a:pPr defTabSz="913943"/>
            <a:r>
              <a:rPr lang="en-IN" sz="1600" dirty="0">
                <a:solidFill>
                  <a:schemeClr val="bg1"/>
                </a:solidFill>
              </a:rPr>
              <a:t>**Operating Division: US Businesses**</a:t>
            </a:r>
            <a:br>
              <a:rPr lang="en-IN" sz="1600" dirty="0">
                <a:solidFill>
                  <a:schemeClr val="bg1"/>
                </a:solidFill>
              </a:rPr>
            </a:br>
            <a:r>
              <a:rPr lang="en-IN" sz="1600" dirty="0">
                <a:solidFill>
                  <a:schemeClr val="bg1"/>
                </a:solidFill>
              </a:rPr>
              <a:t>    - </a:t>
            </a:r>
            <a:r>
              <a:rPr lang="en-IN" sz="1600" dirty="0">
                <a:solidFill>
                  <a:schemeClr val="tx2"/>
                </a:solidFill>
              </a:rPr>
              <a:t>Number of issues present are</a:t>
            </a:r>
            <a:r>
              <a:rPr lang="en-IN" sz="1600" dirty="0">
                <a:solidFill>
                  <a:schemeClr val="bg1"/>
                </a:solidFill>
              </a:rPr>
              <a:t>: 3</a:t>
            </a:r>
            <a:br>
              <a:rPr lang="en-IN" sz="1600" dirty="0">
                <a:solidFill>
                  <a:schemeClr val="bg1"/>
                </a:solidFill>
              </a:rPr>
            </a:br>
            <a:r>
              <a:rPr lang="en-IN" sz="1600" dirty="0">
                <a:solidFill>
                  <a:schemeClr val="bg1"/>
                </a:solidFill>
              </a:rPr>
              <a:t>    - </a:t>
            </a:r>
            <a:r>
              <a:rPr lang="en-IN" sz="1600" dirty="0">
                <a:solidFill>
                  <a:schemeClr val="tx2"/>
                </a:solidFill>
              </a:rPr>
              <a:t>Issue Ratings</a:t>
            </a:r>
            <a:r>
              <a:rPr lang="en-IN" sz="1600" dirty="0">
                <a:solidFill>
                  <a:schemeClr val="bg1"/>
                </a:solidFill>
              </a:rPr>
              <a:t>: Low (1), Medium (2)</a:t>
            </a:r>
            <a:br>
              <a:rPr lang="en-IN" sz="1600" dirty="0">
                <a:solidFill>
                  <a:schemeClr val="bg1"/>
                </a:solidFill>
              </a:rPr>
            </a:br>
            <a:r>
              <a:rPr lang="en-IN" sz="1600" dirty="0">
                <a:solidFill>
                  <a:schemeClr val="bg1"/>
                </a:solidFill>
              </a:rPr>
              <a:t>    - </a:t>
            </a:r>
            <a:r>
              <a:rPr lang="en-IN" sz="1600" dirty="0">
                <a:solidFill>
                  <a:schemeClr val="tx2"/>
                </a:solidFill>
              </a:rPr>
              <a:t>Risk Categories</a:t>
            </a:r>
            <a:r>
              <a:rPr lang="en-IN" sz="1600" dirty="0">
                <a:solidFill>
                  <a:schemeClr val="bg1"/>
                </a:solidFill>
              </a:rPr>
              <a:t>: Product, Operations and Trading (1), Information Security (2)</a:t>
            </a:r>
            <a:br>
              <a:rPr lang="en-IN" sz="1600" dirty="0">
                <a:solidFill>
                  <a:schemeClr val="bg1"/>
                </a:solidFill>
              </a:rPr>
            </a:br>
            <a:r>
              <a:rPr lang="en-IN" sz="1600" dirty="0">
                <a:solidFill>
                  <a:schemeClr val="bg1"/>
                </a:solidFill>
              </a:rPr>
              <a:t>    - </a:t>
            </a:r>
            <a:r>
              <a:rPr lang="en-IN" sz="1600" dirty="0">
                <a:solidFill>
                  <a:schemeClr val="tx2"/>
                </a:solidFill>
              </a:rPr>
              <a:t>Summary of Issue Findings</a:t>
            </a:r>
            <a:r>
              <a:rPr lang="en-IN" sz="1600" dirty="0">
                <a:solidFill>
                  <a:schemeClr val="bg1"/>
                </a:solidFill>
              </a:rPr>
              <a:t>:</a:t>
            </a:r>
          </a:p>
          <a:p>
            <a:pPr marL="742950" lvl="1" indent="-285750" defTabSz="913943">
              <a:buFont typeface="Arial" panose="020B0604020202020204" pitchFamily="34" charset="0"/>
              <a:buChar char="•"/>
            </a:pPr>
            <a:r>
              <a:rPr lang="en-IN" sz="1600" dirty="0">
                <a:solidFill>
                  <a:schemeClr val="tx2"/>
                </a:solidFill>
              </a:rPr>
              <a:t>Product, Operations and Trading </a:t>
            </a:r>
            <a:r>
              <a:rPr lang="en-IN" sz="1600" dirty="0">
                <a:solidFill>
                  <a:schemeClr val="bg1"/>
                </a:solidFill>
              </a:rPr>
              <a:t>:</a:t>
            </a:r>
          </a:p>
          <a:p>
            <a:pPr marL="717550" lvl="1" indent="-260350" defTabSz="913943">
              <a:buFont typeface="+mj-lt"/>
              <a:buAutoNum type="arabicPeriod"/>
            </a:pPr>
            <a:r>
              <a:rPr lang="en-IN" sz="1600" dirty="0">
                <a:solidFill>
                  <a:schemeClr val="bg1"/>
                </a:solidFill>
              </a:rPr>
              <a:t>Controls to ensure timely response and escalation of customer service-related comments require enhancement.</a:t>
            </a:r>
          </a:p>
          <a:p>
            <a:pPr marL="742950" lvl="1" indent="-285750" defTabSz="913943">
              <a:buFont typeface="Arial" panose="020B0604020202020204" pitchFamily="34" charset="0"/>
              <a:buChar char="•"/>
            </a:pPr>
            <a:r>
              <a:rPr lang="en-IN" sz="1600" dirty="0">
                <a:solidFill>
                  <a:schemeClr val="tx2"/>
                </a:solidFill>
              </a:rPr>
              <a:t>Information Security </a:t>
            </a:r>
            <a:r>
              <a:rPr lang="en-IN" sz="1600" dirty="0">
                <a:solidFill>
                  <a:schemeClr val="bg1"/>
                </a:solidFill>
              </a:rPr>
              <a:t>:</a:t>
            </a:r>
          </a:p>
          <a:p>
            <a:pPr marL="717550" lvl="1" indent="-260350" defTabSz="913943">
              <a:buFont typeface="+mj-lt"/>
              <a:buAutoNum type="arabicPeriod"/>
            </a:pPr>
            <a:r>
              <a:rPr lang="en-IN" sz="1600" dirty="0">
                <a:solidFill>
                  <a:schemeClr val="bg1"/>
                </a:solidFill>
              </a:rPr>
              <a:t>Minimum third-party and privacy standards were not executed resulting in inadequate information security</a:t>
            </a:r>
          </a:p>
          <a:p>
            <a:pPr marL="717550" lvl="1" defTabSz="913943"/>
            <a:r>
              <a:rPr lang="en-IN" sz="1600" dirty="0">
                <a:solidFill>
                  <a:schemeClr val="bg1"/>
                </a:solidFill>
              </a:rPr>
              <a:t>controls to prevent inappropriate access to customer information by internal or external parties.</a:t>
            </a:r>
          </a:p>
          <a:p>
            <a:pPr lvl="1" defTabSz="913943"/>
            <a:r>
              <a:rPr lang="en-IN" sz="1600" dirty="0">
                <a:solidFill>
                  <a:schemeClr val="bg1"/>
                </a:solidFill>
              </a:rPr>
              <a:t>2. Controls over the transmission to and disposal of customer data in </a:t>
            </a:r>
            <a:r>
              <a:rPr lang="en-IN" sz="1600" dirty="0" err="1">
                <a:solidFill>
                  <a:schemeClr val="bg1"/>
                </a:solidFill>
              </a:rPr>
              <a:t>LiveRamp</a:t>
            </a:r>
            <a:r>
              <a:rPr lang="en-IN" sz="1600" dirty="0">
                <a:solidFill>
                  <a:schemeClr val="bg1"/>
                </a:solidFill>
              </a:rPr>
              <a:t> requires improvement.</a:t>
            </a:r>
          </a:p>
          <a:p>
            <a:pPr defTabSz="913943"/>
            <a:r>
              <a:rPr lang="en-IN" sz="1600" dirty="0">
                <a:solidFill>
                  <a:schemeClr val="bg1"/>
                </a:solidFill>
              </a:rPr>
              <a:t>    - </a:t>
            </a:r>
            <a:r>
              <a:rPr lang="en-IN" sz="1600" dirty="0">
                <a:solidFill>
                  <a:schemeClr val="tx2"/>
                </a:solidFill>
              </a:rPr>
              <a:t>Summary of Root Cause Explanation</a:t>
            </a:r>
            <a:r>
              <a:rPr lang="en-IN" sz="1600" dirty="0">
                <a:solidFill>
                  <a:schemeClr val="bg1"/>
                </a:solidFill>
              </a:rPr>
              <a:t>:</a:t>
            </a:r>
          </a:p>
          <a:p>
            <a:pPr marL="800100" lvl="1" indent="-342900" defTabSz="913943">
              <a:buFont typeface="+mj-lt"/>
              <a:buAutoNum type="arabicPeriod"/>
            </a:pPr>
            <a:r>
              <a:rPr lang="en-IN" sz="1600" dirty="0">
                <a:solidFill>
                  <a:schemeClr val="bg1"/>
                </a:solidFill>
              </a:rPr>
              <a:t>The root cause is primarily attributable to a lack of change management discipline and oversight to ensure process enhancements are implemented appropriately and working as intended prior to being operationalized.</a:t>
            </a:r>
          </a:p>
          <a:p>
            <a:pPr marL="800100" lvl="1" indent="-342900" defTabSz="913943">
              <a:buFont typeface="+mj-lt"/>
              <a:buAutoNum type="arabicPeriod"/>
            </a:pPr>
            <a:r>
              <a:rPr lang="en-IN" sz="1600" dirty="0">
                <a:solidFill>
                  <a:schemeClr val="bg1"/>
                </a:solidFill>
              </a:rPr>
              <a:t>The root cause can be attributed to both various VEM and organizational changes occurring over the past few years, which over time has impacted clarity regarding the applicable ongoing monitoring standards. Also, during the vendor onboarding process (2018) appropriate SaaS configuration was not performed.</a:t>
            </a:r>
          </a:p>
          <a:p>
            <a:pPr marL="800100" lvl="1" indent="-342900" defTabSz="913943">
              <a:buFont typeface="+mj-lt"/>
              <a:buAutoNum type="arabicPeriod"/>
            </a:pPr>
            <a:r>
              <a:rPr lang="en-IN" sz="1600" dirty="0">
                <a:solidFill>
                  <a:schemeClr val="bg1"/>
                </a:solidFill>
              </a:rPr>
              <a:t>The root cause is primarily attributed to the lack of effective Vendor Engagement Manager’s monitoring process and management’s awareness of the expected standards, associated controls including the approved data transmission methods.</a:t>
            </a:r>
          </a:p>
          <a:p>
            <a:pPr marL="176213" lvl="1" defTabSz="913943"/>
            <a:r>
              <a:rPr lang="en-IN" sz="1600" dirty="0">
                <a:solidFill>
                  <a:schemeClr val="bg1"/>
                </a:solidFill>
              </a:rPr>
              <a:t>- </a:t>
            </a:r>
            <a:r>
              <a:rPr lang="en-IN" sz="1600" dirty="0">
                <a:solidFill>
                  <a:schemeClr val="tx2"/>
                </a:solidFill>
              </a:rPr>
              <a:t>Root Cause Category: </a:t>
            </a:r>
            <a:r>
              <a:rPr lang="en-IN" sz="1600" dirty="0">
                <a:solidFill>
                  <a:schemeClr val="bg1"/>
                </a:solidFill>
              </a:rPr>
              <a:t>Process (2),People (1)</a:t>
            </a:r>
          </a:p>
        </p:txBody>
      </p:sp>
    </p:spTree>
    <p:extLst>
      <p:ext uri="{BB962C8B-B14F-4D97-AF65-F5344CB8AC3E}">
        <p14:creationId xmlns:p14="http://schemas.microsoft.com/office/powerpoint/2010/main" val="2030912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7F8B-29C4-D970-8E49-DE9EED65042C}"/>
              </a:ext>
            </a:extLst>
          </p:cNvPr>
          <p:cNvSpPr>
            <a:spLocks noGrp="1"/>
          </p:cNvSpPr>
          <p:nvPr>
            <p:ph type="title"/>
          </p:nvPr>
        </p:nvSpPr>
        <p:spPr>
          <a:xfrm>
            <a:off x="609601" y="377509"/>
            <a:ext cx="10972800" cy="508415"/>
          </a:xfrm>
        </p:spPr>
        <p:txBody>
          <a:bodyPr/>
          <a:lstStyle/>
          <a:p>
            <a:r>
              <a:rPr lang="en-US" dirty="0"/>
              <a:t>Summary at Operating Division level ( 3 of 6) </a:t>
            </a:r>
            <a:br>
              <a:rPr lang="en-US" dirty="0"/>
            </a:br>
            <a:r>
              <a:rPr lang="en-US" sz="1399" b="1" i="1" dirty="0"/>
              <a:t>Summary of issue statistics, issue findings, root cause explanation, risk taxonomy</a:t>
            </a:r>
          </a:p>
        </p:txBody>
      </p:sp>
      <p:sp>
        <p:nvSpPr>
          <p:cNvPr id="5" name="Slide Number Placeholder 4">
            <a:extLst>
              <a:ext uri="{FF2B5EF4-FFF2-40B4-BE49-F238E27FC236}">
                <a16:creationId xmlns:a16="http://schemas.microsoft.com/office/drawing/2014/main" id="{187CD128-B092-9B39-5B5C-B7653FF395CD}"/>
              </a:ext>
            </a:extLst>
          </p:cNvPr>
          <p:cNvSpPr>
            <a:spLocks noGrp="1"/>
          </p:cNvSpPr>
          <p:nvPr>
            <p:ph type="sldNum" sz="quarter" idx="12"/>
          </p:nvPr>
        </p:nvSpPr>
        <p:spPr/>
        <p:txBody>
          <a:bodyPr/>
          <a:lstStyle/>
          <a:p>
            <a:r>
              <a:rPr lang="en-GB"/>
              <a:t>Page </a:t>
            </a:r>
            <a:fld id="{F1BC30E3-FFE5-4B91-AA19-87A149EBB9EE}" type="slidenum">
              <a:rPr lang="en-IN"/>
              <a:pPr/>
              <a:t>11</a:t>
            </a:fld>
            <a:endParaRPr lang="en-IN" dirty="0"/>
          </a:p>
        </p:txBody>
      </p:sp>
      <p:sp>
        <p:nvSpPr>
          <p:cNvPr id="4" name="TextBox 3">
            <a:extLst>
              <a:ext uri="{FF2B5EF4-FFF2-40B4-BE49-F238E27FC236}">
                <a16:creationId xmlns:a16="http://schemas.microsoft.com/office/drawing/2014/main" id="{A7D2D56E-E2E4-6991-EF69-044FA9BE94DC}"/>
              </a:ext>
            </a:extLst>
          </p:cNvPr>
          <p:cNvSpPr txBox="1"/>
          <p:nvPr/>
        </p:nvSpPr>
        <p:spPr>
          <a:xfrm>
            <a:off x="500119" y="1161048"/>
            <a:ext cx="11492595" cy="2554545"/>
          </a:xfrm>
          <a:prstGeom prst="rect">
            <a:avLst/>
          </a:prstGeom>
          <a:noFill/>
        </p:spPr>
        <p:txBody>
          <a:bodyPr wrap="square">
            <a:spAutoFit/>
          </a:bodyPr>
          <a:lstStyle/>
          <a:p>
            <a:pPr defTabSz="913943"/>
            <a:r>
              <a:rPr lang="en-IN" sz="1600" dirty="0">
                <a:solidFill>
                  <a:schemeClr val="bg1"/>
                </a:solidFill>
              </a:rPr>
              <a:t>**Operating Division: Corporate Groups**</a:t>
            </a:r>
            <a:br>
              <a:rPr lang="en-IN" sz="1600" dirty="0">
                <a:solidFill>
                  <a:schemeClr val="bg1"/>
                </a:solidFill>
              </a:rPr>
            </a:br>
            <a:r>
              <a:rPr lang="en-IN" sz="1600" dirty="0">
                <a:solidFill>
                  <a:schemeClr val="bg1"/>
                </a:solidFill>
              </a:rPr>
              <a:t>    - </a:t>
            </a:r>
            <a:r>
              <a:rPr lang="en-IN" sz="1600" dirty="0">
                <a:solidFill>
                  <a:schemeClr val="tx2"/>
                </a:solidFill>
              </a:rPr>
              <a:t>Number of issues present are</a:t>
            </a:r>
            <a:r>
              <a:rPr lang="en-IN" sz="1600" dirty="0">
                <a:solidFill>
                  <a:schemeClr val="bg1"/>
                </a:solidFill>
              </a:rPr>
              <a:t>: 1</a:t>
            </a:r>
            <a:br>
              <a:rPr lang="en-IN" sz="1600" dirty="0">
                <a:solidFill>
                  <a:schemeClr val="bg1"/>
                </a:solidFill>
              </a:rPr>
            </a:br>
            <a:r>
              <a:rPr lang="en-IN" sz="1600" dirty="0">
                <a:solidFill>
                  <a:schemeClr val="bg1"/>
                </a:solidFill>
              </a:rPr>
              <a:t>    - </a:t>
            </a:r>
            <a:r>
              <a:rPr lang="en-IN" sz="1600" dirty="0">
                <a:solidFill>
                  <a:schemeClr val="tx2"/>
                </a:solidFill>
              </a:rPr>
              <a:t>Issue Ratings</a:t>
            </a:r>
            <a:r>
              <a:rPr lang="en-IN" sz="1600" dirty="0">
                <a:solidFill>
                  <a:schemeClr val="bg1"/>
                </a:solidFill>
              </a:rPr>
              <a:t>: Low</a:t>
            </a:r>
            <a:br>
              <a:rPr lang="en-IN" sz="1600" dirty="0">
                <a:solidFill>
                  <a:schemeClr val="bg1"/>
                </a:solidFill>
              </a:rPr>
            </a:br>
            <a:r>
              <a:rPr lang="en-IN" sz="1600" dirty="0">
                <a:solidFill>
                  <a:schemeClr val="bg1"/>
                </a:solidFill>
              </a:rPr>
              <a:t>    - </a:t>
            </a:r>
            <a:r>
              <a:rPr lang="en-IN" sz="1600" dirty="0">
                <a:solidFill>
                  <a:schemeClr val="tx2"/>
                </a:solidFill>
              </a:rPr>
              <a:t>Risk Category</a:t>
            </a:r>
            <a:r>
              <a:rPr lang="en-IN" sz="1600" dirty="0">
                <a:solidFill>
                  <a:schemeClr val="bg1"/>
                </a:solidFill>
              </a:rPr>
              <a:t>: Information Technology</a:t>
            </a:r>
          </a:p>
          <a:p>
            <a:pPr marL="285750" indent="-285750" defTabSz="913943">
              <a:buFontTx/>
              <a:buChar char="-"/>
            </a:pPr>
            <a:r>
              <a:rPr lang="en-IN" sz="1600" dirty="0">
                <a:solidFill>
                  <a:schemeClr val="tx2"/>
                </a:solidFill>
              </a:rPr>
              <a:t>Summary of issue findings</a:t>
            </a:r>
            <a:r>
              <a:rPr lang="en-IN" sz="1600" dirty="0">
                <a:solidFill>
                  <a:schemeClr val="bg1"/>
                </a:solidFill>
              </a:rPr>
              <a:t>: Excel tools used for reinsurance settlement activities were not identified and inventoried as End User Computing Solutions (EUCS).</a:t>
            </a:r>
          </a:p>
          <a:p>
            <a:pPr marL="285750" indent="-285750" defTabSz="913943">
              <a:buFontTx/>
              <a:buChar char="-"/>
            </a:pPr>
            <a:r>
              <a:rPr lang="en-IN" sz="1600" dirty="0">
                <a:solidFill>
                  <a:schemeClr val="tx2"/>
                </a:solidFill>
              </a:rPr>
              <a:t>Summary of root cause explanation</a:t>
            </a:r>
            <a:r>
              <a:rPr lang="en-IN" sz="1600" dirty="0">
                <a:solidFill>
                  <a:schemeClr val="bg1"/>
                </a:solidFill>
              </a:rPr>
              <a:t>: The root cause can be attributed to the fact that the monthly and quarterly settlement processes with </a:t>
            </a:r>
            <a:r>
              <a:rPr lang="en-IN" sz="1600" dirty="0" err="1">
                <a:solidFill>
                  <a:schemeClr val="bg1"/>
                </a:solidFill>
              </a:rPr>
              <a:t>Prismic</a:t>
            </a:r>
            <a:r>
              <a:rPr lang="en-IN" sz="1600" dirty="0">
                <a:solidFill>
                  <a:schemeClr val="bg1"/>
                </a:solidFill>
              </a:rPr>
              <a:t> Re are new and there was a lack of an understanding that the Excel tools created to perform this process fall under the definition of an EUCS.</a:t>
            </a:r>
          </a:p>
          <a:p>
            <a:pPr marL="285750" indent="-285750" defTabSz="913943">
              <a:buFontTx/>
              <a:buChar char="-"/>
            </a:pPr>
            <a:r>
              <a:rPr lang="en-IN" sz="1600" dirty="0">
                <a:solidFill>
                  <a:schemeClr val="tx2"/>
                </a:solidFill>
              </a:rPr>
              <a:t>Root Cause Category</a:t>
            </a:r>
            <a:r>
              <a:rPr lang="en-IN" sz="1600" dirty="0">
                <a:solidFill>
                  <a:schemeClr val="bg1"/>
                </a:solidFill>
              </a:rPr>
              <a:t>: People (1)</a:t>
            </a:r>
            <a:endParaRPr lang="en-IN" sz="1599" dirty="0">
              <a:solidFill>
                <a:schemeClr val="bg1"/>
              </a:solidFill>
              <a:latin typeface="EYInterstate Light"/>
            </a:endParaRPr>
          </a:p>
        </p:txBody>
      </p:sp>
    </p:spTree>
    <p:extLst>
      <p:ext uri="{BB962C8B-B14F-4D97-AF65-F5344CB8AC3E}">
        <p14:creationId xmlns:p14="http://schemas.microsoft.com/office/powerpoint/2010/main" val="1477406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7F8B-29C4-D970-8E49-DE9EED65042C}"/>
              </a:ext>
            </a:extLst>
          </p:cNvPr>
          <p:cNvSpPr>
            <a:spLocks noGrp="1"/>
          </p:cNvSpPr>
          <p:nvPr>
            <p:ph type="title"/>
          </p:nvPr>
        </p:nvSpPr>
        <p:spPr>
          <a:xfrm>
            <a:off x="609601" y="377509"/>
            <a:ext cx="10972800" cy="508415"/>
          </a:xfrm>
        </p:spPr>
        <p:txBody>
          <a:bodyPr/>
          <a:lstStyle/>
          <a:p>
            <a:r>
              <a:rPr lang="en-US" dirty="0"/>
              <a:t>Summary at Operating Division level ( 4 of 6) </a:t>
            </a:r>
            <a:br>
              <a:rPr lang="en-US" dirty="0"/>
            </a:br>
            <a:r>
              <a:rPr lang="en-US" sz="1399" b="1" i="1" dirty="0"/>
              <a:t>Summary of issue statistics, issue findings, root cause explanation, risk taxonomy</a:t>
            </a:r>
          </a:p>
        </p:txBody>
      </p:sp>
      <p:sp>
        <p:nvSpPr>
          <p:cNvPr id="5" name="Slide Number Placeholder 4">
            <a:extLst>
              <a:ext uri="{FF2B5EF4-FFF2-40B4-BE49-F238E27FC236}">
                <a16:creationId xmlns:a16="http://schemas.microsoft.com/office/drawing/2014/main" id="{187CD128-B092-9B39-5B5C-B7653FF395CD}"/>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12</a:t>
            </a:fld>
            <a:endParaRPr lang="en-IN" dirty="0">
              <a:solidFill>
                <a:prstClr val="white"/>
              </a:solidFill>
            </a:endParaRPr>
          </a:p>
        </p:txBody>
      </p:sp>
      <p:sp>
        <p:nvSpPr>
          <p:cNvPr id="4" name="TextBox 3">
            <a:extLst>
              <a:ext uri="{FF2B5EF4-FFF2-40B4-BE49-F238E27FC236}">
                <a16:creationId xmlns:a16="http://schemas.microsoft.com/office/drawing/2014/main" id="{A7D2D56E-E2E4-6991-EF69-044FA9BE94DC}"/>
              </a:ext>
            </a:extLst>
          </p:cNvPr>
          <p:cNvSpPr txBox="1"/>
          <p:nvPr/>
        </p:nvSpPr>
        <p:spPr>
          <a:xfrm>
            <a:off x="500119" y="1161048"/>
            <a:ext cx="11492595" cy="2800767"/>
          </a:xfrm>
          <a:prstGeom prst="rect">
            <a:avLst/>
          </a:prstGeom>
          <a:noFill/>
        </p:spPr>
        <p:txBody>
          <a:bodyPr wrap="square">
            <a:spAutoFit/>
          </a:bodyPr>
          <a:lstStyle/>
          <a:p>
            <a:pPr defTabSz="913943"/>
            <a:r>
              <a:rPr lang="en-IN" sz="1600" dirty="0">
                <a:solidFill>
                  <a:schemeClr val="bg1"/>
                </a:solidFill>
              </a:rPr>
              <a:t>**Operating Division: PGIM**</a:t>
            </a:r>
            <a:br>
              <a:rPr lang="en-IN" sz="1600" dirty="0">
                <a:solidFill>
                  <a:schemeClr val="bg1"/>
                </a:solidFill>
              </a:rPr>
            </a:br>
            <a:r>
              <a:rPr lang="en-IN" sz="1600" dirty="0">
                <a:solidFill>
                  <a:schemeClr val="bg1"/>
                </a:solidFill>
              </a:rPr>
              <a:t>    - </a:t>
            </a:r>
            <a:r>
              <a:rPr lang="en-IN" sz="1600" dirty="0">
                <a:solidFill>
                  <a:schemeClr val="tx2"/>
                </a:solidFill>
              </a:rPr>
              <a:t>Number of issues present are</a:t>
            </a:r>
            <a:r>
              <a:rPr lang="en-IN" sz="1600" dirty="0">
                <a:solidFill>
                  <a:schemeClr val="bg1"/>
                </a:solidFill>
              </a:rPr>
              <a:t>: 1</a:t>
            </a:r>
            <a:br>
              <a:rPr lang="en-IN" sz="1600" dirty="0">
                <a:solidFill>
                  <a:schemeClr val="bg1"/>
                </a:solidFill>
              </a:rPr>
            </a:br>
            <a:r>
              <a:rPr lang="en-IN" sz="1600" dirty="0">
                <a:solidFill>
                  <a:schemeClr val="bg1"/>
                </a:solidFill>
              </a:rPr>
              <a:t>    - </a:t>
            </a:r>
            <a:r>
              <a:rPr lang="en-IN" sz="1600" dirty="0">
                <a:solidFill>
                  <a:schemeClr val="tx2"/>
                </a:solidFill>
              </a:rPr>
              <a:t>Issue Ratings</a:t>
            </a:r>
            <a:r>
              <a:rPr lang="en-IN" sz="1600" dirty="0">
                <a:solidFill>
                  <a:schemeClr val="bg1"/>
                </a:solidFill>
              </a:rPr>
              <a:t>: Low</a:t>
            </a:r>
            <a:br>
              <a:rPr lang="en-IN" sz="1600" dirty="0">
                <a:solidFill>
                  <a:schemeClr val="bg1"/>
                </a:solidFill>
              </a:rPr>
            </a:br>
            <a:r>
              <a:rPr lang="en-IN" sz="1600" dirty="0">
                <a:solidFill>
                  <a:schemeClr val="bg1"/>
                </a:solidFill>
              </a:rPr>
              <a:t>    - </a:t>
            </a:r>
            <a:r>
              <a:rPr lang="en-IN" sz="1600" dirty="0">
                <a:solidFill>
                  <a:schemeClr val="tx2"/>
                </a:solidFill>
              </a:rPr>
              <a:t>Risk Category</a:t>
            </a:r>
            <a:r>
              <a:rPr lang="en-IN" sz="1600" dirty="0">
                <a:solidFill>
                  <a:schemeClr val="bg1"/>
                </a:solidFill>
              </a:rPr>
              <a:t>: Accounting and Financial Reporting</a:t>
            </a:r>
          </a:p>
          <a:p>
            <a:pPr marL="285750" indent="-285750" defTabSz="913943">
              <a:buFontTx/>
              <a:buChar char="-"/>
            </a:pPr>
            <a:r>
              <a:rPr lang="en-IN" sz="1600" dirty="0">
                <a:solidFill>
                  <a:schemeClr val="tx2"/>
                </a:solidFill>
              </a:rPr>
              <a:t>Summary of issue findings</a:t>
            </a:r>
            <a:r>
              <a:rPr lang="en-IN" sz="1600" dirty="0">
                <a:solidFill>
                  <a:schemeClr val="bg1"/>
                </a:solidFill>
              </a:rPr>
              <a:t>: Lack of secondary/peer review for the invested asset data provided to </a:t>
            </a:r>
            <a:r>
              <a:rPr lang="en-IN" sz="1600" dirty="0" err="1">
                <a:solidFill>
                  <a:schemeClr val="bg1"/>
                </a:solidFill>
              </a:rPr>
              <a:t>Prismic</a:t>
            </a:r>
            <a:r>
              <a:rPr lang="en-IN" sz="1600" dirty="0">
                <a:solidFill>
                  <a:schemeClr val="bg1"/>
                </a:solidFill>
              </a:rPr>
              <a:t> by the PGIM Operations and Innovations (PGIM O&amp;I) team for </a:t>
            </a:r>
            <a:r>
              <a:rPr lang="en-IN" sz="1600" dirty="0" err="1">
                <a:solidFill>
                  <a:schemeClr val="bg1"/>
                </a:solidFill>
              </a:rPr>
              <a:t>Prismic</a:t>
            </a:r>
            <a:r>
              <a:rPr lang="en-IN" sz="1600" dirty="0">
                <a:solidFill>
                  <a:schemeClr val="bg1"/>
                </a:solidFill>
              </a:rPr>
              <a:t> Bermuda Solvency Capital Requirement (BSCR) reporting and investment accounting balances for their trial balance and financial statements.</a:t>
            </a:r>
          </a:p>
          <a:p>
            <a:pPr marL="285750" indent="-285750" defTabSz="913943">
              <a:buFontTx/>
              <a:buChar char="-"/>
            </a:pPr>
            <a:r>
              <a:rPr lang="en-IN" sz="1600" dirty="0">
                <a:solidFill>
                  <a:schemeClr val="tx2"/>
                </a:solidFill>
              </a:rPr>
              <a:t>Summary of root cause explanation</a:t>
            </a:r>
            <a:r>
              <a:rPr lang="en-IN" sz="1600" dirty="0">
                <a:solidFill>
                  <a:schemeClr val="bg1"/>
                </a:solidFill>
              </a:rPr>
              <a:t>: The root cause can be attributed to the fact that 3Q23 was the first time the data was provided for the </a:t>
            </a:r>
            <a:r>
              <a:rPr lang="en-IN" sz="1600" dirty="0" err="1">
                <a:solidFill>
                  <a:schemeClr val="bg1"/>
                </a:solidFill>
              </a:rPr>
              <a:t>Prismic</a:t>
            </a:r>
            <a:r>
              <a:rPr lang="en-IN" sz="1600" dirty="0">
                <a:solidFill>
                  <a:schemeClr val="bg1"/>
                </a:solidFill>
              </a:rPr>
              <a:t> BSCR template and trial balance, and primary focus was on execution of the processes instead of establishment of formal review processes.</a:t>
            </a:r>
          </a:p>
          <a:p>
            <a:pPr marL="285750" indent="-285750" defTabSz="913943">
              <a:buFontTx/>
              <a:buChar char="-"/>
            </a:pPr>
            <a:r>
              <a:rPr lang="en-IN" sz="1600" dirty="0">
                <a:solidFill>
                  <a:schemeClr val="tx2"/>
                </a:solidFill>
              </a:rPr>
              <a:t>Root Cause Category</a:t>
            </a:r>
            <a:r>
              <a:rPr lang="en-IN" sz="1600" dirty="0">
                <a:solidFill>
                  <a:schemeClr val="bg1"/>
                </a:solidFill>
              </a:rPr>
              <a:t>: Process (1)</a:t>
            </a:r>
            <a:endParaRPr lang="en-IN" sz="1599" dirty="0">
              <a:solidFill>
                <a:schemeClr val="bg1"/>
              </a:solidFill>
              <a:latin typeface="EYInterstate Light"/>
            </a:endParaRPr>
          </a:p>
        </p:txBody>
      </p:sp>
    </p:spTree>
    <p:extLst>
      <p:ext uri="{BB962C8B-B14F-4D97-AF65-F5344CB8AC3E}">
        <p14:creationId xmlns:p14="http://schemas.microsoft.com/office/powerpoint/2010/main" val="3692651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7F8B-29C4-D970-8E49-DE9EED65042C}"/>
              </a:ext>
            </a:extLst>
          </p:cNvPr>
          <p:cNvSpPr>
            <a:spLocks noGrp="1"/>
          </p:cNvSpPr>
          <p:nvPr>
            <p:ph type="title"/>
          </p:nvPr>
        </p:nvSpPr>
        <p:spPr>
          <a:xfrm>
            <a:off x="609601" y="377509"/>
            <a:ext cx="10972800" cy="508415"/>
          </a:xfrm>
        </p:spPr>
        <p:txBody>
          <a:bodyPr/>
          <a:lstStyle/>
          <a:p>
            <a:r>
              <a:rPr lang="en-US" dirty="0"/>
              <a:t>Summary at Operating Division level ( 5 of 6) </a:t>
            </a:r>
            <a:br>
              <a:rPr lang="en-US" dirty="0"/>
            </a:br>
            <a:r>
              <a:rPr lang="en-US" sz="1399" b="1" i="1" dirty="0"/>
              <a:t>Summary of issue statistics, issue findings, root cause explanation, risk taxonomy</a:t>
            </a:r>
          </a:p>
        </p:txBody>
      </p:sp>
      <p:sp>
        <p:nvSpPr>
          <p:cNvPr id="5" name="Slide Number Placeholder 4">
            <a:extLst>
              <a:ext uri="{FF2B5EF4-FFF2-40B4-BE49-F238E27FC236}">
                <a16:creationId xmlns:a16="http://schemas.microsoft.com/office/drawing/2014/main" id="{187CD128-B092-9B39-5B5C-B7653FF395CD}"/>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13</a:t>
            </a:fld>
            <a:endParaRPr lang="en-IN" dirty="0">
              <a:solidFill>
                <a:prstClr val="white"/>
              </a:solidFill>
            </a:endParaRPr>
          </a:p>
        </p:txBody>
      </p:sp>
      <p:sp>
        <p:nvSpPr>
          <p:cNvPr id="4" name="TextBox 3">
            <a:extLst>
              <a:ext uri="{FF2B5EF4-FFF2-40B4-BE49-F238E27FC236}">
                <a16:creationId xmlns:a16="http://schemas.microsoft.com/office/drawing/2014/main" id="{A7D2D56E-E2E4-6991-EF69-044FA9BE94DC}"/>
              </a:ext>
            </a:extLst>
          </p:cNvPr>
          <p:cNvSpPr txBox="1"/>
          <p:nvPr/>
        </p:nvSpPr>
        <p:spPr>
          <a:xfrm>
            <a:off x="609599" y="1130483"/>
            <a:ext cx="11492595" cy="2800767"/>
          </a:xfrm>
          <a:prstGeom prst="rect">
            <a:avLst/>
          </a:prstGeom>
          <a:noFill/>
        </p:spPr>
        <p:txBody>
          <a:bodyPr wrap="square">
            <a:spAutoFit/>
          </a:bodyPr>
          <a:lstStyle/>
          <a:p>
            <a:pPr defTabSz="913943"/>
            <a:r>
              <a:rPr lang="en-IN" sz="1600" dirty="0">
                <a:solidFill>
                  <a:schemeClr val="bg1"/>
                </a:solidFill>
              </a:rPr>
              <a:t>**Operating Division: USB-Individual Solutions Group**</a:t>
            </a:r>
            <a:br>
              <a:rPr lang="en-IN" sz="1600" dirty="0">
                <a:solidFill>
                  <a:schemeClr val="bg1"/>
                </a:solidFill>
              </a:rPr>
            </a:br>
            <a:r>
              <a:rPr lang="en-IN" sz="1600" dirty="0">
                <a:solidFill>
                  <a:schemeClr val="bg1"/>
                </a:solidFill>
              </a:rPr>
              <a:t>    - </a:t>
            </a:r>
            <a:r>
              <a:rPr lang="en-IN" sz="1600" dirty="0">
                <a:solidFill>
                  <a:schemeClr val="tx2"/>
                </a:solidFill>
              </a:rPr>
              <a:t>Number of issues present are</a:t>
            </a:r>
            <a:r>
              <a:rPr lang="en-IN" sz="1600" dirty="0">
                <a:solidFill>
                  <a:schemeClr val="bg1"/>
                </a:solidFill>
              </a:rPr>
              <a:t>: 1</a:t>
            </a:r>
            <a:br>
              <a:rPr lang="en-IN" sz="1600" dirty="0">
                <a:solidFill>
                  <a:schemeClr val="bg1"/>
                </a:solidFill>
              </a:rPr>
            </a:br>
            <a:r>
              <a:rPr lang="en-IN" sz="1600" dirty="0">
                <a:solidFill>
                  <a:schemeClr val="bg1"/>
                </a:solidFill>
              </a:rPr>
              <a:t>    - </a:t>
            </a:r>
            <a:r>
              <a:rPr lang="en-IN" sz="1600" dirty="0">
                <a:solidFill>
                  <a:schemeClr val="tx2"/>
                </a:solidFill>
              </a:rPr>
              <a:t>Issue Ratings</a:t>
            </a:r>
            <a:r>
              <a:rPr lang="en-IN" sz="1600" dirty="0">
                <a:solidFill>
                  <a:schemeClr val="bg1"/>
                </a:solidFill>
              </a:rPr>
              <a:t>: Medium</a:t>
            </a:r>
            <a:br>
              <a:rPr lang="en-IN" sz="1600" dirty="0">
                <a:solidFill>
                  <a:schemeClr val="bg1"/>
                </a:solidFill>
              </a:rPr>
            </a:br>
            <a:r>
              <a:rPr lang="en-IN" sz="1600" dirty="0">
                <a:solidFill>
                  <a:schemeClr val="bg1"/>
                </a:solidFill>
              </a:rPr>
              <a:t>    - </a:t>
            </a:r>
            <a:r>
              <a:rPr lang="en-IN" sz="1600" dirty="0">
                <a:solidFill>
                  <a:schemeClr val="tx2"/>
                </a:solidFill>
              </a:rPr>
              <a:t>Risk Category</a:t>
            </a:r>
            <a:r>
              <a:rPr lang="en-IN" sz="1600" dirty="0">
                <a:solidFill>
                  <a:schemeClr val="bg1"/>
                </a:solidFill>
              </a:rPr>
              <a:t>: Regulatory Compliance</a:t>
            </a:r>
            <a:br>
              <a:rPr lang="en-IN" sz="1600" dirty="0">
                <a:solidFill>
                  <a:schemeClr val="bg1"/>
                </a:solidFill>
              </a:rPr>
            </a:br>
            <a:r>
              <a:rPr lang="en-IN" sz="1600" dirty="0">
                <a:solidFill>
                  <a:schemeClr val="bg1"/>
                </a:solidFill>
              </a:rPr>
              <a:t>    - </a:t>
            </a:r>
            <a:r>
              <a:rPr lang="en-IN" sz="1600" dirty="0">
                <a:solidFill>
                  <a:schemeClr val="tx2"/>
                </a:solidFill>
              </a:rPr>
              <a:t>Summary of Issue Findings</a:t>
            </a:r>
            <a:r>
              <a:rPr lang="en-IN" sz="1600" dirty="0">
                <a:solidFill>
                  <a:schemeClr val="bg1"/>
                </a:solidFill>
              </a:rPr>
              <a:t>: Governance and supervision controls related to Prudential Annuities Distributors, Inc. (PAD) Outside Business Activities (OBAs) and personal investments in private securities transactions (e.g. passive investments) </a:t>
            </a:r>
            <a:br>
              <a:rPr lang="en-IN" sz="1600" dirty="0">
                <a:solidFill>
                  <a:schemeClr val="bg1"/>
                </a:solidFill>
              </a:rPr>
            </a:br>
            <a:r>
              <a:rPr lang="en-IN" sz="1600" dirty="0">
                <a:solidFill>
                  <a:schemeClr val="bg1"/>
                </a:solidFill>
              </a:rPr>
              <a:t>needs improvement.</a:t>
            </a:r>
            <a:br>
              <a:rPr lang="en-IN" sz="1600" dirty="0">
                <a:solidFill>
                  <a:schemeClr val="bg1"/>
                </a:solidFill>
              </a:rPr>
            </a:br>
            <a:r>
              <a:rPr lang="en-IN" sz="1600" dirty="0">
                <a:solidFill>
                  <a:schemeClr val="bg1"/>
                </a:solidFill>
              </a:rPr>
              <a:t>    - </a:t>
            </a:r>
            <a:r>
              <a:rPr lang="en-IN" sz="1600" dirty="0">
                <a:solidFill>
                  <a:schemeClr val="tx2"/>
                </a:solidFill>
              </a:rPr>
              <a:t>Summary of Root Cause Explanation</a:t>
            </a:r>
            <a:r>
              <a:rPr lang="en-IN" sz="1600" dirty="0">
                <a:solidFill>
                  <a:schemeClr val="bg1"/>
                </a:solidFill>
              </a:rPr>
              <a:t>: The root causes are primarily attributable to the overreliance of self-disclosure by RRs and a lack of consideration to use additional outside data to detect discrepancies in on-going OBA recertifications as well as a lack of firm-wide protocols for system changes to consider regulatory impacts.</a:t>
            </a:r>
            <a:br>
              <a:rPr lang="en-IN" sz="1600" dirty="0">
                <a:solidFill>
                  <a:schemeClr val="bg1"/>
                </a:solidFill>
              </a:rPr>
            </a:br>
            <a:r>
              <a:rPr lang="en-IN" sz="1600" dirty="0">
                <a:solidFill>
                  <a:schemeClr val="bg1"/>
                </a:solidFill>
              </a:rPr>
              <a:t>    - </a:t>
            </a:r>
            <a:r>
              <a:rPr lang="en-IN" sz="1600" dirty="0">
                <a:solidFill>
                  <a:schemeClr val="tx2"/>
                </a:solidFill>
              </a:rPr>
              <a:t>Root Cause Category</a:t>
            </a:r>
            <a:r>
              <a:rPr lang="en-IN" sz="1600" dirty="0">
                <a:solidFill>
                  <a:schemeClr val="bg1"/>
                </a:solidFill>
              </a:rPr>
              <a:t>: Process (1)</a:t>
            </a:r>
            <a:endParaRPr lang="en-IN" sz="1600" dirty="0">
              <a:solidFill>
                <a:schemeClr val="bg1"/>
              </a:solidFill>
              <a:latin typeface="EYInterstate Light"/>
            </a:endParaRPr>
          </a:p>
        </p:txBody>
      </p:sp>
    </p:spTree>
    <p:extLst>
      <p:ext uri="{BB962C8B-B14F-4D97-AF65-F5344CB8AC3E}">
        <p14:creationId xmlns:p14="http://schemas.microsoft.com/office/powerpoint/2010/main" val="2767894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7F8B-29C4-D970-8E49-DE9EED65042C}"/>
              </a:ext>
            </a:extLst>
          </p:cNvPr>
          <p:cNvSpPr>
            <a:spLocks noGrp="1"/>
          </p:cNvSpPr>
          <p:nvPr>
            <p:ph type="title"/>
          </p:nvPr>
        </p:nvSpPr>
        <p:spPr>
          <a:xfrm>
            <a:off x="609601" y="377509"/>
            <a:ext cx="10972800" cy="508415"/>
          </a:xfrm>
        </p:spPr>
        <p:txBody>
          <a:bodyPr/>
          <a:lstStyle/>
          <a:p>
            <a:r>
              <a:rPr lang="en-US" dirty="0"/>
              <a:t>Summary at Operating Division level ( 6 of 6) </a:t>
            </a:r>
            <a:br>
              <a:rPr lang="en-US" dirty="0"/>
            </a:br>
            <a:r>
              <a:rPr lang="en-US" sz="1399" b="1" i="1" dirty="0"/>
              <a:t>Summary of issue statistics, issue findings, root cause explanation, risk taxonomy</a:t>
            </a:r>
          </a:p>
        </p:txBody>
      </p:sp>
      <p:sp>
        <p:nvSpPr>
          <p:cNvPr id="5" name="Slide Number Placeholder 4">
            <a:extLst>
              <a:ext uri="{FF2B5EF4-FFF2-40B4-BE49-F238E27FC236}">
                <a16:creationId xmlns:a16="http://schemas.microsoft.com/office/drawing/2014/main" id="{187CD128-B092-9B39-5B5C-B7653FF395CD}"/>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14</a:t>
            </a:fld>
            <a:endParaRPr lang="en-IN" dirty="0">
              <a:solidFill>
                <a:prstClr val="white"/>
              </a:solidFill>
            </a:endParaRPr>
          </a:p>
        </p:txBody>
      </p:sp>
      <p:sp>
        <p:nvSpPr>
          <p:cNvPr id="4" name="TextBox 3">
            <a:extLst>
              <a:ext uri="{FF2B5EF4-FFF2-40B4-BE49-F238E27FC236}">
                <a16:creationId xmlns:a16="http://schemas.microsoft.com/office/drawing/2014/main" id="{A7D2D56E-E2E4-6991-EF69-044FA9BE94DC}"/>
              </a:ext>
            </a:extLst>
          </p:cNvPr>
          <p:cNvSpPr txBox="1"/>
          <p:nvPr/>
        </p:nvSpPr>
        <p:spPr>
          <a:xfrm>
            <a:off x="609599" y="1130483"/>
            <a:ext cx="11492595" cy="2308324"/>
          </a:xfrm>
          <a:prstGeom prst="rect">
            <a:avLst/>
          </a:prstGeom>
          <a:noFill/>
        </p:spPr>
        <p:txBody>
          <a:bodyPr wrap="square">
            <a:spAutoFit/>
          </a:bodyPr>
          <a:lstStyle/>
          <a:p>
            <a:pPr defTabSz="913943"/>
            <a:r>
              <a:rPr lang="en-IN" sz="1600" dirty="0">
                <a:solidFill>
                  <a:schemeClr val="bg1"/>
                </a:solidFill>
              </a:rPr>
              <a:t>**Operating Division: Not Mentioned**</a:t>
            </a:r>
            <a:br>
              <a:rPr lang="en-IN" sz="1600" dirty="0">
                <a:solidFill>
                  <a:schemeClr val="bg1"/>
                </a:solidFill>
              </a:rPr>
            </a:br>
            <a:r>
              <a:rPr lang="en-IN" sz="1600" dirty="0">
                <a:solidFill>
                  <a:schemeClr val="bg1"/>
                </a:solidFill>
              </a:rPr>
              <a:t>    - </a:t>
            </a:r>
            <a:r>
              <a:rPr lang="en-IN" sz="1600" dirty="0">
                <a:solidFill>
                  <a:schemeClr val="tx2"/>
                </a:solidFill>
              </a:rPr>
              <a:t>Number of issues present are</a:t>
            </a:r>
            <a:r>
              <a:rPr lang="en-IN" sz="1600" dirty="0">
                <a:solidFill>
                  <a:schemeClr val="bg1"/>
                </a:solidFill>
              </a:rPr>
              <a:t>: 1</a:t>
            </a:r>
            <a:br>
              <a:rPr lang="en-IN" sz="1600" dirty="0">
                <a:solidFill>
                  <a:schemeClr val="bg1"/>
                </a:solidFill>
              </a:rPr>
            </a:br>
            <a:r>
              <a:rPr lang="en-IN" sz="1600" dirty="0">
                <a:solidFill>
                  <a:schemeClr val="bg1"/>
                </a:solidFill>
              </a:rPr>
              <a:t>    - </a:t>
            </a:r>
            <a:r>
              <a:rPr lang="en-IN" sz="1600" dirty="0">
                <a:solidFill>
                  <a:schemeClr val="tx2"/>
                </a:solidFill>
              </a:rPr>
              <a:t>Issue Ratings</a:t>
            </a:r>
            <a:r>
              <a:rPr lang="en-IN" sz="1600" dirty="0">
                <a:solidFill>
                  <a:schemeClr val="bg1"/>
                </a:solidFill>
              </a:rPr>
              <a:t>: Medium</a:t>
            </a:r>
            <a:br>
              <a:rPr lang="en-IN" sz="1600" dirty="0">
                <a:solidFill>
                  <a:schemeClr val="bg1"/>
                </a:solidFill>
              </a:rPr>
            </a:br>
            <a:r>
              <a:rPr lang="en-IN" sz="1600" dirty="0">
                <a:solidFill>
                  <a:schemeClr val="bg1"/>
                </a:solidFill>
              </a:rPr>
              <a:t>    - </a:t>
            </a:r>
            <a:r>
              <a:rPr lang="en-IN" sz="1600" dirty="0">
                <a:solidFill>
                  <a:schemeClr val="tx2"/>
                </a:solidFill>
              </a:rPr>
              <a:t>Risk Category</a:t>
            </a:r>
            <a:r>
              <a:rPr lang="en-IN" sz="1600" dirty="0">
                <a:solidFill>
                  <a:schemeClr val="bg1"/>
                </a:solidFill>
              </a:rPr>
              <a:t>: Product, Operations and Trading</a:t>
            </a:r>
            <a:br>
              <a:rPr lang="en-IN" sz="1600" dirty="0">
                <a:solidFill>
                  <a:schemeClr val="bg1"/>
                </a:solidFill>
              </a:rPr>
            </a:br>
            <a:r>
              <a:rPr lang="en-IN" sz="1600" dirty="0">
                <a:solidFill>
                  <a:schemeClr val="bg1"/>
                </a:solidFill>
              </a:rPr>
              <a:t>    - </a:t>
            </a:r>
            <a:r>
              <a:rPr lang="en-IN" sz="1600" dirty="0">
                <a:solidFill>
                  <a:schemeClr val="tx2"/>
                </a:solidFill>
              </a:rPr>
              <a:t>Summary of Issue Findings</a:t>
            </a:r>
            <a:r>
              <a:rPr lang="en-IN" sz="1600" dirty="0">
                <a:solidFill>
                  <a:schemeClr val="bg1"/>
                </a:solidFill>
              </a:rPr>
              <a:t>: Controls over key end-to-end processes and critical tools utilized to administer the legacy GAS block are insufficient.</a:t>
            </a:r>
            <a:br>
              <a:rPr lang="en-IN" sz="1600" dirty="0">
                <a:solidFill>
                  <a:schemeClr val="bg1"/>
                </a:solidFill>
              </a:rPr>
            </a:br>
            <a:r>
              <a:rPr lang="en-IN" sz="1600" dirty="0">
                <a:solidFill>
                  <a:schemeClr val="bg1"/>
                </a:solidFill>
              </a:rPr>
              <a:t>    - </a:t>
            </a:r>
            <a:r>
              <a:rPr lang="en-IN" sz="1600" dirty="0">
                <a:solidFill>
                  <a:schemeClr val="tx2"/>
                </a:solidFill>
              </a:rPr>
              <a:t>Summary of Root Cause Explanation</a:t>
            </a:r>
            <a:r>
              <a:rPr lang="en-IN" sz="1600" dirty="0">
                <a:solidFill>
                  <a:schemeClr val="bg1"/>
                </a:solidFill>
              </a:rPr>
              <a:t>: The root cause is primarily attributed to ownership of key processes transferring multiple times with insufficient resources to execute key controls consistently at the time of the transition.</a:t>
            </a:r>
            <a:br>
              <a:rPr lang="en-IN" sz="1600" dirty="0">
                <a:solidFill>
                  <a:schemeClr val="bg1"/>
                </a:solidFill>
              </a:rPr>
            </a:br>
            <a:r>
              <a:rPr lang="en-IN" sz="1600" dirty="0">
                <a:solidFill>
                  <a:schemeClr val="bg1"/>
                </a:solidFill>
              </a:rPr>
              <a:t>    - </a:t>
            </a:r>
            <a:r>
              <a:rPr lang="en-IN" sz="1600" dirty="0">
                <a:solidFill>
                  <a:schemeClr val="tx2"/>
                </a:solidFill>
              </a:rPr>
              <a:t>Root Cause Category</a:t>
            </a:r>
            <a:r>
              <a:rPr lang="en-IN" sz="1600" dirty="0">
                <a:solidFill>
                  <a:schemeClr val="bg1"/>
                </a:solidFill>
              </a:rPr>
              <a:t>: People (1)</a:t>
            </a:r>
            <a:endParaRPr lang="en-IN" sz="1600" dirty="0">
              <a:solidFill>
                <a:schemeClr val="bg1"/>
              </a:solidFill>
              <a:latin typeface="EYInterstate Light"/>
            </a:endParaRPr>
          </a:p>
        </p:txBody>
      </p:sp>
    </p:spTree>
    <p:extLst>
      <p:ext uri="{BB962C8B-B14F-4D97-AF65-F5344CB8AC3E}">
        <p14:creationId xmlns:p14="http://schemas.microsoft.com/office/powerpoint/2010/main" val="4063026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7F8B-29C4-D970-8E49-DE9EED65042C}"/>
              </a:ext>
            </a:extLst>
          </p:cNvPr>
          <p:cNvSpPr>
            <a:spLocks noGrp="1"/>
          </p:cNvSpPr>
          <p:nvPr>
            <p:ph type="title"/>
          </p:nvPr>
        </p:nvSpPr>
        <p:spPr>
          <a:xfrm>
            <a:off x="609600" y="239577"/>
            <a:ext cx="10972800" cy="508415"/>
          </a:xfrm>
        </p:spPr>
        <p:txBody>
          <a:bodyPr/>
          <a:lstStyle/>
          <a:p>
            <a:r>
              <a:rPr lang="en-US" dirty="0"/>
              <a:t>Summary of issue findings</a:t>
            </a:r>
            <a:br>
              <a:rPr lang="en-US" dirty="0"/>
            </a:br>
            <a:r>
              <a:rPr lang="en-US" sz="1599" b="1" i="1" dirty="0"/>
              <a:t>Summary of issue findings and root cause for high &amp; medium rated issues </a:t>
            </a:r>
            <a:br>
              <a:rPr lang="en-US" dirty="0"/>
            </a:br>
            <a:endParaRPr lang="en-US" sz="1399" b="1" i="1" dirty="0"/>
          </a:p>
        </p:txBody>
      </p:sp>
      <p:sp>
        <p:nvSpPr>
          <p:cNvPr id="5" name="Slide Number Placeholder 4">
            <a:extLst>
              <a:ext uri="{FF2B5EF4-FFF2-40B4-BE49-F238E27FC236}">
                <a16:creationId xmlns:a16="http://schemas.microsoft.com/office/drawing/2014/main" id="{187CD128-B092-9B39-5B5C-B7653FF395CD}"/>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15</a:t>
            </a:fld>
            <a:endParaRPr lang="en-IN" dirty="0">
              <a:solidFill>
                <a:prstClr val="white"/>
              </a:solidFill>
            </a:endParaRPr>
          </a:p>
        </p:txBody>
      </p:sp>
      <p:sp>
        <p:nvSpPr>
          <p:cNvPr id="6" name="TextBox 5">
            <a:extLst>
              <a:ext uri="{FF2B5EF4-FFF2-40B4-BE49-F238E27FC236}">
                <a16:creationId xmlns:a16="http://schemas.microsoft.com/office/drawing/2014/main" id="{19C67210-61D3-1CF6-5657-8FB47F6A44C8}"/>
              </a:ext>
            </a:extLst>
          </p:cNvPr>
          <p:cNvSpPr txBox="1"/>
          <p:nvPr/>
        </p:nvSpPr>
        <p:spPr>
          <a:xfrm>
            <a:off x="487743" y="1070991"/>
            <a:ext cx="10972800" cy="4614245"/>
          </a:xfrm>
          <a:prstGeom prst="rect">
            <a:avLst/>
          </a:prstGeom>
          <a:noFill/>
        </p:spPr>
        <p:txBody>
          <a:bodyPr wrap="square">
            <a:spAutoFit/>
          </a:bodyPr>
          <a:lstStyle/>
          <a:p>
            <a:pPr defTabSz="913943"/>
            <a:r>
              <a:rPr lang="en-IN" sz="1399" dirty="0">
                <a:solidFill>
                  <a:prstClr val="white"/>
                </a:solidFill>
                <a:latin typeface="EYInterstate Light"/>
              </a:rPr>
              <a:t>Total Count of High &amp; Medium Rated Issues: 4 </a:t>
            </a:r>
          </a:p>
          <a:p>
            <a:pPr defTabSz="913943"/>
            <a:endParaRPr lang="en-IN" sz="1399" b="1" dirty="0">
              <a:solidFill>
                <a:srgbClr val="FFE600"/>
              </a:solidFill>
              <a:latin typeface="EYInterstate Light"/>
            </a:endParaRPr>
          </a:p>
          <a:p>
            <a:pPr defTabSz="913943"/>
            <a:r>
              <a:rPr lang="en-IN" sz="1399" b="1" dirty="0">
                <a:solidFill>
                  <a:srgbClr val="FFE600"/>
                </a:solidFill>
                <a:latin typeface="EYInterstate Light"/>
              </a:rPr>
              <a:t>Theme: Process  </a:t>
            </a:r>
          </a:p>
          <a:p>
            <a:pPr marL="720365" indent="-720365" defTabSz="913943"/>
            <a:r>
              <a:rPr lang="en-IN" sz="1399" b="1" dirty="0">
                <a:solidFill>
                  <a:prstClr val="white"/>
                </a:solidFill>
                <a:latin typeface="EYInterstate Light"/>
              </a:rPr>
              <a:t>1. Issue: </a:t>
            </a:r>
            <a:r>
              <a:rPr lang="en-IN" sz="1399" dirty="0">
                <a:solidFill>
                  <a:prstClr val="white"/>
                </a:solidFill>
                <a:latin typeface="EYInterstate Light"/>
              </a:rPr>
              <a:t>Minimum third-party and privacy standards were not executed resulting in inadequate information security controls to prevent inappropriate access to customer information by internal or external parties. </a:t>
            </a:r>
          </a:p>
          <a:p>
            <a:pPr marL="720365" defTabSz="913943"/>
            <a:r>
              <a:rPr lang="en-IN" sz="1399" b="1" dirty="0">
                <a:solidFill>
                  <a:prstClr val="white"/>
                </a:solidFill>
                <a:latin typeface="EYInterstate Light"/>
              </a:rPr>
              <a:t>Root Cause: </a:t>
            </a:r>
            <a:r>
              <a:rPr lang="en-IN" sz="1399" dirty="0">
                <a:solidFill>
                  <a:prstClr val="white"/>
                </a:solidFill>
                <a:latin typeface="EYInterstate Light"/>
              </a:rPr>
              <a:t>Various VEM and organizational changes over the past few years, which over time has impacted clarity regarding the applicable ongoing monitoring standards. Also, during the vendor onboarding process (2018) appropriate SaaS configuration was not performed. (1 Medium Risk Issue) </a:t>
            </a:r>
          </a:p>
          <a:p>
            <a:pPr marL="720365" indent="-720365" defTabSz="913943"/>
            <a:r>
              <a:rPr lang="en-IN" sz="1399" b="1" dirty="0">
                <a:solidFill>
                  <a:prstClr val="white"/>
                </a:solidFill>
                <a:latin typeface="EYInterstate Light"/>
              </a:rPr>
              <a:t>2. Issue: </a:t>
            </a:r>
            <a:r>
              <a:rPr lang="en-IN" sz="1399" dirty="0">
                <a:solidFill>
                  <a:prstClr val="white"/>
                </a:solidFill>
                <a:latin typeface="EYInterstate Light"/>
              </a:rPr>
              <a:t>Governance and supervision controls related to Prudential Annuities Distributors, Inc. (PAD) Outside Business Activities (OBAs) and personal investments in private securities transactions (e.g. passive investments) needs improvement.</a:t>
            </a:r>
          </a:p>
          <a:p>
            <a:pPr marL="720365" defTabSz="913943"/>
            <a:r>
              <a:rPr lang="en-IN" sz="1399" dirty="0">
                <a:solidFill>
                  <a:prstClr val="white"/>
                </a:solidFill>
                <a:latin typeface="EYInterstate Light"/>
              </a:rPr>
              <a:t> </a:t>
            </a:r>
            <a:r>
              <a:rPr lang="en-IN" sz="1399" b="1" dirty="0">
                <a:solidFill>
                  <a:prstClr val="white"/>
                </a:solidFill>
                <a:latin typeface="EYInterstate Light"/>
              </a:rPr>
              <a:t>Root Cause</a:t>
            </a:r>
            <a:r>
              <a:rPr lang="en-IN" sz="1399" dirty="0">
                <a:solidFill>
                  <a:prstClr val="white"/>
                </a:solidFill>
                <a:latin typeface="EYInterstate Light"/>
              </a:rPr>
              <a:t>: Overreliance of self-disclosure by RRs and a lack of consideration to use additional outside data to detect discrepancies in on-going OBA recertifications as well as a lack of firm-wide protocols for system changes to consider regulatory impacts. (1 Medium Risk Issue)  -</a:t>
            </a:r>
          </a:p>
          <a:p>
            <a:pPr defTabSz="913943"/>
            <a:r>
              <a:rPr lang="en-IN" sz="1399" b="1" dirty="0">
                <a:solidFill>
                  <a:prstClr val="white"/>
                </a:solidFill>
                <a:latin typeface="EYInterstate Light"/>
              </a:rPr>
              <a:t>3. Issue: </a:t>
            </a:r>
            <a:r>
              <a:rPr lang="en-IN" sz="1399" dirty="0">
                <a:solidFill>
                  <a:prstClr val="white"/>
                </a:solidFill>
                <a:latin typeface="EYInterstate Light"/>
              </a:rPr>
              <a:t>Controls over the transmission to and disposal of customer data in LiveRamp requires improvement. </a:t>
            </a:r>
          </a:p>
          <a:p>
            <a:pPr marL="720365" defTabSz="913943"/>
            <a:r>
              <a:rPr lang="en-IN" sz="1399" b="1" dirty="0">
                <a:solidFill>
                  <a:prstClr val="white"/>
                </a:solidFill>
                <a:latin typeface="EYInterstate Light"/>
              </a:rPr>
              <a:t>Root Cause</a:t>
            </a:r>
            <a:r>
              <a:rPr lang="en-IN" sz="1399" dirty="0">
                <a:solidFill>
                  <a:prstClr val="white"/>
                </a:solidFill>
                <a:latin typeface="EYInterstate Light"/>
              </a:rPr>
              <a:t>: Lack of effective Vendor Engagement Manager’s monitoring process and management’s awareness of the expected standards, associated controls including the approved data transmission methods. (1 Medium Risk Issue)- </a:t>
            </a:r>
          </a:p>
          <a:p>
            <a:pPr defTabSz="913943"/>
            <a:endParaRPr lang="en-IN" sz="1399" b="1" dirty="0">
              <a:solidFill>
                <a:srgbClr val="FFE600"/>
              </a:solidFill>
              <a:latin typeface="EYInterstate Light"/>
            </a:endParaRPr>
          </a:p>
          <a:p>
            <a:pPr defTabSz="913943"/>
            <a:r>
              <a:rPr lang="en-IN" sz="1399" b="1" dirty="0">
                <a:solidFill>
                  <a:srgbClr val="FFE600"/>
                </a:solidFill>
                <a:latin typeface="EYInterstate Light"/>
              </a:rPr>
              <a:t>Theme: People  </a:t>
            </a:r>
          </a:p>
          <a:p>
            <a:pPr defTabSz="913943"/>
            <a:r>
              <a:rPr lang="en-IN" sz="1399" dirty="0">
                <a:solidFill>
                  <a:prstClr val="white"/>
                </a:solidFill>
                <a:latin typeface="EYInterstate Light"/>
              </a:rPr>
              <a:t>4</a:t>
            </a:r>
            <a:r>
              <a:rPr lang="en-IN" sz="1399" b="1" dirty="0">
                <a:solidFill>
                  <a:prstClr val="white"/>
                </a:solidFill>
                <a:latin typeface="EYInterstate Light"/>
              </a:rPr>
              <a:t>. Issue: </a:t>
            </a:r>
            <a:r>
              <a:rPr lang="en-IN" sz="1399" dirty="0">
                <a:solidFill>
                  <a:prstClr val="white"/>
                </a:solidFill>
                <a:latin typeface="EYInterstate Light"/>
              </a:rPr>
              <a:t>Controls over key end-to-end processes and critical tools utilized to administer the legacy GAS block are insufficient. </a:t>
            </a:r>
          </a:p>
          <a:p>
            <a:pPr marL="720365" defTabSz="913943"/>
            <a:r>
              <a:rPr lang="en-IN" sz="1399" b="1" dirty="0">
                <a:solidFill>
                  <a:prstClr val="white"/>
                </a:solidFill>
                <a:latin typeface="EYInterstate Light"/>
              </a:rPr>
              <a:t>Root Cause: </a:t>
            </a:r>
            <a:r>
              <a:rPr lang="en-IN" sz="1399" dirty="0">
                <a:solidFill>
                  <a:prstClr val="white"/>
                </a:solidFill>
                <a:latin typeface="EYInterstate Light"/>
              </a:rPr>
              <a:t>Ownership of key processes transferring multiple times with insufficient resources to execute key controls consistently at the time of the transition. (1 Medium Risk Issue)</a:t>
            </a:r>
          </a:p>
        </p:txBody>
      </p:sp>
    </p:spTree>
    <p:extLst>
      <p:ext uri="{BB962C8B-B14F-4D97-AF65-F5344CB8AC3E}">
        <p14:creationId xmlns:p14="http://schemas.microsoft.com/office/powerpoint/2010/main" val="3400233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D7FBA-39A4-1E38-DC3D-4737171A62B8}"/>
              </a:ext>
            </a:extLst>
          </p:cNvPr>
          <p:cNvSpPr>
            <a:spLocks noGrp="1"/>
          </p:cNvSpPr>
          <p:nvPr>
            <p:ph type="title"/>
          </p:nvPr>
        </p:nvSpPr>
        <p:spPr/>
        <p:txBody>
          <a:bodyPr/>
          <a:lstStyle/>
          <a:p>
            <a:r>
              <a:rPr lang="en-US" dirty="0"/>
              <a:t>Issues Listing</a:t>
            </a:r>
          </a:p>
        </p:txBody>
      </p:sp>
      <p:sp>
        <p:nvSpPr>
          <p:cNvPr id="3" name="Date Placeholder 2">
            <a:extLst>
              <a:ext uri="{FF2B5EF4-FFF2-40B4-BE49-F238E27FC236}">
                <a16:creationId xmlns:a16="http://schemas.microsoft.com/office/drawing/2014/main" id="{DD12BE8B-C8CF-E0E0-00B3-3D423E290965}"/>
              </a:ext>
            </a:extLst>
          </p:cNvPr>
          <p:cNvSpPr>
            <a:spLocks noGrp="1"/>
          </p:cNvSpPr>
          <p:nvPr>
            <p:ph type="dt" sz="half" idx="10"/>
          </p:nvPr>
        </p:nvSpPr>
        <p:spPr/>
        <p:txBody>
          <a:bodyPr/>
          <a:lstStyle/>
          <a:p>
            <a:fld id="{97B14021-CB4E-4A4F-8709-D33FAB29C8FB}" type="datetime3">
              <a:rPr lang="en-US">
                <a:solidFill>
                  <a:prstClr val="white"/>
                </a:solidFill>
              </a:rPr>
              <a:pPr/>
              <a:t>16 August 2024</a:t>
            </a:fld>
            <a:endParaRPr lang="en-IN" dirty="0">
              <a:solidFill>
                <a:prstClr val="white"/>
              </a:solidFill>
            </a:endParaRPr>
          </a:p>
        </p:txBody>
      </p:sp>
      <p:sp>
        <p:nvSpPr>
          <p:cNvPr id="4" name="Footer Placeholder 3">
            <a:extLst>
              <a:ext uri="{FF2B5EF4-FFF2-40B4-BE49-F238E27FC236}">
                <a16:creationId xmlns:a16="http://schemas.microsoft.com/office/drawing/2014/main" id="{D74FF3B4-5E6F-B8B0-BC5F-7131110DC018}"/>
              </a:ext>
            </a:extLst>
          </p:cNvPr>
          <p:cNvSpPr>
            <a:spLocks noGrp="1"/>
          </p:cNvSpPr>
          <p:nvPr>
            <p:ph type="ftr" sz="quarter" idx="11"/>
          </p:nvPr>
        </p:nvSpPr>
        <p:spPr/>
        <p:txBody>
          <a:bodyPr/>
          <a:lstStyle/>
          <a:p>
            <a:r>
              <a:rPr lang="en-US">
                <a:solidFill>
                  <a:prstClr val="white"/>
                </a:solidFill>
              </a:rPr>
              <a:t>Presentation title</a:t>
            </a:r>
            <a:endParaRPr lang="en-US" dirty="0">
              <a:solidFill>
                <a:prstClr val="white"/>
              </a:solidFill>
            </a:endParaRPr>
          </a:p>
        </p:txBody>
      </p:sp>
      <p:sp>
        <p:nvSpPr>
          <p:cNvPr id="5" name="Slide Number Placeholder 4">
            <a:extLst>
              <a:ext uri="{FF2B5EF4-FFF2-40B4-BE49-F238E27FC236}">
                <a16:creationId xmlns:a16="http://schemas.microsoft.com/office/drawing/2014/main" id="{6E177AB9-E5AB-79C1-2E1B-53C28E96B358}"/>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16</a:t>
            </a:fld>
            <a:endParaRPr lang="en-IN" dirty="0">
              <a:solidFill>
                <a:prstClr val="white"/>
              </a:solidFill>
            </a:endParaRPr>
          </a:p>
        </p:txBody>
      </p:sp>
      <p:sp>
        <p:nvSpPr>
          <p:cNvPr id="6" name="Content Placeholder 5">
            <a:extLst>
              <a:ext uri="{FF2B5EF4-FFF2-40B4-BE49-F238E27FC236}">
                <a16:creationId xmlns:a16="http://schemas.microsoft.com/office/drawing/2014/main" id="{F13DC9D9-1961-03B8-2189-66F9B0C06DB1}"/>
              </a:ext>
            </a:extLst>
          </p:cNvPr>
          <p:cNvSpPr>
            <a:spLocks noGrp="1"/>
          </p:cNvSpPr>
          <p:nvPr>
            <p:ph idx="1"/>
          </p:nvPr>
        </p:nvSpPr>
        <p:spPr/>
        <p:txBody>
          <a:bodyPr/>
          <a:lstStyle/>
          <a:p>
            <a:r>
              <a:rPr lang="en-US" sz="1199" dirty="0">
                <a:latin typeface="Calibri" panose="020F0502020204030204"/>
              </a:rPr>
              <a:t>The various issues identified are:</a:t>
            </a:r>
            <a:br>
              <a:rPr lang="en-US" sz="1199" dirty="0">
                <a:latin typeface="Calibri" panose="020F0502020204030204"/>
              </a:rPr>
            </a:br>
            <a:br>
              <a:rPr lang="en-US" sz="1199" dirty="0">
                <a:latin typeface="Calibri" panose="020F0502020204030204"/>
              </a:rPr>
            </a:br>
            <a:r>
              <a:rPr lang="en-US" sz="1199" dirty="0">
                <a:latin typeface="Calibri" panose="020F0502020204030204"/>
              </a:rPr>
              <a:t>1. Issue ID: IS-001167, Issue Name: Data interface documentation for the Workday application has not been completed.</a:t>
            </a:r>
            <a:br>
              <a:rPr lang="en-US" sz="1199" dirty="0">
                <a:latin typeface="Calibri" panose="020F0502020204030204"/>
              </a:rPr>
            </a:br>
            <a:r>
              <a:rPr lang="en-US" sz="1199" dirty="0">
                <a:latin typeface="Calibri" panose="020F0502020204030204"/>
              </a:rPr>
              <a:t>2. Issue ID: IS-001363, Issue Name: Lack of secondary/peer review for the invested asset data provided to </a:t>
            </a:r>
            <a:r>
              <a:rPr lang="en-US" sz="1199" dirty="0" err="1">
                <a:latin typeface="Calibri" panose="020F0502020204030204"/>
              </a:rPr>
              <a:t>Prismic</a:t>
            </a:r>
            <a:r>
              <a:rPr lang="en-US" sz="1199" dirty="0">
                <a:latin typeface="Calibri" panose="020F0502020204030204"/>
              </a:rPr>
              <a:t> by the PGIM Operations and Innovations (PGIM O&amp;I) team for </a:t>
            </a:r>
            <a:r>
              <a:rPr lang="en-US" sz="1199" dirty="0" err="1">
                <a:latin typeface="Calibri" panose="020F0502020204030204"/>
              </a:rPr>
              <a:t>Prismic</a:t>
            </a:r>
            <a:r>
              <a:rPr lang="en-US" sz="1199" dirty="0">
                <a:latin typeface="Calibri" panose="020F0502020204030204"/>
              </a:rPr>
              <a:t> Bermuda Solvency Capital Requirement (BSCR) reporting and investment accounting balances for their trial balance and financial statements.</a:t>
            </a:r>
            <a:br>
              <a:rPr lang="en-US" sz="1199" dirty="0">
                <a:latin typeface="Calibri" panose="020F0502020204030204"/>
              </a:rPr>
            </a:br>
            <a:r>
              <a:rPr lang="en-US" sz="1199" dirty="0">
                <a:latin typeface="Calibri" panose="020F0502020204030204"/>
              </a:rPr>
              <a:t>3. Issue ID: IS-0002722, Issue Name: Minimum third-party and privacy standards were not executed resulting in inadequate information security controls to prevent inappropriate access to customer information by internal or external parties.</a:t>
            </a:r>
            <a:br>
              <a:rPr lang="en-US" sz="1199" dirty="0">
                <a:latin typeface="Calibri" panose="020F0502020204030204"/>
              </a:rPr>
            </a:br>
            <a:r>
              <a:rPr lang="en-US" sz="1199" dirty="0">
                <a:latin typeface="Calibri" panose="020F0502020204030204"/>
              </a:rPr>
              <a:t>4. Issue ID: IS-0002724, Issue Name: Controls to ensure timely response and escalation of customer service-related comments require enhancement.</a:t>
            </a:r>
            <a:br>
              <a:rPr lang="en-US" sz="1199" dirty="0">
                <a:latin typeface="Calibri" panose="020F0502020204030204"/>
              </a:rPr>
            </a:br>
            <a:r>
              <a:rPr lang="en-US" sz="1199" dirty="0">
                <a:latin typeface="Calibri" panose="020F0502020204030204"/>
              </a:rPr>
              <a:t>5. Issue ID: IS-0002723, Issue Name: Controls over the transmission to and disposal of customer data in </a:t>
            </a:r>
            <a:r>
              <a:rPr lang="en-US" sz="1199" dirty="0" err="1">
                <a:latin typeface="Calibri" panose="020F0502020204030204"/>
              </a:rPr>
              <a:t>LiveRamp</a:t>
            </a:r>
            <a:r>
              <a:rPr lang="en-US" sz="1199" dirty="0">
                <a:latin typeface="Calibri" panose="020F0502020204030204"/>
              </a:rPr>
              <a:t> requires improvement.</a:t>
            </a:r>
            <a:br>
              <a:rPr lang="en-US" sz="1199" dirty="0">
                <a:latin typeface="Calibri" panose="020F0502020204030204"/>
              </a:rPr>
            </a:br>
            <a:r>
              <a:rPr lang="en-US" sz="1199" dirty="0">
                <a:latin typeface="Calibri" panose="020F0502020204030204"/>
              </a:rPr>
              <a:t>6. Issue ID: IS-001425, Issue Name: Controls over key end-to-end processes and critical tools utilized to administer the legacy GAS block are insufficient.</a:t>
            </a:r>
            <a:br>
              <a:rPr lang="en-US" sz="1199" dirty="0">
                <a:latin typeface="Calibri" panose="020F0502020204030204"/>
              </a:rPr>
            </a:br>
            <a:r>
              <a:rPr lang="en-US" sz="1199" dirty="0">
                <a:latin typeface="Calibri" panose="020F0502020204030204"/>
              </a:rPr>
              <a:t>7. Issue ID: IS-001155, Issue Name: Enhancements to the payroll cycle monitoring and variance analysis control are needed to ensure adequate segregation of duties exists between the preparer and reviewer of the information.</a:t>
            </a:r>
            <a:br>
              <a:rPr lang="en-US" sz="1199" dirty="0">
                <a:latin typeface="Calibri" panose="020F0502020204030204"/>
              </a:rPr>
            </a:br>
            <a:r>
              <a:rPr lang="en-US" sz="1199" dirty="0">
                <a:latin typeface="Calibri" panose="020F0502020204030204"/>
              </a:rPr>
              <a:t>8. Issue ID: IS-001402, Issue Name: Two Excel tools used by the Retirement Strategy Controllers team for performing monthly and quarterly reinsurance settlement activities between Prudential Insurance Company of America (PICA) and </a:t>
            </a:r>
            <a:r>
              <a:rPr lang="en-US" sz="1199" dirty="0" err="1">
                <a:latin typeface="Calibri" panose="020F0502020204030204"/>
              </a:rPr>
              <a:t>Prismic</a:t>
            </a:r>
            <a:r>
              <a:rPr lang="en-US" sz="1199" dirty="0">
                <a:latin typeface="Calibri" panose="020F0502020204030204"/>
              </a:rPr>
              <a:t> Life Reinsurance, LTD (</a:t>
            </a:r>
            <a:r>
              <a:rPr lang="en-US" sz="1199" dirty="0" err="1">
                <a:latin typeface="Calibri" panose="020F0502020204030204"/>
              </a:rPr>
              <a:t>Prismic</a:t>
            </a:r>
            <a:r>
              <a:rPr lang="en-US" sz="1199" dirty="0">
                <a:latin typeface="Calibri" panose="020F0502020204030204"/>
              </a:rPr>
              <a:t> Re) were not identified and inventoried as End User Computing Solutions (EUCS).</a:t>
            </a:r>
            <a:br>
              <a:rPr lang="en-US" sz="1199" dirty="0">
                <a:latin typeface="Calibri" panose="020F0502020204030204"/>
              </a:rPr>
            </a:br>
            <a:r>
              <a:rPr lang="en-US" sz="1199" dirty="0">
                <a:latin typeface="Calibri" panose="020F0502020204030204"/>
              </a:rPr>
              <a:t>9. Issue ID: IS-001237, Issue Name: Execution of review controls supporting certain payroll suspense accounts require improvement to ensure suspense items are appropriately identified, aged, and remediated in a timely and accurate manner.</a:t>
            </a:r>
            <a:br>
              <a:rPr lang="en-US" sz="1199" dirty="0">
                <a:latin typeface="Calibri" panose="020F0502020204030204"/>
              </a:rPr>
            </a:br>
            <a:r>
              <a:rPr lang="en-US" sz="1199" dirty="0">
                <a:latin typeface="Calibri" panose="020F0502020204030204"/>
              </a:rPr>
              <a:t>10. Issue ID: IS-001149, Issue Name: Additional reviews and role clarifications are required for the user access recertification control for the Workday application.</a:t>
            </a:r>
            <a:br>
              <a:rPr lang="en-US" sz="1199" dirty="0">
                <a:latin typeface="Calibri" panose="020F0502020204030204"/>
              </a:rPr>
            </a:br>
            <a:r>
              <a:rPr lang="en-US" sz="1199" dirty="0">
                <a:latin typeface="Calibri" panose="020F0502020204030204"/>
              </a:rPr>
              <a:t>11. Issue ID: IS-001585, Issue Name: Governance and supervision controls related to Prudential Annuities Distributors, Inc. (PAD) Outside Business Activities (OBAs) and personal investments in private securities transactions (e.g. passive investments) needs improvement.</a:t>
            </a:r>
            <a:r>
              <a:rPr lang="en-US" sz="1199" dirty="0"/>
              <a:t> </a:t>
            </a:r>
          </a:p>
        </p:txBody>
      </p:sp>
    </p:spTree>
    <p:extLst>
      <p:ext uri="{BB962C8B-B14F-4D97-AF65-F5344CB8AC3E}">
        <p14:creationId xmlns:p14="http://schemas.microsoft.com/office/powerpoint/2010/main" val="102302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8D5E-DED9-B367-9C64-94BB1C627909}"/>
              </a:ext>
            </a:extLst>
          </p:cNvPr>
          <p:cNvSpPr>
            <a:spLocks noGrp="1"/>
          </p:cNvSpPr>
          <p:nvPr>
            <p:ph type="title"/>
          </p:nvPr>
        </p:nvSpPr>
        <p:spPr>
          <a:xfrm>
            <a:off x="616900" y="206756"/>
            <a:ext cx="10972800" cy="590400"/>
          </a:xfrm>
        </p:spPr>
        <p:txBody>
          <a:bodyPr/>
          <a:lstStyle/>
          <a:p>
            <a:r>
              <a:rPr lang="en-US" dirty="0"/>
              <a:t>Executive summary</a:t>
            </a:r>
            <a:br>
              <a:rPr lang="en-US" dirty="0"/>
            </a:br>
            <a:r>
              <a:rPr lang="en-US" sz="1599" dirty="0"/>
              <a:t> </a:t>
            </a:r>
            <a:endParaRPr lang="en-US" dirty="0"/>
          </a:p>
        </p:txBody>
      </p:sp>
      <p:sp>
        <p:nvSpPr>
          <p:cNvPr id="3" name="Date Placeholder 2">
            <a:extLst>
              <a:ext uri="{FF2B5EF4-FFF2-40B4-BE49-F238E27FC236}">
                <a16:creationId xmlns:a16="http://schemas.microsoft.com/office/drawing/2014/main" id="{BDC95145-9E36-4202-63CE-F6CECE2E8C48}"/>
              </a:ext>
            </a:extLst>
          </p:cNvPr>
          <p:cNvSpPr>
            <a:spLocks noGrp="1"/>
          </p:cNvSpPr>
          <p:nvPr>
            <p:ph type="dt" sz="half" idx="10"/>
          </p:nvPr>
        </p:nvSpPr>
        <p:spPr/>
        <p:txBody>
          <a:bodyPr/>
          <a:lstStyle/>
          <a:p>
            <a:fld id="{97B14021-CB4E-4A4F-8709-D33FAB29C8FB}" type="datetime3">
              <a:rPr lang="en-US">
                <a:solidFill>
                  <a:prstClr val="white"/>
                </a:solidFill>
              </a:rPr>
              <a:pPr/>
              <a:t>16 August 2024</a:t>
            </a:fld>
            <a:endParaRPr lang="en-IN" dirty="0">
              <a:solidFill>
                <a:prstClr val="white"/>
              </a:solidFill>
            </a:endParaRPr>
          </a:p>
        </p:txBody>
      </p:sp>
      <p:sp>
        <p:nvSpPr>
          <p:cNvPr id="4" name="Footer Placeholder 3">
            <a:extLst>
              <a:ext uri="{FF2B5EF4-FFF2-40B4-BE49-F238E27FC236}">
                <a16:creationId xmlns:a16="http://schemas.microsoft.com/office/drawing/2014/main" id="{692416A5-FF51-B504-3714-A2418F14EFA8}"/>
              </a:ext>
            </a:extLst>
          </p:cNvPr>
          <p:cNvSpPr>
            <a:spLocks noGrp="1"/>
          </p:cNvSpPr>
          <p:nvPr>
            <p:ph type="ftr" sz="quarter" idx="11"/>
          </p:nvPr>
        </p:nvSpPr>
        <p:spPr/>
        <p:txBody>
          <a:bodyPr/>
          <a:lstStyle/>
          <a:p>
            <a:r>
              <a:rPr lang="en-US">
                <a:solidFill>
                  <a:prstClr val="white"/>
                </a:solidFill>
              </a:rPr>
              <a:t>Presentation title</a:t>
            </a:r>
            <a:endParaRPr lang="en-US" dirty="0">
              <a:solidFill>
                <a:prstClr val="white"/>
              </a:solidFill>
            </a:endParaRPr>
          </a:p>
        </p:txBody>
      </p:sp>
      <p:sp>
        <p:nvSpPr>
          <p:cNvPr id="5" name="Slide Number Placeholder 4">
            <a:extLst>
              <a:ext uri="{FF2B5EF4-FFF2-40B4-BE49-F238E27FC236}">
                <a16:creationId xmlns:a16="http://schemas.microsoft.com/office/drawing/2014/main" id="{83166DA1-6F1E-B584-6B3C-AB4DE549C851}"/>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2</a:t>
            </a:fld>
            <a:endParaRPr lang="en-IN" dirty="0">
              <a:solidFill>
                <a:prstClr val="white"/>
              </a:solidFill>
            </a:endParaRPr>
          </a:p>
        </p:txBody>
      </p:sp>
      <p:sp>
        <p:nvSpPr>
          <p:cNvPr id="6" name="Content Placeholder 5">
            <a:extLst>
              <a:ext uri="{FF2B5EF4-FFF2-40B4-BE49-F238E27FC236}">
                <a16:creationId xmlns:a16="http://schemas.microsoft.com/office/drawing/2014/main" id="{3D9158CD-63EB-E2D7-8327-312451854336}"/>
              </a:ext>
            </a:extLst>
          </p:cNvPr>
          <p:cNvSpPr>
            <a:spLocks noGrp="1"/>
          </p:cNvSpPr>
          <p:nvPr>
            <p:ph idx="1"/>
          </p:nvPr>
        </p:nvSpPr>
        <p:spPr/>
        <p:txBody>
          <a:bodyPr/>
          <a:lstStyle/>
          <a:p>
            <a:r>
              <a:rPr lang="en-IN" sz="1400" b="1" dirty="0"/>
              <a:t>A total of 8 audits were performed.</a:t>
            </a:r>
          </a:p>
          <a:p>
            <a:r>
              <a:rPr lang="en-IN" sz="1400" b="1" dirty="0"/>
              <a:t>The total number of issues identified were 11, with 4 being medium risk and the remaining 7 being low risk.</a:t>
            </a:r>
          </a:p>
          <a:p>
            <a:r>
              <a:rPr lang="en-IN" sz="1400" b="1" dirty="0"/>
              <a:t>The operating division with the highest number of medium risk issues is 'US Businesses' with 2 medium risk issues.        </a:t>
            </a:r>
          </a:p>
          <a:p>
            <a:r>
              <a:rPr lang="en-IN" sz="1400" b="1" dirty="0"/>
              <a:t>The top 3 risk categories are 'Information Security' with 2 medium risk issues, 'Product, Operations and Trading' with 1 medium risk issue, and 'Regulatory Compliance' with 1 medium risk issue.</a:t>
            </a:r>
          </a:p>
          <a:p>
            <a:r>
              <a:rPr lang="en-IN" sz="1400" b="1" dirty="0"/>
              <a:t>The top 3 risk categories are 'Information Security', 'Product, Operations and Trading', and 'Regulatory Compliance’. </a:t>
            </a:r>
          </a:p>
          <a:p>
            <a:pPr lvl="1"/>
            <a:r>
              <a:rPr lang="en-IN" sz="1400" b="1" dirty="0"/>
              <a:t>For 'Information Security', the issues primarily revolve around inadequate controls to prevent inappropriate access to customer information and inadequate controls over data transmission. The root cause is primarily attributed to lack of effective Vendor Engagement Manager’s monitoring process and management’s awareness of the expected standards. </a:t>
            </a:r>
          </a:p>
          <a:p>
            <a:pPr lvl="1"/>
            <a:r>
              <a:rPr lang="en-IN" sz="1400" b="1" dirty="0"/>
              <a:t>For 'Product, Operations and Trading', the issue is related to insufficient controls over key end-to-end processes and critical tools. The root cause is primarily attributed to ownership of key processes transferring multiple times with insufficient resources. </a:t>
            </a:r>
          </a:p>
          <a:p>
            <a:pPr lvl="1"/>
            <a:r>
              <a:rPr lang="en-IN" sz="1400" b="1" dirty="0"/>
              <a:t>For 'Regulatory Compliance', the issue is related to inadequate governance and supervision controls. The root cause is primarily attributable to the overreliance of self-disclosure by RRs and a lack of firm-wide protocols for system changes to consider regulatory impacts.</a:t>
            </a:r>
          </a:p>
          <a:p>
            <a:pPr marL="356438" lvl="1"/>
            <a:r>
              <a:rPr lang="en-IN" sz="1400" b="1" dirty="0"/>
              <a:t>The top 3 root cause categories are 'Process' with 3 medium risk issues, 'People' with 1 medium risk issue, and 'Technology' with no medium risk issues.</a:t>
            </a:r>
          </a:p>
        </p:txBody>
      </p:sp>
    </p:spTree>
    <p:extLst>
      <p:ext uri="{BB962C8B-B14F-4D97-AF65-F5344CB8AC3E}">
        <p14:creationId xmlns:p14="http://schemas.microsoft.com/office/powerpoint/2010/main" val="915905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8D5E-DED9-B367-9C64-94BB1C627909}"/>
              </a:ext>
            </a:extLst>
          </p:cNvPr>
          <p:cNvSpPr>
            <a:spLocks noGrp="1"/>
          </p:cNvSpPr>
          <p:nvPr>
            <p:ph type="title"/>
          </p:nvPr>
        </p:nvSpPr>
        <p:spPr>
          <a:xfrm>
            <a:off x="616900" y="206756"/>
            <a:ext cx="10972800" cy="590400"/>
          </a:xfrm>
        </p:spPr>
        <p:txBody>
          <a:bodyPr/>
          <a:lstStyle/>
          <a:p>
            <a:r>
              <a:rPr lang="en-US" dirty="0"/>
              <a:t>Summary Statistics</a:t>
            </a:r>
            <a:br>
              <a:rPr lang="en-US" dirty="0"/>
            </a:br>
            <a:r>
              <a:rPr lang="en-US" sz="1800" dirty="0"/>
              <a:t>Basic high-level statistics based on the underlying audit reports</a:t>
            </a:r>
          </a:p>
        </p:txBody>
      </p:sp>
      <p:sp>
        <p:nvSpPr>
          <p:cNvPr id="3" name="Date Placeholder 2">
            <a:extLst>
              <a:ext uri="{FF2B5EF4-FFF2-40B4-BE49-F238E27FC236}">
                <a16:creationId xmlns:a16="http://schemas.microsoft.com/office/drawing/2014/main" id="{BDC95145-9E36-4202-63CE-F6CECE2E8C48}"/>
              </a:ext>
            </a:extLst>
          </p:cNvPr>
          <p:cNvSpPr>
            <a:spLocks noGrp="1"/>
          </p:cNvSpPr>
          <p:nvPr>
            <p:ph type="dt" sz="half" idx="10"/>
          </p:nvPr>
        </p:nvSpPr>
        <p:spPr/>
        <p:txBody>
          <a:bodyPr/>
          <a:lstStyle/>
          <a:p>
            <a:fld id="{97B14021-CB4E-4A4F-8709-D33FAB29C8FB}" type="datetime3">
              <a:rPr lang="en-US">
                <a:solidFill>
                  <a:prstClr val="white"/>
                </a:solidFill>
              </a:rPr>
              <a:pPr/>
              <a:t>16 August 2024</a:t>
            </a:fld>
            <a:endParaRPr lang="en-IN" dirty="0">
              <a:solidFill>
                <a:prstClr val="white"/>
              </a:solidFill>
            </a:endParaRPr>
          </a:p>
        </p:txBody>
      </p:sp>
      <p:sp>
        <p:nvSpPr>
          <p:cNvPr id="4" name="Footer Placeholder 3">
            <a:extLst>
              <a:ext uri="{FF2B5EF4-FFF2-40B4-BE49-F238E27FC236}">
                <a16:creationId xmlns:a16="http://schemas.microsoft.com/office/drawing/2014/main" id="{692416A5-FF51-B504-3714-A2418F14EFA8}"/>
              </a:ext>
            </a:extLst>
          </p:cNvPr>
          <p:cNvSpPr>
            <a:spLocks noGrp="1"/>
          </p:cNvSpPr>
          <p:nvPr>
            <p:ph type="ftr" sz="quarter" idx="11"/>
          </p:nvPr>
        </p:nvSpPr>
        <p:spPr/>
        <p:txBody>
          <a:bodyPr/>
          <a:lstStyle/>
          <a:p>
            <a:r>
              <a:rPr lang="en-US">
                <a:solidFill>
                  <a:prstClr val="white"/>
                </a:solidFill>
              </a:rPr>
              <a:t>Presentation title</a:t>
            </a:r>
            <a:endParaRPr lang="en-US" dirty="0">
              <a:solidFill>
                <a:prstClr val="white"/>
              </a:solidFill>
            </a:endParaRPr>
          </a:p>
        </p:txBody>
      </p:sp>
      <p:sp>
        <p:nvSpPr>
          <p:cNvPr id="5" name="Slide Number Placeholder 4">
            <a:extLst>
              <a:ext uri="{FF2B5EF4-FFF2-40B4-BE49-F238E27FC236}">
                <a16:creationId xmlns:a16="http://schemas.microsoft.com/office/drawing/2014/main" id="{83166DA1-6F1E-B584-6B3C-AB4DE549C851}"/>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3</a:t>
            </a:fld>
            <a:endParaRPr lang="en-IN" dirty="0">
              <a:solidFill>
                <a:prstClr val="white"/>
              </a:solidFill>
            </a:endParaRPr>
          </a:p>
        </p:txBody>
      </p:sp>
      <p:sp>
        <p:nvSpPr>
          <p:cNvPr id="6" name="Content Placeholder 5">
            <a:extLst>
              <a:ext uri="{FF2B5EF4-FFF2-40B4-BE49-F238E27FC236}">
                <a16:creationId xmlns:a16="http://schemas.microsoft.com/office/drawing/2014/main" id="{3D9158CD-63EB-E2D7-8327-312451854336}"/>
              </a:ext>
            </a:extLst>
          </p:cNvPr>
          <p:cNvSpPr>
            <a:spLocks noGrp="1"/>
          </p:cNvSpPr>
          <p:nvPr>
            <p:ph idx="1"/>
          </p:nvPr>
        </p:nvSpPr>
        <p:spPr/>
        <p:txBody>
          <a:bodyPr/>
          <a:lstStyle/>
          <a:p>
            <a:pPr marL="228486" indent="-228486">
              <a:buAutoNum type="arabicPeriod"/>
            </a:pPr>
            <a:r>
              <a:rPr lang="en-IN" sz="1799" b="1" dirty="0">
                <a:solidFill>
                  <a:schemeClr val="tx2"/>
                </a:solidFill>
              </a:rPr>
              <a:t>Number of underlying internal audit reports</a:t>
            </a:r>
            <a:r>
              <a:rPr lang="en-IN" sz="1799" b="1" dirty="0"/>
              <a:t>: 8</a:t>
            </a:r>
          </a:p>
          <a:p>
            <a:pPr marL="228486" indent="-228486">
              <a:buAutoNum type="arabicPeriod"/>
            </a:pPr>
            <a:endParaRPr lang="en-IN" sz="1799" b="1" dirty="0">
              <a:solidFill>
                <a:schemeClr val="tx2"/>
              </a:solidFill>
            </a:endParaRPr>
          </a:p>
          <a:p>
            <a:pPr marL="228486" indent="-228486">
              <a:buAutoNum type="arabicPeriod"/>
            </a:pPr>
            <a:r>
              <a:rPr lang="en-IN" sz="1799" b="1" dirty="0">
                <a:solidFill>
                  <a:schemeClr val="tx2"/>
                </a:solidFill>
              </a:rPr>
              <a:t>Total Issues identified</a:t>
            </a:r>
            <a:r>
              <a:rPr lang="en-IN" sz="1799" dirty="0"/>
              <a:t>: The total number of issues identified are 11. </a:t>
            </a:r>
          </a:p>
          <a:p>
            <a:pPr marL="584923" lvl="1" indent="-228486">
              <a:buFont typeface="EYInterstate Light" panose="02000506000000020004" pitchFamily="2" charset="0"/>
              <a:buAutoNum type="arabicPeriod"/>
            </a:pPr>
            <a:r>
              <a:rPr lang="en-IN" sz="1599" dirty="0"/>
              <a:t>High-rated issues: 0</a:t>
            </a:r>
          </a:p>
          <a:p>
            <a:pPr marL="584923" lvl="1" indent="-228486">
              <a:buFont typeface="EYInterstate Light" panose="02000506000000020004" pitchFamily="2" charset="0"/>
              <a:buAutoNum type="arabicPeriod"/>
            </a:pPr>
            <a:r>
              <a:rPr lang="en-IN" sz="1599" dirty="0"/>
              <a:t>Medium-rated issues: 4</a:t>
            </a:r>
          </a:p>
          <a:p>
            <a:pPr marL="584923" lvl="1" indent="-228486">
              <a:buFont typeface="EYInterstate Light" panose="02000506000000020004" pitchFamily="2" charset="0"/>
              <a:buAutoNum type="arabicPeriod"/>
            </a:pPr>
            <a:r>
              <a:rPr lang="en-IN" sz="1599" dirty="0"/>
              <a:t>Low-rated issues: 7</a:t>
            </a:r>
            <a:br>
              <a:rPr lang="en-IN" sz="1399" dirty="0"/>
            </a:br>
            <a:endParaRPr lang="en-IN" sz="1399" dirty="0"/>
          </a:p>
          <a:p>
            <a:pPr marL="228486" indent="-228486">
              <a:buAutoNum type="arabicPeriod"/>
            </a:pPr>
            <a:r>
              <a:rPr lang="en-IN" sz="1799" b="1" dirty="0">
                <a:solidFill>
                  <a:schemeClr val="tx2"/>
                </a:solidFill>
              </a:rPr>
              <a:t>Operating Division Level</a:t>
            </a:r>
            <a:r>
              <a:rPr lang="en-IN" sz="1799" dirty="0"/>
              <a:t>: The Operating Division with the highest number of medium or high risk issues is "US Businesses". 2 medium risk issues identified.</a:t>
            </a:r>
          </a:p>
          <a:p>
            <a:pPr marL="228486" indent="-228486">
              <a:buAutoNum type="arabicPeriod"/>
            </a:pPr>
            <a:endParaRPr lang="en-IN" sz="1799" dirty="0"/>
          </a:p>
          <a:p>
            <a:pPr marL="228486" indent="-228486">
              <a:buAutoNum type="arabicPeriod"/>
            </a:pPr>
            <a:r>
              <a:rPr lang="en-IN" sz="1799" b="1" dirty="0">
                <a:solidFill>
                  <a:schemeClr val="tx2"/>
                </a:solidFill>
              </a:rPr>
              <a:t>Risk Category Level</a:t>
            </a:r>
            <a:r>
              <a:rPr lang="en-IN" sz="1799" b="1" dirty="0"/>
              <a:t>: The top 3 risk categories are Information Security (2 medium), Regulatory Compliance (1 medium) and Product, Operations and Trading (1 medium).</a:t>
            </a:r>
          </a:p>
          <a:p>
            <a:pPr marL="228486" indent="-228486">
              <a:buAutoNum type="arabicPeriod"/>
            </a:pPr>
            <a:endParaRPr lang="en-IN" sz="1799" b="1" dirty="0"/>
          </a:p>
          <a:p>
            <a:pPr marL="228486" indent="-228486">
              <a:buAutoNum type="arabicPeriod"/>
            </a:pPr>
            <a:r>
              <a:rPr lang="en-IN" sz="1799" b="1" dirty="0">
                <a:solidFill>
                  <a:schemeClr val="tx2"/>
                </a:solidFill>
              </a:rPr>
              <a:t>Root Cause Category</a:t>
            </a:r>
            <a:r>
              <a:rPr lang="en-IN" sz="1799" b="1" dirty="0"/>
              <a:t>: The top root cause categories are Process (3 medium) and People (1 medium).</a:t>
            </a:r>
            <a:br>
              <a:rPr lang="en-IN" sz="1799" dirty="0"/>
            </a:br>
            <a:endParaRPr lang="en-IN" sz="1799" dirty="0"/>
          </a:p>
        </p:txBody>
      </p:sp>
    </p:spTree>
    <p:extLst>
      <p:ext uri="{BB962C8B-B14F-4D97-AF65-F5344CB8AC3E}">
        <p14:creationId xmlns:p14="http://schemas.microsoft.com/office/powerpoint/2010/main" val="156470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8D5E-DED9-B367-9C64-94BB1C627909}"/>
              </a:ext>
            </a:extLst>
          </p:cNvPr>
          <p:cNvSpPr>
            <a:spLocks noGrp="1"/>
          </p:cNvSpPr>
          <p:nvPr>
            <p:ph type="title"/>
          </p:nvPr>
        </p:nvSpPr>
        <p:spPr>
          <a:xfrm>
            <a:off x="616900" y="206756"/>
            <a:ext cx="10972800" cy="590400"/>
          </a:xfrm>
        </p:spPr>
        <p:txBody>
          <a:bodyPr/>
          <a:lstStyle/>
          <a:p>
            <a:r>
              <a:rPr lang="en-US" dirty="0"/>
              <a:t>Risk Summary </a:t>
            </a:r>
            <a:br>
              <a:rPr lang="en-US" dirty="0"/>
            </a:br>
            <a:r>
              <a:rPr lang="en-US" sz="1599" dirty="0"/>
              <a:t> Top 3 risk categories identified and summary of issues and root cause explanations</a:t>
            </a:r>
            <a:endParaRPr lang="en-US" dirty="0"/>
          </a:p>
        </p:txBody>
      </p:sp>
      <p:sp>
        <p:nvSpPr>
          <p:cNvPr id="3" name="Date Placeholder 2">
            <a:extLst>
              <a:ext uri="{FF2B5EF4-FFF2-40B4-BE49-F238E27FC236}">
                <a16:creationId xmlns:a16="http://schemas.microsoft.com/office/drawing/2014/main" id="{BDC95145-9E36-4202-63CE-F6CECE2E8C48}"/>
              </a:ext>
            </a:extLst>
          </p:cNvPr>
          <p:cNvSpPr>
            <a:spLocks noGrp="1"/>
          </p:cNvSpPr>
          <p:nvPr>
            <p:ph type="dt" sz="half" idx="10"/>
          </p:nvPr>
        </p:nvSpPr>
        <p:spPr/>
        <p:txBody>
          <a:bodyPr/>
          <a:lstStyle/>
          <a:p>
            <a:fld id="{97B14021-CB4E-4A4F-8709-D33FAB29C8FB}" type="datetime3">
              <a:rPr lang="en-US">
                <a:solidFill>
                  <a:prstClr val="white"/>
                </a:solidFill>
              </a:rPr>
              <a:pPr/>
              <a:t>16 August 2024</a:t>
            </a:fld>
            <a:endParaRPr lang="en-IN" dirty="0">
              <a:solidFill>
                <a:prstClr val="white"/>
              </a:solidFill>
            </a:endParaRPr>
          </a:p>
        </p:txBody>
      </p:sp>
      <p:sp>
        <p:nvSpPr>
          <p:cNvPr id="4" name="Footer Placeholder 3">
            <a:extLst>
              <a:ext uri="{FF2B5EF4-FFF2-40B4-BE49-F238E27FC236}">
                <a16:creationId xmlns:a16="http://schemas.microsoft.com/office/drawing/2014/main" id="{692416A5-FF51-B504-3714-A2418F14EFA8}"/>
              </a:ext>
            </a:extLst>
          </p:cNvPr>
          <p:cNvSpPr>
            <a:spLocks noGrp="1"/>
          </p:cNvSpPr>
          <p:nvPr>
            <p:ph type="ftr" sz="quarter" idx="11"/>
          </p:nvPr>
        </p:nvSpPr>
        <p:spPr/>
        <p:txBody>
          <a:bodyPr/>
          <a:lstStyle/>
          <a:p>
            <a:r>
              <a:rPr lang="en-US">
                <a:solidFill>
                  <a:prstClr val="white"/>
                </a:solidFill>
              </a:rPr>
              <a:t>Presentation title</a:t>
            </a:r>
            <a:endParaRPr lang="en-US" dirty="0">
              <a:solidFill>
                <a:prstClr val="white"/>
              </a:solidFill>
            </a:endParaRPr>
          </a:p>
        </p:txBody>
      </p:sp>
      <p:sp>
        <p:nvSpPr>
          <p:cNvPr id="5" name="Slide Number Placeholder 4">
            <a:extLst>
              <a:ext uri="{FF2B5EF4-FFF2-40B4-BE49-F238E27FC236}">
                <a16:creationId xmlns:a16="http://schemas.microsoft.com/office/drawing/2014/main" id="{83166DA1-6F1E-B584-6B3C-AB4DE549C851}"/>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4</a:t>
            </a:fld>
            <a:endParaRPr lang="en-IN" dirty="0">
              <a:solidFill>
                <a:prstClr val="white"/>
              </a:solidFill>
            </a:endParaRPr>
          </a:p>
        </p:txBody>
      </p:sp>
      <p:sp>
        <p:nvSpPr>
          <p:cNvPr id="6" name="Content Placeholder 5">
            <a:extLst>
              <a:ext uri="{FF2B5EF4-FFF2-40B4-BE49-F238E27FC236}">
                <a16:creationId xmlns:a16="http://schemas.microsoft.com/office/drawing/2014/main" id="{3D9158CD-63EB-E2D7-8327-312451854336}"/>
              </a:ext>
            </a:extLst>
          </p:cNvPr>
          <p:cNvSpPr>
            <a:spLocks noGrp="1"/>
          </p:cNvSpPr>
          <p:nvPr>
            <p:ph idx="1"/>
          </p:nvPr>
        </p:nvSpPr>
        <p:spPr/>
        <p:txBody>
          <a:bodyPr/>
          <a:lstStyle/>
          <a:p>
            <a:pPr marL="228486" indent="-228486">
              <a:buAutoNum type="arabicPeriod"/>
            </a:pPr>
            <a:r>
              <a:rPr lang="en-IN" sz="1600" b="1" dirty="0">
                <a:solidFill>
                  <a:schemeClr val="tx2"/>
                </a:solidFill>
              </a:rPr>
              <a:t>Summary of Risk Category</a:t>
            </a:r>
            <a:r>
              <a:rPr lang="en-IN" sz="1799" b="1" dirty="0">
                <a:solidFill>
                  <a:schemeClr val="tx2"/>
                </a:solidFill>
              </a:rPr>
              <a:t>: </a:t>
            </a:r>
            <a:r>
              <a:rPr lang="en-IN" sz="1200" b="1" dirty="0"/>
              <a:t>The top three risk categories based on the highest number of high or medium-rated issues are:</a:t>
            </a:r>
          </a:p>
          <a:p>
            <a:pPr marL="585037" lvl="1" indent="-228600">
              <a:buAutoNum type="arabicPeriod"/>
            </a:pPr>
            <a:r>
              <a:rPr lang="en-IN" sz="1400" b="1" dirty="0"/>
              <a:t>**Risk Category: Information Security** </a:t>
            </a:r>
          </a:p>
          <a:p>
            <a:pPr marL="712875" lvl="2" indent="0">
              <a:buNone/>
            </a:pPr>
            <a:r>
              <a:rPr lang="en-IN" sz="1200" b="1" dirty="0">
                <a:solidFill>
                  <a:schemeClr val="tx2"/>
                </a:solidFill>
              </a:rPr>
              <a:t>Issue Findings</a:t>
            </a:r>
            <a:r>
              <a:rPr lang="en-IN" sz="1200" b="1" dirty="0"/>
              <a:t>: There were instances where minimum third-party and privacy standards were not executed, resulting in inadequate information security controls to prevent inappropriate access to customer information by internal or external parties. Additionally, controls over the transmission to and disposal of customer data in </a:t>
            </a:r>
            <a:r>
              <a:rPr lang="en-IN" sz="1200" b="1" dirty="0" err="1"/>
              <a:t>LiveRamp</a:t>
            </a:r>
            <a:r>
              <a:rPr lang="en-IN" sz="1200" b="1" dirty="0"/>
              <a:t> required improvement. </a:t>
            </a:r>
          </a:p>
          <a:p>
            <a:pPr marL="712875" lvl="2" indent="0">
              <a:buNone/>
            </a:pPr>
            <a:r>
              <a:rPr lang="en-IN" sz="1200" b="1" dirty="0">
                <a:solidFill>
                  <a:schemeClr val="tx2"/>
                </a:solidFill>
              </a:rPr>
              <a:t>Root Cause Explanation</a:t>
            </a:r>
            <a:r>
              <a:rPr lang="en-IN" sz="1200" b="1" dirty="0"/>
              <a:t>: The root cause can be attributed to various VEM and organizational changes occurring over the past few years, which over time has impacted clarity regarding the applicable ongoing monitoring standards. Also, during the vendor onboarding process (2018), appropriate SaaS configuration was not performed. Another root cause is the lack of effective Vendor Engagement Manager’s monitoring process and management’s awareness of the expected standards, associated controls including the approved data transmission methods. </a:t>
            </a:r>
          </a:p>
          <a:p>
            <a:pPr marL="585037" lvl="1" indent="-228600">
              <a:buFont typeface="EYInterstate Light" panose="02000506000000020004" pitchFamily="2" charset="0"/>
              <a:buAutoNum type="arabicPeriod"/>
            </a:pPr>
            <a:endParaRPr lang="en-IN" sz="1200" b="1" dirty="0"/>
          </a:p>
          <a:p>
            <a:pPr marL="585037" lvl="1" indent="-228600">
              <a:buFont typeface="EYInterstate Light" panose="02000506000000020004" pitchFamily="2" charset="0"/>
              <a:buAutoNum type="arabicPeriod"/>
            </a:pPr>
            <a:r>
              <a:rPr lang="en-IN" sz="1400" b="1" dirty="0"/>
              <a:t>**Risk Category: Regulatory Compliance**</a:t>
            </a:r>
          </a:p>
          <a:p>
            <a:pPr marL="712875" lvl="2" indent="0">
              <a:buNone/>
            </a:pPr>
            <a:r>
              <a:rPr lang="en-IN" sz="1200" b="1" dirty="0">
                <a:solidFill>
                  <a:schemeClr val="tx2"/>
                </a:solidFill>
              </a:rPr>
              <a:t>Issue Findings: </a:t>
            </a:r>
            <a:r>
              <a:rPr lang="en-IN" sz="1200" b="1" dirty="0"/>
              <a:t>Governance and supervision controls related to Prudential Annuities Distributors, Inc. (PAD) Outside Business Activities (OBAs) and personal investments in private securities transactions (e.g. passive investments) needed improvement.</a:t>
            </a:r>
          </a:p>
          <a:p>
            <a:pPr marL="712875" lvl="2" indent="0">
              <a:buNone/>
            </a:pPr>
            <a:r>
              <a:rPr lang="en-IN" sz="1200" b="1" dirty="0">
                <a:solidFill>
                  <a:schemeClr val="tx2"/>
                </a:solidFill>
              </a:rPr>
              <a:t>Root Cause Explanation: </a:t>
            </a:r>
            <a:r>
              <a:rPr lang="en-IN" sz="1200" b="1" dirty="0"/>
              <a:t>The root causes are primarily attributable to the overreliance of self-disclosure by RRs and a </a:t>
            </a:r>
          </a:p>
          <a:p>
            <a:pPr marL="712875" lvl="2" indent="0">
              <a:buNone/>
            </a:pPr>
            <a:r>
              <a:rPr lang="en-IN" sz="1200" b="1" dirty="0"/>
              <a:t>lack of consideration to use additional outside data to detect discrepancies in on-going OBA recertifications as well as a lack of firm-wide protocols for system changes to consider regulatory impacts.</a:t>
            </a:r>
          </a:p>
          <a:p>
            <a:pPr marL="585037" lvl="1" indent="-228600">
              <a:buFont typeface="EYInterstate Light" panose="02000506000000020004" pitchFamily="2" charset="0"/>
              <a:buAutoNum type="arabicPeriod"/>
            </a:pPr>
            <a:endParaRPr lang="en-IN" sz="1200" b="1" dirty="0"/>
          </a:p>
          <a:p>
            <a:pPr marL="585037" lvl="1" indent="-228600">
              <a:buFont typeface="EYInterstate Light" panose="02000506000000020004" pitchFamily="2" charset="0"/>
              <a:buAutoNum type="arabicPeriod"/>
            </a:pPr>
            <a:r>
              <a:rPr lang="en-IN" sz="1400" b="1" dirty="0"/>
              <a:t>**Risk Category: Product, Operations and Trading**</a:t>
            </a:r>
          </a:p>
          <a:p>
            <a:pPr marL="712875" lvl="2" indent="0">
              <a:buNone/>
            </a:pPr>
            <a:r>
              <a:rPr lang="en-IN" sz="1200" b="1" dirty="0">
                <a:solidFill>
                  <a:schemeClr val="tx2"/>
                </a:solidFill>
              </a:rPr>
              <a:t>Issue Findings: </a:t>
            </a:r>
            <a:r>
              <a:rPr lang="en-IN" sz="1200" b="1" dirty="0"/>
              <a:t>Controls to ensure timely response and escalation of customer service-related comments required enhancement. Also, controls over key end-to-end processes and critical tools utilized to administer the legacy GAS block were insufficient.</a:t>
            </a:r>
          </a:p>
          <a:p>
            <a:pPr marL="712875" lvl="2" indent="0">
              <a:buNone/>
            </a:pPr>
            <a:r>
              <a:rPr lang="en-IN" sz="1200" b="1" dirty="0">
                <a:solidFill>
                  <a:schemeClr val="tx2"/>
                </a:solidFill>
              </a:rPr>
              <a:t>Root Cause Explanation: </a:t>
            </a:r>
            <a:r>
              <a:rPr lang="en-IN" sz="1200" b="1" dirty="0"/>
              <a:t>The root cause is primarily attributable to a lack of change management discipline and oversight to ensure process enhancements are implemented appropriately and working as intended prior to being operationalized. Another root cause is primarily attributed to ownership of key processes transferring multiple times with insufficient resources to execute key controls consistently at the time of the transition.</a:t>
            </a:r>
            <a:br>
              <a:rPr lang="en-IN" sz="1000" b="1" dirty="0"/>
            </a:br>
            <a:endParaRPr lang="en-IN" sz="1000" b="1" dirty="0"/>
          </a:p>
        </p:txBody>
      </p:sp>
    </p:spTree>
    <p:extLst>
      <p:ext uri="{BB962C8B-B14F-4D97-AF65-F5344CB8AC3E}">
        <p14:creationId xmlns:p14="http://schemas.microsoft.com/office/powerpoint/2010/main" val="2580832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8D5E-DED9-B367-9C64-94BB1C627909}"/>
              </a:ext>
            </a:extLst>
          </p:cNvPr>
          <p:cNvSpPr>
            <a:spLocks noGrp="1"/>
          </p:cNvSpPr>
          <p:nvPr>
            <p:ph type="title"/>
          </p:nvPr>
        </p:nvSpPr>
        <p:spPr/>
        <p:txBody>
          <a:bodyPr/>
          <a:lstStyle/>
          <a:p>
            <a:r>
              <a:rPr lang="en-US" dirty="0"/>
              <a:t>Summary of issue findings </a:t>
            </a:r>
            <a:br>
              <a:rPr lang="en-US" dirty="0"/>
            </a:br>
            <a:r>
              <a:rPr lang="en-US" sz="1599" dirty="0"/>
              <a:t>Summary of issue findings at Operating Division level for high and medium rated issues </a:t>
            </a:r>
            <a:endParaRPr lang="en-US" dirty="0"/>
          </a:p>
        </p:txBody>
      </p:sp>
      <p:sp>
        <p:nvSpPr>
          <p:cNvPr id="3" name="Date Placeholder 2">
            <a:extLst>
              <a:ext uri="{FF2B5EF4-FFF2-40B4-BE49-F238E27FC236}">
                <a16:creationId xmlns:a16="http://schemas.microsoft.com/office/drawing/2014/main" id="{BDC95145-9E36-4202-63CE-F6CECE2E8C48}"/>
              </a:ext>
            </a:extLst>
          </p:cNvPr>
          <p:cNvSpPr>
            <a:spLocks noGrp="1"/>
          </p:cNvSpPr>
          <p:nvPr>
            <p:ph type="dt" sz="half" idx="10"/>
          </p:nvPr>
        </p:nvSpPr>
        <p:spPr/>
        <p:txBody>
          <a:bodyPr/>
          <a:lstStyle/>
          <a:p>
            <a:fld id="{97B14021-CB4E-4A4F-8709-D33FAB29C8FB}" type="datetime3">
              <a:rPr lang="en-US">
                <a:solidFill>
                  <a:prstClr val="white"/>
                </a:solidFill>
              </a:rPr>
              <a:pPr/>
              <a:t>16 August 2024</a:t>
            </a:fld>
            <a:endParaRPr lang="en-IN" dirty="0">
              <a:solidFill>
                <a:prstClr val="white"/>
              </a:solidFill>
            </a:endParaRPr>
          </a:p>
        </p:txBody>
      </p:sp>
      <p:sp>
        <p:nvSpPr>
          <p:cNvPr id="5" name="Slide Number Placeholder 4">
            <a:extLst>
              <a:ext uri="{FF2B5EF4-FFF2-40B4-BE49-F238E27FC236}">
                <a16:creationId xmlns:a16="http://schemas.microsoft.com/office/drawing/2014/main" id="{83166DA1-6F1E-B584-6B3C-AB4DE549C851}"/>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5</a:t>
            </a:fld>
            <a:endParaRPr lang="en-IN" dirty="0">
              <a:solidFill>
                <a:prstClr val="white"/>
              </a:solidFill>
            </a:endParaRPr>
          </a:p>
        </p:txBody>
      </p:sp>
      <p:sp>
        <p:nvSpPr>
          <p:cNvPr id="10" name="TextBox 9">
            <a:extLst>
              <a:ext uri="{FF2B5EF4-FFF2-40B4-BE49-F238E27FC236}">
                <a16:creationId xmlns:a16="http://schemas.microsoft.com/office/drawing/2014/main" id="{DE169122-26A5-966E-4958-7F079D6DB4B6}"/>
              </a:ext>
            </a:extLst>
          </p:cNvPr>
          <p:cNvSpPr txBox="1"/>
          <p:nvPr/>
        </p:nvSpPr>
        <p:spPr>
          <a:xfrm>
            <a:off x="508053" y="1195807"/>
            <a:ext cx="10692593" cy="5352524"/>
          </a:xfrm>
          <a:prstGeom prst="rect">
            <a:avLst/>
          </a:prstGeom>
          <a:noFill/>
        </p:spPr>
        <p:txBody>
          <a:bodyPr wrap="square">
            <a:spAutoFit/>
          </a:bodyPr>
          <a:lstStyle/>
          <a:p>
            <a:pPr marL="285607" indent="-285607" defTabSz="913943">
              <a:buFontTx/>
              <a:buChar char="-"/>
            </a:pPr>
            <a:r>
              <a:rPr lang="en-IN" sz="1799" dirty="0">
                <a:solidFill>
                  <a:srgbClr val="FFE600"/>
                </a:solidFill>
                <a:latin typeface="EYInterstate Light"/>
              </a:rPr>
              <a:t>The count of medium risk issues under each unique operating division is as follows</a:t>
            </a:r>
            <a:r>
              <a:rPr lang="en-IN" sz="1799" dirty="0">
                <a:solidFill>
                  <a:prstClr val="white"/>
                </a:solidFill>
                <a:latin typeface="EYInterstate Light"/>
              </a:rPr>
              <a:t>:    </a:t>
            </a:r>
          </a:p>
          <a:p>
            <a:pPr defTabSz="913943"/>
            <a:r>
              <a:rPr lang="en-IN" sz="1799" dirty="0">
                <a:solidFill>
                  <a:prstClr val="white"/>
                </a:solidFill>
                <a:latin typeface="EYInterstate Light"/>
              </a:rPr>
              <a:t>      a. USB-Individual Solutions Group: 1   </a:t>
            </a:r>
          </a:p>
          <a:p>
            <a:pPr defTabSz="913943"/>
            <a:r>
              <a:rPr lang="en-IN" sz="1799" dirty="0">
                <a:solidFill>
                  <a:prstClr val="white"/>
                </a:solidFill>
                <a:latin typeface="EYInterstate Light"/>
              </a:rPr>
              <a:t>      b. US Businesses: 2   </a:t>
            </a:r>
          </a:p>
          <a:p>
            <a:pPr defTabSz="913943"/>
            <a:r>
              <a:rPr lang="en-IN" sz="1799" dirty="0">
                <a:solidFill>
                  <a:prstClr val="white"/>
                </a:solidFill>
                <a:latin typeface="EYInterstate Light"/>
              </a:rPr>
              <a:t>      c. Operating Division not mentioned: 1</a:t>
            </a:r>
          </a:p>
          <a:p>
            <a:pPr defTabSz="913943"/>
            <a:r>
              <a:rPr lang="en-IN" sz="1799" dirty="0">
                <a:solidFill>
                  <a:prstClr val="white"/>
                </a:solidFill>
                <a:latin typeface="EYInterstate Light"/>
              </a:rPr>
              <a:t> </a:t>
            </a:r>
          </a:p>
          <a:p>
            <a:pPr defTabSz="913943"/>
            <a:r>
              <a:rPr lang="en-IN" sz="1799" dirty="0">
                <a:solidFill>
                  <a:prstClr val="white"/>
                </a:solidFill>
                <a:latin typeface="EYInterstate Light"/>
              </a:rPr>
              <a:t>- </a:t>
            </a:r>
            <a:r>
              <a:rPr lang="en-IN" sz="1799" dirty="0">
                <a:solidFill>
                  <a:srgbClr val="FFE600"/>
                </a:solidFill>
                <a:latin typeface="EYInterstate Light"/>
              </a:rPr>
              <a:t>The issue findings for the identified medium risk issues are</a:t>
            </a:r>
            <a:r>
              <a:rPr lang="en-IN" sz="1799" dirty="0">
                <a:solidFill>
                  <a:prstClr val="white"/>
                </a:solidFill>
                <a:latin typeface="EYInterstate Light"/>
              </a:rPr>
              <a:t>:   </a:t>
            </a:r>
          </a:p>
          <a:p>
            <a:pPr marL="355422" indent="-355422" defTabSz="913943"/>
            <a:r>
              <a:rPr lang="en-IN" sz="1799" dirty="0">
                <a:solidFill>
                  <a:prstClr val="white"/>
                </a:solidFill>
                <a:latin typeface="EYInterstate Light"/>
              </a:rPr>
              <a:t> a. USB-Individual Solutions Group: </a:t>
            </a:r>
          </a:p>
          <a:p>
            <a:pPr marL="355422" indent="-355422" defTabSz="913943"/>
            <a:r>
              <a:rPr lang="en-IN" sz="1799" dirty="0">
                <a:solidFill>
                  <a:prstClr val="white"/>
                </a:solidFill>
                <a:latin typeface="EYInterstate Light"/>
              </a:rPr>
              <a:t>	Governance and supervision controls related to Prudential Annuities Distributors, Inc. (PAD) Outside Business Activities (OBAs) and personal investments in private securities transactions needs improvement.       </a:t>
            </a:r>
          </a:p>
          <a:p>
            <a:pPr marL="355422" indent="-355422" defTabSz="913943"/>
            <a:r>
              <a:rPr lang="en-IN" sz="1799" dirty="0">
                <a:solidFill>
                  <a:prstClr val="white"/>
                </a:solidFill>
                <a:latin typeface="EYInterstate Light"/>
              </a:rPr>
              <a:t> b. US Businesses: </a:t>
            </a:r>
          </a:p>
          <a:p>
            <a:pPr marL="812394" lvl="1" indent="-355422" defTabSz="913943">
              <a:buFont typeface="+mj-lt"/>
              <a:buAutoNum type="arabicPeriod"/>
            </a:pPr>
            <a:r>
              <a:rPr lang="en-IN" sz="1799" dirty="0">
                <a:solidFill>
                  <a:prstClr val="white"/>
                </a:solidFill>
                <a:latin typeface="EYInterstate Light"/>
              </a:rPr>
              <a:t>Minimum third-party and privacy standards were not executed resulting in inadequate information security controls to prevent inappropriate access to customer information by internal or external parties. </a:t>
            </a:r>
          </a:p>
          <a:p>
            <a:pPr marL="812394" lvl="1" indent="-355422" defTabSz="913943">
              <a:buFont typeface="+mj-lt"/>
              <a:buAutoNum type="arabicPeriod"/>
            </a:pPr>
            <a:r>
              <a:rPr lang="en-IN" sz="1799" dirty="0">
                <a:solidFill>
                  <a:prstClr val="white"/>
                </a:solidFill>
                <a:latin typeface="EYInterstate Light"/>
              </a:rPr>
              <a:t>Controls over the transmission to and disposal of customer data in LiveRamp requires improvement.    </a:t>
            </a:r>
          </a:p>
          <a:p>
            <a:pPr marL="355422" indent="-355422" defTabSz="913943"/>
            <a:r>
              <a:rPr lang="en-IN" sz="1799" dirty="0">
                <a:solidFill>
                  <a:prstClr val="white"/>
                </a:solidFill>
                <a:latin typeface="EYInterstate Light"/>
              </a:rPr>
              <a:t>c. Operating Division not mentioned: </a:t>
            </a:r>
          </a:p>
          <a:p>
            <a:pPr marL="355422" indent="-355422" defTabSz="913943"/>
            <a:r>
              <a:rPr lang="en-IN" sz="1799" dirty="0">
                <a:solidFill>
                  <a:prstClr val="white"/>
                </a:solidFill>
                <a:latin typeface="EYInterstate Light"/>
              </a:rPr>
              <a:t>	Controls over key end-to-end processes and critical tools utilized to administer the legacy GAS block are insufficient.</a:t>
            </a:r>
          </a:p>
        </p:txBody>
      </p:sp>
    </p:spTree>
    <p:extLst>
      <p:ext uri="{BB962C8B-B14F-4D97-AF65-F5344CB8AC3E}">
        <p14:creationId xmlns:p14="http://schemas.microsoft.com/office/powerpoint/2010/main" val="48997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7269A-A4AF-49E4-7BBE-18981CF653E5}"/>
              </a:ext>
            </a:extLst>
          </p:cNvPr>
          <p:cNvSpPr>
            <a:spLocks noGrp="1"/>
          </p:cNvSpPr>
          <p:nvPr>
            <p:ph type="title"/>
          </p:nvPr>
        </p:nvSpPr>
        <p:spPr>
          <a:xfrm>
            <a:off x="616900" y="321515"/>
            <a:ext cx="10972800" cy="452707"/>
          </a:xfrm>
        </p:spPr>
        <p:txBody>
          <a:bodyPr/>
          <a:lstStyle/>
          <a:p>
            <a:r>
              <a:rPr lang="en-US" dirty="0"/>
              <a:t>Themes based on Issue root cause</a:t>
            </a:r>
            <a:br>
              <a:rPr lang="en-US" dirty="0"/>
            </a:br>
            <a:r>
              <a:rPr lang="en-US" sz="1399" dirty="0"/>
              <a:t>Underlying statistics – number of issues, Issue IDs</a:t>
            </a:r>
            <a:endParaRPr lang="en-US" sz="1399" i="1" dirty="0"/>
          </a:p>
        </p:txBody>
      </p:sp>
      <p:sp>
        <p:nvSpPr>
          <p:cNvPr id="3" name="Date Placeholder 2">
            <a:extLst>
              <a:ext uri="{FF2B5EF4-FFF2-40B4-BE49-F238E27FC236}">
                <a16:creationId xmlns:a16="http://schemas.microsoft.com/office/drawing/2014/main" id="{F208DBC5-ABC5-12DE-7733-9F53019EE7D7}"/>
              </a:ext>
            </a:extLst>
          </p:cNvPr>
          <p:cNvSpPr>
            <a:spLocks noGrp="1"/>
          </p:cNvSpPr>
          <p:nvPr>
            <p:ph type="dt" sz="half" idx="10"/>
          </p:nvPr>
        </p:nvSpPr>
        <p:spPr/>
        <p:txBody>
          <a:bodyPr/>
          <a:lstStyle/>
          <a:p>
            <a:fld id="{97B14021-CB4E-4A4F-8709-D33FAB29C8FB}" type="datetime3">
              <a:rPr lang="en-US">
                <a:solidFill>
                  <a:prstClr val="white"/>
                </a:solidFill>
              </a:rPr>
              <a:pPr/>
              <a:t>16 August 2024</a:t>
            </a:fld>
            <a:endParaRPr lang="en-IN" dirty="0">
              <a:solidFill>
                <a:prstClr val="white"/>
              </a:solidFill>
            </a:endParaRPr>
          </a:p>
        </p:txBody>
      </p:sp>
      <p:sp>
        <p:nvSpPr>
          <p:cNvPr id="4" name="Footer Placeholder 3">
            <a:extLst>
              <a:ext uri="{FF2B5EF4-FFF2-40B4-BE49-F238E27FC236}">
                <a16:creationId xmlns:a16="http://schemas.microsoft.com/office/drawing/2014/main" id="{D9D947F2-965C-9DFC-3781-5F1EC26B17A5}"/>
              </a:ext>
            </a:extLst>
          </p:cNvPr>
          <p:cNvSpPr>
            <a:spLocks noGrp="1"/>
          </p:cNvSpPr>
          <p:nvPr>
            <p:ph type="ftr" sz="quarter" idx="11"/>
          </p:nvPr>
        </p:nvSpPr>
        <p:spPr/>
        <p:txBody>
          <a:bodyPr/>
          <a:lstStyle/>
          <a:p>
            <a:r>
              <a:rPr lang="en-US">
                <a:solidFill>
                  <a:prstClr val="white"/>
                </a:solidFill>
              </a:rPr>
              <a:t>Presentation title</a:t>
            </a:r>
            <a:endParaRPr lang="en-US" dirty="0">
              <a:solidFill>
                <a:prstClr val="white"/>
              </a:solidFill>
            </a:endParaRPr>
          </a:p>
        </p:txBody>
      </p:sp>
      <p:sp>
        <p:nvSpPr>
          <p:cNvPr id="5" name="Slide Number Placeholder 4">
            <a:extLst>
              <a:ext uri="{FF2B5EF4-FFF2-40B4-BE49-F238E27FC236}">
                <a16:creationId xmlns:a16="http://schemas.microsoft.com/office/drawing/2014/main" id="{C8AF5400-DA57-BADB-43CF-AFE943DB23F4}"/>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6</a:t>
            </a:fld>
            <a:endParaRPr lang="en-IN" dirty="0">
              <a:solidFill>
                <a:prstClr val="white"/>
              </a:solidFill>
            </a:endParaRPr>
          </a:p>
        </p:txBody>
      </p:sp>
      <p:sp>
        <p:nvSpPr>
          <p:cNvPr id="12" name="TextBox 11">
            <a:extLst>
              <a:ext uri="{FF2B5EF4-FFF2-40B4-BE49-F238E27FC236}">
                <a16:creationId xmlns:a16="http://schemas.microsoft.com/office/drawing/2014/main" id="{3F919CAC-9F6E-51F2-99E2-252315E9E66A}"/>
              </a:ext>
            </a:extLst>
          </p:cNvPr>
          <p:cNvSpPr txBox="1"/>
          <p:nvPr/>
        </p:nvSpPr>
        <p:spPr>
          <a:xfrm>
            <a:off x="609600" y="913605"/>
            <a:ext cx="10972801" cy="4799134"/>
          </a:xfrm>
          <a:prstGeom prst="rect">
            <a:avLst/>
          </a:prstGeom>
          <a:noFill/>
        </p:spPr>
        <p:txBody>
          <a:bodyPr wrap="square">
            <a:spAutoFit/>
          </a:bodyPr>
          <a:lstStyle/>
          <a:p>
            <a:pPr rtl="0"/>
            <a:r>
              <a:rPr lang="en-IN" sz="1799" dirty="0">
                <a:solidFill>
                  <a:prstClr val="white"/>
                </a:solidFill>
                <a:latin typeface="EYInterstate Light"/>
              </a:rPr>
              <a:t>**</a:t>
            </a:r>
            <a:r>
              <a:rPr lang="en-IN" sz="1799" b="1" dirty="0">
                <a:solidFill>
                  <a:schemeClr val="tx2"/>
                </a:solidFill>
                <a:latin typeface="EYInterstate Light"/>
              </a:rPr>
              <a:t>Overreliance and Lack of Protocols</a:t>
            </a:r>
            <a:r>
              <a:rPr lang="en-IN" sz="1799" dirty="0">
                <a:solidFill>
                  <a:schemeClr val="bg1"/>
                </a:solidFill>
                <a:latin typeface="EYInterstate Light"/>
              </a:rPr>
              <a:t>**</a:t>
            </a:r>
            <a:r>
              <a:rPr lang="en-IN" sz="1799" dirty="0">
                <a:solidFill>
                  <a:schemeClr val="tx2"/>
                </a:solidFill>
                <a:latin typeface="EYInterstate Light"/>
              </a:rPr>
              <a:t> </a:t>
            </a:r>
            <a:r>
              <a:rPr lang="en-IN" sz="1799" dirty="0">
                <a:solidFill>
                  <a:prstClr val="white"/>
                </a:solidFill>
                <a:latin typeface="EYInterstate Light"/>
              </a:rPr>
              <a:t>(Root Cause Category: Process) 1 medium issue</a:t>
            </a:r>
            <a:br>
              <a:rPr lang="en-IN" sz="1799" dirty="0">
                <a:solidFill>
                  <a:prstClr val="white"/>
                </a:solidFill>
                <a:latin typeface="EYInterstate Light"/>
              </a:rPr>
            </a:br>
            <a:r>
              <a:rPr lang="en-IN" sz="1799" dirty="0">
                <a:solidFill>
                  <a:prstClr val="white"/>
                </a:solidFill>
                <a:latin typeface="EYInterstate Light"/>
              </a:rPr>
              <a:t>    - Issue ID-001585: Overreliance on self-disclosure by RRs and lack of firm-wide protocols for system changes to consider regulatory impacts. Operating Division: USB-Individual Solutions Group.</a:t>
            </a:r>
          </a:p>
          <a:p>
            <a:pPr rtl="0"/>
            <a:r>
              <a:rPr lang="en-IN" sz="1799" dirty="0">
                <a:solidFill>
                  <a:prstClr val="white"/>
                </a:solidFill>
                <a:latin typeface="EYInterstate Light"/>
              </a:rPr>
              <a:t> </a:t>
            </a:r>
          </a:p>
          <a:p>
            <a:pPr rtl="0"/>
            <a:r>
              <a:rPr lang="en-IN" sz="1799" dirty="0">
                <a:solidFill>
                  <a:prstClr val="white"/>
                </a:solidFill>
                <a:latin typeface="EYInterstate Light"/>
              </a:rPr>
              <a:t>- **</a:t>
            </a:r>
            <a:r>
              <a:rPr lang="en-IN" sz="1799" b="1" dirty="0">
                <a:solidFill>
                  <a:schemeClr val="tx2"/>
                </a:solidFill>
                <a:latin typeface="EYInterstate Light"/>
              </a:rPr>
              <a:t>Insufficient Resources and Multiple Transitions</a:t>
            </a:r>
            <a:r>
              <a:rPr lang="en-IN" sz="1799" dirty="0">
                <a:solidFill>
                  <a:prstClr val="white"/>
                </a:solidFill>
                <a:latin typeface="EYInterstate Light"/>
              </a:rPr>
              <a:t>** (Root Cause Category: People) 1 medium issue</a:t>
            </a:r>
            <a:br>
              <a:rPr lang="en-IN" sz="1799" dirty="0">
                <a:solidFill>
                  <a:prstClr val="white"/>
                </a:solidFill>
                <a:latin typeface="EYInterstate Light"/>
              </a:rPr>
            </a:br>
            <a:r>
              <a:rPr lang="en-IN" sz="1799" dirty="0">
                <a:solidFill>
                  <a:prstClr val="white"/>
                </a:solidFill>
                <a:latin typeface="EYInterstate Light"/>
              </a:rPr>
              <a:t>    - Issue ID-001425: Ownership of key processes transferring multiple times with insufficient resources to execute key controls consistently at the time of the transition. Operating Division: Not specified.</a:t>
            </a:r>
          </a:p>
          <a:p>
            <a:pPr rtl="0"/>
            <a:r>
              <a:rPr lang="en-IN" sz="1799" dirty="0">
                <a:solidFill>
                  <a:prstClr val="white"/>
                </a:solidFill>
                <a:latin typeface="EYInterstate Light"/>
              </a:rPr>
              <a:t> </a:t>
            </a:r>
          </a:p>
          <a:p>
            <a:pPr rtl="0"/>
            <a:r>
              <a:rPr lang="en-IN" sz="1799" dirty="0">
                <a:solidFill>
                  <a:prstClr val="white"/>
                </a:solidFill>
                <a:latin typeface="EYInterstate Light"/>
              </a:rPr>
              <a:t>- **</a:t>
            </a:r>
            <a:r>
              <a:rPr lang="en-IN" sz="1799" b="1" dirty="0">
                <a:solidFill>
                  <a:schemeClr val="tx2"/>
                </a:solidFill>
                <a:latin typeface="EYInterstate Light"/>
              </a:rPr>
              <a:t>Organizational Changes and Lack of Clarity</a:t>
            </a:r>
            <a:r>
              <a:rPr lang="en-IN" sz="1799" dirty="0">
                <a:solidFill>
                  <a:prstClr val="white"/>
                </a:solidFill>
                <a:latin typeface="EYInterstate Light"/>
              </a:rPr>
              <a:t>** (Root Cause Category: Process) 1 medium issue</a:t>
            </a:r>
            <a:br>
              <a:rPr lang="en-IN" sz="1799" dirty="0">
                <a:solidFill>
                  <a:prstClr val="white"/>
                </a:solidFill>
                <a:latin typeface="EYInterstate Light"/>
              </a:rPr>
            </a:br>
            <a:r>
              <a:rPr lang="en-IN" sz="1799" dirty="0">
                <a:solidFill>
                  <a:prstClr val="white"/>
                </a:solidFill>
                <a:latin typeface="EYInterstate Light"/>
              </a:rPr>
              <a:t>    - Issue ID-0002722: Various VEM and organizational changes over the past few years, which over time has impacted clarity regarding the applicable ongoing monitoring standards. Operating Division: US Businesses.</a:t>
            </a:r>
          </a:p>
          <a:p>
            <a:pPr rtl="0"/>
            <a:r>
              <a:rPr lang="en-IN" sz="1799" dirty="0">
                <a:solidFill>
                  <a:prstClr val="white"/>
                </a:solidFill>
                <a:latin typeface="EYInterstate Light"/>
              </a:rPr>
              <a:t> </a:t>
            </a:r>
          </a:p>
          <a:p>
            <a:pPr rtl="0"/>
            <a:r>
              <a:rPr lang="en-IN" sz="1799" dirty="0">
                <a:solidFill>
                  <a:prstClr val="white"/>
                </a:solidFill>
                <a:latin typeface="EYInterstate Light"/>
              </a:rPr>
              <a:t>- **</a:t>
            </a:r>
            <a:r>
              <a:rPr lang="en-IN" sz="1799" b="1" dirty="0">
                <a:solidFill>
                  <a:schemeClr val="tx2"/>
                </a:solidFill>
                <a:latin typeface="EYInterstate Light"/>
              </a:rPr>
              <a:t>Ineffective Monitoring Process and Lack of Awareness</a:t>
            </a:r>
            <a:r>
              <a:rPr lang="en-IN" sz="1799" dirty="0">
                <a:solidFill>
                  <a:prstClr val="white"/>
                </a:solidFill>
                <a:latin typeface="EYInterstate Light"/>
              </a:rPr>
              <a:t>** (Root Cause Category: Process) 1 medium issue</a:t>
            </a:r>
            <a:br>
              <a:rPr lang="en-IN" sz="1799" dirty="0">
                <a:solidFill>
                  <a:prstClr val="white"/>
                </a:solidFill>
                <a:latin typeface="EYInterstate Light"/>
              </a:rPr>
            </a:br>
            <a:r>
              <a:rPr lang="en-IN" sz="1799" dirty="0">
                <a:solidFill>
                  <a:prstClr val="white"/>
                </a:solidFill>
                <a:latin typeface="EYInterstate Light"/>
              </a:rPr>
              <a:t>    - Issue ID-0002723: Lack of effective Vendor Engagement Manager’s monitoring process and management’s awareness of the expected standards. Operating Division: US Businesses.</a:t>
            </a:r>
          </a:p>
        </p:txBody>
      </p:sp>
    </p:spTree>
    <p:extLst>
      <p:ext uri="{BB962C8B-B14F-4D97-AF65-F5344CB8AC3E}">
        <p14:creationId xmlns:p14="http://schemas.microsoft.com/office/powerpoint/2010/main" val="2878660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7F8B-29C4-D970-8E49-DE9EED65042C}"/>
              </a:ext>
            </a:extLst>
          </p:cNvPr>
          <p:cNvSpPr>
            <a:spLocks noGrp="1"/>
          </p:cNvSpPr>
          <p:nvPr>
            <p:ph type="title"/>
          </p:nvPr>
        </p:nvSpPr>
        <p:spPr>
          <a:xfrm>
            <a:off x="609600" y="206756"/>
            <a:ext cx="10972800" cy="508415"/>
          </a:xfrm>
        </p:spPr>
        <p:txBody>
          <a:bodyPr/>
          <a:lstStyle/>
          <a:p>
            <a:r>
              <a:rPr lang="en-US" sz="2400" b="1" i="1" dirty="0"/>
              <a:t>Summary of issue statistics, issue findings, root cause explanation, </a:t>
            </a:r>
            <a:br>
              <a:rPr lang="en-US" sz="2400" b="1" i="1" dirty="0"/>
            </a:br>
            <a:r>
              <a:rPr lang="en-US" sz="2400" b="1" i="1" dirty="0"/>
              <a:t>risk taxonomy - Overall</a:t>
            </a:r>
            <a:endParaRPr lang="en-US" sz="1399" b="1" i="1" dirty="0"/>
          </a:p>
        </p:txBody>
      </p:sp>
      <p:sp>
        <p:nvSpPr>
          <p:cNvPr id="5" name="Slide Number Placeholder 4">
            <a:extLst>
              <a:ext uri="{FF2B5EF4-FFF2-40B4-BE49-F238E27FC236}">
                <a16:creationId xmlns:a16="http://schemas.microsoft.com/office/drawing/2014/main" id="{187CD128-B092-9B39-5B5C-B7653FF395CD}"/>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7</a:t>
            </a:fld>
            <a:endParaRPr lang="en-IN" dirty="0">
              <a:solidFill>
                <a:prstClr val="white"/>
              </a:solidFill>
            </a:endParaRPr>
          </a:p>
        </p:txBody>
      </p:sp>
      <p:sp>
        <p:nvSpPr>
          <p:cNvPr id="4" name="TextBox 3">
            <a:extLst>
              <a:ext uri="{FF2B5EF4-FFF2-40B4-BE49-F238E27FC236}">
                <a16:creationId xmlns:a16="http://schemas.microsoft.com/office/drawing/2014/main" id="{A7D2D56E-E2E4-6991-EF69-044FA9BE94DC}"/>
              </a:ext>
            </a:extLst>
          </p:cNvPr>
          <p:cNvSpPr txBox="1"/>
          <p:nvPr/>
        </p:nvSpPr>
        <p:spPr>
          <a:xfrm>
            <a:off x="518973" y="1042968"/>
            <a:ext cx="11492595" cy="5693866"/>
          </a:xfrm>
          <a:prstGeom prst="rect">
            <a:avLst/>
          </a:prstGeom>
          <a:noFill/>
        </p:spPr>
        <p:txBody>
          <a:bodyPr wrap="square">
            <a:spAutoFit/>
          </a:bodyPr>
          <a:lstStyle/>
          <a:p>
            <a:pPr defTabSz="913943"/>
            <a:r>
              <a:rPr lang="en-IN" sz="1400" dirty="0">
                <a:solidFill>
                  <a:schemeClr val="bg1"/>
                </a:solidFill>
              </a:rPr>
              <a:t>    - </a:t>
            </a:r>
            <a:r>
              <a:rPr lang="en-IN" sz="1400" dirty="0">
                <a:solidFill>
                  <a:schemeClr val="tx2"/>
                </a:solidFill>
              </a:rPr>
              <a:t>Number of issues present are</a:t>
            </a:r>
            <a:r>
              <a:rPr lang="en-IN" sz="1400" dirty="0">
                <a:solidFill>
                  <a:schemeClr val="bg1"/>
                </a:solidFill>
              </a:rPr>
              <a:t>: 11</a:t>
            </a:r>
            <a:br>
              <a:rPr lang="en-IN" sz="1400" dirty="0">
                <a:solidFill>
                  <a:schemeClr val="bg1"/>
                </a:solidFill>
              </a:rPr>
            </a:br>
            <a:r>
              <a:rPr lang="en-IN" sz="1400" dirty="0">
                <a:solidFill>
                  <a:schemeClr val="bg1"/>
                </a:solidFill>
              </a:rPr>
              <a:t>    - </a:t>
            </a:r>
            <a:r>
              <a:rPr lang="en-IN" sz="1400" dirty="0">
                <a:solidFill>
                  <a:schemeClr val="tx2"/>
                </a:solidFill>
              </a:rPr>
              <a:t>Issue Ratings</a:t>
            </a:r>
            <a:r>
              <a:rPr lang="en-IN" sz="1400" dirty="0">
                <a:solidFill>
                  <a:schemeClr val="bg1"/>
                </a:solidFill>
              </a:rPr>
              <a:t>: </a:t>
            </a:r>
            <a:r>
              <a:rPr lang="en-IN" sz="1400">
                <a:solidFill>
                  <a:schemeClr val="bg1"/>
                </a:solidFill>
              </a:rPr>
              <a:t>4 medium, 0 high </a:t>
            </a:r>
            <a:r>
              <a:rPr lang="en-IN" sz="1400" dirty="0">
                <a:solidFill>
                  <a:schemeClr val="bg1"/>
                </a:solidFill>
              </a:rPr>
              <a:t>and 7 low rated issues identified</a:t>
            </a:r>
            <a:br>
              <a:rPr lang="en-IN" sz="1400" dirty="0">
                <a:solidFill>
                  <a:schemeClr val="bg1"/>
                </a:solidFill>
              </a:rPr>
            </a:br>
            <a:r>
              <a:rPr lang="en-IN" sz="1400" dirty="0">
                <a:solidFill>
                  <a:schemeClr val="bg1"/>
                </a:solidFill>
              </a:rPr>
              <a:t>    - </a:t>
            </a:r>
            <a:r>
              <a:rPr lang="en-IN" sz="1400" dirty="0">
                <a:solidFill>
                  <a:schemeClr val="tx2"/>
                </a:solidFill>
              </a:rPr>
              <a:t>Risk Categories</a:t>
            </a:r>
            <a:r>
              <a:rPr lang="en-IN" sz="1400" dirty="0">
                <a:solidFill>
                  <a:schemeClr val="bg1"/>
                </a:solidFill>
              </a:rPr>
              <a:t>: </a:t>
            </a:r>
          </a:p>
          <a:p>
            <a:pPr defTabSz="913943"/>
            <a:r>
              <a:rPr lang="en-IN" sz="1400" dirty="0">
                <a:solidFill>
                  <a:schemeClr val="bg1"/>
                </a:solidFill>
              </a:rPr>
              <a:t>	1. Information Technology: 2 issues (2 low)</a:t>
            </a:r>
            <a:br>
              <a:rPr lang="en-IN" sz="1400" dirty="0">
                <a:solidFill>
                  <a:schemeClr val="bg1"/>
                </a:solidFill>
              </a:rPr>
            </a:br>
            <a:r>
              <a:rPr lang="en-IN" sz="1400" dirty="0">
                <a:solidFill>
                  <a:schemeClr val="bg1"/>
                </a:solidFill>
              </a:rPr>
              <a:t>	2. Information Security: 3 issues (1 low, 2 medium)</a:t>
            </a:r>
            <a:br>
              <a:rPr lang="en-IN" sz="1400" dirty="0">
                <a:solidFill>
                  <a:schemeClr val="bg1"/>
                </a:solidFill>
              </a:rPr>
            </a:br>
            <a:r>
              <a:rPr lang="en-IN" sz="1400" dirty="0">
                <a:solidFill>
                  <a:schemeClr val="bg1"/>
                </a:solidFill>
              </a:rPr>
              <a:t>	3. Product, Operations and Trading: 4 issues (3 low, 1 medium)</a:t>
            </a:r>
            <a:br>
              <a:rPr lang="en-IN" sz="1400" dirty="0">
                <a:solidFill>
                  <a:schemeClr val="bg1"/>
                </a:solidFill>
              </a:rPr>
            </a:br>
            <a:r>
              <a:rPr lang="en-IN" sz="1400" dirty="0">
                <a:solidFill>
                  <a:schemeClr val="bg1"/>
                </a:solidFill>
              </a:rPr>
              <a:t>	4. Accounting and Financial Reporting: 1 issue (1 low)</a:t>
            </a:r>
            <a:br>
              <a:rPr lang="en-IN" sz="1400" dirty="0">
                <a:solidFill>
                  <a:schemeClr val="bg1"/>
                </a:solidFill>
              </a:rPr>
            </a:br>
            <a:r>
              <a:rPr lang="en-IN" sz="1400" dirty="0">
                <a:solidFill>
                  <a:schemeClr val="bg1"/>
                </a:solidFill>
              </a:rPr>
              <a:t>	5. Regulatory Compliance: 1 issue (1 medium)</a:t>
            </a:r>
          </a:p>
          <a:p>
            <a:pPr defTabSz="913943"/>
            <a:br>
              <a:rPr lang="en-IN" sz="1400" dirty="0">
                <a:solidFill>
                  <a:schemeClr val="bg1"/>
                </a:solidFill>
              </a:rPr>
            </a:br>
            <a:r>
              <a:rPr lang="en-IN" sz="1400" dirty="0">
                <a:solidFill>
                  <a:schemeClr val="bg1"/>
                </a:solidFill>
              </a:rPr>
              <a:t>    - </a:t>
            </a:r>
            <a:r>
              <a:rPr lang="en-IN" sz="1400" dirty="0">
                <a:solidFill>
                  <a:schemeClr val="tx2"/>
                </a:solidFill>
              </a:rPr>
              <a:t>Summary of Issue Findings</a:t>
            </a:r>
            <a:r>
              <a:rPr lang="en-IN" sz="1400" dirty="0">
                <a:solidFill>
                  <a:schemeClr val="bg1"/>
                </a:solidFill>
              </a:rPr>
              <a:t>:</a:t>
            </a:r>
          </a:p>
          <a:p>
            <a:pPr rtl="0"/>
            <a:r>
              <a:rPr lang="en-IN" sz="1400" dirty="0">
                <a:solidFill>
                  <a:schemeClr val="bg1"/>
                </a:solidFill>
              </a:rPr>
              <a:t>	1. Issues were identified in areas such as user access recertification, data interface documentation, payroll cycle monitoring, and 	controls over key end-to-end processes and critical tools.</a:t>
            </a:r>
            <a:br>
              <a:rPr lang="en-IN" sz="1400" dirty="0">
                <a:solidFill>
                  <a:schemeClr val="bg1"/>
                </a:solidFill>
              </a:rPr>
            </a:br>
            <a:r>
              <a:rPr lang="en-IN" sz="1400" dirty="0">
                <a:solidFill>
                  <a:schemeClr val="bg1"/>
                </a:solidFill>
              </a:rPr>
              <a:t>	2. Other issues included lack of secondary/peer review for invested asset data, unidentified Excel tools as End User Computing 	Solutions (EUCS), and inadequate information security controls to prevent inappropriate access to customer data.</a:t>
            </a:r>
          </a:p>
          <a:p>
            <a:pPr rtl="0"/>
            <a:endParaRPr lang="en-IN" sz="1400" dirty="0">
              <a:solidFill>
                <a:schemeClr val="bg1"/>
              </a:solidFill>
            </a:endParaRPr>
          </a:p>
          <a:p>
            <a:pPr marL="265113" lvl="1" defTabSz="913943"/>
            <a:r>
              <a:rPr lang="en-IN" sz="1400" dirty="0">
                <a:solidFill>
                  <a:schemeClr val="tx2"/>
                </a:solidFill>
              </a:rPr>
              <a:t>- Summary of Root Cause Explanation:</a:t>
            </a:r>
            <a:endParaRPr lang="en-IN" sz="1400" dirty="0">
              <a:solidFill>
                <a:schemeClr val="bg1"/>
              </a:solidFill>
            </a:endParaRPr>
          </a:p>
          <a:p>
            <a:pPr rtl="0"/>
            <a:r>
              <a:rPr lang="en-IN" sz="1400" dirty="0">
                <a:solidFill>
                  <a:schemeClr val="bg1"/>
                </a:solidFill>
              </a:rPr>
              <a:t>	1. The root causes were primarily due to a lack of change management discipline, oversight, understanding of certain processes, 	and resource turnover.</a:t>
            </a:r>
            <a:br>
              <a:rPr lang="en-IN" sz="1400" dirty="0">
                <a:solidFill>
                  <a:schemeClr val="bg1"/>
                </a:solidFill>
              </a:rPr>
            </a:br>
            <a:r>
              <a:rPr lang="en-IN" sz="1400" dirty="0">
                <a:solidFill>
                  <a:schemeClr val="bg1"/>
                </a:solidFill>
              </a:rPr>
              <a:t>	2. Other root causes included overreliance on self-disclosure by Registered Representatives (RRs), lack of firm-wide protocols for 	system changes, and lack of awareness related to certain company standards.</a:t>
            </a:r>
          </a:p>
          <a:p>
            <a:pPr rtl="0"/>
            <a:endParaRPr lang="en-IN" sz="1400" dirty="0">
              <a:solidFill>
                <a:schemeClr val="bg1"/>
              </a:solidFill>
            </a:endParaRPr>
          </a:p>
          <a:p>
            <a:pPr marL="550863" lvl="1" indent="-285750" defTabSz="913943">
              <a:buFontTx/>
              <a:buChar char="-"/>
            </a:pPr>
            <a:r>
              <a:rPr lang="en-IN" sz="1400" dirty="0">
                <a:solidFill>
                  <a:schemeClr val="tx2"/>
                </a:solidFill>
              </a:rPr>
              <a:t>Root Cause Category</a:t>
            </a:r>
            <a:r>
              <a:rPr lang="en-IN" sz="1400" dirty="0">
                <a:solidFill>
                  <a:schemeClr val="bg1"/>
                </a:solidFill>
              </a:rPr>
              <a:t>: </a:t>
            </a:r>
          </a:p>
          <a:p>
            <a:pPr marL="1008063" lvl="2" indent="-285750" defTabSz="913943">
              <a:buFontTx/>
              <a:buChar char="-"/>
            </a:pPr>
            <a:r>
              <a:rPr lang="en-IN" sz="1400" dirty="0">
                <a:solidFill>
                  <a:schemeClr val="bg1"/>
                </a:solidFill>
              </a:rPr>
              <a:t>1. Process: 7 issues (4 low, 3 medium)</a:t>
            </a:r>
            <a:br>
              <a:rPr lang="en-IN" sz="1400" dirty="0">
                <a:solidFill>
                  <a:schemeClr val="bg1"/>
                </a:solidFill>
              </a:rPr>
            </a:br>
            <a:r>
              <a:rPr lang="en-IN" sz="1400" dirty="0">
                <a:solidFill>
                  <a:schemeClr val="bg1"/>
                </a:solidFill>
              </a:rPr>
              <a:t>2. People: 3 issues (2 low, 1 medium)</a:t>
            </a:r>
            <a:br>
              <a:rPr lang="en-IN" sz="1400" dirty="0">
                <a:solidFill>
                  <a:schemeClr val="bg1"/>
                </a:solidFill>
              </a:rPr>
            </a:br>
            <a:r>
              <a:rPr lang="en-IN" sz="1400" dirty="0">
                <a:solidFill>
                  <a:schemeClr val="bg1"/>
                </a:solidFill>
              </a:rPr>
              <a:t>3. Technology: 1 issue (1 low)</a:t>
            </a:r>
          </a:p>
          <a:p>
            <a:pPr marL="265113" lvl="1" defTabSz="913943"/>
            <a:endParaRPr lang="en-IN" sz="1400" dirty="0">
              <a:solidFill>
                <a:schemeClr val="bg1"/>
              </a:solidFill>
              <a:latin typeface="EYInterstate Light"/>
            </a:endParaRPr>
          </a:p>
        </p:txBody>
      </p:sp>
    </p:spTree>
    <p:extLst>
      <p:ext uri="{BB962C8B-B14F-4D97-AF65-F5344CB8AC3E}">
        <p14:creationId xmlns:p14="http://schemas.microsoft.com/office/powerpoint/2010/main" val="187913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7F8B-29C4-D970-8E49-DE9EED65042C}"/>
              </a:ext>
            </a:extLst>
          </p:cNvPr>
          <p:cNvSpPr>
            <a:spLocks noGrp="1"/>
          </p:cNvSpPr>
          <p:nvPr>
            <p:ph type="title"/>
          </p:nvPr>
        </p:nvSpPr>
        <p:spPr>
          <a:xfrm>
            <a:off x="609600" y="206756"/>
            <a:ext cx="10972800" cy="508415"/>
          </a:xfrm>
        </p:spPr>
        <p:txBody>
          <a:bodyPr/>
          <a:lstStyle/>
          <a:p>
            <a:r>
              <a:rPr lang="en-US" sz="2400" b="1" i="1" dirty="0"/>
              <a:t>Summary of issue statistics, issue findings, root cause explanation, </a:t>
            </a:r>
            <a:br>
              <a:rPr lang="en-US" sz="2400" b="1" i="1" dirty="0"/>
            </a:br>
            <a:r>
              <a:rPr lang="en-US" sz="2400" b="1" i="1" dirty="0"/>
              <a:t>risk taxonomy – Medium or High rated issues</a:t>
            </a:r>
            <a:endParaRPr lang="en-US" sz="1399" b="1" i="1" dirty="0"/>
          </a:p>
        </p:txBody>
      </p:sp>
      <p:sp>
        <p:nvSpPr>
          <p:cNvPr id="5" name="Slide Number Placeholder 4">
            <a:extLst>
              <a:ext uri="{FF2B5EF4-FFF2-40B4-BE49-F238E27FC236}">
                <a16:creationId xmlns:a16="http://schemas.microsoft.com/office/drawing/2014/main" id="{187CD128-B092-9B39-5B5C-B7653FF395CD}"/>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8</a:t>
            </a:fld>
            <a:endParaRPr lang="en-IN" dirty="0">
              <a:solidFill>
                <a:prstClr val="white"/>
              </a:solidFill>
            </a:endParaRPr>
          </a:p>
        </p:txBody>
      </p:sp>
      <p:sp>
        <p:nvSpPr>
          <p:cNvPr id="4" name="TextBox 3">
            <a:extLst>
              <a:ext uri="{FF2B5EF4-FFF2-40B4-BE49-F238E27FC236}">
                <a16:creationId xmlns:a16="http://schemas.microsoft.com/office/drawing/2014/main" id="{A7D2D56E-E2E4-6991-EF69-044FA9BE94DC}"/>
              </a:ext>
            </a:extLst>
          </p:cNvPr>
          <p:cNvSpPr txBox="1"/>
          <p:nvPr/>
        </p:nvSpPr>
        <p:spPr>
          <a:xfrm>
            <a:off x="609600" y="1052800"/>
            <a:ext cx="11492595" cy="5447645"/>
          </a:xfrm>
          <a:prstGeom prst="rect">
            <a:avLst/>
          </a:prstGeom>
          <a:noFill/>
        </p:spPr>
        <p:txBody>
          <a:bodyPr wrap="square">
            <a:spAutoFit/>
          </a:bodyPr>
          <a:lstStyle/>
          <a:p>
            <a:pPr marL="285750" indent="-285750" defTabSz="913943">
              <a:buFont typeface="Arial" panose="020B0604020202020204" pitchFamily="34" charset="0"/>
              <a:buChar char="•"/>
            </a:pPr>
            <a:r>
              <a:rPr lang="en-IN" sz="1200" dirty="0">
                <a:solidFill>
                  <a:schemeClr val="tx2"/>
                </a:solidFill>
              </a:rPr>
              <a:t>Number of medium rated issues present are</a:t>
            </a:r>
            <a:r>
              <a:rPr lang="en-IN" sz="1200" dirty="0">
                <a:solidFill>
                  <a:schemeClr val="bg1"/>
                </a:solidFill>
              </a:rPr>
              <a:t>: 4</a:t>
            </a:r>
          </a:p>
          <a:p>
            <a:pPr marL="285750" indent="-285750" defTabSz="913943">
              <a:buFont typeface="Arial" panose="020B0604020202020204" pitchFamily="34" charset="0"/>
              <a:buChar char="•"/>
            </a:pPr>
            <a:r>
              <a:rPr lang="en-IN" sz="1200" dirty="0">
                <a:solidFill>
                  <a:schemeClr val="tx2"/>
                </a:solidFill>
              </a:rPr>
              <a:t>Number of high rated issues present are</a:t>
            </a:r>
            <a:r>
              <a:rPr lang="en-IN" sz="1200" dirty="0">
                <a:solidFill>
                  <a:schemeClr val="bg1"/>
                </a:solidFill>
              </a:rPr>
              <a:t>: 0</a:t>
            </a:r>
          </a:p>
          <a:p>
            <a:pPr marL="285750" indent="-285750" defTabSz="913943">
              <a:buFont typeface="Arial" panose="020B0604020202020204" pitchFamily="34" charset="0"/>
              <a:buChar char="•"/>
            </a:pPr>
            <a:endParaRPr lang="en-IN" sz="1200" dirty="0">
              <a:solidFill>
                <a:schemeClr val="bg1"/>
              </a:solidFill>
            </a:endParaRPr>
          </a:p>
          <a:p>
            <a:pPr marL="342900" indent="-342900" defTabSz="913943">
              <a:buFont typeface="+mj-lt"/>
              <a:buAutoNum type="arabicPeriod"/>
            </a:pPr>
            <a:r>
              <a:rPr lang="en-IN" sz="1200" dirty="0">
                <a:solidFill>
                  <a:schemeClr val="tx2"/>
                </a:solidFill>
              </a:rPr>
              <a:t>Issue Ratings</a:t>
            </a:r>
            <a:r>
              <a:rPr lang="en-IN" sz="1200" dirty="0">
                <a:solidFill>
                  <a:schemeClr val="bg1"/>
                </a:solidFill>
              </a:rPr>
              <a:t>:</a:t>
            </a:r>
            <a:br>
              <a:rPr lang="en-IN" sz="1200" dirty="0">
                <a:solidFill>
                  <a:schemeClr val="bg1"/>
                </a:solidFill>
              </a:rPr>
            </a:br>
            <a:r>
              <a:rPr lang="en-IN" sz="1200" dirty="0">
                <a:solidFill>
                  <a:schemeClr val="bg1"/>
                </a:solidFill>
              </a:rPr>
              <a:t>    - </a:t>
            </a:r>
            <a:r>
              <a:rPr lang="en-IN" sz="1200" dirty="0">
                <a:solidFill>
                  <a:schemeClr val="tx2"/>
                </a:solidFill>
              </a:rPr>
              <a:t>Risk Categories</a:t>
            </a:r>
            <a:r>
              <a:rPr lang="en-IN" sz="1200" dirty="0">
                <a:solidFill>
                  <a:schemeClr val="bg1"/>
                </a:solidFill>
              </a:rPr>
              <a:t>: </a:t>
            </a:r>
            <a:br>
              <a:rPr lang="en-IN" sz="1200" dirty="0">
                <a:solidFill>
                  <a:schemeClr val="bg1"/>
                </a:solidFill>
              </a:rPr>
            </a:br>
            <a:r>
              <a:rPr lang="en-IN" sz="1200" dirty="0">
                <a:solidFill>
                  <a:schemeClr val="bg1"/>
                </a:solidFill>
              </a:rPr>
              <a:t>	1. Information Security: 2 medium</a:t>
            </a:r>
            <a:br>
              <a:rPr lang="en-IN" sz="1200" dirty="0">
                <a:solidFill>
                  <a:schemeClr val="bg1"/>
                </a:solidFill>
              </a:rPr>
            </a:br>
            <a:r>
              <a:rPr lang="en-IN" sz="1200" dirty="0">
                <a:solidFill>
                  <a:schemeClr val="bg1"/>
                </a:solidFill>
              </a:rPr>
              <a:t>	2. Product, Operations and Trading: 1 medium</a:t>
            </a:r>
            <a:br>
              <a:rPr lang="en-IN" sz="1200" dirty="0">
                <a:solidFill>
                  <a:schemeClr val="bg1"/>
                </a:solidFill>
              </a:rPr>
            </a:br>
            <a:r>
              <a:rPr lang="en-IN" sz="1200" dirty="0">
                <a:solidFill>
                  <a:schemeClr val="bg1"/>
                </a:solidFill>
              </a:rPr>
              <a:t>	3. Regulatory Compliance: 1 medium</a:t>
            </a:r>
          </a:p>
          <a:p>
            <a:pPr defTabSz="913943"/>
            <a:br>
              <a:rPr lang="en-IN" sz="1200" dirty="0">
                <a:solidFill>
                  <a:schemeClr val="bg1"/>
                </a:solidFill>
              </a:rPr>
            </a:br>
            <a:r>
              <a:rPr lang="en-IN" sz="1200" dirty="0">
                <a:solidFill>
                  <a:schemeClr val="bg1"/>
                </a:solidFill>
              </a:rPr>
              <a:t>    - </a:t>
            </a:r>
            <a:r>
              <a:rPr lang="en-IN" sz="1200" dirty="0">
                <a:solidFill>
                  <a:schemeClr val="tx2"/>
                </a:solidFill>
              </a:rPr>
              <a:t>Summary of Issue Findings</a:t>
            </a:r>
            <a:r>
              <a:rPr lang="en-IN" sz="1200" dirty="0">
                <a:solidFill>
                  <a:schemeClr val="bg1"/>
                </a:solidFill>
              </a:rPr>
              <a:t>:</a:t>
            </a:r>
          </a:p>
          <a:p>
            <a:pPr marL="742950" lvl="1" indent="-285750" defTabSz="913943">
              <a:buFont typeface="Arial" panose="020B0604020202020204" pitchFamily="34" charset="0"/>
              <a:buChar char="•"/>
            </a:pPr>
            <a:r>
              <a:rPr lang="en-IN" sz="1200" dirty="0">
                <a:solidFill>
                  <a:schemeClr val="bg1"/>
                </a:solidFill>
              </a:rPr>
              <a:t>Governance and supervision controls related to Prudential Annuities Distributors, Inc. (PAD) Outside Business Activities (OBAs)  and personal investments in private securities transactions needs improvement.</a:t>
            </a:r>
          </a:p>
          <a:p>
            <a:pPr marL="742950" lvl="1" indent="-285750" defTabSz="913943">
              <a:buFont typeface="Arial" panose="020B0604020202020204" pitchFamily="34" charset="0"/>
              <a:buChar char="•"/>
            </a:pPr>
            <a:r>
              <a:rPr lang="en-IN" sz="1200" dirty="0">
                <a:solidFill>
                  <a:schemeClr val="bg1"/>
                </a:solidFill>
              </a:rPr>
              <a:t>Minimum third-party and privacy standards were not executed resulting in inadequate information security controls to prevent inappropriate access to customer information by internal or external parties. </a:t>
            </a:r>
          </a:p>
          <a:p>
            <a:pPr marL="742950" lvl="1" indent="-285750" defTabSz="913943">
              <a:buFont typeface="Arial" panose="020B0604020202020204" pitchFamily="34" charset="0"/>
              <a:buChar char="•"/>
            </a:pPr>
            <a:r>
              <a:rPr lang="en-IN" sz="1200" dirty="0">
                <a:solidFill>
                  <a:schemeClr val="bg1"/>
                </a:solidFill>
              </a:rPr>
              <a:t>Controls over the transmission to and disposal of customer data in </a:t>
            </a:r>
            <a:r>
              <a:rPr lang="en-IN" sz="1200" dirty="0" err="1">
                <a:solidFill>
                  <a:schemeClr val="bg1"/>
                </a:solidFill>
              </a:rPr>
              <a:t>LiveRamp</a:t>
            </a:r>
            <a:r>
              <a:rPr lang="en-IN" sz="1200" dirty="0">
                <a:solidFill>
                  <a:schemeClr val="bg1"/>
                </a:solidFill>
              </a:rPr>
              <a:t> requires improvement.</a:t>
            </a:r>
          </a:p>
          <a:p>
            <a:pPr marL="742950" lvl="1" indent="-285750" defTabSz="913943">
              <a:buFont typeface="Arial" panose="020B0604020202020204" pitchFamily="34" charset="0"/>
              <a:buChar char="•"/>
            </a:pPr>
            <a:r>
              <a:rPr lang="en-IN" sz="1200" dirty="0">
                <a:solidFill>
                  <a:schemeClr val="bg1"/>
                </a:solidFill>
              </a:rPr>
              <a:t>Controls over key end-to-end processes and critical tools utilized to administer the legacy GAS block are insufficient.</a:t>
            </a:r>
          </a:p>
          <a:p>
            <a:pPr lvl="1" defTabSz="913943"/>
            <a:endParaRPr lang="en-IN" sz="1200" dirty="0">
              <a:solidFill>
                <a:schemeClr val="bg1"/>
              </a:solidFill>
            </a:endParaRPr>
          </a:p>
          <a:p>
            <a:pPr marL="265113" lvl="1" defTabSz="913943"/>
            <a:r>
              <a:rPr lang="en-IN" sz="1200" dirty="0">
                <a:solidFill>
                  <a:schemeClr val="tx2"/>
                </a:solidFill>
              </a:rPr>
              <a:t>- Summary of Root Cause Explanation:</a:t>
            </a:r>
            <a:endParaRPr lang="en-IN" sz="1200" dirty="0">
              <a:solidFill>
                <a:schemeClr val="bg1"/>
              </a:solidFill>
            </a:endParaRPr>
          </a:p>
          <a:p>
            <a:pPr marL="742950" lvl="1" indent="-285750">
              <a:buFont typeface="Arial" panose="020B0604020202020204" pitchFamily="34" charset="0"/>
              <a:buChar char="•"/>
            </a:pPr>
            <a:r>
              <a:rPr lang="en-IN" sz="1200" dirty="0">
                <a:solidFill>
                  <a:schemeClr val="bg1"/>
                </a:solidFill>
              </a:rPr>
              <a:t>Overreliance of self-disclosure by RRs and a lack of firm-wide protocols for system changes to consider regulatory impacts.</a:t>
            </a:r>
          </a:p>
          <a:p>
            <a:pPr marL="742950" lvl="1" indent="-285750">
              <a:buFont typeface="Arial" panose="020B0604020202020204" pitchFamily="34" charset="0"/>
              <a:buChar char="•"/>
            </a:pPr>
            <a:r>
              <a:rPr lang="en-IN" sz="1200" dirty="0">
                <a:solidFill>
                  <a:schemeClr val="bg1"/>
                </a:solidFill>
              </a:rPr>
              <a:t>Various VEM and organizational changes over the past few years, which over time has impacted clarity regarding the applicable ongoing monitoring standards.</a:t>
            </a:r>
          </a:p>
          <a:p>
            <a:pPr marL="742950" lvl="1" indent="-285750">
              <a:buFont typeface="Arial" panose="020B0604020202020204" pitchFamily="34" charset="0"/>
              <a:buChar char="•"/>
            </a:pPr>
            <a:r>
              <a:rPr lang="en-IN" sz="1200" dirty="0">
                <a:solidFill>
                  <a:schemeClr val="bg1"/>
                </a:solidFill>
              </a:rPr>
              <a:t>Lack of effective Vendor Engagement Manager’s monitoring process and management’s awareness of the expected standards, associated controls including the approved data transmission methods.</a:t>
            </a:r>
          </a:p>
          <a:p>
            <a:pPr marL="742950" lvl="1" indent="-285750">
              <a:buFont typeface="Arial" panose="020B0604020202020204" pitchFamily="34" charset="0"/>
              <a:buChar char="•"/>
            </a:pPr>
            <a:r>
              <a:rPr lang="en-IN" sz="1200" dirty="0">
                <a:solidFill>
                  <a:schemeClr val="bg1"/>
                </a:solidFill>
              </a:rPr>
              <a:t>Ownership of key processes transferring multiple times with insufficient resources to execute key controls consistently at the time of the transition.</a:t>
            </a:r>
          </a:p>
          <a:p>
            <a:pPr lvl="1"/>
            <a:endParaRPr lang="en-IN" sz="1200" dirty="0">
              <a:solidFill>
                <a:schemeClr val="bg1"/>
              </a:solidFill>
            </a:endParaRPr>
          </a:p>
          <a:p>
            <a:pPr marL="550863" lvl="1" indent="-285750" defTabSz="913943">
              <a:buFontTx/>
              <a:buChar char="-"/>
            </a:pPr>
            <a:r>
              <a:rPr lang="en-IN" sz="1200" dirty="0">
                <a:solidFill>
                  <a:schemeClr val="tx2"/>
                </a:solidFill>
              </a:rPr>
              <a:t>Root Cause Category</a:t>
            </a:r>
            <a:r>
              <a:rPr lang="en-IN" sz="1200" dirty="0">
                <a:solidFill>
                  <a:schemeClr val="bg1"/>
                </a:solidFill>
              </a:rPr>
              <a:t>: </a:t>
            </a:r>
          </a:p>
          <a:p>
            <a:pPr marL="436563" lvl="1" indent="-171450" defTabSz="913943">
              <a:buFont typeface="Arial" panose="020B0604020202020204" pitchFamily="34" charset="0"/>
              <a:buChar char="•"/>
            </a:pPr>
            <a:r>
              <a:rPr lang="en-IN" sz="1200" dirty="0">
                <a:solidFill>
                  <a:schemeClr val="bg1"/>
                </a:solidFill>
              </a:rPr>
              <a:t>Process: 3 Medium Rated Issues</a:t>
            </a:r>
          </a:p>
          <a:p>
            <a:pPr marL="436563" lvl="1" indent="-171450" defTabSz="913943">
              <a:buFont typeface="Arial" panose="020B0604020202020204" pitchFamily="34" charset="0"/>
              <a:buChar char="•"/>
            </a:pPr>
            <a:r>
              <a:rPr lang="en-IN" sz="1200" dirty="0">
                <a:solidFill>
                  <a:schemeClr val="bg1"/>
                </a:solidFill>
              </a:rPr>
              <a:t> People: 1 Medium Rated Issue</a:t>
            </a:r>
          </a:p>
          <a:p>
            <a:pPr marL="265113" lvl="1" defTabSz="913943"/>
            <a:endParaRPr lang="en-IN" sz="1200" dirty="0">
              <a:solidFill>
                <a:schemeClr val="bg1"/>
              </a:solidFill>
              <a:latin typeface="EYInterstate Light"/>
            </a:endParaRPr>
          </a:p>
        </p:txBody>
      </p:sp>
    </p:spTree>
    <p:extLst>
      <p:ext uri="{BB962C8B-B14F-4D97-AF65-F5344CB8AC3E}">
        <p14:creationId xmlns:p14="http://schemas.microsoft.com/office/powerpoint/2010/main" val="229935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27F8B-29C4-D970-8E49-DE9EED65042C}"/>
              </a:ext>
            </a:extLst>
          </p:cNvPr>
          <p:cNvSpPr>
            <a:spLocks noGrp="1"/>
          </p:cNvSpPr>
          <p:nvPr>
            <p:ph type="title"/>
          </p:nvPr>
        </p:nvSpPr>
        <p:spPr>
          <a:xfrm>
            <a:off x="609601" y="377509"/>
            <a:ext cx="10972800" cy="508415"/>
          </a:xfrm>
        </p:spPr>
        <p:txBody>
          <a:bodyPr/>
          <a:lstStyle/>
          <a:p>
            <a:r>
              <a:rPr lang="en-US" dirty="0"/>
              <a:t>Summary at Operating Division level ( 1 of 6) </a:t>
            </a:r>
            <a:br>
              <a:rPr lang="en-US" dirty="0"/>
            </a:br>
            <a:r>
              <a:rPr lang="en-US" sz="1399" b="1" i="1" dirty="0"/>
              <a:t>Summary of issue statistics, issue findings, root cause explanation, risk taxonomy</a:t>
            </a:r>
          </a:p>
        </p:txBody>
      </p:sp>
      <p:sp>
        <p:nvSpPr>
          <p:cNvPr id="5" name="Slide Number Placeholder 4">
            <a:extLst>
              <a:ext uri="{FF2B5EF4-FFF2-40B4-BE49-F238E27FC236}">
                <a16:creationId xmlns:a16="http://schemas.microsoft.com/office/drawing/2014/main" id="{187CD128-B092-9B39-5B5C-B7653FF395CD}"/>
              </a:ext>
            </a:extLst>
          </p:cNvPr>
          <p:cNvSpPr>
            <a:spLocks noGrp="1"/>
          </p:cNvSpPr>
          <p:nvPr>
            <p:ph type="sldNum" sz="quarter" idx="12"/>
          </p:nvPr>
        </p:nvSpPr>
        <p:spPr/>
        <p:txBody>
          <a:bodyPr/>
          <a:lstStyle/>
          <a:p>
            <a:r>
              <a:rPr lang="en-GB">
                <a:solidFill>
                  <a:prstClr val="white"/>
                </a:solidFill>
              </a:rPr>
              <a:t>Page </a:t>
            </a:r>
            <a:fld id="{F1BC30E3-FFE5-4B91-AA19-87A149EBB9EE}" type="slidenum">
              <a:rPr lang="en-IN">
                <a:solidFill>
                  <a:prstClr val="white"/>
                </a:solidFill>
              </a:rPr>
              <a:pPr/>
              <a:t>9</a:t>
            </a:fld>
            <a:endParaRPr lang="en-IN" dirty="0">
              <a:solidFill>
                <a:prstClr val="white"/>
              </a:solidFill>
            </a:endParaRPr>
          </a:p>
        </p:txBody>
      </p:sp>
      <p:sp>
        <p:nvSpPr>
          <p:cNvPr id="4" name="TextBox 3">
            <a:extLst>
              <a:ext uri="{FF2B5EF4-FFF2-40B4-BE49-F238E27FC236}">
                <a16:creationId xmlns:a16="http://schemas.microsoft.com/office/drawing/2014/main" id="{A7D2D56E-E2E4-6991-EF69-044FA9BE94DC}"/>
              </a:ext>
            </a:extLst>
          </p:cNvPr>
          <p:cNvSpPr txBox="1"/>
          <p:nvPr/>
        </p:nvSpPr>
        <p:spPr>
          <a:xfrm>
            <a:off x="518973" y="1042968"/>
            <a:ext cx="11492595" cy="5693866"/>
          </a:xfrm>
          <a:prstGeom prst="rect">
            <a:avLst/>
          </a:prstGeom>
          <a:noFill/>
        </p:spPr>
        <p:txBody>
          <a:bodyPr wrap="square">
            <a:spAutoFit/>
          </a:bodyPr>
          <a:lstStyle/>
          <a:p>
            <a:pPr defTabSz="913943"/>
            <a:r>
              <a:rPr lang="en-IN" sz="1400" dirty="0">
                <a:solidFill>
                  <a:schemeClr val="bg1"/>
                </a:solidFill>
              </a:rPr>
              <a:t>**Operating Division: HR-Operations**</a:t>
            </a:r>
            <a:br>
              <a:rPr lang="en-IN" sz="1400" dirty="0">
                <a:solidFill>
                  <a:schemeClr val="bg1"/>
                </a:solidFill>
              </a:rPr>
            </a:br>
            <a:r>
              <a:rPr lang="en-IN" sz="1400" dirty="0">
                <a:solidFill>
                  <a:schemeClr val="bg1"/>
                </a:solidFill>
              </a:rPr>
              <a:t>    - </a:t>
            </a:r>
            <a:r>
              <a:rPr lang="en-IN" sz="1400" dirty="0">
                <a:solidFill>
                  <a:schemeClr val="tx2"/>
                </a:solidFill>
              </a:rPr>
              <a:t>Number of issues present are</a:t>
            </a:r>
            <a:r>
              <a:rPr lang="en-IN" sz="1400" dirty="0">
                <a:solidFill>
                  <a:schemeClr val="bg1"/>
                </a:solidFill>
              </a:rPr>
              <a:t>: 4</a:t>
            </a:r>
            <a:br>
              <a:rPr lang="en-IN" sz="1400" dirty="0">
                <a:solidFill>
                  <a:schemeClr val="bg1"/>
                </a:solidFill>
              </a:rPr>
            </a:br>
            <a:r>
              <a:rPr lang="en-IN" sz="1400" dirty="0">
                <a:solidFill>
                  <a:schemeClr val="bg1"/>
                </a:solidFill>
              </a:rPr>
              <a:t>    - </a:t>
            </a:r>
            <a:r>
              <a:rPr lang="en-IN" sz="1400" dirty="0">
                <a:solidFill>
                  <a:schemeClr val="tx2"/>
                </a:solidFill>
              </a:rPr>
              <a:t>Issue Ratings</a:t>
            </a:r>
            <a:r>
              <a:rPr lang="en-IN" sz="1400" dirty="0">
                <a:solidFill>
                  <a:schemeClr val="bg1"/>
                </a:solidFill>
              </a:rPr>
              <a:t>: Low</a:t>
            </a:r>
            <a:br>
              <a:rPr lang="en-IN" sz="1400" dirty="0">
                <a:solidFill>
                  <a:schemeClr val="bg1"/>
                </a:solidFill>
              </a:rPr>
            </a:br>
            <a:r>
              <a:rPr lang="en-IN" sz="1400" dirty="0">
                <a:solidFill>
                  <a:schemeClr val="bg1"/>
                </a:solidFill>
              </a:rPr>
              <a:t>    - </a:t>
            </a:r>
            <a:r>
              <a:rPr lang="en-IN" sz="1400" dirty="0">
                <a:solidFill>
                  <a:schemeClr val="tx2"/>
                </a:solidFill>
              </a:rPr>
              <a:t>Risk Categories</a:t>
            </a:r>
            <a:r>
              <a:rPr lang="en-IN" sz="1400" dirty="0">
                <a:solidFill>
                  <a:schemeClr val="bg1"/>
                </a:solidFill>
              </a:rPr>
              <a:t>: Product, Operations and Trading (2), Information Technology (1), Information Security (1)</a:t>
            </a:r>
            <a:br>
              <a:rPr lang="en-IN" sz="1400" dirty="0">
                <a:solidFill>
                  <a:schemeClr val="bg1"/>
                </a:solidFill>
              </a:rPr>
            </a:br>
            <a:r>
              <a:rPr lang="en-IN" sz="1400" dirty="0">
                <a:solidFill>
                  <a:schemeClr val="bg1"/>
                </a:solidFill>
              </a:rPr>
              <a:t>    - </a:t>
            </a:r>
            <a:r>
              <a:rPr lang="en-IN" sz="1400" dirty="0">
                <a:solidFill>
                  <a:schemeClr val="tx2"/>
                </a:solidFill>
              </a:rPr>
              <a:t>Summary of Issue Findings</a:t>
            </a:r>
            <a:r>
              <a:rPr lang="en-IN" sz="1400" dirty="0">
                <a:solidFill>
                  <a:schemeClr val="bg1"/>
                </a:solidFill>
              </a:rPr>
              <a:t>:</a:t>
            </a:r>
          </a:p>
          <a:p>
            <a:pPr marL="742950" lvl="1" indent="-285750" defTabSz="913943">
              <a:buFont typeface="Arial" panose="020B0604020202020204" pitchFamily="34" charset="0"/>
              <a:buChar char="•"/>
            </a:pPr>
            <a:r>
              <a:rPr lang="en-IN" sz="1400" dirty="0">
                <a:solidFill>
                  <a:schemeClr val="tx2"/>
                </a:solidFill>
              </a:rPr>
              <a:t>Product, Operations and Trading</a:t>
            </a:r>
            <a:br>
              <a:rPr lang="en-IN" sz="1400" dirty="0">
                <a:solidFill>
                  <a:schemeClr val="bg1"/>
                </a:solidFill>
              </a:rPr>
            </a:br>
            <a:r>
              <a:rPr lang="en-IN" sz="1400" dirty="0">
                <a:solidFill>
                  <a:schemeClr val="bg1"/>
                </a:solidFill>
              </a:rPr>
              <a:t>1. Enhancements to the payroll cycle monitoring and variance analysis control are needed to ensure adequate segregation of duties  exists between the preparer and reviewer of the information.</a:t>
            </a:r>
            <a:br>
              <a:rPr lang="en-IN" sz="1400" dirty="0">
                <a:solidFill>
                  <a:schemeClr val="bg1"/>
                </a:solidFill>
              </a:rPr>
            </a:br>
            <a:r>
              <a:rPr lang="en-IN" sz="1400" dirty="0">
                <a:solidFill>
                  <a:schemeClr val="bg1"/>
                </a:solidFill>
              </a:rPr>
              <a:t>2. Execution of review controls supporting certain payroll suspense accounts require improvement to ensure suspense </a:t>
            </a:r>
            <a:br>
              <a:rPr lang="en-IN" sz="1400" dirty="0">
                <a:solidFill>
                  <a:schemeClr val="bg1"/>
                </a:solidFill>
              </a:rPr>
            </a:br>
            <a:r>
              <a:rPr lang="en-IN" sz="1400" dirty="0">
                <a:solidFill>
                  <a:schemeClr val="bg1"/>
                </a:solidFill>
              </a:rPr>
              <a:t>items are appropriately identified, aged, and remediated in a timely and accurate manner.</a:t>
            </a:r>
          </a:p>
          <a:p>
            <a:pPr marL="742950" lvl="1" indent="-285750" defTabSz="913943">
              <a:buFont typeface="Arial" panose="020B0604020202020204" pitchFamily="34" charset="0"/>
              <a:buChar char="•"/>
            </a:pPr>
            <a:r>
              <a:rPr lang="en-IN" sz="1400" dirty="0">
                <a:solidFill>
                  <a:schemeClr val="tx2"/>
                </a:solidFill>
              </a:rPr>
              <a:t>Information Technology</a:t>
            </a:r>
            <a:br>
              <a:rPr lang="en-IN" sz="1400" dirty="0">
                <a:solidFill>
                  <a:schemeClr val="bg1"/>
                </a:solidFill>
              </a:rPr>
            </a:br>
            <a:r>
              <a:rPr lang="en-IN" sz="1400" dirty="0">
                <a:solidFill>
                  <a:schemeClr val="bg1"/>
                </a:solidFill>
              </a:rPr>
              <a:t>1. Data interface documentation for the Workday application has not been completed.</a:t>
            </a:r>
          </a:p>
          <a:p>
            <a:pPr marL="742950" lvl="1" indent="-285750" defTabSz="913943">
              <a:buFont typeface="Arial" panose="020B0604020202020204" pitchFamily="34" charset="0"/>
              <a:buChar char="•"/>
            </a:pPr>
            <a:r>
              <a:rPr lang="en-IN" sz="1400" dirty="0">
                <a:solidFill>
                  <a:schemeClr val="tx2"/>
                </a:solidFill>
              </a:rPr>
              <a:t>Information Security</a:t>
            </a:r>
            <a:br>
              <a:rPr lang="en-IN" sz="1400" dirty="0">
                <a:solidFill>
                  <a:schemeClr val="bg1"/>
                </a:solidFill>
              </a:rPr>
            </a:br>
            <a:r>
              <a:rPr lang="en-IN" sz="1400" dirty="0">
                <a:solidFill>
                  <a:schemeClr val="bg1"/>
                </a:solidFill>
              </a:rPr>
              <a:t>1. Additional reviews and role clarifications are required for the user access recertification control for the Workday application.</a:t>
            </a:r>
          </a:p>
          <a:p>
            <a:pPr marL="265113" lvl="1" defTabSz="913943"/>
            <a:r>
              <a:rPr lang="en-IN" sz="1400" dirty="0">
                <a:solidFill>
                  <a:schemeClr val="tx2"/>
                </a:solidFill>
              </a:rPr>
              <a:t>- Summary of Root Cause Explanation:</a:t>
            </a:r>
            <a:endParaRPr lang="en-IN" sz="1400" dirty="0">
              <a:solidFill>
                <a:schemeClr val="bg1"/>
              </a:solidFill>
            </a:endParaRPr>
          </a:p>
          <a:p>
            <a:pPr marL="608013" lvl="1" indent="-254000" defTabSz="913943">
              <a:buFont typeface="+mj-lt"/>
              <a:buAutoNum type="arabicPeriod"/>
            </a:pPr>
            <a:r>
              <a:rPr lang="en-IN" sz="1400" dirty="0">
                <a:solidFill>
                  <a:schemeClr val="bg1"/>
                </a:solidFill>
              </a:rPr>
              <a:t>The root cause stems from the fact that the standard report from Workday does not provide sufficient analytical support and reliance on the subject matter expertise of the HR Director to modify the report in addition to performing the review.</a:t>
            </a:r>
          </a:p>
          <a:p>
            <a:pPr marL="608013" lvl="1" indent="-254000" defTabSz="913943">
              <a:buFont typeface="+mj-lt"/>
              <a:buAutoNum type="arabicPeriod"/>
            </a:pPr>
            <a:r>
              <a:rPr lang="en-IN" sz="1400" dirty="0">
                <a:solidFill>
                  <a:schemeClr val="bg1"/>
                </a:solidFill>
              </a:rPr>
              <a:t>The root cause is due to the manual process associated with aging suspense items and resource turnover within the function which resulted in failure to obtain the necessary details for each item in order to adequately understand them and track them to resolution.</a:t>
            </a:r>
          </a:p>
          <a:p>
            <a:pPr marL="608013" lvl="1" indent="-254000" defTabSz="913943">
              <a:buFont typeface="+mj-lt"/>
              <a:buAutoNum type="arabicPeriod"/>
            </a:pPr>
            <a:r>
              <a:rPr lang="en-IN" sz="1400" dirty="0">
                <a:solidFill>
                  <a:schemeClr val="bg1"/>
                </a:solidFill>
              </a:rPr>
              <a:t>The root cause can be attributed to the transition during the Workday application implementation in 2020 from the consulting deployment team to the Alight vendor, which currently provides system support to the application, and the documentation was not finalized during the transition.</a:t>
            </a:r>
          </a:p>
          <a:p>
            <a:pPr marL="608013" lvl="1" indent="-254000" defTabSz="913943">
              <a:buFont typeface="+mj-lt"/>
              <a:buAutoNum type="arabicPeriod"/>
            </a:pPr>
            <a:r>
              <a:rPr lang="en-IN" sz="1400" dirty="0">
                <a:solidFill>
                  <a:schemeClr val="bg1"/>
                </a:solidFill>
              </a:rPr>
              <a:t>Lack of awareness related to certain company standards regarding set up of security groups and the user access recertification practices.</a:t>
            </a:r>
          </a:p>
          <a:p>
            <a:pPr marL="265113" lvl="1" defTabSz="913943"/>
            <a:r>
              <a:rPr lang="en-IN" sz="1400" dirty="0">
                <a:solidFill>
                  <a:schemeClr val="bg1"/>
                </a:solidFill>
              </a:rPr>
              <a:t>- </a:t>
            </a:r>
            <a:r>
              <a:rPr lang="en-IN" sz="1400" dirty="0">
                <a:solidFill>
                  <a:schemeClr val="tx2"/>
                </a:solidFill>
              </a:rPr>
              <a:t>Root Cause Category</a:t>
            </a:r>
            <a:r>
              <a:rPr lang="en-IN" sz="1400" dirty="0">
                <a:solidFill>
                  <a:schemeClr val="bg1"/>
                </a:solidFill>
              </a:rPr>
              <a:t>: Process (2), People (1), Technology (1)</a:t>
            </a:r>
            <a:endParaRPr lang="en-IN" sz="1400" dirty="0">
              <a:solidFill>
                <a:schemeClr val="bg1"/>
              </a:solidFill>
              <a:latin typeface="EYInterstate Light"/>
            </a:endParaRPr>
          </a:p>
        </p:txBody>
      </p:sp>
    </p:spTree>
    <p:extLst>
      <p:ext uri="{BB962C8B-B14F-4D97-AF65-F5344CB8AC3E}">
        <p14:creationId xmlns:p14="http://schemas.microsoft.com/office/powerpoint/2010/main" val="2305807600"/>
      </p:ext>
    </p:extLst>
  </p:cSld>
  <p:clrMapOvr>
    <a:masterClrMapping/>
  </p:clrMapOvr>
</p:sld>
</file>

<file path=ppt/theme/theme1.xml><?xml version="1.0" encoding="utf-8"?>
<a:theme xmlns:a="http://schemas.openxmlformats.org/drawingml/2006/main" name="EY dark background">
  <a:themeElements>
    <a:clrScheme name="EY Color">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476244998621469E30E90A52E05959" ma:contentTypeVersion="6" ma:contentTypeDescription="Create a new document." ma:contentTypeScope="" ma:versionID="0442077f656311ddd36f26ff29745d32">
  <xsd:schema xmlns:xsd="http://www.w3.org/2001/XMLSchema" xmlns:xs="http://www.w3.org/2001/XMLSchema" xmlns:p="http://schemas.microsoft.com/office/2006/metadata/properties" xmlns:ns2="396c5406-694d-4485-a07c-26f97b8e9ecd" xmlns:ns3="dcff6a76-32f7-469b-b1c6-3b6232b00aae" targetNamespace="http://schemas.microsoft.com/office/2006/metadata/properties" ma:root="true" ma:fieldsID="733d7849f988f1ebf47fe2dcdc38fcec" ns2:_="" ns3:_="">
    <xsd:import namespace="396c5406-694d-4485-a07c-26f97b8e9ecd"/>
    <xsd:import namespace="dcff6a76-32f7-469b-b1c6-3b6232b00aa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6c5406-694d-4485-a07c-26f97b8e9e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f6a76-32f7-469b-b1c6-3b6232b00aa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9107A6-EFCF-48D4-BF72-9EC78C6A2E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6c5406-694d-4485-a07c-26f97b8e9ecd"/>
    <ds:schemaRef ds:uri="dcff6a76-32f7-469b-b1c6-3b6232b00a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A59419-0E4B-4DE8-89F3-81738E03C36F}">
  <ds:schemaRefs>
    <ds:schemaRef ds:uri="http://schemas.microsoft.com/sharepoint/v3/contenttype/forms"/>
  </ds:schemaRefs>
</ds:datastoreItem>
</file>

<file path=customXml/itemProps3.xml><?xml version="1.0" encoding="utf-8"?>
<ds:datastoreItem xmlns:ds="http://schemas.openxmlformats.org/officeDocument/2006/customXml" ds:itemID="{6F2870B1-098C-4155-9761-3C540CAAD184}">
  <ds:schemaRefs>
    <ds:schemaRef ds:uri="http://purl.org/dc/terms/"/>
    <ds:schemaRef ds:uri="dcff6a76-32f7-469b-b1c6-3b6232b00aae"/>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396c5406-694d-4485-a07c-26f97b8e9ecd"/>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1879</TotalTime>
  <Words>3886</Words>
  <Application>Microsoft Office PowerPoint</Application>
  <PresentationFormat>Widescreen</PresentationFormat>
  <Paragraphs>173</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Arial</vt:lpstr>
      <vt:lpstr>Calibri</vt:lpstr>
      <vt:lpstr>EYInterstate Light</vt:lpstr>
      <vt:lpstr>EYInterstate Regular</vt:lpstr>
      <vt:lpstr>Georgia</vt:lpstr>
      <vt:lpstr>PrudentialModern SemCond</vt:lpstr>
      <vt:lpstr>EY dark background</vt:lpstr>
      <vt:lpstr>PowerPoint Presentation</vt:lpstr>
      <vt:lpstr>Executive summary  </vt:lpstr>
      <vt:lpstr>Summary Statistics Basic high-level statistics based on the underlying audit reports</vt:lpstr>
      <vt:lpstr>Risk Summary   Top 3 risk categories identified and summary of issues and root cause explanations</vt:lpstr>
      <vt:lpstr>Summary of issue findings  Summary of issue findings at Operating Division level for high and medium rated issues </vt:lpstr>
      <vt:lpstr>Themes based on Issue root cause Underlying statistics – number of issues, Issue IDs</vt:lpstr>
      <vt:lpstr>Summary of issue statistics, issue findings, root cause explanation,  risk taxonomy - Overall</vt:lpstr>
      <vt:lpstr>Summary of issue statistics, issue findings, root cause explanation,  risk taxonomy – Medium or High rated issues</vt:lpstr>
      <vt:lpstr>Summary at Operating Division level ( 1 of 6)  Summary of issue statistics, issue findings, root cause explanation, risk taxonomy</vt:lpstr>
      <vt:lpstr>Summary at Operating Division level ( 2 of 6)  Summary of issue statistics, issue findings, root cause explanation, risk taxonomy</vt:lpstr>
      <vt:lpstr>Summary at Operating Division level ( 3 of 6)  Summary of issue statistics, issue findings, root cause explanation, risk taxonomy</vt:lpstr>
      <vt:lpstr>Summary at Operating Division level ( 4 of 6)  Summary of issue statistics, issue findings, root cause explanation, risk taxonomy</vt:lpstr>
      <vt:lpstr>Summary at Operating Division level ( 5 of 6)  Summary of issue statistics, issue findings, root cause explanation, risk taxonomy</vt:lpstr>
      <vt:lpstr>Summary at Operating Division level ( 6 of 6)  Summary of issue statistics, issue findings, root cause explanation, risk taxonomy</vt:lpstr>
      <vt:lpstr>Summary of issue findings Summary of issue findings and root cause for high &amp; medium rated issues  </vt:lpstr>
      <vt:lpstr>Issues Listing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Siddhartha Chakravarty</dc:creator>
  <cp:lastModifiedBy>Shubham A Singh</cp:lastModifiedBy>
  <cp:revision>13</cp:revision>
  <dcterms:created xsi:type="dcterms:W3CDTF">2024-07-16T16:48:16Z</dcterms:created>
  <dcterms:modified xsi:type="dcterms:W3CDTF">2024-08-16T10:12:17Z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0x010100F3476244998621469E30E90A52E05959</vt:lpwstr>
  </property>
</Properties>
</file>