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9" r:id="rId5"/>
    <p:sldId id="342" r:id="rId6"/>
    <p:sldId id="341" r:id="rId7"/>
    <p:sldId id="314" r:id="rId8"/>
    <p:sldId id="328" r:id="rId9"/>
    <p:sldId id="327" r:id="rId10"/>
    <p:sldId id="338" r:id="rId11"/>
    <p:sldId id="337" r:id="rId12"/>
    <p:sldId id="331" r:id="rId13"/>
    <p:sldId id="336" r:id="rId14"/>
    <p:sldId id="339" r:id="rId15"/>
    <p:sldId id="340" r:id="rId16"/>
    <p:sldId id="335"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F386B8-1302-4A22-BD01-22DE3724189D}">
          <p14:sldIdLst>
            <p14:sldId id="259"/>
            <p14:sldId id="342"/>
            <p14:sldId id="341"/>
            <p14:sldId id="314"/>
            <p14:sldId id="328"/>
            <p14:sldId id="327"/>
            <p14:sldId id="338"/>
            <p14:sldId id="337"/>
            <p14:sldId id="331"/>
            <p14:sldId id="336"/>
            <p14:sldId id="339"/>
            <p14:sldId id="340"/>
            <p14:sldId id="335"/>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Kumari" userId="9e861610-1ad4-4d7a-b686-9bd57616adb0" providerId="ADAL" clId="{185E753A-F364-446B-B718-9481B5F45782}"/>
    <pc:docChg chg="modSld">
      <pc:chgData name="Nidhi Kumari" userId="9e861610-1ad4-4d7a-b686-9bd57616adb0" providerId="ADAL" clId="{185E753A-F364-446B-B718-9481B5F45782}" dt="2024-07-18T14:56:24.734" v="7" actId="20577"/>
      <pc:docMkLst>
        <pc:docMk/>
      </pc:docMkLst>
      <pc:sldChg chg="modSp mod">
        <pc:chgData name="Nidhi Kumari" userId="9e861610-1ad4-4d7a-b686-9bd57616adb0" providerId="ADAL" clId="{185E753A-F364-446B-B718-9481B5F45782}" dt="2024-07-18T13:36:27.652" v="1" actId="20577"/>
        <pc:sldMkLst>
          <pc:docMk/>
          <pc:sldMk cId="1134258963" sldId="259"/>
        </pc:sldMkLst>
        <pc:spChg chg="mod">
          <ac:chgData name="Nidhi Kumari" userId="9e861610-1ad4-4d7a-b686-9bd57616adb0" providerId="ADAL" clId="{185E753A-F364-446B-B718-9481B5F45782}" dt="2024-07-18T13:36:27.652" v="1" actId="20577"/>
          <ac:spMkLst>
            <pc:docMk/>
            <pc:sldMk cId="1134258963" sldId="259"/>
            <ac:spMk id="4" creationId="{ADB5D657-0D46-475E-9116-4E6EB6E787F0}"/>
          </ac:spMkLst>
        </pc:spChg>
      </pc:sldChg>
      <pc:sldChg chg="modSp mod">
        <pc:chgData name="Nidhi Kumari" userId="9e861610-1ad4-4d7a-b686-9bd57616adb0" providerId="ADAL" clId="{185E753A-F364-446B-B718-9481B5F45782}" dt="2024-07-18T14:56:24.734" v="7" actId="20577"/>
        <pc:sldMkLst>
          <pc:docMk/>
          <pc:sldMk cId="915905955" sldId="342"/>
        </pc:sldMkLst>
        <pc:spChg chg="mod">
          <ac:chgData name="Nidhi Kumari" userId="9e861610-1ad4-4d7a-b686-9bd57616adb0" providerId="ADAL" clId="{185E753A-F364-446B-B718-9481B5F45782}" dt="2024-07-18T14:56:24.734" v="7" actId="20577"/>
          <ac:spMkLst>
            <pc:docMk/>
            <pc:sldMk cId="915905955" sldId="342"/>
            <ac:spMk id="6" creationId="{3D9158CD-63EB-E2D7-8327-312451854336}"/>
          </ac:spMkLst>
        </pc:spChg>
      </pc:sldChg>
    </pc:docChg>
  </pc:docChgLst>
  <pc:docChgLst>
    <pc:chgData name="Nidhi Kumari" userId="9e861610-1ad4-4d7a-b686-9bd57616adb0" providerId="ADAL" clId="{09FDCD82-75DE-4DC3-A103-51B9BF5387E4}"/>
    <pc:docChg chg="undo custSel modSld modMainMaster">
      <pc:chgData name="Nidhi Kumari" userId="9e861610-1ad4-4d7a-b686-9bd57616adb0" providerId="ADAL" clId="{09FDCD82-75DE-4DC3-A103-51B9BF5387E4}" dt="2024-07-30T12:50:24.334" v="244" actId="20577"/>
      <pc:docMkLst>
        <pc:docMk/>
      </pc:docMkLst>
      <pc:sldChg chg="delSp modSp mod">
        <pc:chgData name="Nidhi Kumari" userId="9e861610-1ad4-4d7a-b686-9bd57616adb0" providerId="ADAL" clId="{09FDCD82-75DE-4DC3-A103-51B9BF5387E4}" dt="2024-07-30T12:18:49.539" v="42" actId="478"/>
        <pc:sldMkLst>
          <pc:docMk/>
          <pc:sldMk cId="1134258963" sldId="259"/>
        </pc:sldMkLst>
        <pc:spChg chg="del">
          <ac:chgData name="Nidhi Kumari" userId="9e861610-1ad4-4d7a-b686-9bd57616adb0" providerId="ADAL" clId="{09FDCD82-75DE-4DC3-A103-51B9BF5387E4}" dt="2024-07-30T12:18:44.566" v="41" actId="478"/>
          <ac:spMkLst>
            <pc:docMk/>
            <pc:sldMk cId="1134258963" sldId="259"/>
            <ac:spMk id="4" creationId="{ADB5D657-0D46-475E-9116-4E6EB6E787F0}"/>
          </ac:spMkLst>
        </pc:spChg>
        <pc:spChg chg="mod">
          <ac:chgData name="Nidhi Kumari" userId="9e861610-1ad4-4d7a-b686-9bd57616adb0" providerId="ADAL" clId="{09FDCD82-75DE-4DC3-A103-51B9BF5387E4}" dt="2024-07-30T12:18:30.629" v="40" actId="20577"/>
          <ac:spMkLst>
            <pc:docMk/>
            <pc:sldMk cId="1134258963" sldId="259"/>
            <ac:spMk id="8" creationId="{B00460AE-E48C-4C5C-B3AB-FC2C9EEC2831}"/>
          </ac:spMkLst>
        </pc:spChg>
        <pc:picChg chg="del">
          <ac:chgData name="Nidhi Kumari" userId="9e861610-1ad4-4d7a-b686-9bd57616adb0" providerId="ADAL" clId="{09FDCD82-75DE-4DC3-A103-51B9BF5387E4}" dt="2024-07-30T12:18:49.539" v="42" actId="478"/>
          <ac:picMkLst>
            <pc:docMk/>
            <pc:sldMk cId="1134258963" sldId="259"/>
            <ac:picMk id="11" creationId="{16517F6D-A8BE-4421-A78D-87823A2F3C34}"/>
          </ac:picMkLst>
        </pc:picChg>
      </pc:sldChg>
      <pc:sldChg chg="modSp mod">
        <pc:chgData name="Nidhi Kumari" userId="9e861610-1ad4-4d7a-b686-9bd57616adb0" providerId="ADAL" clId="{09FDCD82-75DE-4DC3-A103-51B9BF5387E4}" dt="2024-07-30T12:22:47.598" v="66" actId="20577"/>
        <pc:sldMkLst>
          <pc:docMk/>
          <pc:sldMk cId="2580832213" sldId="314"/>
        </pc:sldMkLst>
        <pc:spChg chg="mod">
          <ac:chgData name="Nidhi Kumari" userId="9e861610-1ad4-4d7a-b686-9bd57616adb0" providerId="ADAL" clId="{09FDCD82-75DE-4DC3-A103-51B9BF5387E4}" dt="2024-07-30T12:22:47.598" v="66" actId="20577"/>
          <ac:spMkLst>
            <pc:docMk/>
            <pc:sldMk cId="2580832213" sldId="314"/>
            <ac:spMk id="6" creationId="{3D9158CD-63EB-E2D7-8327-312451854336}"/>
          </ac:spMkLst>
        </pc:spChg>
      </pc:sldChg>
      <pc:sldChg chg="modSp mod">
        <pc:chgData name="Nidhi Kumari" userId="9e861610-1ad4-4d7a-b686-9bd57616adb0" providerId="ADAL" clId="{09FDCD82-75DE-4DC3-A103-51B9BF5387E4}" dt="2024-07-30T12:49:07.141" v="241" actId="6549"/>
        <pc:sldMkLst>
          <pc:docMk/>
          <pc:sldMk cId="1023024986" sldId="319"/>
        </pc:sldMkLst>
        <pc:spChg chg="mod">
          <ac:chgData name="Nidhi Kumari" userId="9e861610-1ad4-4d7a-b686-9bd57616adb0" providerId="ADAL" clId="{09FDCD82-75DE-4DC3-A103-51B9BF5387E4}" dt="2024-07-30T12:49:07.141" v="241" actId="6549"/>
          <ac:spMkLst>
            <pc:docMk/>
            <pc:sldMk cId="1023024986" sldId="319"/>
            <ac:spMk id="6" creationId="{F13DC9D9-1961-03B8-2189-66F9B0C06DB1}"/>
          </ac:spMkLst>
        </pc:spChg>
      </pc:sldChg>
      <pc:sldChg chg="modSp mod">
        <pc:chgData name="Nidhi Kumari" userId="9e861610-1ad4-4d7a-b686-9bd57616adb0" providerId="ADAL" clId="{09FDCD82-75DE-4DC3-A103-51B9BF5387E4}" dt="2024-07-30T12:28:51.726" v="125" actId="20577"/>
        <pc:sldMkLst>
          <pc:docMk/>
          <pc:sldMk cId="1316317021" sldId="327"/>
        </pc:sldMkLst>
        <pc:spChg chg="mod">
          <ac:chgData name="Nidhi Kumari" userId="9e861610-1ad4-4d7a-b686-9bd57616adb0" providerId="ADAL" clId="{09FDCD82-75DE-4DC3-A103-51B9BF5387E4}" dt="2024-07-30T12:28:51.726" v="125" actId="20577"/>
          <ac:spMkLst>
            <pc:docMk/>
            <pc:sldMk cId="1316317021" sldId="327"/>
            <ac:spMk id="12" creationId="{3F919CAC-9F6E-51F2-99E2-252315E9E66A}"/>
          </ac:spMkLst>
        </pc:spChg>
      </pc:sldChg>
      <pc:sldChg chg="modSp mod">
        <pc:chgData name="Nidhi Kumari" userId="9e861610-1ad4-4d7a-b686-9bd57616adb0" providerId="ADAL" clId="{09FDCD82-75DE-4DC3-A103-51B9BF5387E4}" dt="2024-07-30T12:27:20.767" v="102" actId="20577"/>
        <pc:sldMkLst>
          <pc:docMk/>
          <pc:sldMk cId="489972168" sldId="328"/>
        </pc:sldMkLst>
        <pc:spChg chg="mod">
          <ac:chgData name="Nidhi Kumari" userId="9e861610-1ad4-4d7a-b686-9bd57616adb0" providerId="ADAL" clId="{09FDCD82-75DE-4DC3-A103-51B9BF5387E4}" dt="2024-07-30T12:27:20.767" v="102" actId="20577"/>
          <ac:spMkLst>
            <pc:docMk/>
            <pc:sldMk cId="489972168" sldId="328"/>
            <ac:spMk id="10" creationId="{DE169122-26A5-966E-4958-7F079D6DB4B6}"/>
          </ac:spMkLst>
        </pc:spChg>
      </pc:sldChg>
      <pc:sldChg chg="modSp mod">
        <pc:chgData name="Nidhi Kumari" userId="9e861610-1ad4-4d7a-b686-9bd57616adb0" providerId="ADAL" clId="{09FDCD82-75DE-4DC3-A103-51B9BF5387E4}" dt="2024-07-30T12:32:58.008" v="143" actId="20577"/>
        <pc:sldMkLst>
          <pc:docMk/>
          <pc:sldMk cId="1477406565" sldId="331"/>
        </pc:sldMkLst>
        <pc:spChg chg="mod">
          <ac:chgData name="Nidhi Kumari" userId="9e861610-1ad4-4d7a-b686-9bd57616adb0" providerId="ADAL" clId="{09FDCD82-75DE-4DC3-A103-51B9BF5387E4}" dt="2024-07-30T12:32:58.008" v="143" actId="20577"/>
          <ac:spMkLst>
            <pc:docMk/>
            <pc:sldMk cId="1477406565" sldId="331"/>
            <ac:spMk id="4" creationId="{A7D2D56E-E2E4-6991-EF69-044FA9BE94DC}"/>
          </ac:spMkLst>
        </pc:spChg>
      </pc:sldChg>
      <pc:sldChg chg="modSp mod">
        <pc:chgData name="Nidhi Kumari" userId="9e861610-1ad4-4d7a-b686-9bd57616adb0" providerId="ADAL" clId="{09FDCD82-75DE-4DC3-A103-51B9BF5387E4}" dt="2024-07-30T12:43:08.723" v="185" actId="20577"/>
        <pc:sldMkLst>
          <pc:docMk/>
          <pc:sldMk cId="3400233850" sldId="335"/>
        </pc:sldMkLst>
        <pc:spChg chg="mod">
          <ac:chgData name="Nidhi Kumari" userId="9e861610-1ad4-4d7a-b686-9bd57616adb0" providerId="ADAL" clId="{09FDCD82-75DE-4DC3-A103-51B9BF5387E4}" dt="2024-07-30T12:43:08.723" v="185" actId="20577"/>
          <ac:spMkLst>
            <pc:docMk/>
            <pc:sldMk cId="3400233850" sldId="335"/>
            <ac:spMk id="6" creationId="{19C67210-61D3-1CF6-5657-8FB47F6A44C8}"/>
          </ac:spMkLst>
        </pc:spChg>
      </pc:sldChg>
      <pc:sldChg chg="modSp mod">
        <pc:chgData name="Nidhi Kumari" userId="9e861610-1ad4-4d7a-b686-9bd57616adb0" providerId="ADAL" clId="{09FDCD82-75DE-4DC3-A103-51B9BF5387E4}" dt="2024-07-30T12:34:10.092" v="166" actId="6549"/>
        <pc:sldMkLst>
          <pc:docMk/>
          <pc:sldMk cId="3692651762" sldId="336"/>
        </pc:sldMkLst>
        <pc:spChg chg="mod">
          <ac:chgData name="Nidhi Kumari" userId="9e861610-1ad4-4d7a-b686-9bd57616adb0" providerId="ADAL" clId="{09FDCD82-75DE-4DC3-A103-51B9BF5387E4}" dt="2024-07-30T12:34:10.092" v="166" actId="6549"/>
          <ac:spMkLst>
            <pc:docMk/>
            <pc:sldMk cId="3692651762" sldId="336"/>
            <ac:spMk id="4" creationId="{A7D2D56E-E2E4-6991-EF69-044FA9BE94DC}"/>
          </ac:spMkLst>
        </pc:spChg>
      </pc:sldChg>
      <pc:sldChg chg="modSp mod">
        <pc:chgData name="Nidhi Kumari" userId="9e861610-1ad4-4d7a-b686-9bd57616adb0" providerId="ADAL" clId="{09FDCD82-75DE-4DC3-A103-51B9BF5387E4}" dt="2024-07-30T12:32:30.758" v="140" actId="20577"/>
        <pc:sldMkLst>
          <pc:docMk/>
          <pc:sldMk cId="2030912943" sldId="337"/>
        </pc:sldMkLst>
        <pc:spChg chg="mod">
          <ac:chgData name="Nidhi Kumari" userId="9e861610-1ad4-4d7a-b686-9bd57616adb0" providerId="ADAL" clId="{09FDCD82-75DE-4DC3-A103-51B9BF5387E4}" dt="2024-07-30T12:32:30.758" v="140" actId="20577"/>
          <ac:spMkLst>
            <pc:docMk/>
            <pc:sldMk cId="2030912943" sldId="337"/>
            <ac:spMk id="4" creationId="{A7D2D56E-E2E4-6991-EF69-044FA9BE94DC}"/>
          </ac:spMkLst>
        </pc:spChg>
      </pc:sldChg>
      <pc:sldChg chg="modSp mod">
        <pc:chgData name="Nidhi Kumari" userId="9e861610-1ad4-4d7a-b686-9bd57616adb0" providerId="ADAL" clId="{09FDCD82-75DE-4DC3-A103-51B9BF5387E4}" dt="2024-07-30T12:31:39.505" v="129" actId="20577"/>
        <pc:sldMkLst>
          <pc:docMk/>
          <pc:sldMk cId="2305807600" sldId="338"/>
        </pc:sldMkLst>
        <pc:spChg chg="mod">
          <ac:chgData name="Nidhi Kumari" userId="9e861610-1ad4-4d7a-b686-9bd57616adb0" providerId="ADAL" clId="{09FDCD82-75DE-4DC3-A103-51B9BF5387E4}" dt="2024-07-30T12:31:39.505" v="129" actId="20577"/>
          <ac:spMkLst>
            <pc:docMk/>
            <pc:sldMk cId="2305807600" sldId="338"/>
            <ac:spMk id="4" creationId="{A7D2D56E-E2E4-6991-EF69-044FA9BE94DC}"/>
          </ac:spMkLst>
        </pc:spChg>
      </pc:sldChg>
      <pc:sldChg chg="modSp mod">
        <pc:chgData name="Nidhi Kumari" userId="9e861610-1ad4-4d7a-b686-9bd57616adb0" providerId="ADAL" clId="{09FDCD82-75DE-4DC3-A103-51B9BF5387E4}" dt="2024-07-30T12:35:58.435" v="175" actId="6549"/>
        <pc:sldMkLst>
          <pc:docMk/>
          <pc:sldMk cId="2767894630" sldId="339"/>
        </pc:sldMkLst>
        <pc:spChg chg="mod">
          <ac:chgData name="Nidhi Kumari" userId="9e861610-1ad4-4d7a-b686-9bd57616adb0" providerId="ADAL" clId="{09FDCD82-75DE-4DC3-A103-51B9BF5387E4}" dt="2024-07-30T12:35:58.435" v="175" actId="6549"/>
          <ac:spMkLst>
            <pc:docMk/>
            <pc:sldMk cId="2767894630" sldId="339"/>
            <ac:spMk id="4" creationId="{A7D2D56E-E2E4-6991-EF69-044FA9BE94DC}"/>
          </ac:spMkLst>
        </pc:spChg>
      </pc:sldChg>
      <pc:sldChg chg="modSp mod">
        <pc:chgData name="Nidhi Kumari" userId="9e861610-1ad4-4d7a-b686-9bd57616adb0" providerId="ADAL" clId="{09FDCD82-75DE-4DC3-A103-51B9BF5387E4}" dt="2024-07-30T12:50:24.334" v="244" actId="20577"/>
        <pc:sldMkLst>
          <pc:docMk/>
          <pc:sldMk cId="1564708456" sldId="341"/>
        </pc:sldMkLst>
        <pc:spChg chg="mod">
          <ac:chgData name="Nidhi Kumari" userId="9e861610-1ad4-4d7a-b686-9bd57616adb0" providerId="ADAL" clId="{09FDCD82-75DE-4DC3-A103-51B9BF5387E4}" dt="2024-07-30T12:50:24.334" v="244" actId="20577"/>
          <ac:spMkLst>
            <pc:docMk/>
            <pc:sldMk cId="1564708456" sldId="341"/>
            <ac:spMk id="6" creationId="{3D9158CD-63EB-E2D7-8327-312451854336}"/>
          </ac:spMkLst>
        </pc:spChg>
      </pc:sldChg>
      <pc:sldChg chg="modSp mod">
        <pc:chgData name="Nidhi Kumari" userId="9e861610-1ad4-4d7a-b686-9bd57616adb0" providerId="ADAL" clId="{09FDCD82-75DE-4DC3-A103-51B9BF5387E4}" dt="2024-07-30T12:23:27.332" v="75" actId="20577"/>
        <pc:sldMkLst>
          <pc:docMk/>
          <pc:sldMk cId="915905955" sldId="342"/>
        </pc:sldMkLst>
        <pc:spChg chg="mod">
          <ac:chgData name="Nidhi Kumari" userId="9e861610-1ad4-4d7a-b686-9bd57616adb0" providerId="ADAL" clId="{09FDCD82-75DE-4DC3-A103-51B9BF5387E4}" dt="2024-07-30T12:23:27.332" v="75" actId="20577"/>
          <ac:spMkLst>
            <pc:docMk/>
            <pc:sldMk cId="915905955" sldId="342"/>
            <ac:spMk id="6" creationId="{3D9158CD-63EB-E2D7-8327-312451854336}"/>
          </ac:spMkLst>
        </pc:spChg>
      </pc:sldChg>
      <pc:sldMasterChg chg="modSldLayout">
        <pc:chgData name="Nidhi Kumari" userId="9e861610-1ad4-4d7a-b686-9bd57616adb0" providerId="ADAL" clId="{09FDCD82-75DE-4DC3-A103-51B9BF5387E4}" dt="2024-07-30T12:17:54.363" v="0" actId="478"/>
        <pc:sldMasterMkLst>
          <pc:docMk/>
          <pc:sldMasterMk cId="2737202857" sldId="2147483660"/>
        </pc:sldMasterMkLst>
        <pc:sldLayoutChg chg="delSp mod">
          <pc:chgData name="Nidhi Kumari" userId="9e861610-1ad4-4d7a-b686-9bd57616adb0" providerId="ADAL" clId="{09FDCD82-75DE-4DC3-A103-51B9BF5387E4}" dt="2024-07-30T12:17:54.363" v="0" actId="478"/>
          <pc:sldLayoutMkLst>
            <pc:docMk/>
            <pc:sldMasterMk cId="2737202857" sldId="2147483660"/>
            <pc:sldLayoutMk cId="1530680164" sldId="2147483710"/>
          </pc:sldLayoutMkLst>
          <pc:picChg chg="del">
            <ac:chgData name="Nidhi Kumari" userId="9e861610-1ad4-4d7a-b686-9bd57616adb0" providerId="ADAL" clId="{09FDCD82-75DE-4DC3-A103-51B9BF5387E4}" dt="2024-07-30T12:17:54.363" v="0" actId="478"/>
            <ac:picMkLst>
              <pc:docMk/>
              <pc:sldMasterMk cId="2737202857" sldId="2147483660"/>
              <pc:sldLayoutMk cId="1530680164" sldId="2147483710"/>
              <ac:picMk id="11"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E99F4-7DE3-4802-9B82-EFDA800BC7E6}" type="datetimeFigureOut">
              <a:rPr lang="en-IN" smtClean="0"/>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98EB8-23B3-4568-A6EF-3478023F0AC1}" type="slidenum">
              <a:rPr lang="en-IN" smtClean="0"/>
              <a:t>‹#›</a:t>
            </a:fld>
            <a:endParaRPr lang="en-IN"/>
          </a:p>
        </p:txBody>
      </p:sp>
    </p:spTree>
    <p:extLst>
      <p:ext uri="{BB962C8B-B14F-4D97-AF65-F5344CB8AC3E}">
        <p14:creationId xmlns:p14="http://schemas.microsoft.com/office/powerpoint/2010/main" val="3769403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E98EB8-23B3-4568-A6EF-3478023F0AC1}" type="slidenum">
              <a:rPr lang="en-IN" smtClean="0"/>
              <a:t>2</a:t>
            </a:fld>
            <a:endParaRPr lang="en-IN"/>
          </a:p>
        </p:txBody>
      </p:sp>
    </p:spTree>
    <p:extLst>
      <p:ext uri="{BB962C8B-B14F-4D97-AF65-F5344CB8AC3E}">
        <p14:creationId xmlns:p14="http://schemas.microsoft.com/office/powerpoint/2010/main" val="1063204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tx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tx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123111621"/>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3"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3" y="3840384"/>
            <a:ext cx="4535597" cy="1055708"/>
          </a:xfrm>
        </p:spPr>
        <p:txBody>
          <a:bodyPr/>
          <a:lstStyle>
            <a:lvl1pPr marL="0" indent="0">
              <a:buNone/>
              <a:defRPr sz="1599"/>
            </a:lvl1pPr>
          </a:lstStyle>
          <a:p>
            <a:pPr lvl="0"/>
            <a:r>
              <a:rPr lang="en-IN" dirty="0"/>
              <a:t>text</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a:lstStyle/>
          <a:p>
            <a:fld id="{70698E0F-C516-4EA3-9B7A-A60925844285}" type="datetime3">
              <a:rPr lang="en-US" smtClean="0"/>
              <a:t>14 August 2024</a:t>
            </a:fld>
            <a:endParaRPr lang="en-IN" dirty="0"/>
          </a:p>
        </p:txBody>
      </p:sp>
      <p:sp>
        <p:nvSpPr>
          <p:cNvPr id="3" name="Footer Placeholder 2">
            <a:extLst>
              <a:ext uri="{FF2B5EF4-FFF2-40B4-BE49-F238E27FC236}">
                <a16:creationId xmlns:a16="http://schemas.microsoft.com/office/drawing/2014/main" id="{C7C562FF-E912-4424-B259-AED677C026AF}"/>
              </a:ext>
            </a:extLst>
          </p:cNvPr>
          <p:cNvSpPr>
            <a:spLocks noGrp="1"/>
          </p:cNvSpPr>
          <p:nvPr>
            <p:ph type="ftr" sz="quarter" idx="14"/>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28559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30B5B11-3029-4BDF-9283-90F5215BC815}" type="datetime3">
              <a:rPr lang="en-US" smtClean="0"/>
              <a:t>14 August 2024</a:t>
            </a:fld>
            <a:endParaRPr lang="en-IN"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45557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CD06B42-27A8-4223-AE57-EB729EB5FC27}"/>
              </a:ext>
            </a:extLst>
          </p:cNvPr>
          <p:cNvSpPr>
            <a:spLocks noGrp="1"/>
          </p:cNvSpPr>
          <p:nvPr>
            <p:ph type="dt" sz="half" idx="10"/>
          </p:nvPr>
        </p:nvSpPr>
        <p:spPr/>
        <p:txBody>
          <a:bodyPr/>
          <a:lstStyle/>
          <a:p>
            <a:fld id="{BF2C04E3-9852-4EE1-995A-A982B306E72F}" type="datetime3">
              <a:rPr lang="en-US" smtClean="0"/>
              <a:t>14 August 2024</a:t>
            </a:fld>
            <a:endParaRPr lang="en-IN" dirty="0"/>
          </a:p>
        </p:txBody>
      </p:sp>
      <p:sp>
        <p:nvSpPr>
          <p:cNvPr id="4" name="Footer Placeholder 3">
            <a:extLst>
              <a:ext uri="{FF2B5EF4-FFF2-40B4-BE49-F238E27FC236}">
                <a16:creationId xmlns:a16="http://schemas.microsoft.com/office/drawing/2014/main" id="{5C1F4AD2-0FC3-4A7D-B553-FC19C918C14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7E89B92-9E6D-4E4B-A5F6-7BC8B1612D1D}"/>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47680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FFE600"/>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448230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40627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E7DAEB49-9ADD-490C-B904-979B3953B8CD}"/>
              </a:ext>
            </a:extLst>
          </p:cNvPr>
          <p:cNvSpPr>
            <a:spLocks noGrp="1"/>
          </p:cNvSpPr>
          <p:nvPr>
            <p:ph type="dt" sz="half" idx="10"/>
          </p:nvPr>
        </p:nvSpPr>
        <p:spPr/>
        <p:txBody>
          <a:bodyPr/>
          <a:lstStyle/>
          <a:p>
            <a:fld id="{F4FB490B-7BF8-4509-9F0D-5A2D3FE1A9A1}" type="datetime3">
              <a:rPr lang="en-US" smtClean="0"/>
              <a:t>14 August 2024</a:t>
            </a:fld>
            <a:endParaRPr lang="en-IN" dirty="0"/>
          </a:p>
        </p:txBody>
      </p:sp>
      <p:sp>
        <p:nvSpPr>
          <p:cNvPr id="5" name="Footer Placeholder 4">
            <a:extLst>
              <a:ext uri="{FF2B5EF4-FFF2-40B4-BE49-F238E27FC236}">
                <a16:creationId xmlns:a16="http://schemas.microsoft.com/office/drawing/2014/main" id="{36528C68-2511-4745-B448-A5AA41E7BFE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B5C8157-0191-4E69-819F-DB443768675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657386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0B88B559-CD59-4D3D-87C0-5D51BCF9B731}"/>
              </a:ext>
            </a:extLst>
          </p:cNvPr>
          <p:cNvSpPr>
            <a:spLocks noGrp="1"/>
          </p:cNvSpPr>
          <p:nvPr>
            <p:ph type="dt" sz="half" idx="10"/>
          </p:nvPr>
        </p:nvSpPr>
        <p:spPr/>
        <p:txBody>
          <a:bodyPr/>
          <a:lstStyle/>
          <a:p>
            <a:fld id="{7EDC6652-D330-42A9-B2DB-FD7DBFE6E7CE}" type="datetime3">
              <a:rPr lang="en-US" smtClean="0"/>
              <a:t>14 August 2024</a:t>
            </a:fld>
            <a:endParaRPr lang="en-IN" dirty="0"/>
          </a:p>
        </p:txBody>
      </p:sp>
      <p:sp>
        <p:nvSpPr>
          <p:cNvPr id="4" name="Footer Placeholder 3">
            <a:extLst>
              <a:ext uri="{FF2B5EF4-FFF2-40B4-BE49-F238E27FC236}">
                <a16:creationId xmlns:a16="http://schemas.microsoft.com/office/drawing/2014/main" id="{136FB98F-FBCE-4F2C-978B-A5576B57745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A95690-F0A7-4101-82DB-B17CE6B7A487}"/>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81416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fld id="{7848B339-892E-45B1-8EC6-9663C993893D}" type="datetime3">
              <a:rPr lang="en-US" smtClean="0"/>
              <a:t>14 August 2024</a:t>
            </a:fld>
            <a:endParaRPr lang="en-IN" dirty="0"/>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20851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53C96D42-85A7-4FB8-81C2-A76989CD2C0B}" type="datetime3">
              <a:rPr lang="en-US" smtClean="0"/>
              <a:t>14 August 2024</a:t>
            </a:fld>
            <a:endParaRPr lang="en-IN" dirty="0"/>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991342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a:lstStyle/>
          <a:p>
            <a:fld id="{BE72F864-C261-4ACC-899D-1F7B54215EB6}" type="datetime3">
              <a:rPr lang="en-US" smtClean="0"/>
              <a:t>14 August 2024</a:t>
            </a:fld>
            <a:endParaRPr lang="en-IN" dirty="0"/>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37033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59392" y="4960938"/>
            <a:ext cx="1224912"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19581187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9B669-D18F-448E-A005-0A353671C9CB}"/>
              </a:ext>
            </a:extLst>
          </p:cNvPr>
          <p:cNvSpPr>
            <a:spLocks noGrp="1"/>
          </p:cNvSpPr>
          <p:nvPr>
            <p:ph type="dt" sz="half" idx="10"/>
          </p:nvPr>
        </p:nvSpPr>
        <p:spPr/>
        <p:txBody>
          <a:bodyPr/>
          <a:lstStyle/>
          <a:p>
            <a:fld id="{DE39BF9A-0D1B-456C-90FD-7DD4E43985FE}" type="datetime3">
              <a:rPr lang="en-US" smtClean="0"/>
              <a:t>14 August 2024</a:t>
            </a:fld>
            <a:endParaRPr lang="en-IN" dirty="0"/>
          </a:p>
        </p:txBody>
      </p:sp>
      <p:sp>
        <p:nvSpPr>
          <p:cNvPr id="3" name="Footer Placeholder 2">
            <a:extLst>
              <a:ext uri="{FF2B5EF4-FFF2-40B4-BE49-F238E27FC236}">
                <a16:creationId xmlns:a16="http://schemas.microsoft.com/office/drawing/2014/main" id="{A7031300-352D-4FEE-9216-28FB241372A5}"/>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AADEB71-FD7D-4974-99DD-0F48E046675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088104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fld id="{678A09A2-12AE-4A08-9E31-994E3910808B}" type="datetime3">
              <a:rPr lang="en-US" smtClean="0"/>
              <a:t>14 August 2024</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741094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416E9-5919-4213-81D7-5E74B3B61EAA}"/>
              </a:ext>
            </a:extLst>
          </p:cNvPr>
          <p:cNvSpPr>
            <a:spLocks noGrp="1"/>
          </p:cNvSpPr>
          <p:nvPr>
            <p:ph type="dt" sz="half" idx="10"/>
          </p:nvPr>
        </p:nvSpPr>
        <p:spPr/>
        <p:txBody>
          <a:bodyPr/>
          <a:lstStyle/>
          <a:p>
            <a:fld id="{0BD55BA1-5616-41A0-A230-900CC53918C9}" type="datetime3">
              <a:rPr lang="en-US" smtClean="0"/>
              <a:t>14 August 2024</a:t>
            </a:fld>
            <a:endParaRPr lang="en-IN" dirty="0"/>
          </a:p>
        </p:txBody>
      </p:sp>
      <p:sp>
        <p:nvSpPr>
          <p:cNvPr id="3" name="Footer Placeholder 2">
            <a:extLst>
              <a:ext uri="{FF2B5EF4-FFF2-40B4-BE49-F238E27FC236}">
                <a16:creationId xmlns:a16="http://schemas.microsoft.com/office/drawing/2014/main" id="{6BDFF1B2-A745-40FB-B885-B3638A4F417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0DC9AD96-7B7E-4E05-90E8-1F98943B072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2740193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467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fld id="{ECB31890-3905-4699-8A54-4A643E2FBD12}" type="datetime3">
              <a:rPr lang="en-US" smtClean="0"/>
              <a:t>14 August 2024</a:t>
            </a:fld>
            <a:endParaRPr lang="en-IN" dirty="0"/>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606044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4"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44111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0"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22658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9" y="0"/>
            <a:ext cx="12185658"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92165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899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a:t>Job Title</a:t>
            </a:r>
            <a:endParaRPr lang="en-GB"/>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07491085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32889845-07EE-48FB-A972-F8ECF1EF87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111" y="869577"/>
            <a:ext cx="4845500"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96829932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dirty="0"/>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29953374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282513894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fld id="{86AD1DFC-053D-4B86-B715-9C611EC38679}" type="datetime3">
              <a:rPr lang="en-US" smtClean="0"/>
              <a:t>14 August 2024</a:t>
            </a:fld>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982798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a:lstStyle/>
          <a:p>
            <a:fld id="{16D63E5D-D4D4-47A0-B3D2-9C348E301267}" type="datetime3">
              <a:rPr lang="en-US" smtClean="0"/>
              <a:t>14 August 2024</a:t>
            </a:fld>
            <a:endParaRPr lang="en-IN" dirty="0"/>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37447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fld id="{0E49E8CE-5235-4494-B0FD-9ECC8206E96E}" type="datetime3">
              <a:rPr lang="en-US" smtClean="0"/>
              <a:t>14 August 2024</a:t>
            </a:fld>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6065065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dirty="0"/>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fld id="{CFB1ADCF-7548-48F2-B4E3-18B2C0EE8460}" type="datetime3">
              <a:rPr lang="en-US" smtClean="0"/>
              <a:t>14 August 2024</a:t>
            </a:fld>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9961138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2666921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113490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144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fld id="{8F6D9080-1DFC-4303-893C-6B8A3FEC05E8}" type="datetime3">
              <a:rPr lang="en-US" smtClean="0"/>
              <a:t>14 August 2024</a:t>
            </a:fld>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793348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fld id="{97B14021-CB4E-4A4F-8709-D33FAB29C8FB}" type="datetime3">
              <a:rPr lang="en-US" smtClean="0"/>
              <a:t>14 August 2024</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95728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fld id="{A8381BA6-C3FD-495B-9B56-A30783EC7416}" type="datetime3">
              <a:rPr lang="en-US" smtClean="0"/>
              <a:t>14 August 2024</a:t>
            </a:fld>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5620230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fld id="{2A7C88E1-FE33-48AD-9218-9258D62CDCC4}" type="datetime3">
              <a:rPr lang="en-US" smtClean="0"/>
              <a:t>14 August 2024</a:t>
            </a:fld>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6345984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22FE8F4A-3FA1-4A64-AE77-2254BB85F3D2}" type="datetime3">
              <a:rPr lang="en-US" smtClean="0"/>
              <a:t>14 August 2024</a:t>
            </a:fld>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78081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a:lstStyle/>
          <a:p>
            <a:fld id="{C3A9E02A-78D6-48B7-A389-464ED573BA5D}" type="datetime3">
              <a:rPr lang="en-US" smtClean="0"/>
              <a:t>14 August 2024</a:t>
            </a:fld>
            <a:endParaRPr lang="en-IN"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257989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fld id="{029E1942-EB53-47E3-BCA7-F99D05C795EC}" type="datetime3">
              <a:rPr lang="en-US" smtClean="0"/>
              <a:t>14 August 2024</a:t>
            </a:fld>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071821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3"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3" y="3840384"/>
            <a:ext cx="4535597" cy="1055708"/>
          </a:xfrm>
        </p:spPr>
        <p:txBody>
          <a:bodyPr/>
          <a:lstStyle>
            <a:lvl1pPr marL="0" indent="0">
              <a:buNone/>
              <a:defRPr sz="1599"/>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fld id="{1057AB47-DE48-402E-B5B7-CB9A0D0B7D44}" type="datetime3">
              <a:rPr lang="en-US" smtClean="0"/>
              <a:t>14 August 2024</a:t>
            </a:fld>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0955072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fld id="{6A95EDC0-9791-477B-BA1D-1692FE9BFBAA}" type="datetime3">
              <a:rPr lang="en-US" smtClean="0"/>
              <a:t>14 August 2024</a:t>
            </a:fld>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7673782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fld id="{51FBADE3-2F67-4EB8-B1F9-B00F8B809757}" type="datetime3">
              <a:rPr lang="en-US" smtClean="0"/>
              <a:t>14 August 2024</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7826815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278692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55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14 August 2024</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4568735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ransition Pa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accent4">
                    <a:lumMod val="50000"/>
                  </a:schemeClr>
                </a:solidFill>
              </a:defRPr>
            </a:lvl1pPr>
          </a:lstStyle>
          <a:p>
            <a:r>
              <a:rPr lang="en-US" dirty="0">
                <a:solidFill>
                  <a:schemeClr val="accent2"/>
                </a:solidFill>
              </a:rPr>
              <a:t>Presentation Title </a:t>
            </a:r>
            <a:r>
              <a:rPr lang="en-US" dirty="0"/>
              <a:t>Edit in Slide Master</a:t>
            </a:r>
          </a:p>
        </p:txBody>
      </p:sp>
      <p:sp>
        <p:nvSpPr>
          <p:cNvPr id="4" name="Slide Number Placeholder 3"/>
          <p:cNvSpPr>
            <a:spLocks noGrp="1"/>
          </p:cNvSpPr>
          <p:nvPr>
            <p:ph type="sldNum" sz="quarter" idx="11"/>
          </p:nvPr>
        </p:nvSpPr>
        <p:spPr/>
        <p:txBody>
          <a:bodyPr/>
          <a:lstStyle>
            <a:lvl1pPr>
              <a:defRPr>
                <a:solidFill>
                  <a:schemeClr val="accent4">
                    <a:lumMod val="50000"/>
                  </a:schemeClr>
                </a:solidFill>
              </a:defRPr>
            </a:lvl1pPr>
          </a:lstStyle>
          <a:p>
            <a:fld id="{BB544E63-09F9-914E-B731-EB7D262F5FD2}" type="slidenum">
              <a:rPr lang="en-US" smtClean="0"/>
              <a:pPr/>
              <a:t>‹#›</a:t>
            </a:fld>
            <a:endParaRPr lang="en-US" dirty="0"/>
          </a:p>
        </p:txBody>
      </p:sp>
      <p:sp>
        <p:nvSpPr>
          <p:cNvPr id="8" name="Content Placeholder 7"/>
          <p:cNvSpPr>
            <a:spLocks noGrp="1"/>
          </p:cNvSpPr>
          <p:nvPr>
            <p:ph sz="quarter" idx="13" hasCustomPrompt="1"/>
          </p:nvPr>
        </p:nvSpPr>
        <p:spPr>
          <a:xfrm>
            <a:off x="609601" y="6172200"/>
            <a:ext cx="5147733" cy="685800"/>
          </a:xfrm>
        </p:spPr>
        <p:txBody>
          <a:bodyPr anchor="ctr">
            <a:noAutofit/>
          </a:bodyPr>
          <a:lstStyle>
            <a:lvl1pPr>
              <a:defRPr sz="750"/>
            </a:lvl1pPr>
          </a:lstStyle>
          <a:p>
            <a:r>
              <a:rPr lang="en-US" dirty="0"/>
              <a:t>Click to edit Department Name</a:t>
            </a:r>
          </a:p>
        </p:txBody>
      </p:sp>
      <p:sp>
        <p:nvSpPr>
          <p:cNvPr id="7" name="Text Placeholder 6"/>
          <p:cNvSpPr>
            <a:spLocks noGrp="1"/>
          </p:cNvSpPr>
          <p:nvPr>
            <p:ph type="body" sz="quarter" idx="14" hasCustomPrompt="1"/>
          </p:nvPr>
        </p:nvSpPr>
        <p:spPr>
          <a:xfrm>
            <a:off x="1684868" y="2554289"/>
            <a:ext cx="9383184" cy="415498"/>
          </a:xfrm>
        </p:spPr>
        <p:txBody>
          <a:bodyPr/>
          <a:lstStyle>
            <a:lvl1pPr>
              <a:defRPr sz="2699">
                <a:solidFill>
                  <a:schemeClr val="tx1"/>
                </a:solidFill>
              </a:defRPr>
            </a:lvl1pPr>
          </a:lstStyle>
          <a:p>
            <a:pPr lvl="0"/>
            <a:r>
              <a:rPr lang="en-US" dirty="0"/>
              <a:t>Click to edit Transition Page</a:t>
            </a:r>
          </a:p>
        </p:txBody>
      </p:sp>
      <p:sp>
        <p:nvSpPr>
          <p:cNvPr id="10" name="Text Placeholder 6"/>
          <p:cNvSpPr>
            <a:spLocks noGrp="1"/>
          </p:cNvSpPr>
          <p:nvPr>
            <p:ph type="body" sz="quarter" idx="15" hasCustomPrompt="1"/>
          </p:nvPr>
        </p:nvSpPr>
        <p:spPr>
          <a:xfrm>
            <a:off x="1888067" y="2706689"/>
            <a:ext cx="9383184" cy="415498"/>
          </a:xfrm>
        </p:spPr>
        <p:txBody>
          <a:bodyPr/>
          <a:lstStyle>
            <a:lvl1pPr>
              <a:defRPr sz="2699">
                <a:solidFill>
                  <a:schemeClr val="tx1"/>
                </a:solidFill>
              </a:defRPr>
            </a:lvl1pPr>
          </a:lstStyle>
          <a:p>
            <a:pPr lvl="0"/>
            <a:r>
              <a:rPr lang="en-US" dirty="0"/>
              <a:t>Click to Edit Transition Page</a:t>
            </a:r>
          </a:p>
        </p:txBody>
      </p:sp>
    </p:spTree>
    <p:extLst>
      <p:ext uri="{BB962C8B-B14F-4D97-AF65-F5344CB8AC3E}">
        <p14:creationId xmlns:p14="http://schemas.microsoft.com/office/powerpoint/2010/main" val="153068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44054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38FDA286-FC7C-4768-AFFF-1618056D687D}"/>
              </a:ext>
            </a:extLst>
          </p:cNvPr>
          <p:cNvSpPr>
            <a:spLocks noGrp="1"/>
          </p:cNvSpPr>
          <p:nvPr>
            <p:ph type="dt" sz="half" idx="14"/>
          </p:nvPr>
        </p:nvSpPr>
        <p:spPr/>
        <p:txBody>
          <a:bodyPr/>
          <a:lstStyle/>
          <a:p>
            <a:fld id="{FAA65521-E907-4B6A-8E88-DD4BEE4ED137}" type="datetime3">
              <a:rPr lang="en-US" smtClean="0"/>
              <a:t>14 August 2024</a:t>
            </a:fld>
            <a:endParaRPr lang="en-IN" dirty="0"/>
          </a:p>
        </p:txBody>
      </p:sp>
      <p:sp>
        <p:nvSpPr>
          <p:cNvPr id="6" name="Footer Placeholder 5">
            <a:extLst>
              <a:ext uri="{FF2B5EF4-FFF2-40B4-BE49-F238E27FC236}">
                <a16:creationId xmlns:a16="http://schemas.microsoft.com/office/drawing/2014/main" id="{69C73E4D-1EBD-404A-B8F4-9B8AD7336F33}"/>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159C267-49E7-46A8-B353-C5EB81154AB5}"/>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10716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dirty="0"/>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457DDD53-DA5D-4F66-8EAA-913A40461E30}"/>
              </a:ext>
            </a:extLst>
          </p:cNvPr>
          <p:cNvSpPr>
            <a:spLocks noGrp="1"/>
          </p:cNvSpPr>
          <p:nvPr>
            <p:ph type="dt" sz="half" idx="13"/>
          </p:nvPr>
        </p:nvSpPr>
        <p:spPr/>
        <p:txBody>
          <a:bodyPr/>
          <a:lstStyle/>
          <a:p>
            <a:fld id="{B2FB67F6-71E2-4CE9-9767-63F7E639F73F}" type="datetime3">
              <a:rPr lang="en-US" smtClean="0"/>
              <a:t>14 August 2024</a:t>
            </a:fld>
            <a:endParaRPr lang="en-IN" dirty="0"/>
          </a:p>
        </p:txBody>
      </p:sp>
      <p:sp>
        <p:nvSpPr>
          <p:cNvPr id="6" name="Footer Placeholder 5">
            <a:extLst>
              <a:ext uri="{FF2B5EF4-FFF2-40B4-BE49-F238E27FC236}">
                <a16:creationId xmlns:a16="http://schemas.microsoft.com/office/drawing/2014/main" id="{89A18168-B280-402E-8310-35BC958D390B}"/>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7D562B9-5194-4705-ABBD-89576E2CC7A3}"/>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59237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spcBef>
                <a:spcPts val="0"/>
              </a:spcBef>
              <a:buNone/>
              <a:defRPr>
                <a:solidFill>
                  <a:schemeClr val="bg1"/>
                </a:solidFill>
              </a:defRPr>
            </a:lvl1pPr>
            <a:lvl2pPr marL="0" indent="0">
              <a:spcBef>
                <a:spcPts val="0"/>
              </a:spcBef>
              <a:buNone/>
              <a:defRPr sz="1799">
                <a:solidFill>
                  <a:schemeClr val="bg1"/>
                </a:solidFill>
              </a:defRPr>
            </a:lvl2pPr>
            <a:lvl3pPr marL="0" indent="0">
              <a:spcBef>
                <a:spcPts val="0"/>
              </a:spcBef>
              <a:buNone/>
              <a:defRPr sz="1599">
                <a:solidFill>
                  <a:schemeClr val="bg1"/>
                </a:solidFill>
              </a:defRPr>
            </a:lvl3pPr>
            <a:lvl4pPr marL="0" indent="0">
              <a:spcBef>
                <a:spcPts val="0"/>
              </a:spcBef>
              <a:buNone/>
              <a:defRPr sz="1399">
                <a:solidFill>
                  <a:schemeClr val="bg1"/>
                </a:solidFill>
              </a:defRPr>
            </a:lvl4pPr>
            <a:lvl5pPr marL="0" indent="0">
              <a:spcBef>
                <a:spcPts val="0"/>
              </a:spcBef>
              <a:buNone/>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1E6D7102-DD97-4F84-8724-387B81A0E6ED}" type="datetime3">
              <a:rPr lang="en-US" smtClean="0"/>
              <a:t>14 August 2024</a:t>
            </a:fld>
            <a:endParaRPr lang="en-IN"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07053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fld id="{C1498488-8765-4B8D-9D72-8E71718AE3EF}" type="datetime3">
              <a:rPr lang="en-US" smtClean="0"/>
              <a:t>14 August 2024</a:t>
            </a:fld>
            <a:endParaRPr lang="en-IN"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7574361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Regular" panose="02000503020000020004" pitchFamily="2" charset="0"/>
                <a:ea typeface="+mn-ea"/>
                <a:cs typeface="+mn-cs"/>
              </a:defRPr>
            </a:lvl1pPr>
          </a:lstStyle>
          <a:p>
            <a:fld id="{CD05BAC6-7084-4B5E-A926-4CA635F89C64}" type="datetime3">
              <a:rPr lang="en-US" smtClean="0"/>
              <a:t>14 August 2024</a:t>
            </a:fld>
            <a:endParaRPr lang="en-IN"/>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7502" y="6471244"/>
            <a:ext cx="3084493" cy="180000"/>
          </a:xfrm>
          <a:prstGeom prst="rect">
            <a:avLst/>
          </a:prstGeom>
        </p:spPr>
        <p:txBody>
          <a:bodyPr vert="horz" lIns="0" tIns="0" rIns="0" bIns="0" rtlCol="0" anchor="ctr"/>
          <a:lstStyle>
            <a:lvl1pPr marL="0" algn="l" defTabSz="913943" rtl="0" eaLnBrk="1" latinLnBrk="0" hangingPunct="1">
              <a:defRPr lang="en-IN" sz="800" kern="1200" dirty="0">
                <a:solidFill>
                  <a:schemeClr val="bg1"/>
                </a:solidFill>
                <a:latin typeface="EYInterstate Regular" panose="02000503020000020004" pitchFamily="2" charset="0"/>
                <a:ea typeface="+mn-ea"/>
                <a:cs typeface="+mn-cs"/>
              </a:defRPr>
            </a:lvl1pPr>
          </a:lstStyle>
          <a:p>
            <a:r>
              <a:rPr lang="en-US"/>
              <a:t>Presentation title</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Regular" panose="02000503020000020004" pitchFamily="2" charset="0"/>
                <a:ea typeface="+mn-ea"/>
                <a:cs typeface="+mn-cs"/>
              </a:defRPr>
            </a:lvl1p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7372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00460AE-E48C-4C5C-B3AB-FC2C9EEC2831}"/>
              </a:ext>
            </a:extLst>
          </p:cNvPr>
          <p:cNvSpPr txBox="1">
            <a:spLocks/>
          </p:cNvSpPr>
          <p:nvPr/>
        </p:nvSpPr>
        <p:spPr>
          <a:xfrm>
            <a:off x="2158350" y="1385446"/>
            <a:ext cx="8225316" cy="1641466"/>
          </a:xfrm>
          <a:prstGeom prst="rect">
            <a:avLst/>
          </a:prstGeom>
        </p:spPr>
        <p:txBody>
          <a:bodyPr/>
          <a:lstStyle>
            <a:lvl1pPr marL="0" algn="l" defTabSz="342900" rtl="0" eaLnBrk="1" latinLnBrk="0" hangingPunct="1">
              <a:spcBef>
                <a:spcPct val="0"/>
              </a:spcBef>
              <a:buNone/>
              <a:defRPr kumimoji="0" lang="en-US" sz="2700" b="1" i="0" kern="1200" spc="0" dirty="0">
                <a:solidFill>
                  <a:schemeClr val="tx1"/>
                </a:solidFill>
                <a:latin typeface="+mj-lt"/>
                <a:ea typeface="PrudentialModern Bold SemiCondensed" charset="0"/>
                <a:cs typeface="PrudentialModern Bold SemiCondensed" charset="0"/>
              </a:defRPr>
            </a:lvl1pPr>
          </a:lstStyle>
          <a:p>
            <a:pPr algn="ctr" defTabSz="342733"/>
            <a:r>
              <a:rPr lang="en-IN" sz="2800" dirty="0">
                <a:solidFill>
                  <a:schemeClr val="accent3">
                    <a:lumMod val="75000"/>
                  </a:schemeClr>
                </a:solidFill>
              </a:rPr>
              <a:t>Digitized Audit Committee Report</a:t>
            </a:r>
            <a:endParaRPr lang="en-US" sz="2800" b="0" dirty="0">
              <a:solidFill>
                <a:schemeClr val="accent3">
                  <a:lumMod val="75000"/>
                </a:schemeClr>
              </a:solidFill>
              <a:latin typeface="PrudentialModern SemCond"/>
            </a:endParaRPr>
          </a:p>
        </p:txBody>
      </p:sp>
    </p:spTree>
    <p:extLst>
      <p:ext uri="{BB962C8B-B14F-4D97-AF65-F5344CB8AC3E}">
        <p14:creationId xmlns:p14="http://schemas.microsoft.com/office/powerpoint/2010/main" val="113425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( 4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10</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00119" y="1161048"/>
            <a:ext cx="11492595" cy="2800767"/>
          </a:xfrm>
          <a:prstGeom prst="rect">
            <a:avLst/>
          </a:prstGeom>
          <a:noFill/>
        </p:spPr>
        <p:txBody>
          <a:bodyPr wrap="square">
            <a:spAutoFit/>
          </a:bodyPr>
          <a:lstStyle/>
          <a:p>
            <a:pPr defTabSz="913943"/>
            <a:r>
              <a:rPr lang="en-IN" sz="1600" dirty="0">
                <a:solidFill>
                  <a:schemeClr val="bg1"/>
                </a:solidFill>
              </a:rPr>
              <a:t>**Operating Division: PGIM**</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Low</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Accounting and Financial Reporting</a:t>
            </a:r>
          </a:p>
          <a:p>
            <a:pPr marL="285750" indent="-285750" defTabSz="913943">
              <a:buFontTx/>
              <a:buChar char="-"/>
            </a:pPr>
            <a:r>
              <a:rPr lang="en-IN" sz="1600" dirty="0">
                <a:solidFill>
                  <a:schemeClr val="tx2"/>
                </a:solidFill>
              </a:rPr>
              <a:t>Summary of issue findings</a:t>
            </a:r>
            <a:r>
              <a:rPr lang="en-IN" sz="1600" dirty="0">
                <a:solidFill>
                  <a:schemeClr val="bg1"/>
                </a:solidFill>
              </a:rPr>
              <a:t>: Lack of secondary/peer review for the invested asset data provided to Prisma by the GMI Operations and Innovations team for Prisma </a:t>
            </a:r>
            <a:r>
              <a:rPr lang="en-IN" sz="1600" dirty="0" err="1">
                <a:solidFill>
                  <a:schemeClr val="bg1"/>
                </a:solidFill>
              </a:rPr>
              <a:t>Dolven</a:t>
            </a:r>
            <a:r>
              <a:rPr lang="en-IN" sz="1600" dirty="0">
                <a:solidFill>
                  <a:schemeClr val="bg1"/>
                </a:solidFill>
              </a:rPr>
              <a:t> Capital Requirement reporting and investment accounting balances for their trial balance and financial statements.</a:t>
            </a:r>
          </a:p>
          <a:p>
            <a:pPr marL="285750" indent="-285750" defTabSz="913943">
              <a:buFontTx/>
              <a:buChar char="-"/>
            </a:pPr>
            <a:r>
              <a:rPr lang="en-IN" sz="1600" dirty="0">
                <a:solidFill>
                  <a:schemeClr val="tx2"/>
                </a:solidFill>
              </a:rPr>
              <a:t>Summary of root cause explanation</a:t>
            </a:r>
            <a:r>
              <a:rPr lang="en-IN" sz="1600" dirty="0">
                <a:solidFill>
                  <a:schemeClr val="bg1"/>
                </a:solidFill>
              </a:rPr>
              <a:t>: The root cause can be attributed to the fact that 3Q23 was the first time the data was provided for the Prisma template and trial balance, and primary focus was on execution of the processes instead of establishment of formal review processes.</a:t>
            </a:r>
          </a:p>
          <a:p>
            <a:pPr marL="285750" indent="-285750" defTabSz="913943">
              <a:buFontTx/>
              <a:buChar char="-"/>
            </a:pPr>
            <a:r>
              <a:rPr lang="en-IN" sz="1600" dirty="0">
                <a:solidFill>
                  <a:schemeClr val="tx2"/>
                </a:solidFill>
              </a:rPr>
              <a:t>Root Cause Category</a:t>
            </a:r>
            <a:r>
              <a:rPr lang="en-IN" sz="1600" dirty="0">
                <a:solidFill>
                  <a:schemeClr val="bg1"/>
                </a:solidFill>
              </a:rPr>
              <a:t>: Process (1)</a:t>
            </a:r>
            <a:endParaRPr lang="en-IN" sz="1599" dirty="0">
              <a:solidFill>
                <a:schemeClr val="bg1"/>
              </a:solidFill>
              <a:latin typeface="EYInterstate Light"/>
            </a:endParaRPr>
          </a:p>
        </p:txBody>
      </p:sp>
    </p:spTree>
    <p:extLst>
      <p:ext uri="{BB962C8B-B14F-4D97-AF65-F5344CB8AC3E}">
        <p14:creationId xmlns:p14="http://schemas.microsoft.com/office/powerpoint/2010/main" val="369265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( 5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11</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609599" y="1130483"/>
            <a:ext cx="11492595" cy="2800767"/>
          </a:xfrm>
          <a:prstGeom prst="rect">
            <a:avLst/>
          </a:prstGeom>
          <a:noFill/>
        </p:spPr>
        <p:txBody>
          <a:bodyPr wrap="square">
            <a:spAutoFit/>
          </a:bodyPr>
          <a:lstStyle/>
          <a:p>
            <a:pPr defTabSz="913943"/>
            <a:r>
              <a:rPr lang="en-IN" sz="1600" dirty="0">
                <a:solidFill>
                  <a:schemeClr val="bg1"/>
                </a:solidFill>
              </a:rPr>
              <a:t>**Operating Division: Individual Solutions Group**</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Medium</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Regulatory Compliance</a:t>
            </a:r>
            <a:br>
              <a:rPr lang="en-IN" sz="1600" dirty="0">
                <a:solidFill>
                  <a:schemeClr val="bg1"/>
                </a:solidFill>
              </a:rPr>
            </a:br>
            <a:r>
              <a:rPr lang="en-IN" sz="1600" dirty="0">
                <a:solidFill>
                  <a:schemeClr val="bg1"/>
                </a:solidFill>
              </a:rPr>
              <a:t>    - </a:t>
            </a:r>
            <a:r>
              <a:rPr lang="en-IN" sz="1600" dirty="0">
                <a:solidFill>
                  <a:schemeClr val="tx2"/>
                </a:solidFill>
              </a:rPr>
              <a:t>Summary of Issue Findings</a:t>
            </a:r>
            <a:r>
              <a:rPr lang="en-IN" sz="1600" dirty="0">
                <a:solidFill>
                  <a:schemeClr val="bg1"/>
                </a:solidFill>
              </a:rPr>
              <a:t>: Governance and supervision controls related to Static Annuities Distributors, Inc. Outside Business Activities (OBAs) and personal investments in private securities transactions (e.g. passive investments) </a:t>
            </a:r>
            <a:br>
              <a:rPr lang="en-IN" sz="1600" dirty="0">
                <a:solidFill>
                  <a:schemeClr val="bg1"/>
                </a:solidFill>
              </a:rPr>
            </a:br>
            <a:r>
              <a:rPr lang="en-IN" sz="1600" dirty="0">
                <a:solidFill>
                  <a:schemeClr val="bg1"/>
                </a:solidFill>
              </a:rPr>
              <a:t>needs improvement.</a:t>
            </a:r>
            <a:br>
              <a:rPr lang="en-IN" sz="1600" dirty="0">
                <a:solidFill>
                  <a:schemeClr val="bg1"/>
                </a:solidFill>
              </a:rPr>
            </a:br>
            <a:r>
              <a:rPr lang="en-IN" sz="1600" dirty="0">
                <a:solidFill>
                  <a:schemeClr val="bg1"/>
                </a:solidFill>
              </a:rPr>
              <a:t>    - </a:t>
            </a:r>
            <a:r>
              <a:rPr lang="en-IN" sz="1600" dirty="0">
                <a:solidFill>
                  <a:schemeClr val="tx2"/>
                </a:solidFill>
              </a:rPr>
              <a:t>Summary of Root Cause Explanation</a:t>
            </a:r>
            <a:r>
              <a:rPr lang="en-IN" sz="1600" dirty="0">
                <a:solidFill>
                  <a:schemeClr val="bg1"/>
                </a:solidFill>
              </a:rPr>
              <a:t>: The root causes are primarily attributable to the overreliance of self-disclosure by RRs and a lack of consideration to use additional outside data to detect discrepancies in on-going OBA recertifications as well as a lack of firm-wide protocols for system changes to consider regulatory impacts.</a:t>
            </a:r>
            <a:br>
              <a:rPr lang="en-IN" sz="1600" dirty="0">
                <a:solidFill>
                  <a:schemeClr val="bg1"/>
                </a:solidFill>
              </a:rPr>
            </a:br>
            <a:r>
              <a:rPr lang="en-IN" sz="1600" dirty="0">
                <a:solidFill>
                  <a:schemeClr val="bg1"/>
                </a:solidFill>
              </a:rPr>
              <a:t>    - </a:t>
            </a:r>
            <a:r>
              <a:rPr lang="en-IN" sz="1600" dirty="0">
                <a:solidFill>
                  <a:schemeClr val="tx2"/>
                </a:solidFill>
              </a:rPr>
              <a:t>Root Cause Category</a:t>
            </a:r>
            <a:r>
              <a:rPr lang="en-IN" sz="1600" dirty="0">
                <a:solidFill>
                  <a:schemeClr val="bg1"/>
                </a:solidFill>
              </a:rPr>
              <a:t>: Process (1)</a:t>
            </a:r>
            <a:endParaRPr lang="en-IN" sz="1600" dirty="0">
              <a:solidFill>
                <a:schemeClr val="bg1"/>
              </a:solidFill>
              <a:latin typeface="EYInterstate Light"/>
            </a:endParaRPr>
          </a:p>
        </p:txBody>
      </p:sp>
    </p:spTree>
    <p:extLst>
      <p:ext uri="{BB962C8B-B14F-4D97-AF65-F5344CB8AC3E}">
        <p14:creationId xmlns:p14="http://schemas.microsoft.com/office/powerpoint/2010/main" val="276789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( 6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12</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609599" y="1130483"/>
            <a:ext cx="11492595" cy="2308324"/>
          </a:xfrm>
          <a:prstGeom prst="rect">
            <a:avLst/>
          </a:prstGeom>
          <a:noFill/>
        </p:spPr>
        <p:txBody>
          <a:bodyPr wrap="square">
            <a:spAutoFit/>
          </a:bodyPr>
          <a:lstStyle/>
          <a:p>
            <a:pPr defTabSz="913943"/>
            <a:r>
              <a:rPr lang="en-IN" sz="1600" dirty="0">
                <a:solidFill>
                  <a:schemeClr val="bg1"/>
                </a:solidFill>
              </a:rPr>
              <a:t>**Operating Division: Not Mentioned**</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Medium</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Product, Operations and Trading</a:t>
            </a:r>
            <a:br>
              <a:rPr lang="en-IN" sz="1600" dirty="0">
                <a:solidFill>
                  <a:schemeClr val="bg1"/>
                </a:solidFill>
              </a:rPr>
            </a:br>
            <a:r>
              <a:rPr lang="en-IN" sz="1600" dirty="0">
                <a:solidFill>
                  <a:schemeClr val="bg1"/>
                </a:solidFill>
              </a:rPr>
              <a:t>    - </a:t>
            </a:r>
            <a:r>
              <a:rPr lang="en-IN" sz="1600" dirty="0">
                <a:solidFill>
                  <a:schemeClr val="tx2"/>
                </a:solidFill>
              </a:rPr>
              <a:t>Summary of Issue Findings</a:t>
            </a:r>
            <a:r>
              <a:rPr lang="en-IN" sz="1600" dirty="0">
                <a:solidFill>
                  <a:schemeClr val="bg1"/>
                </a:solidFill>
              </a:rPr>
              <a:t>: Controls over key end-to-end processes and critical tools utilized to administer the legacy GAS block are insufficient.</a:t>
            </a:r>
            <a:br>
              <a:rPr lang="en-IN" sz="1600" dirty="0">
                <a:solidFill>
                  <a:schemeClr val="bg1"/>
                </a:solidFill>
              </a:rPr>
            </a:br>
            <a:r>
              <a:rPr lang="en-IN" sz="1600" dirty="0">
                <a:solidFill>
                  <a:schemeClr val="bg1"/>
                </a:solidFill>
              </a:rPr>
              <a:t>    - </a:t>
            </a:r>
            <a:r>
              <a:rPr lang="en-IN" sz="1600" dirty="0">
                <a:solidFill>
                  <a:schemeClr val="tx2"/>
                </a:solidFill>
              </a:rPr>
              <a:t>Summary of Root Cause Explanation</a:t>
            </a:r>
            <a:r>
              <a:rPr lang="en-IN" sz="1600" dirty="0">
                <a:solidFill>
                  <a:schemeClr val="bg1"/>
                </a:solidFill>
              </a:rPr>
              <a:t>: The root cause is primarily attributed to ownership of key processes transferring multiple times with insufficient resources to execute key controls consistently at the time of the transition.</a:t>
            </a:r>
            <a:br>
              <a:rPr lang="en-IN" sz="1600" dirty="0">
                <a:solidFill>
                  <a:schemeClr val="bg1"/>
                </a:solidFill>
              </a:rPr>
            </a:br>
            <a:r>
              <a:rPr lang="en-IN" sz="1600" dirty="0">
                <a:solidFill>
                  <a:schemeClr val="bg1"/>
                </a:solidFill>
              </a:rPr>
              <a:t>    - </a:t>
            </a:r>
            <a:r>
              <a:rPr lang="en-IN" sz="1600" dirty="0">
                <a:solidFill>
                  <a:schemeClr val="tx2"/>
                </a:solidFill>
              </a:rPr>
              <a:t>Root Cause Category</a:t>
            </a:r>
            <a:r>
              <a:rPr lang="en-IN" sz="1600" dirty="0">
                <a:solidFill>
                  <a:schemeClr val="bg1"/>
                </a:solidFill>
              </a:rPr>
              <a:t>: People (1)</a:t>
            </a:r>
            <a:endParaRPr lang="en-IN" sz="1600" dirty="0">
              <a:solidFill>
                <a:schemeClr val="bg1"/>
              </a:solidFill>
              <a:latin typeface="EYInterstate Light"/>
            </a:endParaRPr>
          </a:p>
        </p:txBody>
      </p:sp>
    </p:spTree>
    <p:extLst>
      <p:ext uri="{BB962C8B-B14F-4D97-AF65-F5344CB8AC3E}">
        <p14:creationId xmlns:p14="http://schemas.microsoft.com/office/powerpoint/2010/main" val="406302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0" y="239577"/>
            <a:ext cx="10972800" cy="508415"/>
          </a:xfrm>
        </p:spPr>
        <p:txBody>
          <a:bodyPr/>
          <a:lstStyle/>
          <a:p>
            <a:r>
              <a:rPr lang="en-US" dirty="0"/>
              <a:t>Summary of issue findings</a:t>
            </a:r>
            <a:br>
              <a:rPr lang="en-US" dirty="0"/>
            </a:br>
            <a:r>
              <a:rPr lang="en-US" sz="1599" b="1" i="1" dirty="0"/>
              <a:t>Summary of issue findings and root cause for high &amp; medium rated issues </a:t>
            </a:r>
            <a:br>
              <a:rPr lang="en-US" dirty="0"/>
            </a:br>
            <a:endParaRPr lang="en-US" sz="1399" b="1" i="1" dirty="0"/>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13</a:t>
            </a:fld>
            <a:endParaRPr lang="en-IN" dirty="0">
              <a:solidFill>
                <a:prstClr val="white"/>
              </a:solidFill>
            </a:endParaRPr>
          </a:p>
        </p:txBody>
      </p:sp>
      <p:sp>
        <p:nvSpPr>
          <p:cNvPr id="6" name="TextBox 5">
            <a:extLst>
              <a:ext uri="{FF2B5EF4-FFF2-40B4-BE49-F238E27FC236}">
                <a16:creationId xmlns:a16="http://schemas.microsoft.com/office/drawing/2014/main" id="{19C67210-61D3-1CF6-5657-8FB47F6A44C8}"/>
              </a:ext>
            </a:extLst>
          </p:cNvPr>
          <p:cNvSpPr txBox="1"/>
          <p:nvPr/>
        </p:nvSpPr>
        <p:spPr>
          <a:xfrm>
            <a:off x="487743" y="1070991"/>
            <a:ext cx="10972800" cy="4614245"/>
          </a:xfrm>
          <a:prstGeom prst="rect">
            <a:avLst/>
          </a:prstGeom>
          <a:noFill/>
        </p:spPr>
        <p:txBody>
          <a:bodyPr wrap="square">
            <a:spAutoFit/>
          </a:bodyPr>
          <a:lstStyle/>
          <a:p>
            <a:pPr defTabSz="913943"/>
            <a:r>
              <a:rPr lang="en-IN" sz="1399" dirty="0">
                <a:solidFill>
                  <a:prstClr val="white"/>
                </a:solidFill>
                <a:latin typeface="EYInterstate Light"/>
              </a:rPr>
              <a:t>Total Count of High &amp; Medium Rated Issues: 4 </a:t>
            </a:r>
          </a:p>
          <a:p>
            <a:pPr defTabSz="913943"/>
            <a:endParaRPr lang="en-IN" sz="1399" b="1" dirty="0">
              <a:solidFill>
                <a:srgbClr val="FFE600"/>
              </a:solidFill>
              <a:latin typeface="EYInterstate Light"/>
            </a:endParaRPr>
          </a:p>
          <a:p>
            <a:pPr defTabSz="913943"/>
            <a:r>
              <a:rPr lang="en-IN" sz="1399" b="1" dirty="0">
                <a:solidFill>
                  <a:srgbClr val="FFE600"/>
                </a:solidFill>
                <a:latin typeface="EYInterstate Light"/>
              </a:rPr>
              <a:t>Theme: Process  </a:t>
            </a:r>
          </a:p>
          <a:p>
            <a:pPr marL="720365" indent="-720365" defTabSz="913943"/>
            <a:r>
              <a:rPr lang="en-IN" sz="1399" b="1" dirty="0">
                <a:solidFill>
                  <a:prstClr val="white"/>
                </a:solidFill>
                <a:latin typeface="EYInterstate Light"/>
              </a:rPr>
              <a:t>1. Issue: </a:t>
            </a:r>
            <a:r>
              <a:rPr lang="en-IN" sz="1399" dirty="0">
                <a:solidFill>
                  <a:prstClr val="white"/>
                </a:solidFill>
                <a:latin typeface="EYInterstate Light"/>
              </a:rPr>
              <a:t>Minimum third-party and privacy standards were not executed resulting in inadequate information security controls to prevent inappropriate access to customer information by internal or external parties. </a:t>
            </a:r>
          </a:p>
          <a:p>
            <a:pPr marL="720365" defTabSz="913943"/>
            <a:r>
              <a:rPr lang="en-IN" sz="1399" b="1" dirty="0">
                <a:solidFill>
                  <a:prstClr val="white"/>
                </a:solidFill>
                <a:latin typeface="EYInterstate Light"/>
              </a:rPr>
              <a:t>Root Cause: </a:t>
            </a:r>
            <a:r>
              <a:rPr lang="en-IN" sz="1399" dirty="0">
                <a:solidFill>
                  <a:prstClr val="white"/>
                </a:solidFill>
                <a:latin typeface="EYInterstate Light"/>
              </a:rPr>
              <a:t>Various VEM and organizational changes over the past few years, which over time has impacted clarity regarding the applicable ongoing monitoring standards. Also, during the vendor onboarding process (2018) appropriate SaaS configuration was not performed. (1 Medium Risk Issue) </a:t>
            </a:r>
          </a:p>
          <a:p>
            <a:pPr marL="720365" indent="-720365" defTabSz="913943"/>
            <a:r>
              <a:rPr lang="en-IN" sz="1399" b="1" dirty="0">
                <a:solidFill>
                  <a:prstClr val="white"/>
                </a:solidFill>
                <a:latin typeface="EYInterstate Light"/>
              </a:rPr>
              <a:t>2. Issue: </a:t>
            </a:r>
            <a:r>
              <a:rPr lang="en-IN" sz="1399" dirty="0">
                <a:solidFill>
                  <a:prstClr val="white"/>
                </a:solidFill>
                <a:latin typeface="EYInterstate Light"/>
              </a:rPr>
              <a:t>Governance and supervision controls related to Static Annuities Distributors, Inc. (SAD) Outside Business Activities (OBAs) and personal investments in private securities transactions (e.g. passive investments) needs improvement.</a:t>
            </a:r>
          </a:p>
          <a:p>
            <a:pPr marL="720365" defTabSz="913943"/>
            <a:r>
              <a:rPr lang="en-IN" sz="1399" dirty="0">
                <a:solidFill>
                  <a:prstClr val="white"/>
                </a:solidFill>
                <a:latin typeface="EYInterstate Light"/>
              </a:rPr>
              <a:t> </a:t>
            </a:r>
            <a:r>
              <a:rPr lang="en-IN" sz="1399" b="1" dirty="0">
                <a:solidFill>
                  <a:prstClr val="white"/>
                </a:solidFill>
                <a:latin typeface="EYInterstate Light"/>
              </a:rPr>
              <a:t>Root Cause</a:t>
            </a:r>
            <a:r>
              <a:rPr lang="en-IN" sz="1399" dirty="0">
                <a:solidFill>
                  <a:prstClr val="white"/>
                </a:solidFill>
                <a:latin typeface="EYInterstate Light"/>
              </a:rPr>
              <a:t>: Overreliance of self-disclosure by RRs and a lack of consideration to use additional outside data to detect discrepancies in on-going OBA recertifications as well as a lack of firm-wide protocols for system changes to consider regulatory impacts. (1 Medium Risk Issue)  -</a:t>
            </a:r>
          </a:p>
          <a:p>
            <a:pPr defTabSz="913943"/>
            <a:r>
              <a:rPr lang="en-IN" sz="1399" b="1" dirty="0">
                <a:solidFill>
                  <a:prstClr val="white"/>
                </a:solidFill>
                <a:latin typeface="EYInterstate Light"/>
              </a:rPr>
              <a:t>3. Issue: </a:t>
            </a:r>
            <a:r>
              <a:rPr lang="en-IN" sz="1399" dirty="0">
                <a:solidFill>
                  <a:prstClr val="white"/>
                </a:solidFill>
                <a:latin typeface="EYInterstate Light"/>
              </a:rPr>
              <a:t>Controls over the transmission to and disposal of customer data in LiveRamp requires improvement. </a:t>
            </a:r>
          </a:p>
          <a:p>
            <a:pPr marL="720365" defTabSz="913943"/>
            <a:r>
              <a:rPr lang="en-IN" sz="1399" b="1" dirty="0">
                <a:solidFill>
                  <a:prstClr val="white"/>
                </a:solidFill>
                <a:latin typeface="EYInterstate Light"/>
              </a:rPr>
              <a:t>Root Cause</a:t>
            </a:r>
            <a:r>
              <a:rPr lang="en-IN" sz="1399" dirty="0">
                <a:solidFill>
                  <a:prstClr val="white"/>
                </a:solidFill>
                <a:latin typeface="EYInterstate Light"/>
              </a:rPr>
              <a:t>: Lack of effective Vendor Engagement Manager’s monitoring process and management’s awareness of the expected standards, associated controls including the approved data transmission methods. (1 Medium Risk Issue)- </a:t>
            </a:r>
          </a:p>
          <a:p>
            <a:pPr defTabSz="913943"/>
            <a:endParaRPr lang="en-IN" sz="1399" b="1" dirty="0">
              <a:solidFill>
                <a:srgbClr val="FFE600"/>
              </a:solidFill>
              <a:latin typeface="EYInterstate Light"/>
            </a:endParaRPr>
          </a:p>
          <a:p>
            <a:pPr defTabSz="913943"/>
            <a:r>
              <a:rPr lang="en-IN" sz="1399" b="1" dirty="0">
                <a:solidFill>
                  <a:srgbClr val="FFE600"/>
                </a:solidFill>
                <a:latin typeface="EYInterstate Light"/>
              </a:rPr>
              <a:t>Theme: People  </a:t>
            </a:r>
          </a:p>
          <a:p>
            <a:pPr defTabSz="913943"/>
            <a:r>
              <a:rPr lang="en-IN" sz="1399" dirty="0">
                <a:solidFill>
                  <a:prstClr val="white"/>
                </a:solidFill>
                <a:latin typeface="EYInterstate Light"/>
              </a:rPr>
              <a:t>4</a:t>
            </a:r>
            <a:r>
              <a:rPr lang="en-IN" sz="1399" b="1" dirty="0">
                <a:solidFill>
                  <a:prstClr val="white"/>
                </a:solidFill>
                <a:latin typeface="EYInterstate Light"/>
              </a:rPr>
              <a:t>. Issue: </a:t>
            </a:r>
            <a:r>
              <a:rPr lang="en-IN" sz="1399" dirty="0">
                <a:solidFill>
                  <a:prstClr val="white"/>
                </a:solidFill>
                <a:latin typeface="EYInterstate Light"/>
              </a:rPr>
              <a:t>Controls over key end-to-end processes and critical tools utilized to administer the legacy AAS block are insufficient. </a:t>
            </a:r>
          </a:p>
          <a:p>
            <a:pPr marL="720365" defTabSz="913943"/>
            <a:r>
              <a:rPr lang="en-IN" sz="1399" b="1" dirty="0">
                <a:solidFill>
                  <a:prstClr val="white"/>
                </a:solidFill>
                <a:latin typeface="EYInterstate Light"/>
              </a:rPr>
              <a:t>Root Cause: </a:t>
            </a:r>
            <a:r>
              <a:rPr lang="en-IN" sz="1399" dirty="0">
                <a:solidFill>
                  <a:prstClr val="white"/>
                </a:solidFill>
                <a:latin typeface="EYInterstate Light"/>
              </a:rPr>
              <a:t>Ownership of key processes transferring multiple times with insufficient resources to execute key controls consistently at the time of the transition. (1 Medium Risk Issue)</a:t>
            </a:r>
          </a:p>
        </p:txBody>
      </p:sp>
    </p:spTree>
    <p:extLst>
      <p:ext uri="{BB962C8B-B14F-4D97-AF65-F5344CB8AC3E}">
        <p14:creationId xmlns:p14="http://schemas.microsoft.com/office/powerpoint/2010/main" val="340023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7FBA-39A4-1E38-DC3D-4737171A62B8}"/>
              </a:ext>
            </a:extLst>
          </p:cNvPr>
          <p:cNvSpPr>
            <a:spLocks noGrp="1"/>
          </p:cNvSpPr>
          <p:nvPr>
            <p:ph type="title"/>
          </p:nvPr>
        </p:nvSpPr>
        <p:spPr/>
        <p:txBody>
          <a:bodyPr/>
          <a:lstStyle/>
          <a:p>
            <a:r>
              <a:rPr lang="en-US" dirty="0"/>
              <a:t>Issues Listing</a:t>
            </a:r>
          </a:p>
        </p:txBody>
      </p:sp>
      <p:sp>
        <p:nvSpPr>
          <p:cNvPr id="3" name="Date Placeholder 2">
            <a:extLst>
              <a:ext uri="{FF2B5EF4-FFF2-40B4-BE49-F238E27FC236}">
                <a16:creationId xmlns:a16="http://schemas.microsoft.com/office/drawing/2014/main" id="{DD12BE8B-C8CF-E0E0-00B3-3D423E290965}"/>
              </a:ext>
            </a:extLst>
          </p:cNvPr>
          <p:cNvSpPr>
            <a:spLocks noGrp="1"/>
          </p:cNvSpPr>
          <p:nvPr>
            <p:ph type="dt" sz="half" idx="10"/>
          </p:nvPr>
        </p:nvSpPr>
        <p:spPr/>
        <p:txBody>
          <a:bodyPr/>
          <a:lstStyle/>
          <a:p>
            <a:fld id="{97B14021-CB4E-4A4F-8709-D33FAB29C8FB}" type="datetime3">
              <a:rPr lang="en-US">
                <a:solidFill>
                  <a:prstClr val="white"/>
                </a:solidFill>
              </a:rPr>
              <a:pPr/>
              <a:t>14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D74FF3B4-5E6F-B8B0-BC5F-7131110DC01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6E177AB9-E5AB-79C1-2E1B-53C28E96B358}"/>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14</a:t>
            </a:fld>
            <a:endParaRPr lang="en-IN" dirty="0">
              <a:solidFill>
                <a:prstClr val="white"/>
              </a:solidFill>
            </a:endParaRPr>
          </a:p>
        </p:txBody>
      </p:sp>
      <p:sp>
        <p:nvSpPr>
          <p:cNvPr id="6" name="Content Placeholder 5">
            <a:extLst>
              <a:ext uri="{FF2B5EF4-FFF2-40B4-BE49-F238E27FC236}">
                <a16:creationId xmlns:a16="http://schemas.microsoft.com/office/drawing/2014/main" id="{F13DC9D9-1961-03B8-2189-66F9B0C06DB1}"/>
              </a:ext>
            </a:extLst>
          </p:cNvPr>
          <p:cNvSpPr>
            <a:spLocks noGrp="1"/>
          </p:cNvSpPr>
          <p:nvPr>
            <p:ph idx="1"/>
          </p:nvPr>
        </p:nvSpPr>
        <p:spPr/>
        <p:txBody>
          <a:bodyPr/>
          <a:lstStyle/>
          <a:p>
            <a:r>
              <a:rPr lang="en-US" sz="1200" dirty="0">
                <a:latin typeface="+mj-lt"/>
              </a:rPr>
              <a:t>The various issues identified are:</a:t>
            </a:r>
            <a:br>
              <a:rPr lang="en-US" sz="1200" dirty="0">
                <a:latin typeface="+mj-lt"/>
              </a:rPr>
            </a:br>
            <a:br>
              <a:rPr lang="en-US" sz="1200" dirty="0">
                <a:latin typeface="+mj-lt"/>
              </a:rPr>
            </a:br>
            <a:r>
              <a:rPr lang="en-US" sz="1200" dirty="0">
                <a:latin typeface="+mj-lt"/>
              </a:rPr>
              <a:t>1. Issue ID: IS-001167, Issue Name: Data interface documentation for the Workday application has not been completed.</a:t>
            </a:r>
            <a:br>
              <a:rPr lang="en-US" sz="1200" dirty="0">
                <a:latin typeface="+mj-lt"/>
              </a:rPr>
            </a:br>
            <a:r>
              <a:rPr lang="en-US" sz="1200" dirty="0">
                <a:latin typeface="+mj-lt"/>
              </a:rPr>
              <a:t>2. Issue ID: IS-001363, Issue Name: Lack of secondary/peer review for the invested asset data provided to Prisma by the GIM Operations and Innovations team for Prisma </a:t>
            </a:r>
            <a:r>
              <a:rPr lang="en-US" sz="1200" dirty="0" err="1">
                <a:latin typeface="+mj-lt"/>
              </a:rPr>
              <a:t>muda</a:t>
            </a:r>
            <a:r>
              <a:rPr lang="en-US" sz="1200" dirty="0">
                <a:latin typeface="+mj-lt"/>
              </a:rPr>
              <a:t> Doven Capital Requirement reporting and investment accounting balances for their trial balance and financial statements.</a:t>
            </a:r>
            <a:br>
              <a:rPr lang="en-US" sz="1200" dirty="0">
                <a:latin typeface="+mj-lt"/>
              </a:rPr>
            </a:br>
            <a:r>
              <a:rPr lang="en-US" sz="1200" dirty="0">
                <a:latin typeface="+mj-lt"/>
              </a:rPr>
              <a:t>3. Issue ID: IS-0002722, Issue Name: Minimum third-party and privacy standards were not executed resulting in inadequate information security controls to prevent inappropriate access to customer information by internal or external parties.</a:t>
            </a:r>
            <a:br>
              <a:rPr lang="en-US" sz="1200" dirty="0">
                <a:latin typeface="+mj-lt"/>
              </a:rPr>
            </a:br>
            <a:r>
              <a:rPr lang="en-US" sz="1200" dirty="0">
                <a:latin typeface="+mj-lt"/>
              </a:rPr>
              <a:t>4. Issue ID: IS-0002724, Issue Name: Controls to ensure timely response and escalation of customer service-related comments require enhancement.</a:t>
            </a:r>
            <a:br>
              <a:rPr lang="en-US" sz="1200" dirty="0">
                <a:latin typeface="+mj-lt"/>
              </a:rPr>
            </a:br>
            <a:r>
              <a:rPr lang="en-US" sz="1200" dirty="0">
                <a:latin typeface="+mj-lt"/>
              </a:rPr>
              <a:t>5. Issue ID: IS-0002723, Issue Name: Controls over the transmission to and disposal of customer data in Ramp requires improvement.</a:t>
            </a:r>
            <a:br>
              <a:rPr lang="en-US" sz="1200" dirty="0">
                <a:latin typeface="+mj-lt"/>
              </a:rPr>
            </a:br>
            <a:r>
              <a:rPr lang="en-US" sz="1200" dirty="0">
                <a:latin typeface="+mj-lt"/>
              </a:rPr>
              <a:t>6. Issue ID: IS-001425, Issue Name: Controls over key end-to-end processes and critical tools utilized to administer the legacy AAS block are insufficient.</a:t>
            </a:r>
            <a:br>
              <a:rPr lang="en-US" sz="1200" dirty="0">
                <a:latin typeface="+mj-lt"/>
              </a:rPr>
            </a:br>
            <a:r>
              <a:rPr lang="en-US" sz="1200" dirty="0">
                <a:latin typeface="+mj-lt"/>
              </a:rPr>
              <a:t>7. Issue ID: IS-001155, Issue Name: Enhancements to the payroll cycle monitoring and variance analysis control are needed to ensure adequate segregation of duties exists between the preparer and reviewer of the information.</a:t>
            </a:r>
            <a:br>
              <a:rPr lang="en-US" sz="1200" dirty="0">
                <a:latin typeface="+mj-lt"/>
              </a:rPr>
            </a:br>
            <a:r>
              <a:rPr lang="en-US" sz="1200" dirty="0">
                <a:latin typeface="+mj-lt"/>
              </a:rPr>
              <a:t>8. Issue ID: IS-001402, Issue Name: Two Excel tools used by the Strategy Controllers team for performing monthly and quarterly reinsurance settlement activities between Static Insurance Company and Prisma Life Reinsurance, LTD (Prisma Re) were not identified and inventoried as End User Computing Solutions (EUCS).</a:t>
            </a:r>
            <a:br>
              <a:rPr lang="en-US" sz="1200" dirty="0">
                <a:latin typeface="+mj-lt"/>
              </a:rPr>
            </a:br>
            <a:r>
              <a:rPr lang="en-US" sz="1200" dirty="0">
                <a:latin typeface="+mj-lt"/>
              </a:rPr>
              <a:t>9. Issue ID: IS-001237, Issue Name: Execution of review controls supporting certain payroll suspense accounts require improvement to ensure suspense items are appropriately identified, aged, and remediated in a timely and accurate manner.</a:t>
            </a:r>
            <a:br>
              <a:rPr lang="en-US" sz="1200" dirty="0">
                <a:latin typeface="+mj-lt"/>
              </a:rPr>
            </a:br>
            <a:r>
              <a:rPr lang="en-US" sz="1200" dirty="0">
                <a:latin typeface="+mj-lt"/>
              </a:rPr>
              <a:t>10. Issue ID: IS-001149, Issue Name: Additional reviews and role clarifications are required for the user access recertification control for the Workday application.</a:t>
            </a:r>
            <a:br>
              <a:rPr lang="en-US" sz="1200" dirty="0">
                <a:latin typeface="+mj-lt"/>
              </a:rPr>
            </a:br>
            <a:r>
              <a:rPr lang="en-US" sz="1200" dirty="0">
                <a:latin typeface="+mj-lt"/>
              </a:rPr>
              <a:t>11. Issue ID: IS-001585, Issue Name: Governance and supervision controls related to Static Annuities Distributors, Inc. Outside Business Activities (OBAs) and personal investments in private securities transactions (e.g. passive investments) needs improvement. </a:t>
            </a:r>
          </a:p>
        </p:txBody>
      </p:sp>
    </p:spTree>
    <p:extLst>
      <p:ext uri="{BB962C8B-B14F-4D97-AF65-F5344CB8AC3E}">
        <p14:creationId xmlns:p14="http://schemas.microsoft.com/office/powerpoint/2010/main" val="102302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a:xfrm>
            <a:off x="616900" y="206756"/>
            <a:ext cx="10972800" cy="590400"/>
          </a:xfrm>
        </p:spPr>
        <p:txBody>
          <a:bodyPr/>
          <a:lstStyle/>
          <a:p>
            <a:r>
              <a:rPr lang="en-US" dirty="0"/>
              <a:t>Executive summary</a:t>
            </a:r>
            <a:br>
              <a:rPr lang="en-US" dirty="0"/>
            </a:br>
            <a:r>
              <a:rPr lang="en-US" sz="1599" dirty="0"/>
              <a:t> </a:t>
            </a:r>
            <a:endParaRPr lang="en-US" dirty="0"/>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14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692416A5-FF51-B504-3714-A2418F14EFA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2</a:t>
            </a:fld>
            <a:endParaRPr lang="en-IN" dirty="0">
              <a:solidFill>
                <a:prstClr val="white"/>
              </a:solidFill>
            </a:endParaRPr>
          </a:p>
        </p:txBody>
      </p:sp>
      <p:sp>
        <p:nvSpPr>
          <p:cNvPr id="6" name="Content Placeholder 5">
            <a:extLst>
              <a:ext uri="{FF2B5EF4-FFF2-40B4-BE49-F238E27FC236}">
                <a16:creationId xmlns:a16="http://schemas.microsoft.com/office/drawing/2014/main" id="{3D9158CD-63EB-E2D7-8327-312451854336}"/>
              </a:ext>
            </a:extLst>
          </p:cNvPr>
          <p:cNvSpPr>
            <a:spLocks noGrp="1"/>
          </p:cNvSpPr>
          <p:nvPr>
            <p:ph idx="1"/>
          </p:nvPr>
        </p:nvSpPr>
        <p:spPr/>
        <p:txBody>
          <a:bodyPr/>
          <a:lstStyle/>
          <a:p>
            <a:r>
              <a:rPr lang="en-IN" sz="1400" b="1" dirty="0"/>
              <a:t>A total of 8 internal audits were performed.</a:t>
            </a:r>
          </a:p>
          <a:p>
            <a:r>
              <a:rPr lang="en-IN" sz="1400" b="1" dirty="0"/>
              <a:t>The total number of issues identified were 11, with 4 being medium risk and the remaining 7 being low risk.</a:t>
            </a:r>
          </a:p>
          <a:p>
            <a:r>
              <a:rPr lang="en-IN" sz="1400" b="1" dirty="0"/>
              <a:t>The operating division with the highest number of medium risk issues is ‘Global Businesses' with 2 medium risk issues.        </a:t>
            </a:r>
          </a:p>
          <a:p>
            <a:r>
              <a:rPr lang="en-IN" sz="1400" b="1" dirty="0"/>
              <a:t>The top 3 risk categories are 'Information Security' with 2 medium risk issues, 'Product, Operations and Trading' with 1 medium risk issue, and 'Regulatory Compliance' with 1 medium risk issue.</a:t>
            </a:r>
          </a:p>
          <a:p>
            <a:r>
              <a:rPr lang="en-IN" sz="1400" b="1" dirty="0"/>
              <a:t>The top 3 risk categories are 'Information Security', 'Product, Operations and Trading', and 'Regulatory Compliance’. </a:t>
            </a:r>
          </a:p>
          <a:p>
            <a:pPr lvl="1"/>
            <a:r>
              <a:rPr lang="en-IN" sz="1400" b="1" dirty="0"/>
              <a:t>For 'Information Security', the issues primarily revolve around inadequate controls to prevent inappropriate access to customer information and inadequate controls over data transmission. The root cause is primarily attributed to lack of effective Vendor Engagement Manager’s monitoring process and management’s awareness of the expected standards. </a:t>
            </a:r>
          </a:p>
          <a:p>
            <a:pPr lvl="1"/>
            <a:r>
              <a:rPr lang="en-IN" sz="1400" b="1" dirty="0"/>
              <a:t>For 'Product, Operations and Trading', the issue is related to insufficient controls over key end-to-end processes and critical tools. The root cause is primarily attributed to ownership of key processes transferring multiple times with insufficient resources. </a:t>
            </a:r>
          </a:p>
          <a:p>
            <a:pPr lvl="1"/>
            <a:r>
              <a:rPr lang="en-IN" sz="1400" b="1" dirty="0"/>
              <a:t>For 'Regulatory Compliance', the issue is related to inadequate governance and supervision controls. The root cause is primarily attributable to the overreliance of self-disclosure by RRs and a lack of firm-wide protocols for system changes to consider regulatory impacts.</a:t>
            </a:r>
          </a:p>
          <a:p>
            <a:pPr marL="356438" lvl="1"/>
            <a:r>
              <a:rPr lang="en-IN" sz="1400" b="1" dirty="0"/>
              <a:t>The top 3 root cause categories are 'Process' with 3 medium risk issues, 'People' with 1 medium risk issue, and 'Technology' with no medium risk issues.</a:t>
            </a:r>
          </a:p>
        </p:txBody>
      </p:sp>
    </p:spTree>
    <p:extLst>
      <p:ext uri="{BB962C8B-B14F-4D97-AF65-F5344CB8AC3E}">
        <p14:creationId xmlns:p14="http://schemas.microsoft.com/office/powerpoint/2010/main" val="9159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a:xfrm>
            <a:off x="616900" y="206756"/>
            <a:ext cx="10972800" cy="590400"/>
          </a:xfrm>
        </p:spPr>
        <p:txBody>
          <a:bodyPr/>
          <a:lstStyle/>
          <a:p>
            <a:r>
              <a:rPr lang="en-US" dirty="0"/>
              <a:t>Summary Statistics</a:t>
            </a:r>
            <a:br>
              <a:rPr lang="en-US" dirty="0"/>
            </a:br>
            <a:r>
              <a:rPr lang="en-US" sz="1800" dirty="0"/>
              <a:t>Basic high-level statistics based on the underlying audit reports</a:t>
            </a:r>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14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692416A5-FF51-B504-3714-A2418F14EFA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3</a:t>
            </a:fld>
            <a:endParaRPr lang="en-IN" dirty="0">
              <a:solidFill>
                <a:prstClr val="white"/>
              </a:solidFill>
            </a:endParaRPr>
          </a:p>
        </p:txBody>
      </p:sp>
      <p:sp>
        <p:nvSpPr>
          <p:cNvPr id="6" name="Content Placeholder 5">
            <a:extLst>
              <a:ext uri="{FF2B5EF4-FFF2-40B4-BE49-F238E27FC236}">
                <a16:creationId xmlns:a16="http://schemas.microsoft.com/office/drawing/2014/main" id="{3D9158CD-63EB-E2D7-8327-312451854336}"/>
              </a:ext>
            </a:extLst>
          </p:cNvPr>
          <p:cNvSpPr>
            <a:spLocks noGrp="1"/>
          </p:cNvSpPr>
          <p:nvPr>
            <p:ph idx="1"/>
          </p:nvPr>
        </p:nvSpPr>
        <p:spPr/>
        <p:txBody>
          <a:bodyPr/>
          <a:lstStyle/>
          <a:p>
            <a:pPr marL="228486" indent="-228486">
              <a:buAutoNum type="arabicPeriod"/>
            </a:pPr>
            <a:r>
              <a:rPr lang="en-IN" sz="1799" b="1" dirty="0">
                <a:solidFill>
                  <a:schemeClr val="tx2"/>
                </a:solidFill>
              </a:rPr>
              <a:t>Number of underlying internal audit reports</a:t>
            </a:r>
            <a:r>
              <a:rPr lang="en-IN" sz="1799" b="1"/>
              <a:t>: 8</a:t>
            </a:r>
            <a:endParaRPr lang="en-IN" sz="1799" b="1" dirty="0"/>
          </a:p>
          <a:p>
            <a:pPr marL="228486" indent="-228486">
              <a:buAutoNum type="arabicPeriod"/>
            </a:pPr>
            <a:endParaRPr lang="en-IN" sz="1799" b="1" dirty="0">
              <a:solidFill>
                <a:schemeClr val="tx2"/>
              </a:solidFill>
            </a:endParaRPr>
          </a:p>
          <a:p>
            <a:pPr marL="228486" indent="-228486">
              <a:buAutoNum type="arabicPeriod"/>
            </a:pPr>
            <a:r>
              <a:rPr lang="en-IN" sz="1799" b="1" dirty="0">
                <a:solidFill>
                  <a:schemeClr val="tx2"/>
                </a:solidFill>
              </a:rPr>
              <a:t>Total Issues identified</a:t>
            </a:r>
            <a:r>
              <a:rPr lang="en-IN" sz="1799" dirty="0"/>
              <a:t>: The total number of issues identified are 11. </a:t>
            </a:r>
          </a:p>
          <a:p>
            <a:pPr marL="584923" lvl="1" indent="-228486">
              <a:buFont typeface="EYInterstate Light" panose="02000506000000020004" pitchFamily="2" charset="0"/>
              <a:buAutoNum type="arabicPeriod"/>
            </a:pPr>
            <a:r>
              <a:rPr lang="en-IN" sz="1599" dirty="0"/>
              <a:t>High-rated issues: 0</a:t>
            </a:r>
          </a:p>
          <a:p>
            <a:pPr marL="584923" lvl="1" indent="-228486">
              <a:buFont typeface="EYInterstate Light" panose="02000506000000020004" pitchFamily="2" charset="0"/>
              <a:buAutoNum type="arabicPeriod"/>
            </a:pPr>
            <a:r>
              <a:rPr lang="en-IN" sz="1599" dirty="0"/>
              <a:t>Medium-rated issues: 4</a:t>
            </a:r>
          </a:p>
          <a:p>
            <a:pPr marL="584923" lvl="1" indent="-228486">
              <a:buFont typeface="EYInterstate Light" panose="02000506000000020004" pitchFamily="2" charset="0"/>
              <a:buAutoNum type="arabicPeriod"/>
            </a:pPr>
            <a:r>
              <a:rPr lang="en-IN" sz="1599" dirty="0"/>
              <a:t>Low-rated issues: 7</a:t>
            </a:r>
            <a:br>
              <a:rPr lang="en-IN" sz="1399" dirty="0"/>
            </a:br>
            <a:endParaRPr lang="en-IN" sz="1399" dirty="0"/>
          </a:p>
          <a:p>
            <a:pPr marL="228486" indent="-228486">
              <a:buAutoNum type="arabicPeriod"/>
            </a:pPr>
            <a:r>
              <a:rPr lang="en-IN" sz="1799" b="1" dirty="0">
                <a:solidFill>
                  <a:schemeClr val="tx2"/>
                </a:solidFill>
              </a:rPr>
              <a:t>Operating Division Level</a:t>
            </a:r>
            <a:r>
              <a:rPr lang="en-IN" sz="1799" dirty="0"/>
              <a:t>: The Operating Division with the highest number of medium or high risk issues is “Global Businesses". 2 medium risk issues identified.</a:t>
            </a:r>
          </a:p>
          <a:p>
            <a:pPr marL="228486" indent="-228486">
              <a:buAutoNum type="arabicPeriod"/>
            </a:pPr>
            <a:endParaRPr lang="en-IN" sz="1799" dirty="0"/>
          </a:p>
          <a:p>
            <a:pPr marL="228486" indent="-228486">
              <a:buAutoNum type="arabicPeriod"/>
            </a:pPr>
            <a:r>
              <a:rPr lang="en-IN" sz="1799" b="1" dirty="0">
                <a:solidFill>
                  <a:schemeClr val="tx2"/>
                </a:solidFill>
              </a:rPr>
              <a:t>Risk Category Level</a:t>
            </a:r>
            <a:r>
              <a:rPr lang="en-IN" sz="1799" b="1" dirty="0"/>
              <a:t>: The top 3 risk categories are Information Security (2 medium), Regulatory Compliance (1 medium) and Product, Operations and Trading (1 medium).</a:t>
            </a:r>
          </a:p>
          <a:p>
            <a:pPr marL="228486" indent="-228486">
              <a:buAutoNum type="arabicPeriod"/>
            </a:pPr>
            <a:endParaRPr lang="en-IN" sz="1799" b="1" dirty="0"/>
          </a:p>
          <a:p>
            <a:pPr marL="228486" indent="-228486">
              <a:buAutoNum type="arabicPeriod"/>
            </a:pPr>
            <a:r>
              <a:rPr lang="en-IN" sz="1799" b="1" dirty="0">
                <a:solidFill>
                  <a:schemeClr val="tx2"/>
                </a:solidFill>
              </a:rPr>
              <a:t>Root Cause Category</a:t>
            </a:r>
            <a:r>
              <a:rPr lang="en-IN" sz="1799" b="1" dirty="0"/>
              <a:t>: The top root cause categories are Process (3 medium) and People (1 medium).</a:t>
            </a:r>
            <a:br>
              <a:rPr lang="en-IN" sz="1799" dirty="0"/>
            </a:br>
            <a:endParaRPr lang="en-IN" sz="1799" dirty="0"/>
          </a:p>
        </p:txBody>
      </p:sp>
    </p:spTree>
    <p:extLst>
      <p:ext uri="{BB962C8B-B14F-4D97-AF65-F5344CB8AC3E}">
        <p14:creationId xmlns:p14="http://schemas.microsoft.com/office/powerpoint/2010/main" val="156470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a:xfrm>
            <a:off x="616900" y="206756"/>
            <a:ext cx="10972800" cy="590400"/>
          </a:xfrm>
        </p:spPr>
        <p:txBody>
          <a:bodyPr/>
          <a:lstStyle/>
          <a:p>
            <a:r>
              <a:rPr lang="en-US" dirty="0"/>
              <a:t>Risk Summary </a:t>
            </a:r>
            <a:br>
              <a:rPr lang="en-US" dirty="0"/>
            </a:br>
            <a:r>
              <a:rPr lang="en-US" sz="1599" dirty="0"/>
              <a:t> Top 3 risk categories identified and summary of issues and root cause explanations</a:t>
            </a:r>
            <a:endParaRPr lang="en-US" dirty="0"/>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14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692416A5-FF51-B504-3714-A2418F14EFA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4</a:t>
            </a:fld>
            <a:endParaRPr lang="en-IN" dirty="0">
              <a:solidFill>
                <a:prstClr val="white"/>
              </a:solidFill>
            </a:endParaRPr>
          </a:p>
        </p:txBody>
      </p:sp>
      <p:sp>
        <p:nvSpPr>
          <p:cNvPr id="6" name="Content Placeholder 5">
            <a:extLst>
              <a:ext uri="{FF2B5EF4-FFF2-40B4-BE49-F238E27FC236}">
                <a16:creationId xmlns:a16="http://schemas.microsoft.com/office/drawing/2014/main" id="{3D9158CD-63EB-E2D7-8327-312451854336}"/>
              </a:ext>
            </a:extLst>
          </p:cNvPr>
          <p:cNvSpPr>
            <a:spLocks noGrp="1"/>
          </p:cNvSpPr>
          <p:nvPr>
            <p:ph idx="1"/>
          </p:nvPr>
        </p:nvSpPr>
        <p:spPr/>
        <p:txBody>
          <a:bodyPr/>
          <a:lstStyle/>
          <a:p>
            <a:pPr marL="228486" indent="-228486">
              <a:buAutoNum type="arabicPeriod"/>
            </a:pPr>
            <a:r>
              <a:rPr lang="en-IN" sz="1600" b="1" dirty="0">
                <a:solidFill>
                  <a:schemeClr val="tx2"/>
                </a:solidFill>
              </a:rPr>
              <a:t>Summary of Risk Category</a:t>
            </a:r>
            <a:r>
              <a:rPr lang="en-IN" sz="1799" b="1" dirty="0">
                <a:solidFill>
                  <a:schemeClr val="tx2"/>
                </a:solidFill>
              </a:rPr>
              <a:t>: </a:t>
            </a:r>
            <a:r>
              <a:rPr lang="en-IN" sz="1200" b="1" dirty="0"/>
              <a:t>The top three risk categories based on the highest number of high or medium-rated issues are:</a:t>
            </a:r>
          </a:p>
          <a:p>
            <a:pPr marL="585037" lvl="1" indent="-228600">
              <a:buAutoNum type="arabicPeriod"/>
            </a:pPr>
            <a:r>
              <a:rPr lang="en-IN" sz="1400" b="1" dirty="0"/>
              <a:t>**Risk Category: Information Security** </a:t>
            </a:r>
          </a:p>
          <a:p>
            <a:pPr marL="712875" lvl="2" indent="0">
              <a:buNone/>
            </a:pPr>
            <a:r>
              <a:rPr lang="en-IN" sz="1200" b="1" dirty="0">
                <a:solidFill>
                  <a:schemeClr val="tx2"/>
                </a:solidFill>
              </a:rPr>
              <a:t>Issue Findings</a:t>
            </a:r>
            <a:r>
              <a:rPr lang="en-IN" sz="1200" b="1" dirty="0"/>
              <a:t>: There were instances where minimum third-party and privacy standards were not executed, resulting in inadequate information security controls to prevent inappropriate access to customer information by internal or external parties. Additionally, controls over the transmission to and disposal of customer data in Ramp required improvement. </a:t>
            </a:r>
          </a:p>
          <a:p>
            <a:pPr marL="712875" lvl="2" indent="0">
              <a:buNone/>
            </a:pPr>
            <a:r>
              <a:rPr lang="en-IN" sz="1200" b="1" dirty="0">
                <a:solidFill>
                  <a:schemeClr val="tx2"/>
                </a:solidFill>
              </a:rPr>
              <a:t>Root Cause Explanation</a:t>
            </a:r>
            <a:r>
              <a:rPr lang="en-IN" sz="1200" b="1" dirty="0"/>
              <a:t>: The root cause can be attributed to various VEM and organizational changes occurring over the past few years, which over time has impacted clarity regarding the applicable ongoing monitoring standards. Also, during the vendor onboarding process (2018), appropriate SaaS configuration was not performed. Another root cause is the lack of effective Vendor Engagement Manager’s monitoring process and management’s awareness of the expected standards, associated controls including the approved data transmission methods. </a:t>
            </a:r>
          </a:p>
          <a:p>
            <a:pPr marL="585037" lvl="1" indent="-228600">
              <a:buFont typeface="EYInterstate Light" panose="02000506000000020004" pitchFamily="2" charset="0"/>
              <a:buAutoNum type="arabicPeriod"/>
            </a:pPr>
            <a:endParaRPr lang="en-IN" sz="1200" b="1" dirty="0"/>
          </a:p>
          <a:p>
            <a:pPr marL="585037" lvl="1" indent="-228600">
              <a:buFont typeface="EYInterstate Light" panose="02000506000000020004" pitchFamily="2" charset="0"/>
              <a:buAutoNum type="arabicPeriod"/>
            </a:pPr>
            <a:r>
              <a:rPr lang="en-IN" sz="1400" b="1" dirty="0"/>
              <a:t>**Risk Category: Regulatory Compliance**</a:t>
            </a:r>
          </a:p>
          <a:p>
            <a:pPr marL="712875" lvl="2" indent="0">
              <a:buNone/>
            </a:pPr>
            <a:r>
              <a:rPr lang="en-IN" sz="1200" b="1" dirty="0">
                <a:solidFill>
                  <a:schemeClr val="tx2"/>
                </a:solidFill>
              </a:rPr>
              <a:t>Issue Findings: </a:t>
            </a:r>
            <a:r>
              <a:rPr lang="en-IN" sz="1200" b="1" dirty="0"/>
              <a:t>Governance and supervision controls related to Static Annuities Distributors, Inc. (SAD) Outside Business Activities (OBAs) and personal investments in private securities transactions (e.g. passive investments) needed improvement.</a:t>
            </a:r>
          </a:p>
          <a:p>
            <a:pPr marL="712875" lvl="2" indent="0">
              <a:buNone/>
            </a:pPr>
            <a:r>
              <a:rPr lang="en-IN" sz="1200" b="1" dirty="0">
                <a:solidFill>
                  <a:schemeClr val="tx2"/>
                </a:solidFill>
              </a:rPr>
              <a:t>Root Cause Explanation: </a:t>
            </a:r>
            <a:r>
              <a:rPr lang="en-IN" sz="1200" b="1" dirty="0"/>
              <a:t>The root causes are primarily attributable to the overreliance of self-disclosure by RRs and a </a:t>
            </a:r>
          </a:p>
          <a:p>
            <a:pPr marL="712875" lvl="2" indent="0">
              <a:buNone/>
            </a:pPr>
            <a:r>
              <a:rPr lang="en-IN" sz="1200" b="1" dirty="0"/>
              <a:t>lack of consideration to use additional outside data to detect discrepancies in on-going OBA recertifications as well as a lack of firm-wide protocols for system changes to consider regulatory impacts.</a:t>
            </a:r>
          </a:p>
          <a:p>
            <a:pPr marL="585037" lvl="1" indent="-228600">
              <a:buFont typeface="EYInterstate Light" panose="02000506000000020004" pitchFamily="2" charset="0"/>
              <a:buAutoNum type="arabicPeriod"/>
            </a:pPr>
            <a:endParaRPr lang="en-IN" sz="1200" b="1" dirty="0"/>
          </a:p>
          <a:p>
            <a:pPr marL="585037" lvl="1" indent="-228600">
              <a:buFont typeface="EYInterstate Light" panose="02000506000000020004" pitchFamily="2" charset="0"/>
              <a:buAutoNum type="arabicPeriod"/>
            </a:pPr>
            <a:r>
              <a:rPr lang="en-IN" sz="1400" b="1" dirty="0"/>
              <a:t>**Risk Category: Product, Operations and Trading**</a:t>
            </a:r>
          </a:p>
          <a:p>
            <a:pPr marL="712875" lvl="2" indent="0">
              <a:buNone/>
            </a:pPr>
            <a:r>
              <a:rPr lang="en-IN" sz="1200" b="1" dirty="0">
                <a:solidFill>
                  <a:schemeClr val="tx2"/>
                </a:solidFill>
              </a:rPr>
              <a:t>Issue Findings: </a:t>
            </a:r>
            <a:r>
              <a:rPr lang="en-IN" sz="1200" b="1" dirty="0"/>
              <a:t>Controls to ensure timely response and escalation of customer service-related comments required enhancement. Also, controls over key end-to-end processes and critical tools utilized to administer the legacy PAS block were insufficient.</a:t>
            </a:r>
          </a:p>
          <a:p>
            <a:pPr marL="712875" lvl="2" indent="0">
              <a:buNone/>
            </a:pPr>
            <a:r>
              <a:rPr lang="en-IN" sz="1200" b="1" dirty="0">
                <a:solidFill>
                  <a:schemeClr val="tx2"/>
                </a:solidFill>
              </a:rPr>
              <a:t>Root Cause Explanation: </a:t>
            </a:r>
            <a:r>
              <a:rPr lang="en-IN" sz="1200" b="1" dirty="0"/>
              <a:t>The root cause is primarily attributable to a lack of change management discipline and oversight to ensure process enhancements are implemented appropriately and working as intended prior to being operationalized. Another root cause is primarily attributed to ownership of key processes transferring multiple times with insufficient resources to execute key controls consistently at the time of the transition.</a:t>
            </a:r>
            <a:br>
              <a:rPr lang="en-IN" sz="1000" b="1" dirty="0"/>
            </a:br>
            <a:endParaRPr lang="en-IN" sz="1000" b="1" dirty="0"/>
          </a:p>
        </p:txBody>
      </p:sp>
    </p:spTree>
    <p:extLst>
      <p:ext uri="{BB962C8B-B14F-4D97-AF65-F5344CB8AC3E}">
        <p14:creationId xmlns:p14="http://schemas.microsoft.com/office/powerpoint/2010/main" val="258083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p:txBody>
          <a:bodyPr/>
          <a:lstStyle/>
          <a:p>
            <a:r>
              <a:rPr lang="en-US" dirty="0"/>
              <a:t>Summary of issue findings </a:t>
            </a:r>
            <a:br>
              <a:rPr lang="en-US" dirty="0"/>
            </a:br>
            <a:r>
              <a:rPr lang="en-US" sz="1599" dirty="0"/>
              <a:t>Summary of issue findings for top 3 Operating Divisions for high and medium rated issues </a:t>
            </a:r>
            <a:endParaRPr lang="en-US" dirty="0"/>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14 August 2024</a:t>
            </a:fld>
            <a:endParaRPr lang="en-IN"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5</a:t>
            </a:fld>
            <a:endParaRPr lang="en-IN" dirty="0">
              <a:solidFill>
                <a:prstClr val="white"/>
              </a:solidFill>
            </a:endParaRPr>
          </a:p>
        </p:txBody>
      </p:sp>
      <p:sp>
        <p:nvSpPr>
          <p:cNvPr id="10" name="TextBox 9">
            <a:extLst>
              <a:ext uri="{FF2B5EF4-FFF2-40B4-BE49-F238E27FC236}">
                <a16:creationId xmlns:a16="http://schemas.microsoft.com/office/drawing/2014/main" id="{DE169122-26A5-966E-4958-7F079D6DB4B6}"/>
              </a:ext>
            </a:extLst>
          </p:cNvPr>
          <p:cNvSpPr txBox="1"/>
          <p:nvPr/>
        </p:nvSpPr>
        <p:spPr>
          <a:xfrm>
            <a:off x="508053" y="1195807"/>
            <a:ext cx="10692593" cy="5352876"/>
          </a:xfrm>
          <a:prstGeom prst="rect">
            <a:avLst/>
          </a:prstGeom>
          <a:noFill/>
        </p:spPr>
        <p:txBody>
          <a:bodyPr wrap="square">
            <a:spAutoFit/>
          </a:bodyPr>
          <a:lstStyle/>
          <a:p>
            <a:pPr marL="285607" indent="-285607" defTabSz="913943">
              <a:buFontTx/>
              <a:buChar char="-"/>
            </a:pPr>
            <a:r>
              <a:rPr lang="en-IN" sz="1799" dirty="0">
                <a:solidFill>
                  <a:srgbClr val="FFE600"/>
                </a:solidFill>
                <a:latin typeface="EYInterstate Light"/>
              </a:rPr>
              <a:t>The count of medium risk issues under each unique operating division is as follows</a:t>
            </a:r>
            <a:r>
              <a:rPr lang="en-IN" sz="1799" dirty="0">
                <a:solidFill>
                  <a:prstClr val="white"/>
                </a:solidFill>
                <a:latin typeface="EYInterstate Light"/>
              </a:rPr>
              <a:t>:    </a:t>
            </a:r>
          </a:p>
          <a:p>
            <a:pPr defTabSz="913943"/>
            <a:r>
              <a:rPr lang="en-IN" sz="1799" dirty="0">
                <a:solidFill>
                  <a:prstClr val="white"/>
                </a:solidFill>
                <a:latin typeface="EYInterstate Light"/>
              </a:rPr>
              <a:t>      a. Individual Solutions Group: 1   </a:t>
            </a:r>
          </a:p>
          <a:p>
            <a:pPr defTabSz="913943"/>
            <a:r>
              <a:rPr lang="en-IN" sz="1799" dirty="0">
                <a:solidFill>
                  <a:prstClr val="white"/>
                </a:solidFill>
                <a:latin typeface="EYInterstate Light"/>
              </a:rPr>
              <a:t>      b. Global Businesses: 2   </a:t>
            </a:r>
          </a:p>
          <a:p>
            <a:pPr defTabSz="913943"/>
            <a:r>
              <a:rPr lang="en-IN" sz="1799" dirty="0">
                <a:solidFill>
                  <a:prstClr val="white"/>
                </a:solidFill>
                <a:latin typeface="EYInterstate Light"/>
              </a:rPr>
              <a:t>      c. Corp Businesses: 1</a:t>
            </a:r>
          </a:p>
          <a:p>
            <a:pPr defTabSz="913943"/>
            <a:endParaRPr lang="en-IN" sz="1799" dirty="0">
              <a:solidFill>
                <a:prstClr val="white"/>
              </a:solidFill>
              <a:latin typeface="EYInterstate Light"/>
            </a:endParaRPr>
          </a:p>
          <a:p>
            <a:pPr defTabSz="913943"/>
            <a:r>
              <a:rPr lang="en-IN" sz="1799" dirty="0">
                <a:solidFill>
                  <a:prstClr val="white"/>
                </a:solidFill>
                <a:latin typeface="EYInterstate Light"/>
              </a:rPr>
              <a:t>- </a:t>
            </a:r>
            <a:r>
              <a:rPr lang="en-IN" sz="1799" dirty="0">
                <a:solidFill>
                  <a:srgbClr val="FFE600"/>
                </a:solidFill>
                <a:latin typeface="EYInterstate Light"/>
              </a:rPr>
              <a:t>The issue findings for the identified medium risk issues are</a:t>
            </a:r>
            <a:r>
              <a:rPr lang="en-IN" sz="1799" dirty="0">
                <a:solidFill>
                  <a:prstClr val="white"/>
                </a:solidFill>
                <a:latin typeface="EYInterstate Light"/>
              </a:rPr>
              <a:t>:   </a:t>
            </a:r>
          </a:p>
          <a:p>
            <a:pPr marL="355422" indent="-355422" defTabSz="913943"/>
            <a:r>
              <a:rPr lang="en-IN" sz="1799" dirty="0">
                <a:solidFill>
                  <a:prstClr val="white"/>
                </a:solidFill>
                <a:latin typeface="EYInterstate Light"/>
              </a:rPr>
              <a:t> a. Individual Solutions Group: </a:t>
            </a:r>
          </a:p>
          <a:p>
            <a:pPr marL="355422" indent="-355422" defTabSz="913943"/>
            <a:r>
              <a:rPr lang="en-IN" sz="1799" dirty="0">
                <a:solidFill>
                  <a:prstClr val="white"/>
                </a:solidFill>
                <a:latin typeface="EYInterstate Light"/>
              </a:rPr>
              <a:t>	Governance and supervision controls related to Static Annuities Distributors, Inc. (SAD) Outside Business Activities (OBAs) and personal investments in private securities transactions needs improvement.       </a:t>
            </a:r>
          </a:p>
          <a:p>
            <a:pPr marL="355422" indent="-355422" defTabSz="913943"/>
            <a:r>
              <a:rPr lang="en-IN" sz="1799" dirty="0">
                <a:solidFill>
                  <a:prstClr val="white"/>
                </a:solidFill>
                <a:latin typeface="EYInterstate Light"/>
              </a:rPr>
              <a:t> b. Global Businesses: </a:t>
            </a:r>
          </a:p>
          <a:p>
            <a:pPr marL="812394" lvl="1" indent="-355422" defTabSz="913943">
              <a:buFont typeface="+mj-lt"/>
              <a:buAutoNum type="arabicPeriod"/>
            </a:pPr>
            <a:r>
              <a:rPr lang="en-IN" sz="1799" dirty="0">
                <a:solidFill>
                  <a:prstClr val="white"/>
                </a:solidFill>
                <a:latin typeface="EYInterstate Light"/>
              </a:rPr>
              <a:t>Minimum third-party and privacy standards were not executed resulting in inadequate information security controls to prevent inappropriate access to customer information by internal or external parties. </a:t>
            </a:r>
          </a:p>
          <a:p>
            <a:pPr marL="812394" lvl="1" indent="-355422" defTabSz="913943">
              <a:buFont typeface="+mj-lt"/>
              <a:buAutoNum type="arabicPeriod"/>
            </a:pPr>
            <a:r>
              <a:rPr lang="en-IN" sz="1799" dirty="0">
                <a:solidFill>
                  <a:prstClr val="white"/>
                </a:solidFill>
                <a:latin typeface="EYInterstate Light"/>
              </a:rPr>
              <a:t>Controls over the transmission to and disposal of customer data in Ramp requires improvement.    </a:t>
            </a:r>
          </a:p>
          <a:p>
            <a:pPr marL="355422" indent="-355422" defTabSz="913943"/>
            <a:r>
              <a:rPr lang="en-IN" sz="1799" dirty="0">
                <a:solidFill>
                  <a:prstClr val="white"/>
                </a:solidFill>
                <a:latin typeface="EYInterstate Light"/>
              </a:rPr>
              <a:t>c. Corp Businesses: </a:t>
            </a:r>
          </a:p>
          <a:p>
            <a:pPr marL="355422" indent="-355422" defTabSz="913943"/>
            <a:r>
              <a:rPr lang="en-IN" sz="1799" dirty="0">
                <a:solidFill>
                  <a:prstClr val="white"/>
                </a:solidFill>
                <a:latin typeface="EYInterstate Light"/>
              </a:rPr>
              <a:t>	Controls over key end-to-end processes and critical tools utilized to administer the legacy SAS block are insufficient.</a:t>
            </a:r>
          </a:p>
        </p:txBody>
      </p:sp>
    </p:spTree>
    <p:extLst>
      <p:ext uri="{BB962C8B-B14F-4D97-AF65-F5344CB8AC3E}">
        <p14:creationId xmlns:p14="http://schemas.microsoft.com/office/powerpoint/2010/main" val="48997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69A-A4AF-49E4-7BBE-18981CF653E5}"/>
              </a:ext>
            </a:extLst>
          </p:cNvPr>
          <p:cNvSpPr>
            <a:spLocks noGrp="1"/>
          </p:cNvSpPr>
          <p:nvPr>
            <p:ph type="title"/>
          </p:nvPr>
        </p:nvSpPr>
        <p:spPr>
          <a:xfrm>
            <a:off x="616900" y="321515"/>
            <a:ext cx="10972800" cy="452707"/>
          </a:xfrm>
        </p:spPr>
        <p:txBody>
          <a:bodyPr/>
          <a:lstStyle/>
          <a:p>
            <a:r>
              <a:rPr lang="en-US" dirty="0"/>
              <a:t>Summary – Issue root cause theme</a:t>
            </a:r>
            <a:br>
              <a:rPr lang="en-US" dirty="0"/>
            </a:br>
            <a:r>
              <a:rPr lang="en-US" sz="1399" dirty="0"/>
              <a:t>Summary of issue root cause explanations for high and medium rated issues across ODs</a:t>
            </a:r>
            <a:r>
              <a:rPr lang="en-US" sz="1399" i="1" dirty="0"/>
              <a:t> </a:t>
            </a:r>
          </a:p>
        </p:txBody>
      </p:sp>
      <p:sp>
        <p:nvSpPr>
          <p:cNvPr id="3" name="Date Placeholder 2">
            <a:extLst>
              <a:ext uri="{FF2B5EF4-FFF2-40B4-BE49-F238E27FC236}">
                <a16:creationId xmlns:a16="http://schemas.microsoft.com/office/drawing/2014/main" id="{F208DBC5-ABC5-12DE-7733-9F53019EE7D7}"/>
              </a:ext>
            </a:extLst>
          </p:cNvPr>
          <p:cNvSpPr>
            <a:spLocks noGrp="1"/>
          </p:cNvSpPr>
          <p:nvPr>
            <p:ph type="dt" sz="half" idx="10"/>
          </p:nvPr>
        </p:nvSpPr>
        <p:spPr/>
        <p:txBody>
          <a:bodyPr/>
          <a:lstStyle/>
          <a:p>
            <a:fld id="{97B14021-CB4E-4A4F-8709-D33FAB29C8FB}" type="datetime3">
              <a:rPr lang="en-US">
                <a:solidFill>
                  <a:prstClr val="white"/>
                </a:solidFill>
              </a:rPr>
              <a:pPr/>
              <a:t>14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D9D947F2-965C-9DFC-3781-5F1EC26B17A5}"/>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C8AF5400-DA57-BADB-43CF-AFE943DB23F4}"/>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6</a:t>
            </a:fld>
            <a:endParaRPr lang="en-IN" dirty="0">
              <a:solidFill>
                <a:prstClr val="white"/>
              </a:solidFill>
            </a:endParaRPr>
          </a:p>
        </p:txBody>
      </p:sp>
      <p:sp>
        <p:nvSpPr>
          <p:cNvPr id="12" name="TextBox 11">
            <a:extLst>
              <a:ext uri="{FF2B5EF4-FFF2-40B4-BE49-F238E27FC236}">
                <a16:creationId xmlns:a16="http://schemas.microsoft.com/office/drawing/2014/main" id="{3F919CAC-9F6E-51F2-99E2-252315E9E66A}"/>
              </a:ext>
            </a:extLst>
          </p:cNvPr>
          <p:cNvSpPr txBox="1"/>
          <p:nvPr/>
        </p:nvSpPr>
        <p:spPr>
          <a:xfrm>
            <a:off x="609600" y="913605"/>
            <a:ext cx="10972801" cy="3968522"/>
          </a:xfrm>
          <a:prstGeom prst="rect">
            <a:avLst/>
          </a:prstGeom>
          <a:noFill/>
        </p:spPr>
        <p:txBody>
          <a:bodyPr wrap="square">
            <a:spAutoFit/>
          </a:bodyPr>
          <a:lstStyle/>
          <a:p>
            <a:pPr marL="285607" indent="-285607" defTabSz="913943">
              <a:buFontTx/>
              <a:buChar char="-"/>
            </a:pPr>
            <a:r>
              <a:rPr lang="en-IN" sz="1799" b="1" dirty="0">
                <a:solidFill>
                  <a:srgbClr val="FFE600"/>
                </a:solidFill>
                <a:latin typeface="EYInterstate Light"/>
              </a:rPr>
              <a:t>**Overreliance and Lack of Protocols**: </a:t>
            </a:r>
            <a:r>
              <a:rPr lang="en-IN" sz="1799" dirty="0">
                <a:solidFill>
                  <a:prstClr val="white"/>
                </a:solidFill>
                <a:latin typeface="EYInterstate Light"/>
              </a:rPr>
              <a:t>This theme was observed in the </a:t>
            </a:r>
            <a:r>
              <a:rPr lang="en-IN" sz="1799" b="1" i="1" dirty="0">
                <a:solidFill>
                  <a:prstClr val="white"/>
                </a:solidFill>
                <a:latin typeface="EYInterstate Light"/>
              </a:rPr>
              <a:t>Individual Solutions Group division</a:t>
            </a:r>
            <a:r>
              <a:rPr lang="en-IN" sz="1799" dirty="0">
                <a:solidFill>
                  <a:prstClr val="white"/>
                </a:solidFill>
                <a:latin typeface="EYInterstate Light"/>
              </a:rPr>
              <a:t>. The root cause was primarily attributable to the overreliance of self-disclosure by RRs and a lack of firm-wide protocols for system changes to consider regulatory impacts. </a:t>
            </a:r>
          </a:p>
          <a:p>
            <a:pPr marL="285607" indent="-285607" defTabSz="913943">
              <a:buFontTx/>
              <a:buChar char="-"/>
            </a:pPr>
            <a:r>
              <a:rPr lang="en-IN" sz="1799" b="1" dirty="0">
                <a:solidFill>
                  <a:srgbClr val="FFE600"/>
                </a:solidFill>
                <a:latin typeface="EYInterstate Light"/>
              </a:rPr>
              <a:t>**Organizational Changes and Inadequate Onboarding Process**: </a:t>
            </a:r>
            <a:r>
              <a:rPr lang="en-IN" sz="1799" dirty="0">
                <a:solidFill>
                  <a:prstClr val="white"/>
                </a:solidFill>
                <a:latin typeface="EYInterstate Light"/>
              </a:rPr>
              <a:t>This theme was observed in the </a:t>
            </a:r>
            <a:r>
              <a:rPr lang="en-IN" sz="1799" b="1" i="1" dirty="0">
                <a:solidFill>
                  <a:prstClr val="white"/>
                </a:solidFill>
                <a:latin typeface="EYInterstate Light"/>
              </a:rPr>
              <a:t>Global Businesses division</a:t>
            </a:r>
            <a:r>
              <a:rPr lang="en-IN" sz="1799" dirty="0">
                <a:solidFill>
                  <a:prstClr val="white"/>
                </a:solidFill>
                <a:latin typeface="EYInterstate Light"/>
              </a:rPr>
              <a:t>. The root cause can be attributed to both various VEM and organizational changes occurring over the past few years, which over time has impacted clarity regarding the applicable ongoing monitoring standards.</a:t>
            </a:r>
          </a:p>
          <a:p>
            <a:pPr marL="285607" indent="-285607" defTabSz="913943">
              <a:buFontTx/>
              <a:buChar char="-"/>
            </a:pPr>
            <a:r>
              <a:rPr lang="en-IN" sz="1799" dirty="0">
                <a:solidFill>
                  <a:prstClr val="white"/>
                </a:solidFill>
                <a:latin typeface="EYInterstate Light"/>
              </a:rPr>
              <a:t> </a:t>
            </a:r>
            <a:r>
              <a:rPr lang="en-IN" sz="1799" b="1" dirty="0">
                <a:solidFill>
                  <a:srgbClr val="FFE600"/>
                </a:solidFill>
                <a:latin typeface="EYInterstate Light"/>
              </a:rPr>
              <a:t>**Insufficient Resources**: </a:t>
            </a:r>
            <a:r>
              <a:rPr lang="en-IN" sz="1799" dirty="0">
                <a:solidFill>
                  <a:prstClr val="white"/>
                </a:solidFill>
                <a:latin typeface="EYInterstate Light"/>
              </a:rPr>
              <a:t>This theme was observed in an unspecified division. The root cause is primarily attributed to ownership of key processes transferring multiple times with insufficient resources to execute key controls consistently at the time of the transition.</a:t>
            </a:r>
          </a:p>
          <a:p>
            <a:pPr marL="285607" indent="-285607" defTabSz="913943">
              <a:buFontTx/>
              <a:buChar char="-"/>
            </a:pPr>
            <a:r>
              <a:rPr lang="en-IN" sz="1799" b="1" dirty="0">
                <a:solidFill>
                  <a:srgbClr val="FFE600"/>
                </a:solidFill>
                <a:latin typeface="EYInterstate Light"/>
              </a:rPr>
              <a:t> **Lack of Effective Monitoring Process and Awareness**: </a:t>
            </a:r>
            <a:r>
              <a:rPr lang="en-IN" sz="1799" dirty="0">
                <a:solidFill>
                  <a:prstClr val="white"/>
                </a:solidFill>
                <a:latin typeface="EYInterstate Light"/>
              </a:rPr>
              <a:t>This theme was observed in the </a:t>
            </a:r>
            <a:r>
              <a:rPr lang="en-IN" sz="1799" b="1" i="1" dirty="0">
                <a:solidFill>
                  <a:prstClr val="white"/>
                </a:solidFill>
                <a:latin typeface="EYInterstate Light"/>
              </a:rPr>
              <a:t>Global Businesses division</a:t>
            </a:r>
            <a:r>
              <a:rPr lang="en-IN" sz="1799" dirty="0">
                <a:solidFill>
                  <a:prstClr val="white"/>
                </a:solidFill>
                <a:latin typeface="EYInterstate Light"/>
              </a:rPr>
              <a:t>. The root cause is primarily attributed to the lack of effective Vendor Engagement Manager’s monitoring process and management’s awareness of the expected standards, associated controls including the approved data transmission methods.</a:t>
            </a:r>
          </a:p>
        </p:txBody>
      </p:sp>
    </p:spTree>
    <p:extLst>
      <p:ext uri="{BB962C8B-B14F-4D97-AF65-F5344CB8AC3E}">
        <p14:creationId xmlns:p14="http://schemas.microsoft.com/office/powerpoint/2010/main" val="131631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( 1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7</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18973" y="1042968"/>
            <a:ext cx="11492595" cy="5693866"/>
          </a:xfrm>
          <a:prstGeom prst="rect">
            <a:avLst/>
          </a:prstGeom>
          <a:noFill/>
        </p:spPr>
        <p:txBody>
          <a:bodyPr wrap="square">
            <a:spAutoFit/>
          </a:bodyPr>
          <a:lstStyle/>
          <a:p>
            <a:pPr defTabSz="913943"/>
            <a:r>
              <a:rPr lang="en-IN" sz="1400" dirty="0">
                <a:solidFill>
                  <a:schemeClr val="bg1"/>
                </a:solidFill>
              </a:rPr>
              <a:t>**Operating Division: HR-Operations**</a:t>
            </a:r>
            <a:br>
              <a:rPr lang="en-IN" sz="1400" dirty="0">
                <a:solidFill>
                  <a:schemeClr val="bg1"/>
                </a:solidFill>
              </a:rPr>
            </a:br>
            <a:r>
              <a:rPr lang="en-IN" sz="1400" dirty="0">
                <a:solidFill>
                  <a:schemeClr val="bg1"/>
                </a:solidFill>
              </a:rPr>
              <a:t>    - </a:t>
            </a:r>
            <a:r>
              <a:rPr lang="en-IN" sz="1400" dirty="0">
                <a:solidFill>
                  <a:schemeClr val="tx2"/>
                </a:solidFill>
              </a:rPr>
              <a:t>Number of issues present are</a:t>
            </a:r>
            <a:r>
              <a:rPr lang="en-IN" sz="1400" dirty="0">
                <a:solidFill>
                  <a:schemeClr val="bg1"/>
                </a:solidFill>
              </a:rPr>
              <a:t>: 4</a:t>
            </a:r>
            <a:br>
              <a:rPr lang="en-IN" sz="1400" dirty="0">
                <a:solidFill>
                  <a:schemeClr val="bg1"/>
                </a:solidFill>
              </a:rPr>
            </a:br>
            <a:r>
              <a:rPr lang="en-IN" sz="1400" dirty="0">
                <a:solidFill>
                  <a:schemeClr val="bg1"/>
                </a:solidFill>
              </a:rPr>
              <a:t>    - </a:t>
            </a:r>
            <a:r>
              <a:rPr lang="en-IN" sz="1400" dirty="0">
                <a:solidFill>
                  <a:schemeClr val="tx2"/>
                </a:solidFill>
              </a:rPr>
              <a:t>Issue Ratings</a:t>
            </a:r>
            <a:r>
              <a:rPr lang="en-IN" sz="1400" dirty="0">
                <a:solidFill>
                  <a:schemeClr val="bg1"/>
                </a:solidFill>
              </a:rPr>
              <a:t>: Low</a:t>
            </a:r>
            <a:br>
              <a:rPr lang="en-IN" sz="1400" dirty="0">
                <a:solidFill>
                  <a:schemeClr val="bg1"/>
                </a:solidFill>
              </a:rPr>
            </a:br>
            <a:r>
              <a:rPr lang="en-IN" sz="1400" dirty="0">
                <a:solidFill>
                  <a:schemeClr val="bg1"/>
                </a:solidFill>
              </a:rPr>
              <a:t>    - </a:t>
            </a:r>
            <a:r>
              <a:rPr lang="en-IN" sz="1400" dirty="0">
                <a:solidFill>
                  <a:schemeClr val="tx2"/>
                </a:solidFill>
              </a:rPr>
              <a:t>Risk Categories</a:t>
            </a:r>
            <a:r>
              <a:rPr lang="en-IN" sz="1400" dirty="0">
                <a:solidFill>
                  <a:schemeClr val="bg1"/>
                </a:solidFill>
              </a:rPr>
              <a:t>: Product, Operations and Trading (2), Information Technology (1), Information Security (1)</a:t>
            </a:r>
            <a:br>
              <a:rPr lang="en-IN" sz="1400" dirty="0">
                <a:solidFill>
                  <a:schemeClr val="bg1"/>
                </a:solidFill>
              </a:rPr>
            </a:br>
            <a:r>
              <a:rPr lang="en-IN" sz="1400" dirty="0">
                <a:solidFill>
                  <a:schemeClr val="bg1"/>
                </a:solidFill>
              </a:rPr>
              <a:t>    - </a:t>
            </a:r>
            <a:r>
              <a:rPr lang="en-IN" sz="1400" dirty="0">
                <a:solidFill>
                  <a:schemeClr val="tx2"/>
                </a:solidFill>
              </a:rPr>
              <a:t>Summary of Issue Findings</a:t>
            </a:r>
            <a:r>
              <a:rPr lang="en-IN" sz="1400" dirty="0">
                <a:solidFill>
                  <a:schemeClr val="bg1"/>
                </a:solidFill>
              </a:rPr>
              <a:t>:</a:t>
            </a:r>
          </a:p>
          <a:p>
            <a:pPr marL="742950" lvl="1" indent="-285750" defTabSz="913943">
              <a:buFont typeface="Arial" panose="020B0604020202020204" pitchFamily="34" charset="0"/>
              <a:buChar char="•"/>
            </a:pPr>
            <a:r>
              <a:rPr lang="en-IN" sz="1400" dirty="0">
                <a:solidFill>
                  <a:schemeClr val="tx2"/>
                </a:solidFill>
              </a:rPr>
              <a:t>Product, Operations and Trading</a:t>
            </a:r>
            <a:br>
              <a:rPr lang="en-IN" sz="1400" dirty="0">
                <a:solidFill>
                  <a:schemeClr val="bg1"/>
                </a:solidFill>
              </a:rPr>
            </a:br>
            <a:r>
              <a:rPr lang="en-IN" sz="1400" dirty="0">
                <a:solidFill>
                  <a:schemeClr val="bg1"/>
                </a:solidFill>
              </a:rPr>
              <a:t>1. Enhancements to the payroll cycle monitoring and variance analysis control are needed to ensure adequate segregation of duties  exists between the preparer and reviewer of the information.</a:t>
            </a:r>
            <a:br>
              <a:rPr lang="en-IN" sz="1400" dirty="0">
                <a:solidFill>
                  <a:schemeClr val="bg1"/>
                </a:solidFill>
              </a:rPr>
            </a:br>
            <a:r>
              <a:rPr lang="en-IN" sz="1400" dirty="0">
                <a:solidFill>
                  <a:schemeClr val="bg1"/>
                </a:solidFill>
              </a:rPr>
              <a:t>2. Execution of review controls supporting certain payroll suspense accounts require improvement to ensure suspense </a:t>
            </a:r>
            <a:br>
              <a:rPr lang="en-IN" sz="1400" dirty="0">
                <a:solidFill>
                  <a:schemeClr val="bg1"/>
                </a:solidFill>
              </a:rPr>
            </a:br>
            <a:r>
              <a:rPr lang="en-IN" sz="1400" dirty="0">
                <a:solidFill>
                  <a:schemeClr val="bg1"/>
                </a:solidFill>
              </a:rPr>
              <a:t>items are appropriately identified, aged, and remediated in a timely and accurate manner.</a:t>
            </a:r>
          </a:p>
          <a:p>
            <a:pPr marL="742950" lvl="1" indent="-285750" defTabSz="913943">
              <a:buFont typeface="Arial" panose="020B0604020202020204" pitchFamily="34" charset="0"/>
              <a:buChar char="•"/>
            </a:pPr>
            <a:r>
              <a:rPr lang="en-IN" sz="1400" dirty="0">
                <a:solidFill>
                  <a:schemeClr val="tx2"/>
                </a:solidFill>
              </a:rPr>
              <a:t>Information Technology</a:t>
            </a:r>
            <a:br>
              <a:rPr lang="en-IN" sz="1400" dirty="0">
                <a:solidFill>
                  <a:schemeClr val="bg1"/>
                </a:solidFill>
              </a:rPr>
            </a:br>
            <a:r>
              <a:rPr lang="en-IN" sz="1400" dirty="0">
                <a:solidFill>
                  <a:schemeClr val="bg1"/>
                </a:solidFill>
              </a:rPr>
              <a:t>1. Data interface documentation for the Workday application has not been completed.</a:t>
            </a:r>
          </a:p>
          <a:p>
            <a:pPr marL="742950" lvl="1" indent="-285750" defTabSz="913943">
              <a:buFont typeface="Arial" panose="020B0604020202020204" pitchFamily="34" charset="0"/>
              <a:buChar char="•"/>
            </a:pPr>
            <a:r>
              <a:rPr lang="en-IN" sz="1400" dirty="0">
                <a:solidFill>
                  <a:schemeClr val="tx2"/>
                </a:solidFill>
              </a:rPr>
              <a:t>Information Security</a:t>
            </a:r>
            <a:br>
              <a:rPr lang="en-IN" sz="1400" dirty="0">
                <a:solidFill>
                  <a:schemeClr val="bg1"/>
                </a:solidFill>
              </a:rPr>
            </a:br>
            <a:r>
              <a:rPr lang="en-IN" sz="1400" dirty="0">
                <a:solidFill>
                  <a:schemeClr val="bg1"/>
                </a:solidFill>
              </a:rPr>
              <a:t>1. Additional reviews and role clarifications are required for the user access recertification control for the Workday application.</a:t>
            </a:r>
          </a:p>
          <a:p>
            <a:pPr marL="265113" lvl="1" defTabSz="913943"/>
            <a:r>
              <a:rPr lang="en-IN" sz="1400" dirty="0">
                <a:solidFill>
                  <a:schemeClr val="tx2"/>
                </a:solidFill>
              </a:rPr>
              <a:t>- Summary of Root Cause Explanation:</a:t>
            </a:r>
            <a:endParaRPr lang="en-IN" sz="1400" dirty="0">
              <a:solidFill>
                <a:schemeClr val="bg1"/>
              </a:solidFill>
            </a:endParaRPr>
          </a:p>
          <a:p>
            <a:pPr marL="608013" lvl="1" indent="-254000" defTabSz="913943">
              <a:buFont typeface="+mj-lt"/>
              <a:buAutoNum type="arabicPeriod"/>
            </a:pPr>
            <a:r>
              <a:rPr lang="en-IN" sz="1400" dirty="0">
                <a:solidFill>
                  <a:schemeClr val="bg1"/>
                </a:solidFill>
              </a:rPr>
              <a:t>The root cause stems from the fact that the standard report from Workday does not provide sufficient analytical support and reliance on the subject matter expertise of the HR Director to modify the report in addition to performing the review.</a:t>
            </a:r>
          </a:p>
          <a:p>
            <a:pPr marL="608013" lvl="1" indent="-254000" defTabSz="913943">
              <a:buFont typeface="+mj-lt"/>
              <a:buAutoNum type="arabicPeriod"/>
            </a:pPr>
            <a:r>
              <a:rPr lang="en-IN" sz="1400" dirty="0">
                <a:solidFill>
                  <a:schemeClr val="bg1"/>
                </a:solidFill>
              </a:rPr>
              <a:t>The root cause is due to the manual process associated with aging suspense items and resource turnover within the function which resulted in failure to obtain the necessary details for each item in order to adequately understand them and track them to resolution.</a:t>
            </a:r>
          </a:p>
          <a:p>
            <a:pPr marL="608013" lvl="1" indent="-254000" defTabSz="913943">
              <a:buFont typeface="+mj-lt"/>
              <a:buAutoNum type="arabicPeriod"/>
            </a:pPr>
            <a:r>
              <a:rPr lang="en-IN" sz="1400" dirty="0">
                <a:solidFill>
                  <a:schemeClr val="bg1"/>
                </a:solidFill>
              </a:rPr>
              <a:t>The root cause can be attributed to the transition during the Workday application implementation in 2020 from the consulting deployment team to the Alit vendor, which currently provides system support to the application, and the documentation was not finalized during the transition.</a:t>
            </a:r>
          </a:p>
          <a:p>
            <a:pPr marL="608013" lvl="1" indent="-254000" defTabSz="913943">
              <a:buFont typeface="+mj-lt"/>
              <a:buAutoNum type="arabicPeriod"/>
            </a:pPr>
            <a:r>
              <a:rPr lang="en-IN" sz="1400" dirty="0">
                <a:solidFill>
                  <a:schemeClr val="bg1"/>
                </a:solidFill>
              </a:rPr>
              <a:t>Lack of awareness related to certain company standards regarding set up of security groups and the user access recertification practices.</a:t>
            </a:r>
          </a:p>
          <a:p>
            <a:pPr marL="265113" lvl="1" defTabSz="913943"/>
            <a:r>
              <a:rPr lang="en-IN" sz="1400" dirty="0">
                <a:solidFill>
                  <a:schemeClr val="bg1"/>
                </a:solidFill>
              </a:rPr>
              <a:t>- </a:t>
            </a:r>
            <a:r>
              <a:rPr lang="en-IN" sz="1400" dirty="0">
                <a:solidFill>
                  <a:schemeClr val="tx2"/>
                </a:solidFill>
              </a:rPr>
              <a:t>Root Cause Category</a:t>
            </a:r>
            <a:r>
              <a:rPr lang="en-IN" sz="1400" dirty="0">
                <a:solidFill>
                  <a:schemeClr val="bg1"/>
                </a:solidFill>
              </a:rPr>
              <a:t>: Process (2), People (1), Technology (1)</a:t>
            </a:r>
            <a:endParaRPr lang="en-IN" sz="1400" dirty="0">
              <a:solidFill>
                <a:schemeClr val="bg1"/>
              </a:solidFill>
              <a:latin typeface="EYInterstate Light"/>
            </a:endParaRPr>
          </a:p>
        </p:txBody>
      </p:sp>
    </p:spTree>
    <p:extLst>
      <p:ext uri="{BB962C8B-B14F-4D97-AF65-F5344CB8AC3E}">
        <p14:creationId xmlns:p14="http://schemas.microsoft.com/office/powerpoint/2010/main" val="230580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( 2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8</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17053" y="1161048"/>
            <a:ext cx="11492595" cy="5262979"/>
          </a:xfrm>
          <a:prstGeom prst="rect">
            <a:avLst/>
          </a:prstGeom>
          <a:noFill/>
        </p:spPr>
        <p:txBody>
          <a:bodyPr wrap="square">
            <a:spAutoFit/>
          </a:bodyPr>
          <a:lstStyle/>
          <a:p>
            <a:pPr defTabSz="913943"/>
            <a:r>
              <a:rPr lang="en-IN" sz="1600" dirty="0">
                <a:solidFill>
                  <a:schemeClr val="bg1"/>
                </a:solidFill>
              </a:rPr>
              <a:t>**Operating Division: Global Businesses**</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3</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Low (1), Medium (2)</a:t>
            </a:r>
            <a:br>
              <a:rPr lang="en-IN" sz="1600" dirty="0">
                <a:solidFill>
                  <a:schemeClr val="bg1"/>
                </a:solidFill>
              </a:rPr>
            </a:br>
            <a:r>
              <a:rPr lang="en-IN" sz="1600" dirty="0">
                <a:solidFill>
                  <a:schemeClr val="bg1"/>
                </a:solidFill>
              </a:rPr>
              <a:t>    - </a:t>
            </a:r>
            <a:r>
              <a:rPr lang="en-IN" sz="1600" dirty="0">
                <a:solidFill>
                  <a:schemeClr val="tx2"/>
                </a:solidFill>
              </a:rPr>
              <a:t>Risk Categories</a:t>
            </a:r>
            <a:r>
              <a:rPr lang="en-IN" sz="1600" dirty="0">
                <a:solidFill>
                  <a:schemeClr val="bg1"/>
                </a:solidFill>
              </a:rPr>
              <a:t>: Product, Operations and Trading (1), Information Security (2)</a:t>
            </a:r>
            <a:br>
              <a:rPr lang="en-IN" sz="1600" dirty="0">
                <a:solidFill>
                  <a:schemeClr val="bg1"/>
                </a:solidFill>
              </a:rPr>
            </a:br>
            <a:r>
              <a:rPr lang="en-IN" sz="1600" dirty="0">
                <a:solidFill>
                  <a:schemeClr val="bg1"/>
                </a:solidFill>
              </a:rPr>
              <a:t>    - </a:t>
            </a:r>
            <a:r>
              <a:rPr lang="en-IN" sz="1600" dirty="0">
                <a:solidFill>
                  <a:schemeClr val="tx2"/>
                </a:solidFill>
              </a:rPr>
              <a:t>Summary of Issue Findings</a:t>
            </a:r>
            <a:r>
              <a:rPr lang="en-IN" sz="1600" dirty="0">
                <a:solidFill>
                  <a:schemeClr val="bg1"/>
                </a:solidFill>
              </a:rPr>
              <a:t>:</a:t>
            </a:r>
          </a:p>
          <a:p>
            <a:pPr marL="742950" lvl="1" indent="-285750" defTabSz="913943">
              <a:buFont typeface="Arial" panose="020B0604020202020204" pitchFamily="34" charset="0"/>
              <a:buChar char="•"/>
            </a:pPr>
            <a:r>
              <a:rPr lang="en-IN" sz="1600" dirty="0">
                <a:solidFill>
                  <a:schemeClr val="tx2"/>
                </a:solidFill>
              </a:rPr>
              <a:t>Product, Operations and Trading </a:t>
            </a:r>
            <a:r>
              <a:rPr lang="en-IN" sz="1600" dirty="0">
                <a:solidFill>
                  <a:schemeClr val="bg1"/>
                </a:solidFill>
              </a:rPr>
              <a:t>:</a:t>
            </a:r>
          </a:p>
          <a:p>
            <a:pPr marL="717550" lvl="1" indent="-260350" defTabSz="913943">
              <a:buFont typeface="+mj-lt"/>
              <a:buAutoNum type="arabicPeriod"/>
            </a:pPr>
            <a:r>
              <a:rPr lang="en-IN" sz="1600" dirty="0">
                <a:solidFill>
                  <a:schemeClr val="bg1"/>
                </a:solidFill>
              </a:rPr>
              <a:t>Controls to ensure timely response and escalation of customer service-related comments require enhancement.</a:t>
            </a:r>
          </a:p>
          <a:p>
            <a:pPr marL="742950" lvl="1" indent="-285750" defTabSz="913943">
              <a:buFont typeface="Arial" panose="020B0604020202020204" pitchFamily="34" charset="0"/>
              <a:buChar char="•"/>
            </a:pPr>
            <a:r>
              <a:rPr lang="en-IN" sz="1600" dirty="0">
                <a:solidFill>
                  <a:schemeClr val="tx2"/>
                </a:solidFill>
              </a:rPr>
              <a:t>Information Security </a:t>
            </a:r>
            <a:r>
              <a:rPr lang="en-IN" sz="1600" dirty="0">
                <a:solidFill>
                  <a:schemeClr val="bg1"/>
                </a:solidFill>
              </a:rPr>
              <a:t>:</a:t>
            </a:r>
          </a:p>
          <a:p>
            <a:pPr marL="717550" lvl="1" indent="-260350" defTabSz="913943">
              <a:buFont typeface="+mj-lt"/>
              <a:buAutoNum type="arabicPeriod"/>
            </a:pPr>
            <a:r>
              <a:rPr lang="en-IN" sz="1600" dirty="0">
                <a:solidFill>
                  <a:schemeClr val="bg1"/>
                </a:solidFill>
              </a:rPr>
              <a:t>Minimum third-party and privacy standards were not executed resulting in inadequate information security</a:t>
            </a:r>
          </a:p>
          <a:p>
            <a:pPr marL="717550" lvl="1" defTabSz="913943"/>
            <a:r>
              <a:rPr lang="en-IN" sz="1600" dirty="0">
                <a:solidFill>
                  <a:schemeClr val="bg1"/>
                </a:solidFill>
              </a:rPr>
              <a:t>controls to prevent inappropriate access to customer information by internal or external parties.</a:t>
            </a:r>
          </a:p>
          <a:p>
            <a:pPr lvl="1" defTabSz="913943"/>
            <a:r>
              <a:rPr lang="en-IN" sz="1600" dirty="0">
                <a:solidFill>
                  <a:schemeClr val="bg1"/>
                </a:solidFill>
              </a:rPr>
              <a:t>2. Controls over the transmission to and disposal of customer data in Ramp requires improvement.</a:t>
            </a:r>
          </a:p>
          <a:p>
            <a:pPr defTabSz="913943"/>
            <a:r>
              <a:rPr lang="en-IN" sz="1600" dirty="0">
                <a:solidFill>
                  <a:schemeClr val="bg1"/>
                </a:solidFill>
              </a:rPr>
              <a:t>    - </a:t>
            </a:r>
            <a:r>
              <a:rPr lang="en-IN" sz="1600" dirty="0">
                <a:solidFill>
                  <a:schemeClr val="tx2"/>
                </a:solidFill>
              </a:rPr>
              <a:t>Summary of Root Cause Explanation</a:t>
            </a:r>
            <a:r>
              <a:rPr lang="en-IN" sz="1600" dirty="0">
                <a:solidFill>
                  <a:schemeClr val="bg1"/>
                </a:solidFill>
              </a:rPr>
              <a:t>:</a:t>
            </a:r>
          </a:p>
          <a:p>
            <a:pPr marL="800100" lvl="1" indent="-342900" defTabSz="913943">
              <a:buFont typeface="+mj-lt"/>
              <a:buAutoNum type="arabicPeriod"/>
            </a:pPr>
            <a:r>
              <a:rPr lang="en-IN" sz="1600" dirty="0">
                <a:solidFill>
                  <a:schemeClr val="bg1"/>
                </a:solidFill>
              </a:rPr>
              <a:t>The root cause is primarily attributable to a lack of change management discipline and oversight to ensure process enhancements are implemented appropriately and working as intended prior to being operationalized.</a:t>
            </a:r>
          </a:p>
          <a:p>
            <a:pPr marL="800100" lvl="1" indent="-342900" defTabSz="913943">
              <a:buFont typeface="+mj-lt"/>
              <a:buAutoNum type="arabicPeriod"/>
            </a:pPr>
            <a:r>
              <a:rPr lang="en-IN" sz="1600" dirty="0">
                <a:solidFill>
                  <a:schemeClr val="bg1"/>
                </a:solidFill>
              </a:rPr>
              <a:t>The root cause can be attributed to both various VEM and organizational changes occurring over the past few years, which over time has impacted clarity regarding the applicable ongoing monitoring standards. Also, during the vendor onboarding process (2018) appropriate SaaS configuration was not performed.</a:t>
            </a:r>
          </a:p>
          <a:p>
            <a:pPr marL="800100" lvl="1" indent="-342900" defTabSz="913943">
              <a:buFont typeface="+mj-lt"/>
              <a:buAutoNum type="arabicPeriod"/>
            </a:pPr>
            <a:r>
              <a:rPr lang="en-IN" sz="1600" dirty="0">
                <a:solidFill>
                  <a:schemeClr val="bg1"/>
                </a:solidFill>
              </a:rPr>
              <a:t>The root cause is primarily attributed to the lack of effective Vendor Engagement Manager’s monitoring process and management’s awareness of the expected standards, associated controls including the approved data transmission methods.</a:t>
            </a:r>
          </a:p>
          <a:p>
            <a:pPr marL="176213" lvl="1" defTabSz="913943"/>
            <a:r>
              <a:rPr lang="en-IN" sz="1600" dirty="0">
                <a:solidFill>
                  <a:schemeClr val="bg1"/>
                </a:solidFill>
              </a:rPr>
              <a:t>- </a:t>
            </a:r>
            <a:r>
              <a:rPr lang="en-IN" sz="1600" dirty="0">
                <a:solidFill>
                  <a:schemeClr val="tx2"/>
                </a:solidFill>
              </a:rPr>
              <a:t>Root Cause Category: </a:t>
            </a:r>
            <a:r>
              <a:rPr lang="en-IN" sz="1600" dirty="0">
                <a:solidFill>
                  <a:schemeClr val="bg1"/>
                </a:solidFill>
              </a:rPr>
              <a:t>Process (2),People (1)</a:t>
            </a:r>
          </a:p>
        </p:txBody>
      </p:sp>
    </p:spTree>
    <p:extLst>
      <p:ext uri="{BB962C8B-B14F-4D97-AF65-F5344CB8AC3E}">
        <p14:creationId xmlns:p14="http://schemas.microsoft.com/office/powerpoint/2010/main" val="203091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( 3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t>Page </a:t>
            </a:r>
            <a:fld id="{F1BC30E3-FFE5-4B91-AA19-87A149EBB9EE}" type="slidenum">
              <a:rPr lang="en-IN"/>
              <a:pPr/>
              <a:t>9</a:t>
            </a:fld>
            <a:endParaRPr lang="en-IN" dirty="0"/>
          </a:p>
        </p:txBody>
      </p:sp>
      <p:sp>
        <p:nvSpPr>
          <p:cNvPr id="4" name="TextBox 3">
            <a:extLst>
              <a:ext uri="{FF2B5EF4-FFF2-40B4-BE49-F238E27FC236}">
                <a16:creationId xmlns:a16="http://schemas.microsoft.com/office/drawing/2014/main" id="{A7D2D56E-E2E4-6991-EF69-044FA9BE94DC}"/>
              </a:ext>
            </a:extLst>
          </p:cNvPr>
          <p:cNvSpPr txBox="1"/>
          <p:nvPr/>
        </p:nvSpPr>
        <p:spPr>
          <a:xfrm>
            <a:off x="500119" y="1161048"/>
            <a:ext cx="11492595" cy="2554545"/>
          </a:xfrm>
          <a:prstGeom prst="rect">
            <a:avLst/>
          </a:prstGeom>
          <a:noFill/>
        </p:spPr>
        <p:txBody>
          <a:bodyPr wrap="square">
            <a:spAutoFit/>
          </a:bodyPr>
          <a:lstStyle/>
          <a:p>
            <a:pPr defTabSz="913943"/>
            <a:r>
              <a:rPr lang="en-IN" sz="1600" dirty="0">
                <a:solidFill>
                  <a:schemeClr val="bg1"/>
                </a:solidFill>
              </a:rPr>
              <a:t>**Operating Division: Corporate Groups**</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Low</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Information Technology</a:t>
            </a:r>
          </a:p>
          <a:p>
            <a:pPr marL="285750" indent="-285750" defTabSz="913943">
              <a:buFontTx/>
              <a:buChar char="-"/>
            </a:pPr>
            <a:r>
              <a:rPr lang="en-IN" sz="1600" dirty="0">
                <a:solidFill>
                  <a:schemeClr val="tx2"/>
                </a:solidFill>
              </a:rPr>
              <a:t>Summary of issue findings</a:t>
            </a:r>
            <a:r>
              <a:rPr lang="en-IN" sz="1600" dirty="0">
                <a:solidFill>
                  <a:schemeClr val="bg1"/>
                </a:solidFill>
              </a:rPr>
              <a:t>: Excel tools used for reinsurance settlement activities were not identified and inventoried as End User Computing Solutions (EUCS).</a:t>
            </a:r>
          </a:p>
          <a:p>
            <a:pPr marL="285750" indent="-285750" defTabSz="913943">
              <a:buFontTx/>
              <a:buChar char="-"/>
            </a:pPr>
            <a:r>
              <a:rPr lang="en-IN" sz="1600" dirty="0">
                <a:solidFill>
                  <a:schemeClr val="tx2"/>
                </a:solidFill>
              </a:rPr>
              <a:t>Summary of root cause explanation</a:t>
            </a:r>
            <a:r>
              <a:rPr lang="en-IN" sz="1600" dirty="0">
                <a:solidFill>
                  <a:schemeClr val="bg1"/>
                </a:solidFill>
              </a:rPr>
              <a:t>: The root cause can be attributed to the fact that the monthly and quarterly settlement processes with Prisma Re are new and there was a lack of an understanding that the Excel tools created to perform this process fall under the definition of an EUCS.</a:t>
            </a:r>
          </a:p>
          <a:p>
            <a:pPr marL="285750" indent="-285750" defTabSz="913943">
              <a:buFontTx/>
              <a:buChar char="-"/>
            </a:pPr>
            <a:r>
              <a:rPr lang="en-IN" sz="1600" dirty="0">
                <a:solidFill>
                  <a:schemeClr val="tx2"/>
                </a:solidFill>
              </a:rPr>
              <a:t>Root Cause Category</a:t>
            </a:r>
            <a:r>
              <a:rPr lang="en-IN" sz="1600" dirty="0">
                <a:solidFill>
                  <a:schemeClr val="bg1"/>
                </a:solidFill>
              </a:rPr>
              <a:t>: People (1)</a:t>
            </a:r>
            <a:endParaRPr lang="en-IN" sz="1599" dirty="0">
              <a:solidFill>
                <a:schemeClr val="bg1"/>
              </a:solidFill>
              <a:latin typeface="EYInterstate Light"/>
            </a:endParaRPr>
          </a:p>
        </p:txBody>
      </p:sp>
    </p:spTree>
    <p:extLst>
      <p:ext uri="{BB962C8B-B14F-4D97-AF65-F5344CB8AC3E}">
        <p14:creationId xmlns:p14="http://schemas.microsoft.com/office/powerpoint/2010/main" val="1477406565"/>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476244998621469E30E90A52E05959" ma:contentTypeVersion="6" ma:contentTypeDescription="Create a new document." ma:contentTypeScope="" ma:versionID="0442077f656311ddd36f26ff29745d32">
  <xsd:schema xmlns:xsd="http://www.w3.org/2001/XMLSchema" xmlns:xs="http://www.w3.org/2001/XMLSchema" xmlns:p="http://schemas.microsoft.com/office/2006/metadata/properties" xmlns:ns2="396c5406-694d-4485-a07c-26f97b8e9ecd" xmlns:ns3="dcff6a76-32f7-469b-b1c6-3b6232b00aae" targetNamespace="http://schemas.microsoft.com/office/2006/metadata/properties" ma:root="true" ma:fieldsID="733d7849f988f1ebf47fe2dcdc38fcec" ns2:_="" ns3:_="">
    <xsd:import namespace="396c5406-694d-4485-a07c-26f97b8e9ecd"/>
    <xsd:import namespace="dcff6a76-32f7-469b-b1c6-3b6232b00a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c5406-694d-4485-a07c-26f97b8e9e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f6a76-32f7-469b-b1c6-3b6232b00a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9107A6-EFCF-48D4-BF72-9EC78C6A2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c5406-694d-4485-a07c-26f97b8e9ecd"/>
    <ds:schemaRef ds:uri="dcff6a76-32f7-469b-b1c6-3b6232b00a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2870B1-098C-4155-9761-3C540CAAD184}">
  <ds:schemaRefs>
    <ds:schemaRef ds:uri="http://purl.org/dc/terms/"/>
    <ds:schemaRef ds:uri="dcff6a76-32f7-469b-b1c6-3b6232b00aae"/>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96c5406-694d-4485-a07c-26f97b8e9ec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DA59419-0E4B-4DE8-89F3-81738E03C3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1001</TotalTime>
  <Words>3217</Words>
  <Application>Microsoft Office PowerPoint</Application>
  <PresentationFormat>Widescreen</PresentationFormat>
  <Paragraphs>135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EYInterstate Light</vt:lpstr>
      <vt:lpstr>EYInterstate Regular</vt:lpstr>
      <vt:lpstr>Georgia</vt:lpstr>
      <vt:lpstr>PrudentialModern SemCond</vt:lpstr>
      <vt:lpstr>EY dark background</vt:lpstr>
      <vt:lpstr>PowerPoint Presentation</vt:lpstr>
      <vt:lpstr>Executive summary  </vt:lpstr>
      <vt:lpstr>Summary Statistics Basic high-level statistics based on the underlying audit reports</vt:lpstr>
      <vt:lpstr>Risk Summary   Top 3 risk categories identified and summary of issues and root cause explanations</vt:lpstr>
      <vt:lpstr>Summary of issue findings  Summary of issue findings for top 3 Operating Divisions for high and medium rated issues </vt:lpstr>
      <vt:lpstr>Summary – Issue root cause theme Summary of issue root cause explanations for high and medium rated issues across ODs </vt:lpstr>
      <vt:lpstr>Summary at Operating Division level ( 1 of 6)  Summary of issue statistics, issue findings, root cause explanation, risk taxonomy</vt:lpstr>
      <vt:lpstr>Summary at Operating Division level ( 2 of 6)  Summary of issue statistics, issue findings, root cause explanation, risk taxonomy</vt:lpstr>
      <vt:lpstr>Summary at Operating Division level ( 3 of 6)  Summary of issue statistics, issue findings, root cause explanation, risk taxonomy</vt:lpstr>
      <vt:lpstr>Summary at Operating Division level ( 4 of 6)  Summary of issue statistics, issue findings, root cause explanation, risk taxonomy</vt:lpstr>
      <vt:lpstr>Summary at Operating Division level ( 5 of 6)  Summary of issue statistics, issue findings, root cause explanation, risk taxonomy</vt:lpstr>
      <vt:lpstr>Summary at Operating Division level ( 6 of 6)  Summary of issue statistics, issue findings, root cause explanation, risk taxonomy</vt:lpstr>
      <vt:lpstr>Summary of issue findings Summary of issue findings and root cause for high &amp; medium rated issues  </vt:lpstr>
      <vt:lpstr>Issues Listing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Chakravarty</dc:creator>
  <cp:lastModifiedBy>Shubham A Singh</cp:lastModifiedBy>
  <cp:revision>13</cp:revision>
  <dcterms:created xsi:type="dcterms:W3CDTF">2024-07-16T16:48:16Z</dcterms:created>
  <dcterms:modified xsi:type="dcterms:W3CDTF">2024-08-14T04:35:35Z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0x010100F3476244998621469E30E90A52E05959</vt:lpwstr>
  </property>
</Properties>
</file>