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22" r:id="rId1"/>
    <p:sldMasterId id="2147483892" r:id="rId2"/>
  </p:sldMasterIdLst>
  <p:notesMasterIdLst>
    <p:notesMasterId r:id="rId15"/>
  </p:notesMasterIdLst>
  <p:handoutMasterIdLst>
    <p:handoutMasterId r:id="rId16"/>
  </p:handoutMasterIdLst>
  <p:sldIdLst>
    <p:sldId id="278" r:id="rId3"/>
    <p:sldId id="279" r:id="rId4"/>
    <p:sldId id="354" r:id="rId5"/>
    <p:sldId id="282" r:id="rId6"/>
    <p:sldId id="281" r:id="rId7"/>
    <p:sldId id="328" r:id="rId8"/>
    <p:sldId id="349" r:id="rId9"/>
    <p:sldId id="350" r:id="rId10"/>
    <p:sldId id="351" r:id="rId11"/>
    <p:sldId id="352" r:id="rId12"/>
    <p:sldId id="364" r:id="rId13"/>
    <p:sldId id="353" r:id="rId14"/>
  </p:sldIdLst>
  <p:sldSz cx="1219835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orient="horz" pos="173" userDrawn="1">
          <p15:clr>
            <a:srgbClr val="A4A3A4"/>
          </p15:clr>
        </p15:guide>
        <p15:guide id="5" pos="382" userDrawn="1">
          <p15:clr>
            <a:srgbClr val="A4A3A4"/>
          </p15:clr>
        </p15:guide>
        <p15:guide id="6" pos="7302" userDrawn="1">
          <p15:clr>
            <a:srgbClr val="A4A3A4"/>
          </p15:clr>
        </p15:guide>
        <p15:guide id="7" orient="horz" pos="709" userDrawn="1">
          <p15:clr>
            <a:srgbClr val="A4A3A4"/>
          </p15:clr>
        </p15:guide>
        <p15:guide id="9" orient="horz" pos="4198" userDrawn="1">
          <p15:clr>
            <a:srgbClr val="A4A3A4"/>
          </p15:clr>
        </p15:guide>
        <p15:guide id="10" orient="horz" pos="3840" userDrawn="1">
          <p15:clr>
            <a:srgbClr val="A4A3A4"/>
          </p15:clr>
        </p15:guide>
        <p15:guide id="11" orient="horz" pos="3994" userDrawn="1">
          <p15:clr>
            <a:srgbClr val="A4A3A4"/>
          </p15:clr>
        </p15:guide>
        <p15:guide id="12" pos="3844" userDrawn="1">
          <p15:clr>
            <a:srgbClr val="A4A3A4"/>
          </p15:clr>
        </p15:guide>
      </p15:sldGuideLst>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7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4CD"/>
    <a:srgbClr val="747480"/>
    <a:srgbClr val="FFE600"/>
    <a:srgbClr val="2E2E38"/>
    <a:srgbClr val="808080"/>
    <a:srgbClr val="000000"/>
    <a:srgbClr val="FF9A91"/>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snapToObjects="1" showGuides="1">
      <p:cViewPr varScale="1">
        <p:scale>
          <a:sx n="122" d="100"/>
          <a:sy n="122" d="100"/>
        </p:scale>
        <p:origin x="192" y="96"/>
      </p:cViewPr>
      <p:guideLst>
        <p:guide orient="horz" pos="173"/>
        <p:guide pos="382"/>
        <p:guide pos="7302"/>
        <p:guide orient="horz" pos="709"/>
        <p:guide orient="horz" pos="4198"/>
        <p:guide orient="horz" pos="3840"/>
        <p:guide orient="horz" pos="3994"/>
        <p:guide pos="3844"/>
      </p:guideLst>
    </p:cSldViewPr>
  </p:slideViewPr>
  <p:outlineViewPr>
    <p:cViewPr>
      <p:scale>
        <a:sx n="33" d="100"/>
        <a:sy n="33" d="100"/>
      </p:scale>
      <p:origin x="0" y="-15782"/>
    </p:cViewPr>
  </p:outlineViewPr>
  <p:notesTextViewPr>
    <p:cViewPr>
      <p:scale>
        <a:sx n="50" d="100"/>
        <a:sy n="50" d="100"/>
      </p:scale>
      <p:origin x="0" y="0"/>
    </p:cViewPr>
  </p:notesTextViewPr>
  <p:sorterViewPr>
    <p:cViewPr>
      <p:scale>
        <a:sx n="50" d="100"/>
        <a:sy n="50" d="100"/>
      </p:scale>
      <p:origin x="0" y="0"/>
    </p:cViewPr>
  </p:sorterViewPr>
  <p:notesViewPr>
    <p:cSldViewPr snapToGrid="0" snapToObjects="1" showGuides="1">
      <p:cViewPr varScale="1">
        <p:scale>
          <a:sx n="80" d="100"/>
          <a:sy n="80" d="100"/>
        </p:scale>
        <p:origin x="-2004" y="-96"/>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dirty="0">
              <a:latin typeface="Arial" pitchFamily="34"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Arial" pitchFamily="34" charset="0"/>
              </a:rPr>
              <a:pPr/>
              <a:t>10/10/2024</a:t>
            </a:fld>
            <a:endParaRPr lang="en-GB" dirty="0">
              <a:latin typeface="Arial" pitchFamily="34"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Arial" pitchFamily="34" charset="0"/>
              </a:defRPr>
            </a:lvl1pPr>
          </a:lstStyle>
          <a:p>
            <a:fld id="{8045EBA9-A28D-4849-BFEA-AA04F6A21B63}" type="datetimeFigureOut">
              <a:rPr lang="en-GB" smtClean="0"/>
              <a:pPr/>
              <a:t>10/10/2024</a:t>
            </a:fld>
            <a:endParaRPr lang="en-GB" dirty="0"/>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43D19E-BFDB-4C92-8EDD-32EDDA8F41DF}" type="slidenum">
              <a:rPr lang="en-GB" smtClean="0"/>
              <a:pPr/>
              <a:t>2</a:t>
            </a:fld>
            <a:endParaRPr lang="en-GB" dirty="0"/>
          </a:p>
        </p:txBody>
      </p:sp>
    </p:spTree>
    <p:extLst>
      <p:ext uri="{BB962C8B-B14F-4D97-AF65-F5344CB8AC3E}">
        <p14:creationId xmlns:p14="http://schemas.microsoft.com/office/powerpoint/2010/main" val="234486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43D19E-BFDB-4C92-8EDD-32EDDA8F41DF}" type="slidenum">
              <a:rPr lang="en-GB" smtClean="0"/>
              <a:pPr/>
              <a:t>3</a:t>
            </a:fld>
            <a:endParaRPr lang="en-GB" dirty="0"/>
          </a:p>
        </p:txBody>
      </p:sp>
    </p:spTree>
    <p:extLst>
      <p:ext uri="{BB962C8B-B14F-4D97-AF65-F5344CB8AC3E}">
        <p14:creationId xmlns:p14="http://schemas.microsoft.com/office/powerpoint/2010/main" val="384109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43D19E-BFDB-4C92-8EDD-32EDDA8F41DF}" type="slidenum">
              <a:rPr lang="en-GB" smtClean="0"/>
              <a:pPr/>
              <a:t>4</a:t>
            </a:fld>
            <a:endParaRPr lang="en-GB" dirty="0"/>
          </a:p>
        </p:txBody>
      </p:sp>
    </p:spTree>
    <p:extLst>
      <p:ext uri="{BB962C8B-B14F-4D97-AF65-F5344CB8AC3E}">
        <p14:creationId xmlns:p14="http://schemas.microsoft.com/office/powerpoint/2010/main" val="1473846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tx2"/>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15" name="Group 4">
            <a:extLst>
              <a:ext uri="{FF2B5EF4-FFF2-40B4-BE49-F238E27FC236}">
                <a16:creationId xmlns:a16="http://schemas.microsoft.com/office/drawing/2014/main" id="{6B891F47-1BBE-4926-81DF-B17907D2F8E1}"/>
              </a:ext>
            </a:extLst>
          </p:cNvPr>
          <p:cNvGrpSpPr>
            <a:grpSpLocks noChangeAspect="1"/>
          </p:cNvGrpSpPr>
          <p:nvPr userDrawn="1"/>
        </p:nvGrpSpPr>
        <p:grpSpPr bwMode="auto">
          <a:xfrm>
            <a:off x="10364788" y="4960938"/>
            <a:ext cx="1225550" cy="1435100"/>
            <a:chOff x="6529" y="3125"/>
            <a:chExt cx="772" cy="904"/>
          </a:xfrm>
        </p:grpSpPr>
        <p:sp>
          <p:nvSpPr>
            <p:cNvPr id="17" name="Freeform 5">
              <a:extLst>
                <a:ext uri="{FF2B5EF4-FFF2-40B4-BE49-F238E27FC236}">
                  <a16:creationId xmlns:a16="http://schemas.microsoft.com/office/drawing/2014/main" id="{0A2A4AEF-C603-4360-9387-8879E71862A6}"/>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6">
              <a:extLst>
                <a:ext uri="{FF2B5EF4-FFF2-40B4-BE49-F238E27FC236}">
                  <a16:creationId xmlns:a16="http://schemas.microsoft.com/office/drawing/2014/main" id="{54797EE6-BAEA-4DA7-95C2-6B09B77D317C}"/>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7387698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rgbClr val="FFFFFF"/>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893704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369705"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369705" y="3840384"/>
            <a:ext cx="4537959" cy="1055708"/>
          </a:xfr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15805246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833100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827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FFE600"/>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521220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tx2"/>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chemeClr val="bg1"/>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2322284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775002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379389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391415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61902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1894A3-BFA8-4097-A83B-C0972D51FE2D}"/>
              </a:ext>
            </a:extLst>
          </p:cNvPr>
          <p:cNvPicPr>
            <a:picLocks noChangeAspect="1"/>
          </p:cNvPicPr>
          <p:nvPr userDrawn="1"/>
        </p:nvPicPr>
        <p:blipFill rotWithShape="1">
          <a:blip r:embed="rId2"/>
          <a:srcRect t="25039"/>
          <a:stretch/>
        </p:blipFill>
        <p:spPr>
          <a:xfrm>
            <a:off x="0" y="0"/>
            <a:ext cx="12198350" cy="6857999"/>
          </a:xfrm>
          <a:prstGeom prst="rect">
            <a:avLst/>
          </a:prstGeom>
        </p:spPr>
      </p:pic>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tx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815037000"/>
      </p:ext>
    </p:extLst>
  </p:cSld>
  <p:clrMapOvr>
    <a:masterClrMapping/>
  </p:clrMapOvr>
  <p:extLst>
    <p:ext uri="{DCECCB84-F9BA-43D5-87BE-67443E8EF086}">
      <p15:sldGuideLst xmlns:p15="http://schemas.microsoft.com/office/powerpoint/2012/main">
        <p15:guide id="1" orient="horz" pos="2160">
          <p15:clr>
            <a:srgbClr val="FBAE40"/>
          </p15:clr>
        </p15:guide>
        <p15:guide id="2" pos="384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43481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867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29053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37937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438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573040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Final legal text">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83BDE2E-2BCF-4140-945E-7D5610CDE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01558"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82227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29049-E3D5-4C0A-BB1F-72BEDB1FB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5175"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3099236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Final legal text">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501A2F11-32A0-4526-A5F7-F4382DA5B4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1555" cy="6858000"/>
          </a:xfrm>
          <a:prstGeom prst="rect">
            <a:avLst/>
          </a:prstGeom>
        </p:spPr>
      </p:pic>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919585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880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grpSp>
        <p:nvGrpSpPr>
          <p:cNvPr id="104" name="Group 4">
            <a:extLst>
              <a:ext uri="{FF2B5EF4-FFF2-40B4-BE49-F238E27FC236}">
                <a16:creationId xmlns:a16="http://schemas.microsoft.com/office/drawing/2014/main" id="{89402076-F24D-44C5-B8A7-1127F9C4B9B7}"/>
              </a:ext>
            </a:extLst>
          </p:cNvPr>
          <p:cNvGrpSpPr>
            <a:grpSpLocks noChangeAspect="1"/>
          </p:cNvGrpSpPr>
          <p:nvPr userDrawn="1"/>
        </p:nvGrpSpPr>
        <p:grpSpPr bwMode="auto">
          <a:xfrm>
            <a:off x="10364788" y="4960938"/>
            <a:ext cx="1225550" cy="1435100"/>
            <a:chOff x="6529" y="3125"/>
            <a:chExt cx="772" cy="904"/>
          </a:xfrm>
        </p:grpSpPr>
        <p:sp>
          <p:nvSpPr>
            <p:cNvPr id="105" name="Freeform 5">
              <a:extLst>
                <a:ext uri="{FF2B5EF4-FFF2-40B4-BE49-F238E27FC236}">
                  <a16:creationId xmlns:a16="http://schemas.microsoft.com/office/drawing/2014/main" id="{A239DDBF-0740-4B20-9CF3-A05C2A0BF592}"/>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6" name="Freeform 6">
              <a:extLst>
                <a:ext uri="{FF2B5EF4-FFF2-40B4-BE49-F238E27FC236}">
                  <a16:creationId xmlns:a16="http://schemas.microsoft.com/office/drawing/2014/main" id="{380EECCA-3396-425E-AB04-F11ABB1B5092}"/>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062192309"/>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2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14" name="Group 4">
            <a:extLst>
              <a:ext uri="{FF2B5EF4-FFF2-40B4-BE49-F238E27FC236}">
                <a16:creationId xmlns:a16="http://schemas.microsoft.com/office/drawing/2014/main" id="{C8422AE9-8257-41A9-AB41-1F10585C886F}"/>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D19659BD-653C-4300-9060-420AFAE39587}"/>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A4669336-72A1-4233-827A-C41AB4C1CC0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500507324"/>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ver">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13331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13331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sp>
        <p:nvSpPr>
          <p:cNvPr id="14" name="Picture Placeholder 19">
            <a:extLst>
              <a:ext uri="{FF2B5EF4-FFF2-40B4-BE49-F238E27FC236}">
                <a16:creationId xmlns:a16="http://schemas.microsoft.com/office/drawing/2014/main" id="{29A5E1BC-8F6B-43EF-9FF6-8242E7708BDA}"/>
              </a:ext>
            </a:extLst>
          </p:cNvPr>
          <p:cNvSpPr>
            <a:spLocks noGrp="1"/>
          </p:cNvSpPr>
          <p:nvPr>
            <p:ph type="pic" sz="quarter" idx="16"/>
          </p:nvPr>
        </p:nvSpPr>
        <p:spPr>
          <a:xfrm>
            <a:off x="461983" y="5914642"/>
            <a:ext cx="576000" cy="576000"/>
          </a:xfrm>
          <a:prstGeom prst="ellipse">
            <a:avLst/>
          </a:prstGeom>
        </p:spPr>
        <p:txBody>
          <a:bodyPr anchor="ctr"/>
          <a:lstStyle>
            <a:lvl1pPr marL="0" indent="0" algn="ctr">
              <a:buNone/>
              <a:defRPr sz="900">
                <a:solidFill>
                  <a:schemeClr val="bg1"/>
                </a:solidFill>
              </a:defRPr>
            </a:lvl1pPr>
          </a:lstStyle>
          <a:p>
            <a:endParaRPr lang="en-GB" dirty="0"/>
          </a:p>
        </p:txBody>
      </p:sp>
      <p:grpSp>
        <p:nvGrpSpPr>
          <p:cNvPr id="2" name="Group 4">
            <a:extLst>
              <a:ext uri="{FF2B5EF4-FFF2-40B4-BE49-F238E27FC236}">
                <a16:creationId xmlns:a16="http://schemas.microsoft.com/office/drawing/2014/main" id="{63F02F42-4916-4588-807F-4BB7367EB0EC}"/>
              </a:ext>
            </a:extLst>
          </p:cNvPr>
          <p:cNvGrpSpPr>
            <a:grpSpLocks noChangeAspect="1"/>
          </p:cNvGrpSpPr>
          <p:nvPr userDrawn="1"/>
        </p:nvGrpSpPr>
        <p:grpSpPr bwMode="auto">
          <a:xfrm>
            <a:off x="10364788" y="4960938"/>
            <a:ext cx="1225550" cy="1435100"/>
            <a:chOff x="6529" y="3125"/>
            <a:chExt cx="772" cy="904"/>
          </a:xfrm>
        </p:grpSpPr>
        <p:sp>
          <p:nvSpPr>
            <p:cNvPr id="4" name="Freeform 5">
              <a:extLst>
                <a:ext uri="{FF2B5EF4-FFF2-40B4-BE49-F238E27FC236}">
                  <a16:creationId xmlns:a16="http://schemas.microsoft.com/office/drawing/2014/main" id="{0BD928C5-1C7D-4599-A7E9-8AB1B188C6AA}"/>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 name="Freeform 6">
              <a:extLst>
                <a:ext uri="{FF2B5EF4-FFF2-40B4-BE49-F238E27FC236}">
                  <a16:creationId xmlns:a16="http://schemas.microsoft.com/office/drawing/2014/main" id="{37C281E8-2924-471F-A849-26C37A059B4E}"/>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11004377"/>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Cover alternate">
    <p:spTree>
      <p:nvGrpSpPr>
        <p:cNvPr id="1" name=""/>
        <p:cNvGrpSpPr/>
        <p:nvPr/>
      </p:nvGrpSpPr>
      <p:grpSpPr>
        <a:xfrm>
          <a:off x="0" y="0"/>
          <a:ext cx="0" cy="0"/>
          <a:chOff x="0" y="0"/>
          <a:chExt cx="0" cy="0"/>
        </a:xfrm>
      </p:grpSpPr>
      <p:sp>
        <p:nvSpPr>
          <p:cNvPr id="16" name="Freeform 56">
            <a:extLst>
              <a:ext uri="{FF2B5EF4-FFF2-40B4-BE49-F238E27FC236}">
                <a16:creationId xmlns:a16="http://schemas.microsoft.com/office/drawing/2014/main" id="{13A7AC18-CF42-4EC5-8D40-441EAE30A06C}"/>
              </a:ext>
            </a:extLst>
          </p:cNvPr>
          <p:cNvSpPr/>
          <p:nvPr userDrawn="1"/>
        </p:nvSpPr>
        <p:spPr>
          <a:xfrm>
            <a:off x="498115"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ctrTitle"/>
          </p:nvPr>
        </p:nvSpPr>
        <p:spPr>
          <a:xfrm>
            <a:off x="775504"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2" name="Subtitle 2"/>
          <p:cNvSpPr>
            <a:spLocks noGrp="1"/>
          </p:cNvSpPr>
          <p:nvPr>
            <p:ph type="subTitle" idx="1"/>
          </p:nvPr>
        </p:nvSpPr>
        <p:spPr>
          <a:xfrm>
            <a:off x="775504" y="3046158"/>
            <a:ext cx="4328932" cy="1046323"/>
          </a:xfrm>
        </p:spPr>
        <p:txBody>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cxnSp>
        <p:nvCxnSpPr>
          <p:cNvPr id="7" name="Straight Connector 6">
            <a:extLst>
              <a:ext uri="{FF2B5EF4-FFF2-40B4-BE49-F238E27FC236}">
                <a16:creationId xmlns:a16="http://schemas.microsoft.com/office/drawing/2014/main" id="{F93BD223-2224-476C-AB5C-300C248C1618}"/>
              </a:ext>
            </a:extLst>
          </p:cNvPr>
          <p:cNvCxnSpPr>
            <a:cxnSpLocks/>
          </p:cNvCxnSpPr>
          <p:nvPr userDrawn="1"/>
        </p:nvCxnSpPr>
        <p:spPr>
          <a:xfrm>
            <a:off x="1333184" y="5709060"/>
            <a:ext cx="8122101"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1B4C43-E5F8-400E-A971-58A3766B1BF0}"/>
              </a:ext>
            </a:extLst>
          </p:cNvPr>
          <p:cNvSpPr txBox="1"/>
          <p:nvPr userDrawn="1"/>
        </p:nvSpPr>
        <p:spPr>
          <a:xfrm>
            <a:off x="461984" y="5605200"/>
            <a:ext cx="1045073" cy="197581"/>
          </a:xfrm>
          <a:prstGeom prst="rect">
            <a:avLst/>
          </a:prstGeom>
          <a:noFill/>
        </p:spPr>
        <p:txBody>
          <a:bodyPr wrap="square" lIns="0" tIns="0" rIns="0" bIns="0" rtlCol="0" anchor="ctr" anchorCtr="0">
            <a:noAutofit/>
          </a:bodyPr>
          <a:lstStyle/>
          <a:p>
            <a:r>
              <a:rPr lang="en-GB" sz="1200" dirty="0">
                <a:solidFill>
                  <a:srgbClr val="828290"/>
                </a:solidFill>
                <a:latin typeface="EYInterstate Light" panose="02000506000000020004" pitchFamily="2" charset="0"/>
              </a:rPr>
              <a:t>Written by</a:t>
            </a:r>
          </a:p>
        </p:txBody>
      </p:sp>
      <p:sp>
        <p:nvSpPr>
          <p:cNvPr id="10" name="Text Placeholder 16">
            <a:extLst>
              <a:ext uri="{FF2B5EF4-FFF2-40B4-BE49-F238E27FC236}">
                <a16:creationId xmlns:a16="http://schemas.microsoft.com/office/drawing/2014/main" id="{A9465B6B-DFD4-4E0C-9ACE-E88CA2220464}"/>
              </a:ext>
            </a:extLst>
          </p:cNvPr>
          <p:cNvSpPr>
            <a:spLocks noGrp="1"/>
          </p:cNvSpPr>
          <p:nvPr>
            <p:ph type="body" sz="quarter" idx="14" hasCustomPrompt="1"/>
          </p:nvPr>
        </p:nvSpPr>
        <p:spPr>
          <a:xfrm>
            <a:off x="461984" y="6019189"/>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3" name="Text Placeholder 16">
            <a:extLst>
              <a:ext uri="{FF2B5EF4-FFF2-40B4-BE49-F238E27FC236}">
                <a16:creationId xmlns:a16="http://schemas.microsoft.com/office/drawing/2014/main" id="{A1F2ED22-5637-4AB8-ABD8-3693A6EA55FD}"/>
              </a:ext>
            </a:extLst>
          </p:cNvPr>
          <p:cNvSpPr>
            <a:spLocks noGrp="1"/>
          </p:cNvSpPr>
          <p:nvPr>
            <p:ph type="body" sz="quarter" idx="15" hasCustomPrompt="1"/>
          </p:nvPr>
        </p:nvSpPr>
        <p:spPr>
          <a:xfrm>
            <a:off x="461984" y="6216807"/>
            <a:ext cx="3089275" cy="180000"/>
          </a:xfrm>
        </p:spPr>
        <p:txBody>
          <a:bodyPr/>
          <a:lstStyle>
            <a:lvl1pPr marL="0" indent="0">
              <a:buNone/>
              <a:defRPr sz="1200">
                <a:solidFill>
                  <a:schemeClr val="bg1"/>
                </a:solidFill>
              </a:defRPr>
            </a:lvl1pPr>
          </a:lstStyle>
          <a:p>
            <a:pPr lvl="0"/>
            <a:r>
              <a:rPr lang="en-US" dirty="0"/>
              <a:t>Job Title</a:t>
            </a:r>
            <a:endParaRPr lang="en-GB" dirty="0"/>
          </a:p>
        </p:txBody>
      </p:sp>
      <p:grpSp>
        <p:nvGrpSpPr>
          <p:cNvPr id="14" name="Group 4">
            <a:extLst>
              <a:ext uri="{FF2B5EF4-FFF2-40B4-BE49-F238E27FC236}">
                <a16:creationId xmlns:a16="http://schemas.microsoft.com/office/drawing/2014/main" id="{5CE71800-5B4B-4F94-8DA1-A2C05D9E8750}"/>
              </a:ext>
            </a:extLst>
          </p:cNvPr>
          <p:cNvGrpSpPr>
            <a:grpSpLocks noChangeAspect="1"/>
          </p:cNvGrpSpPr>
          <p:nvPr userDrawn="1"/>
        </p:nvGrpSpPr>
        <p:grpSpPr bwMode="auto">
          <a:xfrm>
            <a:off x="10364788" y="4960938"/>
            <a:ext cx="1225550" cy="1435100"/>
            <a:chOff x="6529" y="3125"/>
            <a:chExt cx="772" cy="904"/>
          </a:xfrm>
        </p:grpSpPr>
        <p:sp>
          <p:nvSpPr>
            <p:cNvPr id="15" name="Freeform 5">
              <a:extLst>
                <a:ext uri="{FF2B5EF4-FFF2-40B4-BE49-F238E27FC236}">
                  <a16:creationId xmlns:a16="http://schemas.microsoft.com/office/drawing/2014/main" id="{58FB548F-77B7-4F42-8CF1-C53943386AA5}"/>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6">
              <a:extLst>
                <a:ext uri="{FF2B5EF4-FFF2-40B4-BE49-F238E27FC236}">
                  <a16:creationId xmlns:a16="http://schemas.microsoft.com/office/drawing/2014/main" id="{40005A69-42DA-4C6D-A41C-62C78DAFEFB7}"/>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52480370"/>
      </p:ext>
    </p:extLst>
  </p:cSld>
  <p:clrMapOvr>
    <a:masterClrMapping/>
  </p:clrMapOvr>
  <p:extLst>
    <p:ext uri="{DCECCB84-F9BA-43D5-87BE-67443E8EF086}">
      <p15:sldGuideLst xmlns:p15="http://schemas.microsoft.com/office/powerpoint/2012/main">
        <p15:guide id="2" pos="384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Approved question wide">
    <p:spTree>
      <p:nvGrpSpPr>
        <p:cNvPr id="1" name=""/>
        <p:cNvGrpSpPr/>
        <p:nvPr/>
      </p:nvGrpSpPr>
      <p:grpSpPr>
        <a:xfrm>
          <a:off x="0" y="0"/>
          <a:ext cx="0" cy="0"/>
          <a:chOff x="0" y="0"/>
          <a:chExt cx="0" cy="0"/>
        </a:xfrm>
      </p:grpSpPr>
      <p:grpSp>
        <p:nvGrpSpPr>
          <p:cNvPr id="235" name="Group 234">
            <a:extLst>
              <a:ext uri="{FF2B5EF4-FFF2-40B4-BE49-F238E27FC236}">
                <a16:creationId xmlns:a16="http://schemas.microsoft.com/office/drawing/2014/main" id="{5342E118-6F1D-4C46-956E-4CCCBCAA7952}"/>
              </a:ext>
            </a:extLst>
          </p:cNvPr>
          <p:cNvGrpSpPr/>
          <p:nvPr userDrawn="1"/>
        </p:nvGrpSpPr>
        <p:grpSpPr>
          <a:xfrm>
            <a:off x="498115" y="5826612"/>
            <a:ext cx="3878023" cy="570195"/>
            <a:chOff x="498115" y="5951018"/>
            <a:chExt cx="3878023" cy="570195"/>
          </a:xfrm>
        </p:grpSpPr>
        <p:sp>
          <p:nvSpPr>
            <p:cNvPr id="168" name="Rectangle 167">
              <a:extLst>
                <a:ext uri="{FF2B5EF4-FFF2-40B4-BE49-F238E27FC236}">
                  <a16:creationId xmlns:a16="http://schemas.microsoft.com/office/drawing/2014/main" id="{A22049CA-64AE-409F-988D-A7317F8AD136}"/>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Rectangle 6">
              <a:extLst>
                <a:ext uri="{FF2B5EF4-FFF2-40B4-BE49-F238E27FC236}">
                  <a16:creationId xmlns:a16="http://schemas.microsoft.com/office/drawing/2014/main" id="{E37A0A05-0A78-44A7-8873-0A1A20C87175}"/>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
              <a:extLst>
                <a:ext uri="{FF2B5EF4-FFF2-40B4-BE49-F238E27FC236}">
                  <a16:creationId xmlns:a16="http://schemas.microsoft.com/office/drawing/2014/main" id="{0DEA0CBE-8527-4287-BF98-DA48947875F5}"/>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Freeform 8">
              <a:extLst>
                <a:ext uri="{FF2B5EF4-FFF2-40B4-BE49-F238E27FC236}">
                  <a16:creationId xmlns:a16="http://schemas.microsoft.com/office/drawing/2014/main" id="{444058C6-612A-446E-8F68-0E5CC4CFF366}"/>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2" name="Freeform 9">
              <a:extLst>
                <a:ext uri="{FF2B5EF4-FFF2-40B4-BE49-F238E27FC236}">
                  <a16:creationId xmlns:a16="http://schemas.microsoft.com/office/drawing/2014/main" id="{1011EC31-E0C3-404F-93B3-EFD3DADC11CB}"/>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3" name="Freeform 10">
              <a:extLst>
                <a:ext uri="{FF2B5EF4-FFF2-40B4-BE49-F238E27FC236}">
                  <a16:creationId xmlns:a16="http://schemas.microsoft.com/office/drawing/2014/main" id="{3C9D076B-D88C-4089-8D58-9A31CFCDB02A}"/>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4" name="Freeform 11">
              <a:extLst>
                <a:ext uri="{FF2B5EF4-FFF2-40B4-BE49-F238E27FC236}">
                  <a16:creationId xmlns:a16="http://schemas.microsoft.com/office/drawing/2014/main" id="{29DB43AC-B765-4ECB-B483-562473BD4A38}"/>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5" name="Freeform 12">
              <a:extLst>
                <a:ext uri="{FF2B5EF4-FFF2-40B4-BE49-F238E27FC236}">
                  <a16:creationId xmlns:a16="http://schemas.microsoft.com/office/drawing/2014/main" id="{AF1DE1B8-EA4B-4A98-A97D-BA5EEA42B197}"/>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6" name="Freeform 13">
              <a:extLst>
                <a:ext uri="{FF2B5EF4-FFF2-40B4-BE49-F238E27FC236}">
                  <a16:creationId xmlns:a16="http://schemas.microsoft.com/office/drawing/2014/main" id="{F8F60B79-7AF5-4C5E-A5EF-126F117D591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7" name="Freeform 14">
              <a:extLst>
                <a:ext uri="{FF2B5EF4-FFF2-40B4-BE49-F238E27FC236}">
                  <a16:creationId xmlns:a16="http://schemas.microsoft.com/office/drawing/2014/main" id="{0A0438AD-9937-4C25-AB9E-7F8C8CCA23F7}"/>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8" name="Freeform 15">
              <a:extLst>
                <a:ext uri="{FF2B5EF4-FFF2-40B4-BE49-F238E27FC236}">
                  <a16:creationId xmlns:a16="http://schemas.microsoft.com/office/drawing/2014/main" id="{6FDE2726-7032-4BE4-A420-0ECF49A32A8B}"/>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79" name="Freeform 16">
              <a:extLst>
                <a:ext uri="{FF2B5EF4-FFF2-40B4-BE49-F238E27FC236}">
                  <a16:creationId xmlns:a16="http://schemas.microsoft.com/office/drawing/2014/main" id="{50C22C21-F8DB-486D-9042-765D68AE3A7C}"/>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0" name="Freeform 17">
              <a:extLst>
                <a:ext uri="{FF2B5EF4-FFF2-40B4-BE49-F238E27FC236}">
                  <a16:creationId xmlns:a16="http://schemas.microsoft.com/office/drawing/2014/main" id="{7F763F72-BB8F-482C-9FDA-40EDD6EE5FF8}"/>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1" name="Freeform 18">
              <a:extLst>
                <a:ext uri="{FF2B5EF4-FFF2-40B4-BE49-F238E27FC236}">
                  <a16:creationId xmlns:a16="http://schemas.microsoft.com/office/drawing/2014/main" id="{710F466C-6BEC-4970-9707-40D8002740B0}"/>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2" name="Freeform 19">
              <a:extLst>
                <a:ext uri="{FF2B5EF4-FFF2-40B4-BE49-F238E27FC236}">
                  <a16:creationId xmlns:a16="http://schemas.microsoft.com/office/drawing/2014/main" id="{3332407D-F423-41B2-985F-8A4482C61D9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3" name="Freeform 20">
              <a:extLst>
                <a:ext uri="{FF2B5EF4-FFF2-40B4-BE49-F238E27FC236}">
                  <a16:creationId xmlns:a16="http://schemas.microsoft.com/office/drawing/2014/main" id="{44E3286F-1188-47B1-8B46-3498795DF2DC}"/>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4" name="Freeform 21">
              <a:extLst>
                <a:ext uri="{FF2B5EF4-FFF2-40B4-BE49-F238E27FC236}">
                  <a16:creationId xmlns:a16="http://schemas.microsoft.com/office/drawing/2014/main" id="{E7BD9E0B-920A-4409-95E7-40A47107B346}"/>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5" name="Freeform 22">
              <a:extLst>
                <a:ext uri="{FF2B5EF4-FFF2-40B4-BE49-F238E27FC236}">
                  <a16:creationId xmlns:a16="http://schemas.microsoft.com/office/drawing/2014/main" id="{9D2625B8-0A5B-46EF-8302-77353AB0D3A9}"/>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6" name="Freeform 23">
              <a:extLst>
                <a:ext uri="{FF2B5EF4-FFF2-40B4-BE49-F238E27FC236}">
                  <a16:creationId xmlns:a16="http://schemas.microsoft.com/office/drawing/2014/main" id="{DE6C9E0E-C49B-4FBE-97F3-BB6DFAC57421}"/>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7" name="Freeform 24">
              <a:extLst>
                <a:ext uri="{FF2B5EF4-FFF2-40B4-BE49-F238E27FC236}">
                  <a16:creationId xmlns:a16="http://schemas.microsoft.com/office/drawing/2014/main" id="{580801ED-9260-41DB-A0B7-5AF24B32272B}"/>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8" name="Freeform 25">
              <a:extLst>
                <a:ext uri="{FF2B5EF4-FFF2-40B4-BE49-F238E27FC236}">
                  <a16:creationId xmlns:a16="http://schemas.microsoft.com/office/drawing/2014/main" id="{3A9842FB-6E95-4D11-B5B9-58C4CB82C2F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89" name="Freeform 26">
              <a:extLst>
                <a:ext uri="{FF2B5EF4-FFF2-40B4-BE49-F238E27FC236}">
                  <a16:creationId xmlns:a16="http://schemas.microsoft.com/office/drawing/2014/main" id="{076538BB-C266-42BE-916B-458AF9EFB224}"/>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0" name="Freeform 27">
              <a:extLst>
                <a:ext uri="{FF2B5EF4-FFF2-40B4-BE49-F238E27FC236}">
                  <a16:creationId xmlns:a16="http://schemas.microsoft.com/office/drawing/2014/main" id="{A7C95C0F-A1E9-46B5-B9DB-284F35C72801}"/>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28">
              <a:extLst>
                <a:ext uri="{FF2B5EF4-FFF2-40B4-BE49-F238E27FC236}">
                  <a16:creationId xmlns:a16="http://schemas.microsoft.com/office/drawing/2014/main" id="{BEEA6186-B2B9-4E5E-9631-B6332C7FDBA3}"/>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29">
              <a:extLst>
                <a:ext uri="{FF2B5EF4-FFF2-40B4-BE49-F238E27FC236}">
                  <a16:creationId xmlns:a16="http://schemas.microsoft.com/office/drawing/2014/main" id="{E9B00A5D-BE04-4D7D-B4A2-204E2D0E0485}"/>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30">
              <a:extLst>
                <a:ext uri="{FF2B5EF4-FFF2-40B4-BE49-F238E27FC236}">
                  <a16:creationId xmlns:a16="http://schemas.microsoft.com/office/drawing/2014/main" id="{72C85502-C007-49A3-A8AB-2BCC8C53945F}"/>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31">
              <a:extLst>
                <a:ext uri="{FF2B5EF4-FFF2-40B4-BE49-F238E27FC236}">
                  <a16:creationId xmlns:a16="http://schemas.microsoft.com/office/drawing/2014/main" id="{9A42586B-B388-4323-82EB-ED3423EDC5DE}"/>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32">
              <a:extLst>
                <a:ext uri="{FF2B5EF4-FFF2-40B4-BE49-F238E27FC236}">
                  <a16:creationId xmlns:a16="http://schemas.microsoft.com/office/drawing/2014/main" id="{558D2F0C-3796-492F-9EBD-4BB822191F30}"/>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33">
              <a:extLst>
                <a:ext uri="{FF2B5EF4-FFF2-40B4-BE49-F238E27FC236}">
                  <a16:creationId xmlns:a16="http://schemas.microsoft.com/office/drawing/2014/main" id="{DE4E3633-17EF-414F-A86D-0B6A9F2F098F}"/>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34">
              <a:extLst>
                <a:ext uri="{FF2B5EF4-FFF2-40B4-BE49-F238E27FC236}">
                  <a16:creationId xmlns:a16="http://schemas.microsoft.com/office/drawing/2014/main" id="{2572AE39-9386-47FC-B6AF-FBCF804BEBF8}"/>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35">
              <a:extLst>
                <a:ext uri="{FF2B5EF4-FFF2-40B4-BE49-F238E27FC236}">
                  <a16:creationId xmlns:a16="http://schemas.microsoft.com/office/drawing/2014/main" id="{7096AEC6-B8C0-4212-842F-89677AE7D800}"/>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36">
              <a:extLst>
                <a:ext uri="{FF2B5EF4-FFF2-40B4-BE49-F238E27FC236}">
                  <a16:creationId xmlns:a16="http://schemas.microsoft.com/office/drawing/2014/main" id="{406AD873-E434-40CF-BFBD-6D1D1CA7CB89}"/>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37">
              <a:extLst>
                <a:ext uri="{FF2B5EF4-FFF2-40B4-BE49-F238E27FC236}">
                  <a16:creationId xmlns:a16="http://schemas.microsoft.com/office/drawing/2014/main" id="{74857EE2-44CC-4E8F-B1BB-355509B3EFE5}"/>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38">
              <a:extLst>
                <a:ext uri="{FF2B5EF4-FFF2-40B4-BE49-F238E27FC236}">
                  <a16:creationId xmlns:a16="http://schemas.microsoft.com/office/drawing/2014/main" id="{D39EC8B1-952E-4BF5-9735-6A38584161BC}"/>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39">
              <a:extLst>
                <a:ext uri="{FF2B5EF4-FFF2-40B4-BE49-F238E27FC236}">
                  <a16:creationId xmlns:a16="http://schemas.microsoft.com/office/drawing/2014/main" id="{EA37D3DF-3401-44BD-97F4-F423BFC87A1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40">
              <a:extLst>
                <a:ext uri="{FF2B5EF4-FFF2-40B4-BE49-F238E27FC236}">
                  <a16:creationId xmlns:a16="http://schemas.microsoft.com/office/drawing/2014/main" id="{7DFA4B46-95EA-4D4D-800F-4D2DB7BB66E0}"/>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41">
              <a:extLst>
                <a:ext uri="{FF2B5EF4-FFF2-40B4-BE49-F238E27FC236}">
                  <a16:creationId xmlns:a16="http://schemas.microsoft.com/office/drawing/2014/main" id="{EF5012BA-3255-4BEF-8F4F-9117A6BEF324}"/>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42">
              <a:extLst>
                <a:ext uri="{FF2B5EF4-FFF2-40B4-BE49-F238E27FC236}">
                  <a16:creationId xmlns:a16="http://schemas.microsoft.com/office/drawing/2014/main" id="{223989A0-E246-4806-AF7E-9D6C2B1DD489}"/>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43">
              <a:extLst>
                <a:ext uri="{FF2B5EF4-FFF2-40B4-BE49-F238E27FC236}">
                  <a16:creationId xmlns:a16="http://schemas.microsoft.com/office/drawing/2014/main" id="{5FED967A-F1ED-4489-A689-A9A49A278085}"/>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44">
              <a:extLst>
                <a:ext uri="{FF2B5EF4-FFF2-40B4-BE49-F238E27FC236}">
                  <a16:creationId xmlns:a16="http://schemas.microsoft.com/office/drawing/2014/main" id="{DA362954-FE74-40B7-AB98-CC8AC60FFC8D}"/>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45">
              <a:extLst>
                <a:ext uri="{FF2B5EF4-FFF2-40B4-BE49-F238E27FC236}">
                  <a16:creationId xmlns:a16="http://schemas.microsoft.com/office/drawing/2014/main" id="{C1C7EF3F-CB28-4C69-901C-8F9F09C5B597}"/>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46">
              <a:extLst>
                <a:ext uri="{FF2B5EF4-FFF2-40B4-BE49-F238E27FC236}">
                  <a16:creationId xmlns:a16="http://schemas.microsoft.com/office/drawing/2014/main" id="{80D5AA14-D31C-42E8-B89F-2FCABF204007}"/>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47">
              <a:extLst>
                <a:ext uri="{FF2B5EF4-FFF2-40B4-BE49-F238E27FC236}">
                  <a16:creationId xmlns:a16="http://schemas.microsoft.com/office/drawing/2014/main" id="{3894EB82-A456-47F8-BB06-FE894AF4B86B}"/>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48">
              <a:extLst>
                <a:ext uri="{FF2B5EF4-FFF2-40B4-BE49-F238E27FC236}">
                  <a16:creationId xmlns:a16="http://schemas.microsoft.com/office/drawing/2014/main" id="{A88F5C3F-FAE1-4A50-86D3-E9A1CAA89A96}"/>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49">
              <a:extLst>
                <a:ext uri="{FF2B5EF4-FFF2-40B4-BE49-F238E27FC236}">
                  <a16:creationId xmlns:a16="http://schemas.microsoft.com/office/drawing/2014/main" id="{1EFCBDA7-FA42-4391-9872-95EB6DDEA684}"/>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50">
              <a:extLst>
                <a:ext uri="{FF2B5EF4-FFF2-40B4-BE49-F238E27FC236}">
                  <a16:creationId xmlns:a16="http://schemas.microsoft.com/office/drawing/2014/main" id="{721D8C30-DB23-4A0B-8A74-BC467086477D}"/>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51">
              <a:extLst>
                <a:ext uri="{FF2B5EF4-FFF2-40B4-BE49-F238E27FC236}">
                  <a16:creationId xmlns:a16="http://schemas.microsoft.com/office/drawing/2014/main" id="{01AD00CA-8BC7-4B62-AC64-03851855A7AE}"/>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52">
              <a:extLst>
                <a:ext uri="{FF2B5EF4-FFF2-40B4-BE49-F238E27FC236}">
                  <a16:creationId xmlns:a16="http://schemas.microsoft.com/office/drawing/2014/main" id="{BC957590-E3D7-48BF-A1DF-73DCD7673857}"/>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53">
              <a:extLst>
                <a:ext uri="{FF2B5EF4-FFF2-40B4-BE49-F238E27FC236}">
                  <a16:creationId xmlns:a16="http://schemas.microsoft.com/office/drawing/2014/main" id="{9BC2125B-AF0E-4411-AFA7-3F79B873BFBA}"/>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54">
              <a:extLst>
                <a:ext uri="{FF2B5EF4-FFF2-40B4-BE49-F238E27FC236}">
                  <a16:creationId xmlns:a16="http://schemas.microsoft.com/office/drawing/2014/main" id="{1E5BE33C-9675-423A-802C-0A789DB1851B}"/>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55">
              <a:extLst>
                <a:ext uri="{FF2B5EF4-FFF2-40B4-BE49-F238E27FC236}">
                  <a16:creationId xmlns:a16="http://schemas.microsoft.com/office/drawing/2014/main" id="{FB04A8AC-9DA2-4FB3-985A-DD8E6439135C}"/>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56">
              <a:extLst>
                <a:ext uri="{FF2B5EF4-FFF2-40B4-BE49-F238E27FC236}">
                  <a16:creationId xmlns:a16="http://schemas.microsoft.com/office/drawing/2014/main" id="{F365BB87-C861-4F40-A844-477BAA1EAA5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57">
              <a:extLst>
                <a:ext uri="{FF2B5EF4-FFF2-40B4-BE49-F238E27FC236}">
                  <a16:creationId xmlns:a16="http://schemas.microsoft.com/office/drawing/2014/main" id="{8B7E2806-AAFA-45B5-B801-55C79A927799}"/>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58">
              <a:extLst>
                <a:ext uri="{FF2B5EF4-FFF2-40B4-BE49-F238E27FC236}">
                  <a16:creationId xmlns:a16="http://schemas.microsoft.com/office/drawing/2014/main" id="{7A49B80F-B4C0-4F31-9238-8123D3E20D16}"/>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59">
              <a:extLst>
                <a:ext uri="{FF2B5EF4-FFF2-40B4-BE49-F238E27FC236}">
                  <a16:creationId xmlns:a16="http://schemas.microsoft.com/office/drawing/2014/main" id="{9C60C45F-865F-4118-A4B0-174C696B472F}"/>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60">
              <a:extLst>
                <a:ext uri="{FF2B5EF4-FFF2-40B4-BE49-F238E27FC236}">
                  <a16:creationId xmlns:a16="http://schemas.microsoft.com/office/drawing/2014/main" id="{15FBF980-B96C-472B-A46B-A731CA164E92}"/>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61">
              <a:extLst>
                <a:ext uri="{FF2B5EF4-FFF2-40B4-BE49-F238E27FC236}">
                  <a16:creationId xmlns:a16="http://schemas.microsoft.com/office/drawing/2014/main" id="{64F1DD18-05EE-4F9F-9E6B-E03C4C500F21}"/>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62">
              <a:extLst>
                <a:ext uri="{FF2B5EF4-FFF2-40B4-BE49-F238E27FC236}">
                  <a16:creationId xmlns:a16="http://schemas.microsoft.com/office/drawing/2014/main" id="{6051CC00-BFF2-4334-9855-62AD588546F7}"/>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63">
              <a:extLst>
                <a:ext uri="{FF2B5EF4-FFF2-40B4-BE49-F238E27FC236}">
                  <a16:creationId xmlns:a16="http://schemas.microsoft.com/office/drawing/2014/main" id="{905DD261-B224-46ED-8CEE-E8D180BA4B72}"/>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64">
              <a:extLst>
                <a:ext uri="{FF2B5EF4-FFF2-40B4-BE49-F238E27FC236}">
                  <a16:creationId xmlns:a16="http://schemas.microsoft.com/office/drawing/2014/main" id="{A23129DF-0296-4CA9-9723-124682F0A70E}"/>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65">
              <a:extLst>
                <a:ext uri="{FF2B5EF4-FFF2-40B4-BE49-F238E27FC236}">
                  <a16:creationId xmlns:a16="http://schemas.microsoft.com/office/drawing/2014/main" id="{A2A2BF8E-DA3A-4AC0-B7EB-7CAABFC9E699}"/>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66">
              <a:extLst>
                <a:ext uri="{FF2B5EF4-FFF2-40B4-BE49-F238E27FC236}">
                  <a16:creationId xmlns:a16="http://schemas.microsoft.com/office/drawing/2014/main" id="{BEBFC1A4-92B9-418F-A0A9-2E210A37BCFF}"/>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67">
              <a:extLst>
                <a:ext uri="{FF2B5EF4-FFF2-40B4-BE49-F238E27FC236}">
                  <a16:creationId xmlns:a16="http://schemas.microsoft.com/office/drawing/2014/main" id="{A28B9FD0-8354-4DD6-856A-157C5F8768EB}"/>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68">
              <a:extLst>
                <a:ext uri="{FF2B5EF4-FFF2-40B4-BE49-F238E27FC236}">
                  <a16:creationId xmlns:a16="http://schemas.microsoft.com/office/drawing/2014/main" id="{83D3DEEE-A610-48BE-BADD-6BA188B5B86D}"/>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69">
              <a:extLst>
                <a:ext uri="{FF2B5EF4-FFF2-40B4-BE49-F238E27FC236}">
                  <a16:creationId xmlns:a16="http://schemas.microsoft.com/office/drawing/2014/main" id="{463C7ADB-C654-4D24-9055-0B6003A770A3}"/>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70">
              <a:extLst>
                <a:ext uri="{FF2B5EF4-FFF2-40B4-BE49-F238E27FC236}">
                  <a16:creationId xmlns:a16="http://schemas.microsoft.com/office/drawing/2014/main" id="{40CF3793-E792-4DB3-8064-4B43F4706A3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18" name="Title 1"/>
          <p:cNvSpPr>
            <a:spLocks noGrp="1"/>
          </p:cNvSpPr>
          <p:nvPr userDrawn="1">
            <p:ph type="ctrTitle"/>
          </p:nvPr>
        </p:nvSpPr>
        <p:spPr>
          <a:xfrm>
            <a:off x="944880" y="2158329"/>
            <a:ext cx="4783882"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19" name="Subtitle 2"/>
          <p:cNvSpPr>
            <a:spLocks noGrp="1"/>
          </p:cNvSpPr>
          <p:nvPr userDrawn="1">
            <p:ph type="subTitle" idx="1"/>
          </p:nvPr>
        </p:nvSpPr>
        <p:spPr>
          <a:xfrm>
            <a:off x="945072" y="3200329"/>
            <a:ext cx="48080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sp>
        <p:nvSpPr>
          <p:cNvPr id="3" name="Freeform: Shape 2">
            <a:extLst>
              <a:ext uri="{FF2B5EF4-FFF2-40B4-BE49-F238E27FC236}">
                <a16:creationId xmlns:a16="http://schemas.microsoft.com/office/drawing/2014/main" id="{44A731D0-020D-4D8E-955D-2354AF0FE452}"/>
              </a:ext>
            </a:extLst>
          </p:cNvPr>
          <p:cNvSpPr/>
          <p:nvPr userDrawn="1"/>
        </p:nvSpPr>
        <p:spPr>
          <a:xfrm>
            <a:off x="489366" y="723658"/>
            <a:ext cx="5680945" cy="3452894"/>
          </a:xfrm>
          <a:custGeom>
            <a:avLst/>
            <a:gdLst>
              <a:gd name="connsiteX0" fmla="*/ 8749 w 5680945"/>
              <a:gd name="connsiteY0" fmla="*/ 1021520 h 3452894"/>
              <a:gd name="connsiteX1" fmla="*/ 8749 w 5680945"/>
              <a:gd name="connsiteY1" fmla="*/ 3164181 h 3452894"/>
              <a:gd name="connsiteX2" fmla="*/ 151414 w 5680945"/>
              <a:gd name="connsiteY2" fmla="*/ 3164181 h 3452894"/>
              <a:gd name="connsiteX3" fmla="*/ 151414 w 5680945"/>
              <a:gd name="connsiteY3" fmla="*/ 1140155 h 3452894"/>
              <a:gd name="connsiteX4" fmla="*/ 5534897 w 5680945"/>
              <a:gd name="connsiteY4" fmla="*/ 179294 h 3452894"/>
              <a:gd name="connsiteX5" fmla="*/ 5534897 w 5680945"/>
              <a:gd name="connsiteY5" fmla="*/ 3306846 h 3452894"/>
              <a:gd name="connsiteX6" fmla="*/ 864624 w 5680945"/>
              <a:gd name="connsiteY6" fmla="*/ 3306846 h 3452894"/>
              <a:gd name="connsiteX7" fmla="*/ 864624 w 5680945"/>
              <a:gd name="connsiteY7" fmla="*/ 3449395 h 3452894"/>
              <a:gd name="connsiteX8" fmla="*/ 5677562 w 5680945"/>
              <a:gd name="connsiteY8" fmla="*/ 3449395 h 3452894"/>
              <a:gd name="connsiteX9" fmla="*/ 5677562 w 5680945"/>
              <a:gd name="connsiteY9" fmla="*/ 8749 h 3452894"/>
              <a:gd name="connsiteX10" fmla="*/ 8749 w 5680945"/>
              <a:gd name="connsiteY10" fmla="*/ 1021520 h 345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80945" h="3452894">
                <a:moveTo>
                  <a:pt x="8749" y="1021520"/>
                </a:moveTo>
                <a:lnTo>
                  <a:pt x="8749" y="3164181"/>
                </a:lnTo>
                <a:lnTo>
                  <a:pt x="151414" y="3164181"/>
                </a:lnTo>
                <a:lnTo>
                  <a:pt x="151414" y="1140155"/>
                </a:lnTo>
                <a:lnTo>
                  <a:pt x="5534897" y="179294"/>
                </a:lnTo>
                <a:lnTo>
                  <a:pt x="5534897" y="3306846"/>
                </a:lnTo>
                <a:lnTo>
                  <a:pt x="864624" y="3306846"/>
                </a:lnTo>
                <a:lnTo>
                  <a:pt x="864624" y="3449395"/>
                </a:lnTo>
                <a:lnTo>
                  <a:pt x="5677562" y="3449395"/>
                </a:lnTo>
                <a:lnTo>
                  <a:pt x="5677562" y="8749"/>
                </a:lnTo>
                <a:lnTo>
                  <a:pt x="8749" y="1021520"/>
                </a:lnTo>
                <a:close/>
              </a:path>
            </a:pathLst>
          </a:custGeom>
          <a:solidFill>
            <a:schemeClr val="tx2"/>
          </a:solidFill>
          <a:ln w="9525"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15324C54-B75E-4AC0-90C2-FA558C7716F7}"/>
              </a:ext>
            </a:extLst>
          </p:cNvPr>
          <p:cNvSpPr/>
          <p:nvPr/>
        </p:nvSpPr>
        <p:spPr>
          <a:xfrm>
            <a:off x="489366"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CAA95478-C099-485F-AD95-A617656C6C7C}"/>
              </a:ext>
            </a:extLst>
          </p:cNvPr>
          <p:cNvSpPr/>
          <p:nvPr/>
        </p:nvSpPr>
        <p:spPr>
          <a:xfrm>
            <a:off x="774697"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D65680A1-86D1-44C2-AA38-0DF5735F1F26}"/>
              </a:ext>
            </a:extLst>
          </p:cNvPr>
          <p:cNvSpPr/>
          <p:nvPr/>
        </p:nvSpPr>
        <p:spPr>
          <a:xfrm>
            <a:off x="1059910" y="4021755"/>
            <a:ext cx="151647" cy="151647"/>
          </a:xfrm>
          <a:custGeom>
            <a:avLst/>
            <a:gdLst>
              <a:gd name="connsiteX0" fmla="*/ 8749 w 151647"/>
              <a:gd name="connsiteY0" fmla="*/ 8749 h 151647"/>
              <a:gd name="connsiteX1" fmla="*/ 151414 w 151647"/>
              <a:gd name="connsiteY1" fmla="*/ 8749 h 151647"/>
              <a:gd name="connsiteX2" fmla="*/ 151414 w 151647"/>
              <a:gd name="connsiteY2" fmla="*/ 151414 h 151647"/>
              <a:gd name="connsiteX3" fmla="*/ 8749 w 151647"/>
              <a:gd name="connsiteY3" fmla="*/ 151414 h 151647"/>
            </a:gdLst>
            <a:ahLst/>
            <a:cxnLst>
              <a:cxn ang="0">
                <a:pos x="connsiteX0" y="connsiteY0"/>
              </a:cxn>
              <a:cxn ang="0">
                <a:pos x="connsiteX1" y="connsiteY1"/>
              </a:cxn>
              <a:cxn ang="0">
                <a:pos x="connsiteX2" y="connsiteY2"/>
              </a:cxn>
              <a:cxn ang="0">
                <a:pos x="connsiteX3" y="connsiteY3"/>
              </a:cxn>
            </a:cxnLst>
            <a:rect l="l" t="t" r="r" b="b"/>
            <a:pathLst>
              <a:path w="151647" h="151647">
                <a:moveTo>
                  <a:pt x="8749" y="8749"/>
                </a:moveTo>
                <a:lnTo>
                  <a:pt x="151414" y="8749"/>
                </a:lnTo>
                <a:lnTo>
                  <a:pt x="151414" y="151414"/>
                </a:lnTo>
                <a:lnTo>
                  <a:pt x="8749" y="151414"/>
                </a:lnTo>
                <a:close/>
              </a:path>
            </a:pathLst>
          </a:custGeom>
          <a:solidFill>
            <a:schemeClr val="tx2"/>
          </a:solidFill>
          <a:ln w="9525" cap="flat">
            <a:noFill/>
            <a:prstDash val="solid"/>
            <a:miter/>
          </a:ln>
        </p:spPr>
        <p:txBody>
          <a:bodyPr rtlCol="0" anchor="ctr"/>
          <a:lstStyle/>
          <a:p>
            <a:endParaRPr lang="en-IN"/>
          </a:p>
        </p:txBody>
      </p:sp>
      <p:grpSp>
        <p:nvGrpSpPr>
          <p:cNvPr id="76" name="Group 4">
            <a:extLst>
              <a:ext uri="{FF2B5EF4-FFF2-40B4-BE49-F238E27FC236}">
                <a16:creationId xmlns:a16="http://schemas.microsoft.com/office/drawing/2014/main" id="{9D60B6B0-F7ED-4B9F-A77C-632AC4EA661D}"/>
              </a:ext>
            </a:extLst>
          </p:cNvPr>
          <p:cNvGrpSpPr>
            <a:grpSpLocks noChangeAspect="1"/>
          </p:cNvGrpSpPr>
          <p:nvPr userDrawn="1"/>
        </p:nvGrpSpPr>
        <p:grpSpPr bwMode="auto">
          <a:xfrm>
            <a:off x="11197795" y="5746338"/>
            <a:ext cx="666514" cy="780477"/>
            <a:chOff x="6529" y="3125"/>
            <a:chExt cx="772" cy="904"/>
          </a:xfrm>
        </p:grpSpPr>
        <p:sp>
          <p:nvSpPr>
            <p:cNvPr id="77" name="Freeform 5">
              <a:extLst>
                <a:ext uri="{FF2B5EF4-FFF2-40B4-BE49-F238E27FC236}">
                  <a16:creationId xmlns:a16="http://schemas.microsoft.com/office/drawing/2014/main" id="{CC1B45B9-64DF-4C5B-9711-FA69AD537071}"/>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 name="Freeform 6">
              <a:extLst>
                <a:ext uri="{FF2B5EF4-FFF2-40B4-BE49-F238E27FC236}">
                  <a16:creationId xmlns:a16="http://schemas.microsoft.com/office/drawing/2014/main" id="{BA55CB73-EE25-43B6-9720-855E16C4B153}"/>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pic>
        <p:nvPicPr>
          <p:cNvPr id="2" name="Picture 4">
            <a:extLst>
              <a:ext uri="{FF2B5EF4-FFF2-40B4-BE49-F238E27FC236}">
                <a16:creationId xmlns:a16="http://schemas.microsoft.com/office/drawing/2014/main" id="{7175ED38-EC35-2B65-EC5F-9045264833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994831" y="36831"/>
            <a:ext cx="3072890" cy="1461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8593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77" name="Group 76">
            <a:extLst>
              <a:ext uri="{FF2B5EF4-FFF2-40B4-BE49-F238E27FC236}">
                <a16:creationId xmlns:a16="http://schemas.microsoft.com/office/drawing/2014/main" id="{AE95BC52-A56D-4358-A294-750179EBB698}"/>
              </a:ext>
            </a:extLst>
          </p:cNvPr>
          <p:cNvGrpSpPr/>
          <p:nvPr userDrawn="1"/>
        </p:nvGrpSpPr>
        <p:grpSpPr>
          <a:xfrm>
            <a:off x="489366" y="876058"/>
            <a:ext cx="4855295" cy="3374475"/>
            <a:chOff x="6855933" y="899048"/>
            <a:chExt cx="4855295" cy="3374475"/>
          </a:xfrm>
          <a:solidFill>
            <a:schemeClr val="tx2"/>
          </a:solidFill>
        </p:grpSpPr>
        <p:sp>
          <p:nvSpPr>
            <p:cNvPr id="78" name="Freeform: Shape 77">
              <a:extLst>
                <a:ext uri="{FF2B5EF4-FFF2-40B4-BE49-F238E27FC236}">
                  <a16:creationId xmlns:a16="http://schemas.microsoft.com/office/drawing/2014/main" id="{ECBD2AD5-9A79-4CFE-A808-769ADC8898F3}"/>
                </a:ext>
              </a:extLst>
            </p:cNvPr>
            <p:cNvSpPr/>
            <p:nvPr/>
          </p:nvSpPr>
          <p:spPr>
            <a:xfrm>
              <a:off x="6855933" y="899048"/>
              <a:ext cx="4855295" cy="3374475"/>
            </a:xfrm>
            <a:custGeom>
              <a:avLst/>
              <a:gdLst>
                <a:gd name="connsiteX0" fmla="*/ 6731 w 4855294"/>
                <a:gd name="connsiteY0" fmla="*/ 863542 h 3374474"/>
                <a:gd name="connsiteX1" fmla="*/ 6731 w 4855294"/>
                <a:gd name="connsiteY1" fmla="*/ 3095901 h 3374474"/>
                <a:gd name="connsiteX2" fmla="*/ 145659 w 4855294"/>
                <a:gd name="connsiteY2" fmla="*/ 3095901 h 3374474"/>
                <a:gd name="connsiteX3" fmla="*/ 145659 w 4855294"/>
                <a:gd name="connsiteY3" fmla="*/ 988380 h 3374474"/>
                <a:gd name="connsiteX4" fmla="*/ 4715918 w 4855294"/>
                <a:gd name="connsiteY4" fmla="*/ 179673 h 3374474"/>
                <a:gd name="connsiteX5" fmla="*/ 4715918 w 4855294"/>
                <a:gd name="connsiteY5" fmla="*/ 3234829 h 3374474"/>
                <a:gd name="connsiteX6" fmla="*/ 840208 w 4855294"/>
                <a:gd name="connsiteY6" fmla="*/ 3234829 h 3374474"/>
                <a:gd name="connsiteX7" fmla="*/ 840208 w 4855294"/>
                <a:gd name="connsiteY7" fmla="*/ 3373757 h 3374474"/>
                <a:gd name="connsiteX8" fmla="*/ 4854846 w 4855294"/>
                <a:gd name="connsiteY8" fmla="*/ 3373757 h 3374474"/>
                <a:gd name="connsiteX9" fmla="*/ 4854846 w 4855294"/>
                <a:gd name="connsiteY9" fmla="*/ 6731 h 3374474"/>
                <a:gd name="connsiteX10" fmla="*/ 6731 w 4855294"/>
                <a:gd name="connsiteY10" fmla="*/ 863542 h 337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294" h="3374474">
                  <a:moveTo>
                    <a:pt x="6731" y="863542"/>
                  </a:moveTo>
                  <a:lnTo>
                    <a:pt x="6731" y="3095901"/>
                  </a:lnTo>
                  <a:lnTo>
                    <a:pt x="145659" y="3095901"/>
                  </a:lnTo>
                  <a:lnTo>
                    <a:pt x="145659" y="988380"/>
                  </a:lnTo>
                  <a:lnTo>
                    <a:pt x="4715918" y="179673"/>
                  </a:lnTo>
                  <a:lnTo>
                    <a:pt x="4715918" y="3234829"/>
                  </a:lnTo>
                  <a:lnTo>
                    <a:pt x="840208" y="3234829"/>
                  </a:lnTo>
                  <a:lnTo>
                    <a:pt x="840208" y="3373757"/>
                  </a:lnTo>
                  <a:lnTo>
                    <a:pt x="4854846" y="3373757"/>
                  </a:lnTo>
                  <a:lnTo>
                    <a:pt x="4854846" y="6731"/>
                  </a:lnTo>
                  <a:lnTo>
                    <a:pt x="6731" y="863542"/>
                  </a:lnTo>
                  <a:close/>
                </a:path>
              </a:pathLst>
            </a:custGeom>
            <a:grp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9EE673CB-A779-4F64-B72D-93428DD2B26D}"/>
                </a:ext>
              </a:extLst>
            </p:cNvPr>
            <p:cNvSpPr/>
            <p:nvPr/>
          </p:nvSpPr>
          <p:spPr>
            <a:xfrm>
              <a:off x="6855933"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8144C98-507D-403B-8819-FBBF64A82FA3}"/>
                </a:ext>
              </a:extLst>
            </p:cNvPr>
            <p:cNvSpPr/>
            <p:nvPr/>
          </p:nvSpPr>
          <p:spPr>
            <a:xfrm>
              <a:off x="7133789"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21919CB3-2430-4DA6-BF41-59A1EF9C03CB}"/>
                </a:ext>
              </a:extLst>
            </p:cNvPr>
            <p:cNvSpPr/>
            <p:nvPr/>
          </p:nvSpPr>
          <p:spPr>
            <a:xfrm>
              <a:off x="7411555" y="4127146"/>
              <a:ext cx="143595" cy="143595"/>
            </a:xfrm>
            <a:custGeom>
              <a:avLst/>
              <a:gdLst>
                <a:gd name="connsiteX0" fmla="*/ 6731 w 143594"/>
                <a:gd name="connsiteY0" fmla="*/ 6731 h 143594"/>
                <a:gd name="connsiteX1" fmla="*/ 145659 w 143594"/>
                <a:gd name="connsiteY1" fmla="*/ 6731 h 143594"/>
                <a:gd name="connsiteX2" fmla="*/ 145659 w 143594"/>
                <a:gd name="connsiteY2" fmla="*/ 145659 h 143594"/>
                <a:gd name="connsiteX3" fmla="*/ 6731 w 143594"/>
                <a:gd name="connsiteY3" fmla="*/ 145659 h 143594"/>
              </a:gdLst>
              <a:ahLst/>
              <a:cxnLst>
                <a:cxn ang="0">
                  <a:pos x="connsiteX0" y="connsiteY0"/>
                </a:cxn>
                <a:cxn ang="0">
                  <a:pos x="connsiteX1" y="connsiteY1"/>
                </a:cxn>
                <a:cxn ang="0">
                  <a:pos x="connsiteX2" y="connsiteY2"/>
                </a:cxn>
                <a:cxn ang="0">
                  <a:pos x="connsiteX3" y="connsiteY3"/>
                </a:cxn>
              </a:cxnLst>
              <a:rect l="l" t="t" r="r" b="b"/>
              <a:pathLst>
                <a:path w="143594" h="143594">
                  <a:moveTo>
                    <a:pt x="6731" y="6731"/>
                  </a:moveTo>
                  <a:lnTo>
                    <a:pt x="145659" y="6731"/>
                  </a:lnTo>
                  <a:lnTo>
                    <a:pt x="145659" y="145659"/>
                  </a:lnTo>
                  <a:lnTo>
                    <a:pt x="6731" y="145659"/>
                  </a:lnTo>
                  <a:close/>
                </a:path>
              </a:pathLst>
            </a:custGeom>
            <a:grpFill/>
            <a:ln w="9525" cap="flat">
              <a:noFill/>
              <a:prstDash val="solid"/>
              <a:miter/>
            </a:ln>
          </p:spPr>
          <p:txBody>
            <a:bodyPr rtlCol="0" anchor="ctr"/>
            <a:lstStyle/>
            <a:p>
              <a:endParaRPr lang="en-IN"/>
            </a:p>
          </p:txBody>
        </p:sp>
      </p:grpSp>
      <p:grpSp>
        <p:nvGrpSpPr>
          <p:cNvPr id="82" name="Group 4">
            <a:extLst>
              <a:ext uri="{FF2B5EF4-FFF2-40B4-BE49-F238E27FC236}">
                <a16:creationId xmlns:a16="http://schemas.microsoft.com/office/drawing/2014/main" id="{C5FADEE5-07C4-41A9-88D6-C6D2ED1362B8}"/>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5A2C465B-7D43-431D-A35E-50762E7696F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6">
              <a:extLst>
                <a:ext uri="{FF2B5EF4-FFF2-40B4-BE49-F238E27FC236}">
                  <a16:creationId xmlns:a16="http://schemas.microsoft.com/office/drawing/2014/main" id="{AC35E6C1-71A8-4C9D-A1A5-682B0BD0A03F}"/>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1157452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Text Placeholder 2">
            <a:extLst>
              <a:ext uri="{FF2B5EF4-FFF2-40B4-BE49-F238E27FC236}">
                <a16:creationId xmlns:a16="http://schemas.microsoft.com/office/drawing/2014/main" id="{90356C28-34FC-48BD-943E-82B485EB0C49}"/>
              </a:ext>
            </a:extLst>
          </p:cNvPr>
          <p:cNvSpPr>
            <a:spLocks noGrp="1"/>
          </p:cNvSpPr>
          <p:nvPr>
            <p:ph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78323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545704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4500132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710894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646078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roved question tall">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14BCD91D-E17F-4B16-A3F2-EEF2A6E3B44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r="15540" b="21219"/>
          <a:stretch/>
        </p:blipFill>
        <p:spPr>
          <a:xfrm>
            <a:off x="0" y="-2"/>
            <a:ext cx="12198350" cy="6858001"/>
          </a:xfrm>
          <a:prstGeom prst="rect">
            <a:avLst/>
          </a:prstGeom>
        </p:spPr>
      </p:pic>
      <p:pic>
        <p:nvPicPr>
          <p:cNvPr id="85" name="Graphic 84">
            <a:extLst>
              <a:ext uri="{FF2B5EF4-FFF2-40B4-BE49-F238E27FC236}">
                <a16:creationId xmlns:a16="http://schemas.microsoft.com/office/drawing/2014/main" id="{819BCB30-E1AA-4383-BEF0-0BE30C6425D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9366" y="869576"/>
            <a:ext cx="4848024" cy="3933825"/>
          </a:xfrm>
          <a:prstGeom prst="rect">
            <a:avLst/>
          </a:prstGeom>
        </p:spPr>
      </p:pic>
      <p:grpSp>
        <p:nvGrpSpPr>
          <p:cNvPr id="186" name="Group 185">
            <a:extLst>
              <a:ext uri="{FF2B5EF4-FFF2-40B4-BE49-F238E27FC236}">
                <a16:creationId xmlns:a16="http://schemas.microsoft.com/office/drawing/2014/main" id="{9CDE954B-B280-441B-9B2D-3DC58AAE3926}"/>
              </a:ext>
            </a:extLst>
          </p:cNvPr>
          <p:cNvGrpSpPr/>
          <p:nvPr userDrawn="1"/>
        </p:nvGrpSpPr>
        <p:grpSpPr>
          <a:xfrm>
            <a:off x="498115" y="5826612"/>
            <a:ext cx="3878023" cy="570195"/>
            <a:chOff x="498115" y="5951018"/>
            <a:chExt cx="3878023" cy="570195"/>
          </a:xfrm>
        </p:grpSpPr>
        <p:sp>
          <p:nvSpPr>
            <p:cNvPr id="187" name="Rectangle 186">
              <a:extLst>
                <a:ext uri="{FF2B5EF4-FFF2-40B4-BE49-F238E27FC236}">
                  <a16:creationId xmlns:a16="http://schemas.microsoft.com/office/drawing/2014/main" id="{93D8FAC8-9530-49D4-8284-D35D1B1509D3}"/>
                </a:ext>
              </a:extLst>
            </p:cNvPr>
            <p:cNvSpPr>
              <a:spLocks noChangeArrowheads="1"/>
            </p:cNvSpPr>
            <p:nvPr userDrawn="1"/>
          </p:nvSpPr>
          <p:spPr bwMode="auto">
            <a:xfrm>
              <a:off x="498115"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Rectangle 6">
              <a:extLst>
                <a:ext uri="{FF2B5EF4-FFF2-40B4-BE49-F238E27FC236}">
                  <a16:creationId xmlns:a16="http://schemas.microsoft.com/office/drawing/2014/main" id="{FD924F44-93C1-4254-B594-53DB14FD995E}"/>
                </a:ext>
              </a:extLst>
            </p:cNvPr>
            <p:cNvSpPr>
              <a:spLocks noChangeArrowheads="1"/>
            </p:cNvSpPr>
            <p:nvPr userDrawn="1"/>
          </p:nvSpPr>
          <p:spPr bwMode="auto">
            <a:xfrm>
              <a:off x="69341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
              <a:extLst>
                <a:ext uri="{FF2B5EF4-FFF2-40B4-BE49-F238E27FC236}">
                  <a16:creationId xmlns:a16="http://schemas.microsoft.com/office/drawing/2014/main" id="{2A2DA425-7935-45A1-B63F-2D14CF8D5F9C}"/>
                </a:ext>
              </a:extLst>
            </p:cNvPr>
            <p:cNvSpPr>
              <a:spLocks noChangeArrowheads="1"/>
            </p:cNvSpPr>
            <p:nvPr userDrawn="1"/>
          </p:nvSpPr>
          <p:spPr bwMode="auto">
            <a:xfrm>
              <a:off x="890451" y="5951018"/>
              <a:ext cx="99392" cy="97648"/>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Freeform 8">
              <a:extLst>
                <a:ext uri="{FF2B5EF4-FFF2-40B4-BE49-F238E27FC236}">
                  <a16:creationId xmlns:a16="http://schemas.microsoft.com/office/drawing/2014/main" id="{91EFF75E-13E7-4E35-B108-D9FD5E9C802C}"/>
                </a:ext>
              </a:extLst>
            </p:cNvPr>
            <p:cNvSpPr>
              <a:spLocks/>
            </p:cNvSpPr>
            <p:nvPr userDrawn="1"/>
          </p:nvSpPr>
          <p:spPr bwMode="auto">
            <a:xfrm>
              <a:off x="498115" y="6181188"/>
              <a:ext cx="94161" cy="130778"/>
            </a:xfrm>
            <a:custGeom>
              <a:avLst/>
              <a:gdLst>
                <a:gd name="T0" fmla="*/ 32 w 54"/>
                <a:gd name="T1" fmla="*/ 11 h 75"/>
                <a:gd name="T2" fmla="*/ 32 w 54"/>
                <a:gd name="T3" fmla="*/ 75 h 75"/>
                <a:gd name="T4" fmla="*/ 22 w 54"/>
                <a:gd name="T5" fmla="*/ 75 h 75"/>
                <a:gd name="T6" fmla="*/ 22 w 54"/>
                <a:gd name="T7" fmla="*/ 11 h 75"/>
                <a:gd name="T8" fmla="*/ 0 w 54"/>
                <a:gd name="T9" fmla="*/ 11 h 75"/>
                <a:gd name="T10" fmla="*/ 0 w 54"/>
                <a:gd name="T11" fmla="*/ 0 h 75"/>
                <a:gd name="T12" fmla="*/ 54 w 54"/>
                <a:gd name="T13" fmla="*/ 0 h 75"/>
                <a:gd name="T14" fmla="*/ 54 w 54"/>
                <a:gd name="T15" fmla="*/ 11 h 75"/>
                <a:gd name="T16" fmla="*/ 32 w 54"/>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1"/>
                  </a:moveTo>
                  <a:lnTo>
                    <a:pt x="32" y="75"/>
                  </a:lnTo>
                  <a:lnTo>
                    <a:pt x="22" y="75"/>
                  </a:lnTo>
                  <a:lnTo>
                    <a:pt x="22" y="11"/>
                  </a:lnTo>
                  <a:lnTo>
                    <a:pt x="0" y="11"/>
                  </a:lnTo>
                  <a:lnTo>
                    <a:pt x="0" y="0"/>
                  </a:lnTo>
                  <a:lnTo>
                    <a:pt x="54" y="0"/>
                  </a:lnTo>
                  <a:lnTo>
                    <a:pt x="54" y="11"/>
                  </a:lnTo>
                  <a:lnTo>
                    <a:pt x="32"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1" name="Freeform 9">
              <a:extLst>
                <a:ext uri="{FF2B5EF4-FFF2-40B4-BE49-F238E27FC236}">
                  <a16:creationId xmlns:a16="http://schemas.microsoft.com/office/drawing/2014/main" id="{4411951F-E009-4FE7-B2EC-47771CA8E178}"/>
                </a:ext>
              </a:extLst>
            </p:cNvPr>
            <p:cNvSpPr>
              <a:spLocks/>
            </p:cNvSpPr>
            <p:nvPr userDrawn="1"/>
          </p:nvSpPr>
          <p:spPr bwMode="auto">
            <a:xfrm>
              <a:off x="609713" y="6174213"/>
              <a:ext cx="78468"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2" name="Freeform 10">
              <a:extLst>
                <a:ext uri="{FF2B5EF4-FFF2-40B4-BE49-F238E27FC236}">
                  <a16:creationId xmlns:a16="http://schemas.microsoft.com/office/drawing/2014/main" id="{B28EE49C-5F5A-49C6-AEB8-6D12DDF344ED}"/>
                </a:ext>
              </a:extLst>
            </p:cNvPr>
            <p:cNvSpPr>
              <a:spLocks noEditPoints="1"/>
            </p:cNvSpPr>
            <p:nvPr userDrawn="1"/>
          </p:nvSpPr>
          <p:spPr bwMode="auto">
            <a:xfrm>
              <a:off x="705618" y="6212575"/>
              <a:ext cx="85443"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3" name="Freeform 11">
              <a:extLst>
                <a:ext uri="{FF2B5EF4-FFF2-40B4-BE49-F238E27FC236}">
                  <a16:creationId xmlns:a16="http://schemas.microsoft.com/office/drawing/2014/main" id="{6E2B7D76-D660-491F-8B04-169C6F138B0A}"/>
                </a:ext>
              </a:extLst>
            </p:cNvPr>
            <p:cNvSpPr>
              <a:spLocks noEditPoints="1"/>
            </p:cNvSpPr>
            <p:nvPr userDrawn="1"/>
          </p:nvSpPr>
          <p:spPr bwMode="auto">
            <a:xfrm>
              <a:off x="857320" y="6174213"/>
              <a:ext cx="83698" cy="139497"/>
            </a:xfrm>
            <a:custGeom>
              <a:avLst/>
              <a:gdLst>
                <a:gd name="T0" fmla="*/ 33 w 33"/>
                <a:gd name="T1" fmla="*/ 35 h 55"/>
                <a:gd name="T2" fmla="*/ 31 w 33"/>
                <a:gd name="T3" fmla="*/ 44 h 55"/>
                <a:gd name="T4" fmla="*/ 28 w 33"/>
                <a:gd name="T5" fmla="*/ 50 h 55"/>
                <a:gd name="T6" fmla="*/ 23 w 33"/>
                <a:gd name="T7" fmla="*/ 53 h 55"/>
                <a:gd name="T8" fmla="*/ 17 w 33"/>
                <a:gd name="T9" fmla="*/ 55 h 55"/>
                <a:gd name="T10" fmla="*/ 12 w 33"/>
                <a:gd name="T11" fmla="*/ 53 h 55"/>
                <a:gd name="T12" fmla="*/ 8 w 33"/>
                <a:gd name="T13" fmla="*/ 50 h 55"/>
                <a:gd name="T14" fmla="*/ 8 w 33"/>
                <a:gd name="T15" fmla="*/ 54 h 55"/>
                <a:gd name="T16" fmla="*/ 0 w 33"/>
                <a:gd name="T17" fmla="*/ 54 h 55"/>
                <a:gd name="T18" fmla="*/ 0 w 33"/>
                <a:gd name="T19" fmla="*/ 4 h 55"/>
                <a:gd name="T20" fmla="*/ 8 w 33"/>
                <a:gd name="T21" fmla="*/ 0 h 55"/>
                <a:gd name="T22" fmla="*/ 8 w 33"/>
                <a:gd name="T23" fmla="*/ 19 h 55"/>
                <a:gd name="T24" fmla="*/ 10 w 33"/>
                <a:gd name="T25" fmla="*/ 17 h 55"/>
                <a:gd name="T26" fmla="*/ 12 w 33"/>
                <a:gd name="T27" fmla="*/ 16 h 55"/>
                <a:gd name="T28" fmla="*/ 14 w 33"/>
                <a:gd name="T29" fmla="*/ 15 h 55"/>
                <a:gd name="T30" fmla="*/ 18 w 33"/>
                <a:gd name="T31" fmla="*/ 15 h 55"/>
                <a:gd name="T32" fmla="*/ 24 w 33"/>
                <a:gd name="T33" fmla="*/ 16 h 55"/>
                <a:gd name="T34" fmla="*/ 28 w 33"/>
                <a:gd name="T35" fmla="*/ 19 h 55"/>
                <a:gd name="T36" fmla="*/ 31 w 33"/>
                <a:gd name="T37" fmla="*/ 26 h 55"/>
                <a:gd name="T38" fmla="*/ 33 w 33"/>
                <a:gd name="T39" fmla="*/ 35 h 55"/>
                <a:gd name="T40" fmla="*/ 25 w 33"/>
                <a:gd name="T41" fmla="*/ 35 h 55"/>
                <a:gd name="T42" fmla="*/ 23 w 33"/>
                <a:gd name="T43" fmla="*/ 25 h 55"/>
                <a:gd name="T44" fmla="*/ 16 w 33"/>
                <a:gd name="T45" fmla="*/ 22 h 55"/>
                <a:gd name="T46" fmla="*/ 14 w 33"/>
                <a:gd name="T47" fmla="*/ 22 h 55"/>
                <a:gd name="T48" fmla="*/ 11 w 33"/>
                <a:gd name="T49" fmla="*/ 23 h 55"/>
                <a:gd name="T50" fmla="*/ 9 w 33"/>
                <a:gd name="T51" fmla="*/ 25 h 55"/>
                <a:gd name="T52" fmla="*/ 8 w 33"/>
                <a:gd name="T53" fmla="*/ 26 h 55"/>
                <a:gd name="T54" fmla="*/ 8 w 33"/>
                <a:gd name="T55" fmla="*/ 43 h 55"/>
                <a:gd name="T56" fmla="*/ 9 w 33"/>
                <a:gd name="T57" fmla="*/ 44 h 55"/>
                <a:gd name="T58" fmla="*/ 11 w 33"/>
                <a:gd name="T59" fmla="*/ 46 h 55"/>
                <a:gd name="T60" fmla="*/ 14 w 33"/>
                <a:gd name="T61" fmla="*/ 47 h 55"/>
                <a:gd name="T62" fmla="*/ 17 w 33"/>
                <a:gd name="T63" fmla="*/ 48 h 55"/>
                <a:gd name="T64" fmla="*/ 23 w 33"/>
                <a:gd name="T65" fmla="*/ 45 h 55"/>
                <a:gd name="T66" fmla="*/ 25 w 33"/>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5">
                  <a:moveTo>
                    <a:pt x="33" y="35"/>
                  </a:moveTo>
                  <a:cubicBezTo>
                    <a:pt x="33" y="38"/>
                    <a:pt x="32" y="41"/>
                    <a:pt x="31" y="44"/>
                  </a:cubicBezTo>
                  <a:cubicBezTo>
                    <a:pt x="30" y="46"/>
                    <a:pt x="29" y="48"/>
                    <a:pt x="28" y="50"/>
                  </a:cubicBezTo>
                  <a:cubicBezTo>
                    <a:pt x="27" y="51"/>
                    <a:pt x="25" y="53"/>
                    <a:pt x="23" y="53"/>
                  </a:cubicBezTo>
                  <a:cubicBezTo>
                    <a:pt x="21" y="54"/>
                    <a:pt x="19" y="55"/>
                    <a:pt x="17" y="55"/>
                  </a:cubicBezTo>
                  <a:cubicBezTo>
                    <a:pt x="16" y="55"/>
                    <a:pt x="14" y="54"/>
                    <a:pt x="12" y="53"/>
                  </a:cubicBezTo>
                  <a:cubicBezTo>
                    <a:pt x="10" y="52"/>
                    <a:pt x="9" y="51"/>
                    <a:pt x="8" y="50"/>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9" y="18"/>
                    <a:pt x="9" y="18"/>
                    <a:pt x="10" y="17"/>
                  </a:cubicBezTo>
                  <a:cubicBezTo>
                    <a:pt x="11" y="17"/>
                    <a:pt x="11" y="16"/>
                    <a:pt x="12" y="16"/>
                  </a:cubicBezTo>
                  <a:cubicBezTo>
                    <a:pt x="13" y="16"/>
                    <a:pt x="13" y="15"/>
                    <a:pt x="14" y="15"/>
                  </a:cubicBezTo>
                  <a:cubicBezTo>
                    <a:pt x="15" y="15"/>
                    <a:pt x="16" y="15"/>
                    <a:pt x="18" y="15"/>
                  </a:cubicBezTo>
                  <a:cubicBezTo>
                    <a:pt x="20" y="15"/>
                    <a:pt x="22" y="15"/>
                    <a:pt x="24" y="16"/>
                  </a:cubicBezTo>
                  <a:cubicBezTo>
                    <a:pt x="25" y="16"/>
                    <a:pt x="27" y="18"/>
                    <a:pt x="28" y="19"/>
                  </a:cubicBezTo>
                  <a:cubicBezTo>
                    <a:pt x="30" y="21"/>
                    <a:pt x="31" y="23"/>
                    <a:pt x="31" y="26"/>
                  </a:cubicBezTo>
                  <a:cubicBezTo>
                    <a:pt x="32" y="28"/>
                    <a:pt x="33" y="32"/>
                    <a:pt x="33" y="35"/>
                  </a:cubicBezTo>
                  <a:close/>
                  <a:moveTo>
                    <a:pt x="25" y="35"/>
                  </a:moveTo>
                  <a:cubicBezTo>
                    <a:pt x="25" y="31"/>
                    <a:pt x="24" y="27"/>
                    <a:pt x="23" y="25"/>
                  </a:cubicBezTo>
                  <a:cubicBezTo>
                    <a:pt x="21" y="23"/>
                    <a:pt x="19" y="22"/>
                    <a:pt x="16" y="22"/>
                  </a:cubicBezTo>
                  <a:cubicBezTo>
                    <a:pt x="15" y="22"/>
                    <a:pt x="15" y="22"/>
                    <a:pt x="14" y="22"/>
                  </a:cubicBezTo>
                  <a:cubicBezTo>
                    <a:pt x="13" y="22"/>
                    <a:pt x="12" y="23"/>
                    <a:pt x="11" y="23"/>
                  </a:cubicBezTo>
                  <a:cubicBezTo>
                    <a:pt x="11" y="23"/>
                    <a:pt x="10" y="24"/>
                    <a:pt x="9" y="25"/>
                  </a:cubicBezTo>
                  <a:cubicBezTo>
                    <a:pt x="9" y="25"/>
                    <a:pt x="8" y="26"/>
                    <a:pt x="8" y="26"/>
                  </a:cubicBezTo>
                  <a:cubicBezTo>
                    <a:pt x="8" y="43"/>
                    <a:pt x="8" y="43"/>
                    <a:pt x="8" y="43"/>
                  </a:cubicBezTo>
                  <a:cubicBezTo>
                    <a:pt x="8" y="43"/>
                    <a:pt x="9" y="44"/>
                    <a:pt x="9" y="44"/>
                  </a:cubicBezTo>
                  <a:cubicBezTo>
                    <a:pt x="10" y="45"/>
                    <a:pt x="11" y="45"/>
                    <a:pt x="11" y="46"/>
                  </a:cubicBezTo>
                  <a:cubicBezTo>
                    <a:pt x="12" y="46"/>
                    <a:pt x="13" y="47"/>
                    <a:pt x="14" y="47"/>
                  </a:cubicBezTo>
                  <a:cubicBezTo>
                    <a:pt x="15" y="47"/>
                    <a:pt x="16" y="48"/>
                    <a:pt x="17"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4" name="Freeform 12">
              <a:extLst>
                <a:ext uri="{FF2B5EF4-FFF2-40B4-BE49-F238E27FC236}">
                  <a16:creationId xmlns:a16="http://schemas.microsoft.com/office/drawing/2014/main" id="{41BE51DE-402B-48B5-99C8-D8BB9A32DF35}"/>
                </a:ext>
              </a:extLst>
            </p:cNvPr>
            <p:cNvSpPr>
              <a:spLocks noEditPoints="1"/>
            </p:cNvSpPr>
            <p:nvPr userDrawn="1"/>
          </p:nvSpPr>
          <p:spPr bwMode="auto">
            <a:xfrm>
              <a:off x="956713"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1" y="32"/>
                    <a:pt x="21" y="32"/>
                  </a:cubicBezTo>
                  <a:cubicBezTo>
                    <a:pt x="22" y="32"/>
                    <a:pt x="22"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8"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5" name="Freeform 13">
              <a:extLst>
                <a:ext uri="{FF2B5EF4-FFF2-40B4-BE49-F238E27FC236}">
                  <a16:creationId xmlns:a16="http://schemas.microsoft.com/office/drawing/2014/main" id="{8D5E878B-8859-44FA-A69D-DCE630AAB0DC}"/>
                </a:ext>
              </a:extLst>
            </p:cNvPr>
            <p:cNvSpPr>
              <a:spLocks/>
            </p:cNvSpPr>
            <p:nvPr userDrawn="1"/>
          </p:nvSpPr>
          <p:spPr bwMode="auto">
            <a:xfrm>
              <a:off x="1050873" y="6174213"/>
              <a:ext cx="55799" cy="139497"/>
            </a:xfrm>
            <a:custGeom>
              <a:avLst/>
              <a:gdLst>
                <a:gd name="T0" fmla="*/ 21 w 22"/>
                <a:gd name="T1" fmla="*/ 53 h 55"/>
                <a:gd name="T2" fmla="*/ 18 w 22"/>
                <a:gd name="T3" fmla="*/ 54 h 55"/>
                <a:gd name="T4" fmla="*/ 14 w 22"/>
                <a:gd name="T5" fmla="*/ 55 h 55"/>
                <a:gd name="T6" fmla="*/ 11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2" y="54"/>
                    <a:pt x="11" y="54"/>
                  </a:cubicBezTo>
                  <a:cubicBezTo>
                    <a:pt x="10" y="54"/>
                    <a:pt x="9" y="53"/>
                    <a:pt x="8" y="52"/>
                  </a:cubicBezTo>
                  <a:cubicBezTo>
                    <a:pt x="7" y="51"/>
                    <a:pt x="6" y="50"/>
                    <a:pt x="6" y="49"/>
                  </a:cubicBezTo>
                  <a:cubicBezTo>
                    <a:pt x="6"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2"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6" name="Freeform 14">
              <a:extLst>
                <a:ext uri="{FF2B5EF4-FFF2-40B4-BE49-F238E27FC236}">
                  <a16:creationId xmlns:a16="http://schemas.microsoft.com/office/drawing/2014/main" id="{08D55808-ECDC-4E9B-84ED-7301E9E716C2}"/>
                </a:ext>
              </a:extLst>
            </p:cNvPr>
            <p:cNvSpPr>
              <a:spLocks/>
            </p:cNvSpPr>
            <p:nvPr userDrawn="1"/>
          </p:nvSpPr>
          <p:spPr bwMode="auto">
            <a:xfrm>
              <a:off x="111887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7" name="Freeform 15">
              <a:extLst>
                <a:ext uri="{FF2B5EF4-FFF2-40B4-BE49-F238E27FC236}">
                  <a16:creationId xmlns:a16="http://schemas.microsoft.com/office/drawing/2014/main" id="{3436B310-313E-4A53-A70D-CA0D0D97FE7A}"/>
                </a:ext>
              </a:extLst>
            </p:cNvPr>
            <p:cNvSpPr>
              <a:spLocks noEditPoints="1"/>
            </p:cNvSpPr>
            <p:nvPr userDrawn="1"/>
          </p:nvSpPr>
          <p:spPr bwMode="auto">
            <a:xfrm>
              <a:off x="1190370" y="6212575"/>
              <a:ext cx="83698" cy="101135"/>
            </a:xfrm>
            <a:custGeom>
              <a:avLst/>
              <a:gdLst>
                <a:gd name="T0" fmla="*/ 33 w 33"/>
                <a:gd name="T1" fmla="*/ 19 h 40"/>
                <a:gd name="T2" fmla="*/ 33 w 33"/>
                <a:gd name="T3" fmla="*/ 21 h 40"/>
                <a:gd name="T4" fmla="*/ 32 w 33"/>
                <a:gd name="T5" fmla="*/ 22 h 40"/>
                <a:gd name="T6" fmla="*/ 7 w 33"/>
                <a:gd name="T7" fmla="*/ 22 h 40"/>
                <a:gd name="T8" fmla="*/ 8 w 33"/>
                <a:gd name="T9" fmla="*/ 27 h 40"/>
                <a:gd name="T10" fmla="*/ 10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29 w 33"/>
                <a:gd name="T25" fmla="*/ 35 h 40"/>
                <a:gd name="T26" fmla="*/ 27 w 33"/>
                <a:gd name="T27" fmla="*/ 37 h 40"/>
                <a:gd name="T28" fmla="*/ 24 w 33"/>
                <a:gd name="T29" fmla="*/ 38 h 40"/>
                <a:gd name="T30" fmla="*/ 20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6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2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2" y="21"/>
                    <a:pt x="32" y="22"/>
                    <a:pt x="32" y="22"/>
                  </a:cubicBezTo>
                  <a:cubicBezTo>
                    <a:pt x="7" y="22"/>
                    <a:pt x="7" y="22"/>
                    <a:pt x="7" y="22"/>
                  </a:cubicBezTo>
                  <a:cubicBezTo>
                    <a:pt x="7" y="24"/>
                    <a:pt x="8" y="26"/>
                    <a:pt x="8" y="27"/>
                  </a:cubicBezTo>
                  <a:cubicBezTo>
                    <a:pt x="9" y="28"/>
                    <a:pt x="10" y="29"/>
                    <a:pt x="10" y="30"/>
                  </a:cubicBezTo>
                  <a:cubicBezTo>
                    <a:pt x="11" y="31"/>
                    <a:pt x="12" y="32"/>
                    <a:pt x="13" y="32"/>
                  </a:cubicBezTo>
                  <a:cubicBezTo>
                    <a:pt x="14" y="33"/>
                    <a:pt x="16" y="33"/>
                    <a:pt x="17" y="33"/>
                  </a:cubicBezTo>
                  <a:cubicBezTo>
                    <a:pt x="18" y="33"/>
                    <a:pt x="18" y="33"/>
                    <a:pt x="19" y="33"/>
                  </a:cubicBezTo>
                  <a:cubicBezTo>
                    <a:pt x="20" y="32"/>
                    <a:pt x="20" y="32"/>
                    <a:pt x="21" y="32"/>
                  </a:cubicBezTo>
                  <a:cubicBezTo>
                    <a:pt x="22" y="32"/>
                    <a:pt x="22" y="31"/>
                    <a:pt x="23" y="31"/>
                  </a:cubicBezTo>
                  <a:cubicBezTo>
                    <a:pt x="23" y="31"/>
                    <a:pt x="24" y="30"/>
                    <a:pt x="25" y="30"/>
                  </a:cubicBezTo>
                  <a:cubicBezTo>
                    <a:pt x="29" y="35"/>
                    <a:pt x="29" y="35"/>
                    <a:pt x="29" y="35"/>
                  </a:cubicBezTo>
                  <a:cubicBezTo>
                    <a:pt x="29" y="35"/>
                    <a:pt x="28" y="36"/>
                    <a:pt x="27" y="37"/>
                  </a:cubicBezTo>
                  <a:cubicBezTo>
                    <a:pt x="26" y="37"/>
                    <a:pt x="25" y="38"/>
                    <a:pt x="24" y="38"/>
                  </a:cubicBezTo>
                  <a:cubicBezTo>
                    <a:pt x="23" y="39"/>
                    <a:pt x="22" y="39"/>
                    <a:pt x="20"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6"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3" y="10"/>
                    <a:pt x="23" y="9"/>
                  </a:cubicBezTo>
                  <a:cubicBezTo>
                    <a:pt x="22" y="8"/>
                    <a:pt x="21" y="8"/>
                    <a:pt x="20" y="7"/>
                  </a:cubicBezTo>
                  <a:cubicBezTo>
                    <a:pt x="19" y="7"/>
                    <a:pt x="17" y="6"/>
                    <a:pt x="16" y="6"/>
                  </a:cubicBezTo>
                  <a:cubicBezTo>
                    <a:pt x="15" y="6"/>
                    <a:pt x="13" y="7"/>
                    <a:pt x="12" y="7"/>
                  </a:cubicBezTo>
                  <a:cubicBezTo>
                    <a:pt x="11"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8" name="Freeform 16">
              <a:extLst>
                <a:ext uri="{FF2B5EF4-FFF2-40B4-BE49-F238E27FC236}">
                  <a16:creationId xmlns:a16="http://schemas.microsoft.com/office/drawing/2014/main" id="{F3CE55A9-AE55-4169-A58D-8171D9916EC9}"/>
                </a:ext>
              </a:extLst>
            </p:cNvPr>
            <p:cNvSpPr>
              <a:spLocks/>
            </p:cNvSpPr>
            <p:nvPr userDrawn="1"/>
          </p:nvSpPr>
          <p:spPr bwMode="auto">
            <a:xfrm>
              <a:off x="1294993" y="6212575"/>
              <a:ext cx="55799" cy="99391"/>
            </a:xfrm>
            <a:custGeom>
              <a:avLst/>
              <a:gdLst>
                <a:gd name="T0" fmla="*/ 20 w 22"/>
                <a:gd name="T1" fmla="*/ 8 h 39"/>
                <a:gd name="T2" fmla="*/ 18 w 22"/>
                <a:gd name="T3" fmla="*/ 7 h 39"/>
                <a:gd name="T4" fmla="*/ 15 w 22"/>
                <a:gd name="T5" fmla="*/ 7 h 39"/>
                <a:gd name="T6" fmla="*/ 9 w 22"/>
                <a:gd name="T7" fmla="*/ 9 h 39"/>
                <a:gd name="T8" fmla="*/ 7 w 22"/>
                <a:gd name="T9" fmla="*/ 17 h 39"/>
                <a:gd name="T10" fmla="*/ 7 w 22"/>
                <a:gd name="T11" fmla="*/ 39 h 39"/>
                <a:gd name="T12" fmla="*/ 0 w 22"/>
                <a:gd name="T13" fmla="*/ 39 h 39"/>
                <a:gd name="T14" fmla="*/ 0 w 22"/>
                <a:gd name="T15" fmla="*/ 0 h 39"/>
                <a:gd name="T16" fmla="*/ 7 w 22"/>
                <a:gd name="T17" fmla="*/ 0 h 39"/>
                <a:gd name="T18" fmla="*/ 7 w 22"/>
                <a:gd name="T19" fmla="*/ 4 h 39"/>
                <a:gd name="T20" fmla="*/ 9 w 22"/>
                <a:gd name="T21" fmla="*/ 2 h 39"/>
                <a:gd name="T22" fmla="*/ 11 w 22"/>
                <a:gd name="T23" fmla="*/ 1 h 39"/>
                <a:gd name="T24" fmla="*/ 13 w 22"/>
                <a:gd name="T25" fmla="*/ 0 h 39"/>
                <a:gd name="T26" fmla="*/ 16 w 22"/>
                <a:gd name="T27" fmla="*/ 0 h 39"/>
                <a:gd name="T28" fmla="*/ 20 w 22"/>
                <a:gd name="T29" fmla="*/ 0 h 39"/>
                <a:gd name="T30" fmla="*/ 22 w 22"/>
                <a:gd name="T31" fmla="*/ 1 h 39"/>
                <a:gd name="T32" fmla="*/ 20 w 22"/>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8"/>
                  </a:moveTo>
                  <a:cubicBezTo>
                    <a:pt x="20" y="8"/>
                    <a:pt x="19" y="8"/>
                    <a:pt x="18" y="7"/>
                  </a:cubicBezTo>
                  <a:cubicBezTo>
                    <a:pt x="17" y="7"/>
                    <a:pt x="16" y="7"/>
                    <a:pt x="15" y="7"/>
                  </a:cubicBezTo>
                  <a:cubicBezTo>
                    <a:pt x="12" y="7"/>
                    <a:pt x="10" y="8"/>
                    <a:pt x="9" y="9"/>
                  </a:cubicBezTo>
                  <a:cubicBezTo>
                    <a:pt x="8" y="11"/>
                    <a:pt x="7" y="14"/>
                    <a:pt x="7" y="17"/>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9" y="2"/>
                    <a:pt x="10" y="1"/>
                    <a:pt x="11" y="1"/>
                  </a:cubicBezTo>
                  <a:cubicBezTo>
                    <a:pt x="11" y="0"/>
                    <a:pt x="12" y="0"/>
                    <a:pt x="13" y="0"/>
                  </a:cubicBezTo>
                  <a:cubicBezTo>
                    <a:pt x="14" y="0"/>
                    <a:pt x="15" y="0"/>
                    <a:pt x="16" y="0"/>
                  </a:cubicBezTo>
                  <a:cubicBezTo>
                    <a:pt x="17" y="0"/>
                    <a:pt x="19" y="0"/>
                    <a:pt x="20" y="0"/>
                  </a:cubicBezTo>
                  <a:cubicBezTo>
                    <a:pt x="21" y="0"/>
                    <a:pt x="22" y="1"/>
                    <a:pt x="22" y="1"/>
                  </a:cubicBezTo>
                  <a:lnTo>
                    <a:pt x="20"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199" name="Freeform 17">
              <a:extLst>
                <a:ext uri="{FF2B5EF4-FFF2-40B4-BE49-F238E27FC236}">
                  <a16:creationId xmlns:a16="http://schemas.microsoft.com/office/drawing/2014/main" id="{FA01BC48-4605-46FC-A7AC-192C7DBCA046}"/>
                </a:ext>
              </a:extLst>
            </p:cNvPr>
            <p:cNvSpPr>
              <a:spLocks/>
            </p:cNvSpPr>
            <p:nvPr userDrawn="1"/>
          </p:nvSpPr>
          <p:spPr bwMode="auto">
            <a:xfrm>
              <a:off x="140659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3 w 22"/>
                <a:gd name="T25" fmla="*/ 0 h 55"/>
                <a:gd name="T26" fmla="*/ 13 w 22"/>
                <a:gd name="T27" fmla="*/ 15 h 55"/>
                <a:gd name="T28" fmla="*/ 22 w 22"/>
                <a:gd name="T29" fmla="*/ 15 h 55"/>
                <a:gd name="T30" fmla="*/ 22 w 22"/>
                <a:gd name="T31" fmla="*/ 22 h 55"/>
                <a:gd name="T32" fmla="*/ 13 w 22"/>
                <a:gd name="T33" fmla="*/ 22 h 55"/>
                <a:gd name="T34" fmla="*/ 13 w 22"/>
                <a:gd name="T35" fmla="*/ 43 h 55"/>
                <a:gd name="T36" fmla="*/ 13 w 22"/>
                <a:gd name="T37" fmla="*/ 45 h 55"/>
                <a:gd name="T38" fmla="*/ 14 w 22"/>
                <a:gd name="T39" fmla="*/ 47 h 55"/>
                <a:gd name="T40" fmla="*/ 15 w 22"/>
                <a:gd name="T41" fmla="*/ 47 h 55"/>
                <a:gd name="T42" fmla="*/ 17 w 22"/>
                <a:gd name="T43" fmla="*/ 48 h 55"/>
                <a:gd name="T44" fmla="*/ 20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3" y="55"/>
                    <a:pt x="11" y="54"/>
                    <a:pt x="10" y="54"/>
                  </a:cubicBezTo>
                  <a:cubicBezTo>
                    <a:pt x="9" y="54"/>
                    <a:pt x="9"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5"/>
                    <a:pt x="13" y="45"/>
                  </a:cubicBezTo>
                  <a:cubicBezTo>
                    <a:pt x="13" y="46"/>
                    <a:pt x="13" y="46"/>
                    <a:pt x="14" y="47"/>
                  </a:cubicBezTo>
                  <a:cubicBezTo>
                    <a:pt x="14" y="47"/>
                    <a:pt x="14" y="47"/>
                    <a:pt x="15" y="47"/>
                  </a:cubicBezTo>
                  <a:cubicBezTo>
                    <a:pt x="15" y="48"/>
                    <a:pt x="16" y="48"/>
                    <a:pt x="17" y="48"/>
                  </a:cubicBezTo>
                  <a:cubicBezTo>
                    <a:pt x="18" y="48"/>
                    <a:pt x="19" y="48"/>
                    <a:pt x="20" y="47"/>
                  </a:cubicBezTo>
                  <a:cubicBezTo>
                    <a:pt x="21"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0" name="Freeform 18">
              <a:extLst>
                <a:ext uri="{FF2B5EF4-FFF2-40B4-BE49-F238E27FC236}">
                  <a16:creationId xmlns:a16="http://schemas.microsoft.com/office/drawing/2014/main" id="{870190F3-472B-4296-B88D-D6904B9F3085}"/>
                </a:ext>
              </a:extLst>
            </p:cNvPr>
            <p:cNvSpPr>
              <a:spLocks/>
            </p:cNvSpPr>
            <p:nvPr userDrawn="1"/>
          </p:nvSpPr>
          <p:spPr bwMode="auto">
            <a:xfrm>
              <a:off x="1485058"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10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2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3" y="26"/>
                    <a:pt x="21" y="24"/>
                  </a:cubicBezTo>
                  <a:cubicBezTo>
                    <a:pt x="20" y="22"/>
                    <a:pt x="18" y="22"/>
                    <a:pt x="15" y="22"/>
                  </a:cubicBezTo>
                  <a:cubicBezTo>
                    <a:pt x="14" y="22"/>
                    <a:pt x="13" y="22"/>
                    <a:pt x="12" y="22"/>
                  </a:cubicBezTo>
                  <a:cubicBezTo>
                    <a:pt x="11" y="22"/>
                    <a:pt x="10" y="23"/>
                    <a:pt x="10" y="24"/>
                  </a:cubicBezTo>
                  <a:cubicBezTo>
                    <a:pt x="9" y="25"/>
                    <a:pt x="8" y="26"/>
                    <a:pt x="8" y="27"/>
                  </a:cubicBezTo>
                  <a:cubicBezTo>
                    <a:pt x="8"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9" y="17"/>
                  </a:cubicBezTo>
                  <a:cubicBezTo>
                    <a:pt x="10" y="17"/>
                    <a:pt x="11" y="16"/>
                    <a:pt x="12" y="16"/>
                  </a:cubicBezTo>
                  <a:cubicBezTo>
                    <a:pt x="12" y="15"/>
                    <a:pt x="13" y="15"/>
                    <a:pt x="14" y="15"/>
                  </a:cubicBezTo>
                  <a:cubicBezTo>
                    <a:pt x="15" y="15"/>
                    <a:pt x="16" y="15"/>
                    <a:pt x="17" y="15"/>
                  </a:cubicBezTo>
                  <a:cubicBezTo>
                    <a:pt x="19" y="15"/>
                    <a:pt x="21" y="15"/>
                    <a:pt x="23" y="16"/>
                  </a:cubicBezTo>
                  <a:cubicBezTo>
                    <a:pt x="25" y="16"/>
                    <a:pt x="26" y="17"/>
                    <a:pt x="27" y="19"/>
                  </a:cubicBezTo>
                  <a:cubicBezTo>
                    <a:pt x="29" y="20"/>
                    <a:pt x="29" y="22"/>
                    <a:pt x="30" y="24"/>
                  </a:cubicBezTo>
                  <a:cubicBezTo>
                    <a:pt x="31"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1" name="Freeform 19">
              <a:extLst>
                <a:ext uri="{FF2B5EF4-FFF2-40B4-BE49-F238E27FC236}">
                  <a16:creationId xmlns:a16="http://schemas.microsoft.com/office/drawing/2014/main" id="{6CEA0F2B-4AAB-4A16-B7F1-CFCB0C0DCEEE}"/>
                </a:ext>
              </a:extLst>
            </p:cNvPr>
            <p:cNvSpPr>
              <a:spLocks noEditPoints="1"/>
            </p:cNvSpPr>
            <p:nvPr userDrawn="1"/>
          </p:nvSpPr>
          <p:spPr bwMode="auto">
            <a:xfrm>
              <a:off x="158270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8" y="40"/>
                    <a:pt x="17" y="40"/>
                  </a:cubicBezTo>
                  <a:cubicBezTo>
                    <a:pt x="15" y="40"/>
                    <a:pt x="14" y="39"/>
                    <a:pt x="12" y="39"/>
                  </a:cubicBezTo>
                  <a:cubicBezTo>
                    <a:pt x="11" y="38"/>
                    <a:pt x="10" y="38"/>
                    <a:pt x="8" y="37"/>
                  </a:cubicBezTo>
                  <a:cubicBezTo>
                    <a:pt x="7" y="36"/>
                    <a:pt x="6" y="35"/>
                    <a:pt x="5" y="34"/>
                  </a:cubicBezTo>
                  <a:cubicBezTo>
                    <a:pt x="4"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2" name="Freeform 20">
              <a:extLst>
                <a:ext uri="{FF2B5EF4-FFF2-40B4-BE49-F238E27FC236}">
                  <a16:creationId xmlns:a16="http://schemas.microsoft.com/office/drawing/2014/main" id="{CD64F657-7EE7-4AF2-ADE4-160C87E64D6B}"/>
                </a:ext>
              </a:extLst>
            </p:cNvPr>
            <p:cNvSpPr>
              <a:spLocks noEditPoints="1"/>
            </p:cNvSpPr>
            <p:nvPr userDrawn="1"/>
          </p:nvSpPr>
          <p:spPr bwMode="auto">
            <a:xfrm>
              <a:off x="1730922" y="6212575"/>
              <a:ext cx="80211" cy="134265"/>
            </a:xfrm>
            <a:custGeom>
              <a:avLst/>
              <a:gdLst>
                <a:gd name="T0" fmla="*/ 25 w 32"/>
                <a:gd name="T1" fmla="*/ 53 h 53"/>
                <a:gd name="T2" fmla="*/ 25 w 32"/>
                <a:gd name="T3" fmla="*/ 35 h 53"/>
                <a:gd name="T4" fmla="*/ 20 w 32"/>
                <a:gd name="T5" fmla="*/ 38 h 53"/>
                <a:gd name="T6" fmla="*/ 15 w 32"/>
                <a:gd name="T7" fmla="*/ 40 h 53"/>
                <a:gd name="T8" fmla="*/ 9 w 32"/>
                <a:gd name="T9" fmla="*/ 38 h 53"/>
                <a:gd name="T10" fmla="*/ 4 w 32"/>
                <a:gd name="T11" fmla="*/ 35 h 53"/>
                <a:gd name="T12" fmla="*/ 1 w 32"/>
                <a:gd name="T13" fmla="*/ 28 h 53"/>
                <a:gd name="T14" fmla="*/ 0 w 32"/>
                <a:gd name="T15" fmla="*/ 19 h 53"/>
                <a:gd name="T16" fmla="*/ 1 w 32"/>
                <a:gd name="T17" fmla="*/ 10 h 53"/>
                <a:gd name="T18" fmla="*/ 4 w 32"/>
                <a:gd name="T19" fmla="*/ 4 h 53"/>
                <a:gd name="T20" fmla="*/ 9 w 32"/>
                <a:gd name="T21" fmla="*/ 1 h 53"/>
                <a:gd name="T22" fmla="*/ 15 w 32"/>
                <a:gd name="T23" fmla="*/ 0 h 53"/>
                <a:gd name="T24" fmla="*/ 18 w 32"/>
                <a:gd name="T25" fmla="*/ 0 h 53"/>
                <a:gd name="T26" fmla="*/ 20 w 32"/>
                <a:gd name="T27" fmla="*/ 1 h 53"/>
                <a:gd name="T28" fmla="*/ 23 w 32"/>
                <a:gd name="T29" fmla="*/ 2 h 53"/>
                <a:gd name="T30" fmla="*/ 25 w 32"/>
                <a:gd name="T31" fmla="*/ 4 h 53"/>
                <a:gd name="T32" fmla="*/ 25 w 32"/>
                <a:gd name="T33" fmla="*/ 0 h 53"/>
                <a:gd name="T34" fmla="*/ 32 w 32"/>
                <a:gd name="T35" fmla="*/ 0 h 53"/>
                <a:gd name="T36" fmla="*/ 32 w 32"/>
                <a:gd name="T37" fmla="*/ 49 h 53"/>
                <a:gd name="T38" fmla="*/ 25 w 32"/>
                <a:gd name="T39" fmla="*/ 53 h 53"/>
                <a:gd name="T40" fmla="*/ 25 w 32"/>
                <a:gd name="T41" fmla="*/ 12 h 53"/>
                <a:gd name="T42" fmla="*/ 23 w 32"/>
                <a:gd name="T43" fmla="*/ 10 h 53"/>
                <a:gd name="T44" fmla="*/ 21 w 32"/>
                <a:gd name="T45" fmla="*/ 8 h 53"/>
                <a:gd name="T46" fmla="*/ 18 w 32"/>
                <a:gd name="T47" fmla="*/ 7 h 53"/>
                <a:gd name="T48" fmla="*/ 16 w 32"/>
                <a:gd name="T49" fmla="*/ 7 h 53"/>
                <a:gd name="T50" fmla="*/ 9 w 32"/>
                <a:gd name="T51" fmla="*/ 10 h 53"/>
                <a:gd name="T52" fmla="*/ 7 w 32"/>
                <a:gd name="T53" fmla="*/ 19 h 53"/>
                <a:gd name="T54" fmla="*/ 10 w 32"/>
                <a:gd name="T55" fmla="*/ 29 h 53"/>
                <a:gd name="T56" fmla="*/ 16 w 32"/>
                <a:gd name="T57" fmla="*/ 33 h 53"/>
                <a:gd name="T58" fmla="*/ 21 w 32"/>
                <a:gd name="T59" fmla="*/ 31 h 53"/>
                <a:gd name="T60" fmla="*/ 25 w 32"/>
                <a:gd name="T61" fmla="*/ 28 h 53"/>
                <a:gd name="T62" fmla="*/ 25 w 32"/>
                <a:gd name="T63"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 h="53">
                  <a:moveTo>
                    <a:pt x="25" y="53"/>
                  </a:moveTo>
                  <a:cubicBezTo>
                    <a:pt x="25" y="35"/>
                    <a:pt x="25" y="35"/>
                    <a:pt x="25" y="35"/>
                  </a:cubicBezTo>
                  <a:cubicBezTo>
                    <a:pt x="23" y="36"/>
                    <a:pt x="22" y="37"/>
                    <a:pt x="20" y="38"/>
                  </a:cubicBezTo>
                  <a:cubicBezTo>
                    <a:pt x="18" y="39"/>
                    <a:pt x="17" y="40"/>
                    <a:pt x="15" y="40"/>
                  </a:cubicBezTo>
                  <a:cubicBezTo>
                    <a:pt x="13" y="40"/>
                    <a:pt x="11" y="39"/>
                    <a:pt x="9" y="38"/>
                  </a:cubicBezTo>
                  <a:cubicBezTo>
                    <a:pt x="7" y="38"/>
                    <a:pt x="5" y="36"/>
                    <a:pt x="4" y="35"/>
                  </a:cubicBezTo>
                  <a:cubicBezTo>
                    <a:pt x="3" y="33"/>
                    <a:pt x="2" y="31"/>
                    <a:pt x="1" y="28"/>
                  </a:cubicBezTo>
                  <a:cubicBezTo>
                    <a:pt x="0" y="26"/>
                    <a:pt x="0" y="23"/>
                    <a:pt x="0" y="19"/>
                  </a:cubicBezTo>
                  <a:cubicBezTo>
                    <a:pt x="0" y="16"/>
                    <a:pt x="0" y="13"/>
                    <a:pt x="1" y="10"/>
                  </a:cubicBezTo>
                  <a:cubicBezTo>
                    <a:pt x="2" y="8"/>
                    <a:pt x="3" y="6"/>
                    <a:pt x="4" y="4"/>
                  </a:cubicBezTo>
                  <a:cubicBezTo>
                    <a:pt x="6" y="3"/>
                    <a:pt x="7" y="2"/>
                    <a:pt x="9" y="1"/>
                  </a:cubicBezTo>
                  <a:cubicBezTo>
                    <a:pt x="11" y="0"/>
                    <a:pt x="13" y="0"/>
                    <a:pt x="15" y="0"/>
                  </a:cubicBezTo>
                  <a:cubicBezTo>
                    <a:pt x="16" y="0"/>
                    <a:pt x="17" y="0"/>
                    <a:pt x="18" y="0"/>
                  </a:cubicBezTo>
                  <a:cubicBezTo>
                    <a:pt x="19" y="0"/>
                    <a:pt x="20" y="0"/>
                    <a:pt x="20" y="1"/>
                  </a:cubicBezTo>
                  <a:cubicBezTo>
                    <a:pt x="21" y="1"/>
                    <a:pt x="22" y="2"/>
                    <a:pt x="23" y="2"/>
                  </a:cubicBezTo>
                  <a:cubicBezTo>
                    <a:pt x="23" y="3"/>
                    <a:pt x="24" y="3"/>
                    <a:pt x="25" y="4"/>
                  </a:cubicBezTo>
                  <a:cubicBezTo>
                    <a:pt x="25" y="0"/>
                    <a:pt x="25" y="0"/>
                    <a:pt x="25" y="0"/>
                  </a:cubicBezTo>
                  <a:cubicBezTo>
                    <a:pt x="32" y="0"/>
                    <a:pt x="32" y="0"/>
                    <a:pt x="32" y="0"/>
                  </a:cubicBezTo>
                  <a:cubicBezTo>
                    <a:pt x="32" y="49"/>
                    <a:pt x="32" y="49"/>
                    <a:pt x="32" y="49"/>
                  </a:cubicBezTo>
                  <a:lnTo>
                    <a:pt x="25" y="53"/>
                  </a:lnTo>
                  <a:close/>
                  <a:moveTo>
                    <a:pt x="25" y="12"/>
                  </a:moveTo>
                  <a:cubicBezTo>
                    <a:pt x="24" y="11"/>
                    <a:pt x="24" y="10"/>
                    <a:pt x="23" y="10"/>
                  </a:cubicBezTo>
                  <a:cubicBezTo>
                    <a:pt x="23" y="9"/>
                    <a:pt x="22" y="9"/>
                    <a:pt x="21" y="8"/>
                  </a:cubicBezTo>
                  <a:cubicBezTo>
                    <a:pt x="20" y="8"/>
                    <a:pt x="19" y="7"/>
                    <a:pt x="18" y="7"/>
                  </a:cubicBezTo>
                  <a:cubicBezTo>
                    <a:pt x="18" y="7"/>
                    <a:pt x="17" y="7"/>
                    <a:pt x="16" y="7"/>
                  </a:cubicBezTo>
                  <a:cubicBezTo>
                    <a:pt x="13" y="7"/>
                    <a:pt x="11" y="8"/>
                    <a:pt x="9" y="10"/>
                  </a:cubicBezTo>
                  <a:cubicBezTo>
                    <a:pt x="8" y="12"/>
                    <a:pt x="7" y="15"/>
                    <a:pt x="7" y="19"/>
                  </a:cubicBezTo>
                  <a:cubicBezTo>
                    <a:pt x="7" y="23"/>
                    <a:pt x="8" y="27"/>
                    <a:pt x="10" y="29"/>
                  </a:cubicBezTo>
                  <a:cubicBezTo>
                    <a:pt x="11" y="31"/>
                    <a:pt x="13" y="33"/>
                    <a:pt x="16" y="33"/>
                  </a:cubicBezTo>
                  <a:cubicBezTo>
                    <a:pt x="18" y="33"/>
                    <a:pt x="19" y="32"/>
                    <a:pt x="21" y="31"/>
                  </a:cubicBezTo>
                  <a:cubicBezTo>
                    <a:pt x="22" y="30"/>
                    <a:pt x="24" y="29"/>
                    <a:pt x="25" y="28"/>
                  </a:cubicBezTo>
                  <a:lnTo>
                    <a:pt x="25"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3" name="Freeform 21">
              <a:extLst>
                <a:ext uri="{FF2B5EF4-FFF2-40B4-BE49-F238E27FC236}">
                  <a16:creationId xmlns:a16="http://schemas.microsoft.com/office/drawing/2014/main" id="{FA80A690-9084-4519-8D88-A01963C02369}"/>
                </a:ext>
              </a:extLst>
            </p:cNvPr>
            <p:cNvSpPr>
              <a:spLocks/>
            </p:cNvSpPr>
            <p:nvPr userDrawn="1"/>
          </p:nvSpPr>
          <p:spPr bwMode="auto">
            <a:xfrm>
              <a:off x="1835545" y="6212575"/>
              <a:ext cx="78468" cy="101135"/>
            </a:xfrm>
            <a:custGeom>
              <a:avLst/>
              <a:gdLst>
                <a:gd name="T0" fmla="*/ 24 w 31"/>
                <a:gd name="T1" fmla="*/ 39 h 40"/>
                <a:gd name="T2" fmla="*/ 24 w 31"/>
                <a:gd name="T3" fmla="*/ 35 h 40"/>
                <a:gd name="T4" fmla="*/ 20 w 31"/>
                <a:gd name="T5" fmla="*/ 38 h 40"/>
                <a:gd name="T6" fmla="*/ 14 w 31"/>
                <a:gd name="T7" fmla="*/ 40 h 40"/>
                <a:gd name="T8" fmla="*/ 4 w 31"/>
                <a:gd name="T9" fmla="*/ 35 h 40"/>
                <a:gd name="T10" fmla="*/ 0 w 31"/>
                <a:gd name="T11" fmla="*/ 22 h 40"/>
                <a:gd name="T12" fmla="*/ 0 w 31"/>
                <a:gd name="T13" fmla="*/ 0 h 40"/>
                <a:gd name="T14" fmla="*/ 8 w 31"/>
                <a:gd name="T15" fmla="*/ 0 h 40"/>
                <a:gd name="T16" fmla="*/ 8 w 31"/>
                <a:gd name="T17" fmla="*/ 22 h 40"/>
                <a:gd name="T18" fmla="*/ 10 w 31"/>
                <a:gd name="T19" fmla="*/ 30 h 40"/>
                <a:gd name="T20" fmla="*/ 16 w 31"/>
                <a:gd name="T21" fmla="*/ 33 h 40"/>
                <a:gd name="T22" fmla="*/ 22 w 31"/>
                <a:gd name="T23" fmla="*/ 30 h 40"/>
                <a:gd name="T24" fmla="*/ 24 w 31"/>
                <a:gd name="T25" fmla="*/ 23 h 40"/>
                <a:gd name="T26" fmla="*/ 24 w 31"/>
                <a:gd name="T27" fmla="*/ 0 h 40"/>
                <a:gd name="T28" fmla="*/ 31 w 31"/>
                <a:gd name="T29" fmla="*/ 0 h 40"/>
                <a:gd name="T30" fmla="*/ 31 w 31"/>
                <a:gd name="T31" fmla="*/ 39 h 40"/>
                <a:gd name="T32" fmla="*/ 24 w 31"/>
                <a:gd name="T33" fmla="*/ 39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 h="40">
                  <a:moveTo>
                    <a:pt x="24" y="39"/>
                  </a:moveTo>
                  <a:cubicBezTo>
                    <a:pt x="24" y="35"/>
                    <a:pt x="24" y="35"/>
                    <a:pt x="24" y="35"/>
                  </a:cubicBezTo>
                  <a:cubicBezTo>
                    <a:pt x="23" y="36"/>
                    <a:pt x="22" y="38"/>
                    <a:pt x="20" y="38"/>
                  </a:cubicBezTo>
                  <a:cubicBezTo>
                    <a:pt x="18" y="39"/>
                    <a:pt x="16" y="40"/>
                    <a:pt x="14" y="40"/>
                  </a:cubicBezTo>
                  <a:cubicBezTo>
                    <a:pt x="10" y="40"/>
                    <a:pt x="6" y="38"/>
                    <a:pt x="4" y="35"/>
                  </a:cubicBezTo>
                  <a:cubicBezTo>
                    <a:pt x="2" y="32"/>
                    <a:pt x="0" y="28"/>
                    <a:pt x="0" y="22"/>
                  </a:cubicBezTo>
                  <a:cubicBezTo>
                    <a:pt x="0" y="0"/>
                    <a:pt x="0" y="0"/>
                    <a:pt x="0" y="0"/>
                  </a:cubicBezTo>
                  <a:cubicBezTo>
                    <a:pt x="8" y="0"/>
                    <a:pt x="8" y="0"/>
                    <a:pt x="8" y="0"/>
                  </a:cubicBezTo>
                  <a:cubicBezTo>
                    <a:pt x="8" y="22"/>
                    <a:pt x="8" y="22"/>
                    <a:pt x="8" y="22"/>
                  </a:cubicBezTo>
                  <a:cubicBezTo>
                    <a:pt x="8" y="26"/>
                    <a:pt x="9" y="28"/>
                    <a:pt x="10" y="30"/>
                  </a:cubicBezTo>
                  <a:cubicBezTo>
                    <a:pt x="11" y="32"/>
                    <a:pt x="13" y="33"/>
                    <a:pt x="16" y="33"/>
                  </a:cubicBezTo>
                  <a:cubicBezTo>
                    <a:pt x="18" y="33"/>
                    <a:pt x="20" y="32"/>
                    <a:pt x="22" y="30"/>
                  </a:cubicBezTo>
                  <a:cubicBezTo>
                    <a:pt x="23" y="28"/>
                    <a:pt x="24" y="26"/>
                    <a:pt x="24" y="23"/>
                  </a:cubicBezTo>
                  <a:cubicBezTo>
                    <a:pt x="24" y="0"/>
                    <a:pt x="24" y="0"/>
                    <a:pt x="24" y="0"/>
                  </a:cubicBezTo>
                  <a:cubicBezTo>
                    <a:pt x="31" y="0"/>
                    <a:pt x="31" y="0"/>
                    <a:pt x="31" y="0"/>
                  </a:cubicBezTo>
                  <a:cubicBezTo>
                    <a:pt x="31" y="39"/>
                    <a:pt x="31" y="39"/>
                    <a:pt x="31" y="39"/>
                  </a:cubicBezTo>
                  <a:lnTo>
                    <a:pt x="24"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4" name="Freeform 22">
              <a:extLst>
                <a:ext uri="{FF2B5EF4-FFF2-40B4-BE49-F238E27FC236}">
                  <a16:creationId xmlns:a16="http://schemas.microsoft.com/office/drawing/2014/main" id="{E847401D-2482-482A-AC12-D2E83C13546D}"/>
                </a:ext>
              </a:extLst>
            </p:cNvPr>
            <p:cNvSpPr>
              <a:spLocks noEditPoints="1"/>
            </p:cNvSpPr>
            <p:nvPr userDrawn="1"/>
          </p:nvSpPr>
          <p:spPr bwMode="auto">
            <a:xfrm>
              <a:off x="1934936"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6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6"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4"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1"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6" y="16"/>
                  </a:moveTo>
                  <a:cubicBezTo>
                    <a:pt x="25" y="15"/>
                    <a:pt x="25" y="13"/>
                    <a:pt x="25" y="12"/>
                  </a:cubicBezTo>
                  <a:cubicBezTo>
                    <a:pt x="24" y="11"/>
                    <a:pt x="24" y="10"/>
                    <a:pt x="23" y="9"/>
                  </a:cubicBezTo>
                  <a:cubicBezTo>
                    <a:pt x="22" y="8"/>
                    <a:pt x="22"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5" name="Freeform 23">
              <a:extLst>
                <a:ext uri="{FF2B5EF4-FFF2-40B4-BE49-F238E27FC236}">
                  <a16:creationId xmlns:a16="http://schemas.microsoft.com/office/drawing/2014/main" id="{86054F72-4509-4465-B9A8-8DAE3EFD35B0}"/>
                </a:ext>
              </a:extLst>
            </p:cNvPr>
            <p:cNvSpPr>
              <a:spLocks/>
            </p:cNvSpPr>
            <p:nvPr userDrawn="1"/>
          </p:nvSpPr>
          <p:spPr bwMode="auto">
            <a:xfrm>
              <a:off x="2030841"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1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4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7 w 29"/>
                <a:gd name="T55" fmla="*/ 24 h 40"/>
                <a:gd name="T56" fmla="*/ 13 w 29"/>
                <a:gd name="T57" fmla="*/ 22 h 40"/>
                <a:gd name="T58" fmla="*/ 8 w 29"/>
                <a:gd name="T59" fmla="*/ 20 h 40"/>
                <a:gd name="T60" fmla="*/ 4 w 29"/>
                <a:gd name="T61" fmla="*/ 17 h 40"/>
                <a:gd name="T62" fmla="*/ 2 w 29"/>
                <a:gd name="T63" fmla="*/ 14 h 40"/>
                <a:gd name="T64" fmla="*/ 2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3" y="6"/>
                    <a:pt x="11" y="7"/>
                    <a:pt x="10" y="7"/>
                  </a:cubicBezTo>
                  <a:cubicBezTo>
                    <a:pt x="10" y="8"/>
                    <a:pt x="9" y="9"/>
                    <a:pt x="9" y="10"/>
                  </a:cubicBezTo>
                  <a:cubicBezTo>
                    <a:pt x="9" y="10"/>
                    <a:pt x="9" y="11"/>
                    <a:pt x="9" y="11"/>
                  </a:cubicBezTo>
                  <a:cubicBezTo>
                    <a:pt x="10" y="12"/>
                    <a:pt x="10" y="12"/>
                    <a:pt x="11"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4" y="29"/>
                    <a:pt x="4" y="29"/>
                    <a:pt x="4"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2" y="27"/>
                    <a:pt x="21" y="27"/>
                  </a:cubicBezTo>
                  <a:cubicBezTo>
                    <a:pt x="21" y="26"/>
                    <a:pt x="20" y="25"/>
                    <a:pt x="19" y="25"/>
                  </a:cubicBezTo>
                  <a:cubicBezTo>
                    <a:pt x="19" y="25"/>
                    <a:pt x="18" y="24"/>
                    <a:pt x="17" y="24"/>
                  </a:cubicBezTo>
                  <a:cubicBezTo>
                    <a:pt x="15" y="23"/>
                    <a:pt x="14" y="23"/>
                    <a:pt x="13" y="22"/>
                  </a:cubicBezTo>
                  <a:cubicBezTo>
                    <a:pt x="11" y="21"/>
                    <a:pt x="9" y="20"/>
                    <a:pt x="8" y="20"/>
                  </a:cubicBezTo>
                  <a:cubicBezTo>
                    <a:pt x="6" y="19"/>
                    <a:pt x="5" y="18"/>
                    <a:pt x="4" y="17"/>
                  </a:cubicBezTo>
                  <a:cubicBezTo>
                    <a:pt x="3" y="16"/>
                    <a:pt x="3" y="15"/>
                    <a:pt x="2" y="14"/>
                  </a:cubicBezTo>
                  <a:cubicBezTo>
                    <a:pt x="2" y="13"/>
                    <a:pt x="2" y="12"/>
                    <a:pt x="2" y="10"/>
                  </a:cubicBezTo>
                  <a:cubicBezTo>
                    <a:pt x="2"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6" name="Freeform 24">
              <a:extLst>
                <a:ext uri="{FF2B5EF4-FFF2-40B4-BE49-F238E27FC236}">
                  <a16:creationId xmlns:a16="http://schemas.microsoft.com/office/drawing/2014/main" id="{813850E4-4B62-4FDA-ABD6-F5A5AA5E7C28}"/>
                </a:ext>
              </a:extLst>
            </p:cNvPr>
            <p:cNvSpPr>
              <a:spLocks/>
            </p:cNvSpPr>
            <p:nvPr userDrawn="1"/>
          </p:nvSpPr>
          <p:spPr bwMode="auto">
            <a:xfrm>
              <a:off x="2118027"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7" name="Freeform 25">
              <a:extLst>
                <a:ext uri="{FF2B5EF4-FFF2-40B4-BE49-F238E27FC236}">
                  <a16:creationId xmlns:a16="http://schemas.microsoft.com/office/drawing/2014/main" id="{1B4F0124-2FAE-4D54-9ECC-E88A8031BBDE}"/>
                </a:ext>
              </a:extLst>
            </p:cNvPr>
            <p:cNvSpPr>
              <a:spLocks noEditPoints="1"/>
            </p:cNvSpPr>
            <p:nvPr userDrawn="1"/>
          </p:nvSpPr>
          <p:spPr bwMode="auto">
            <a:xfrm>
              <a:off x="2194750" y="6175958"/>
              <a:ext cx="24412" cy="136010"/>
            </a:xfrm>
            <a:custGeom>
              <a:avLst/>
              <a:gdLst>
                <a:gd name="T0" fmla="*/ 10 w 10"/>
                <a:gd name="T1" fmla="*/ 5 h 53"/>
                <a:gd name="T2" fmla="*/ 9 w 10"/>
                <a:gd name="T3" fmla="*/ 6 h 53"/>
                <a:gd name="T4" fmla="*/ 8 w 10"/>
                <a:gd name="T5" fmla="*/ 8 h 53"/>
                <a:gd name="T6" fmla="*/ 7 w 10"/>
                <a:gd name="T7" fmla="*/ 9 h 53"/>
                <a:gd name="T8" fmla="*/ 5 w 10"/>
                <a:gd name="T9" fmla="*/ 9 h 53"/>
                <a:gd name="T10" fmla="*/ 3 w 10"/>
                <a:gd name="T11" fmla="*/ 9 h 53"/>
                <a:gd name="T12" fmla="*/ 1 w 10"/>
                <a:gd name="T13" fmla="*/ 8 h 53"/>
                <a:gd name="T14" fmla="*/ 0 w 10"/>
                <a:gd name="T15" fmla="*/ 6 h 53"/>
                <a:gd name="T16" fmla="*/ 0 w 10"/>
                <a:gd name="T17" fmla="*/ 5 h 53"/>
                <a:gd name="T18" fmla="*/ 0 w 10"/>
                <a:gd name="T19" fmla="*/ 3 h 53"/>
                <a:gd name="T20" fmla="*/ 1 w 10"/>
                <a:gd name="T21" fmla="*/ 1 h 53"/>
                <a:gd name="T22" fmla="*/ 3 w 10"/>
                <a:gd name="T23" fmla="*/ 0 h 53"/>
                <a:gd name="T24" fmla="*/ 5 w 10"/>
                <a:gd name="T25" fmla="*/ 0 h 53"/>
                <a:gd name="T26" fmla="*/ 7 w 10"/>
                <a:gd name="T27" fmla="*/ 0 h 53"/>
                <a:gd name="T28" fmla="*/ 8 w 10"/>
                <a:gd name="T29" fmla="*/ 1 h 53"/>
                <a:gd name="T30" fmla="*/ 9 w 10"/>
                <a:gd name="T31" fmla="*/ 3 h 53"/>
                <a:gd name="T32" fmla="*/ 10 w 10"/>
                <a:gd name="T33" fmla="*/ 5 h 53"/>
                <a:gd name="T34" fmla="*/ 1 w 10"/>
                <a:gd name="T35" fmla="*/ 53 h 53"/>
                <a:gd name="T36" fmla="*/ 1 w 10"/>
                <a:gd name="T37" fmla="*/ 14 h 53"/>
                <a:gd name="T38" fmla="*/ 9 w 10"/>
                <a:gd name="T39" fmla="*/ 14 h 53"/>
                <a:gd name="T40" fmla="*/ 9 w 10"/>
                <a:gd name="T41" fmla="*/ 53 h 53"/>
                <a:gd name="T42" fmla="*/ 1 w 10"/>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 h="53">
                  <a:moveTo>
                    <a:pt x="10" y="5"/>
                  </a:moveTo>
                  <a:cubicBezTo>
                    <a:pt x="10" y="5"/>
                    <a:pt x="10" y="6"/>
                    <a:pt x="9" y="6"/>
                  </a:cubicBezTo>
                  <a:cubicBezTo>
                    <a:pt x="9" y="7"/>
                    <a:pt x="9" y="8"/>
                    <a:pt x="8" y="8"/>
                  </a:cubicBezTo>
                  <a:cubicBezTo>
                    <a:pt x="8" y="8"/>
                    <a:pt x="7" y="9"/>
                    <a:pt x="7" y="9"/>
                  </a:cubicBezTo>
                  <a:cubicBezTo>
                    <a:pt x="6" y="9"/>
                    <a:pt x="6" y="9"/>
                    <a:pt x="5" y="9"/>
                  </a:cubicBezTo>
                  <a:cubicBezTo>
                    <a:pt x="4" y="9"/>
                    <a:pt x="4" y="9"/>
                    <a:pt x="3" y="9"/>
                  </a:cubicBezTo>
                  <a:cubicBezTo>
                    <a:pt x="2" y="9"/>
                    <a:pt x="2" y="8"/>
                    <a:pt x="1" y="8"/>
                  </a:cubicBezTo>
                  <a:cubicBezTo>
                    <a:pt x="1" y="8"/>
                    <a:pt x="1" y="7"/>
                    <a:pt x="0" y="6"/>
                  </a:cubicBezTo>
                  <a:cubicBezTo>
                    <a:pt x="0" y="6"/>
                    <a:pt x="0" y="5"/>
                    <a:pt x="0" y="5"/>
                  </a:cubicBezTo>
                  <a:cubicBezTo>
                    <a:pt x="0" y="4"/>
                    <a:pt x="0" y="3"/>
                    <a:pt x="0" y="3"/>
                  </a:cubicBezTo>
                  <a:cubicBezTo>
                    <a:pt x="1" y="2"/>
                    <a:pt x="1" y="2"/>
                    <a:pt x="1" y="1"/>
                  </a:cubicBezTo>
                  <a:cubicBezTo>
                    <a:pt x="2" y="1"/>
                    <a:pt x="2" y="0"/>
                    <a:pt x="3" y="0"/>
                  </a:cubicBezTo>
                  <a:cubicBezTo>
                    <a:pt x="4" y="0"/>
                    <a:pt x="4" y="0"/>
                    <a:pt x="5" y="0"/>
                  </a:cubicBezTo>
                  <a:cubicBezTo>
                    <a:pt x="6" y="0"/>
                    <a:pt x="6" y="0"/>
                    <a:pt x="7" y="0"/>
                  </a:cubicBezTo>
                  <a:cubicBezTo>
                    <a:pt x="7" y="0"/>
                    <a:pt x="8" y="1"/>
                    <a:pt x="8" y="1"/>
                  </a:cubicBezTo>
                  <a:cubicBezTo>
                    <a:pt x="9" y="2"/>
                    <a:pt x="9" y="2"/>
                    <a:pt x="9" y="3"/>
                  </a:cubicBezTo>
                  <a:cubicBezTo>
                    <a:pt x="10" y="3"/>
                    <a:pt x="10" y="4"/>
                    <a:pt x="10" y="5"/>
                  </a:cubicBezTo>
                  <a:close/>
                  <a:moveTo>
                    <a:pt x="1" y="53"/>
                  </a:moveTo>
                  <a:cubicBezTo>
                    <a:pt x="1" y="14"/>
                    <a:pt x="1" y="14"/>
                    <a:pt x="1" y="14"/>
                  </a:cubicBezTo>
                  <a:cubicBezTo>
                    <a:pt x="9" y="14"/>
                    <a:pt x="9" y="14"/>
                    <a:pt x="9" y="14"/>
                  </a:cubicBezTo>
                  <a:cubicBezTo>
                    <a:pt x="9" y="53"/>
                    <a:pt x="9" y="53"/>
                    <a:pt x="9" y="53"/>
                  </a:cubicBezTo>
                  <a:lnTo>
                    <a:pt x="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8" name="Freeform 26">
              <a:extLst>
                <a:ext uri="{FF2B5EF4-FFF2-40B4-BE49-F238E27FC236}">
                  <a16:creationId xmlns:a16="http://schemas.microsoft.com/office/drawing/2014/main" id="{2A730E5F-DF9C-488E-B4E0-EE9F501529EE}"/>
                </a:ext>
              </a:extLst>
            </p:cNvPr>
            <p:cNvSpPr>
              <a:spLocks noEditPoints="1"/>
            </p:cNvSpPr>
            <p:nvPr userDrawn="1"/>
          </p:nvSpPr>
          <p:spPr bwMode="auto">
            <a:xfrm>
              <a:off x="2236599" y="6212575"/>
              <a:ext cx="87186" cy="101135"/>
            </a:xfrm>
            <a:custGeom>
              <a:avLst/>
              <a:gdLst>
                <a:gd name="T0" fmla="*/ 34 w 34"/>
                <a:gd name="T1" fmla="*/ 19 h 40"/>
                <a:gd name="T2" fmla="*/ 33 w 34"/>
                <a:gd name="T3" fmla="*/ 28 h 40"/>
                <a:gd name="T4" fmla="*/ 29 w 34"/>
                <a:gd name="T5" fmla="*/ 34 h 40"/>
                <a:gd name="T6" fmla="*/ 24 w 34"/>
                <a:gd name="T7" fmla="*/ 38 h 40"/>
                <a:gd name="T8" fmla="*/ 17 w 34"/>
                <a:gd name="T9" fmla="*/ 40 h 40"/>
                <a:gd name="T10" fmla="*/ 10 w 34"/>
                <a:gd name="T11" fmla="*/ 38 h 40"/>
                <a:gd name="T12" fmla="*/ 5 w 34"/>
                <a:gd name="T13" fmla="*/ 34 h 40"/>
                <a:gd name="T14" fmla="*/ 1 w 34"/>
                <a:gd name="T15" fmla="*/ 28 h 40"/>
                <a:gd name="T16" fmla="*/ 0 w 34"/>
                <a:gd name="T17" fmla="*/ 20 h 40"/>
                <a:gd name="T18" fmla="*/ 1 w 34"/>
                <a:gd name="T19" fmla="*/ 11 h 40"/>
                <a:gd name="T20" fmla="*/ 5 w 34"/>
                <a:gd name="T21" fmla="*/ 5 h 40"/>
                <a:gd name="T22" fmla="*/ 10 w 34"/>
                <a:gd name="T23" fmla="*/ 1 h 40"/>
                <a:gd name="T24" fmla="*/ 17 w 34"/>
                <a:gd name="T25" fmla="*/ 0 h 40"/>
                <a:gd name="T26" fmla="*/ 24 w 34"/>
                <a:gd name="T27" fmla="*/ 1 h 40"/>
                <a:gd name="T28" fmla="*/ 29 w 34"/>
                <a:gd name="T29" fmla="*/ 5 h 40"/>
                <a:gd name="T30" fmla="*/ 33 w 34"/>
                <a:gd name="T31" fmla="*/ 11 h 40"/>
                <a:gd name="T32" fmla="*/ 34 w 34"/>
                <a:gd name="T33" fmla="*/ 19 h 40"/>
                <a:gd name="T34" fmla="*/ 26 w 34"/>
                <a:gd name="T35" fmla="*/ 20 h 40"/>
                <a:gd name="T36" fmla="*/ 26 w 34"/>
                <a:gd name="T37" fmla="*/ 14 h 40"/>
                <a:gd name="T38" fmla="*/ 24 w 34"/>
                <a:gd name="T39" fmla="*/ 10 h 40"/>
                <a:gd name="T40" fmla="*/ 21 w 34"/>
                <a:gd name="T41" fmla="*/ 8 h 40"/>
                <a:gd name="T42" fmla="*/ 17 w 34"/>
                <a:gd name="T43" fmla="*/ 7 h 40"/>
                <a:gd name="T44" fmla="*/ 13 w 34"/>
                <a:gd name="T45" fmla="*/ 8 h 40"/>
                <a:gd name="T46" fmla="*/ 10 w 34"/>
                <a:gd name="T47" fmla="*/ 10 h 40"/>
                <a:gd name="T48" fmla="*/ 8 w 34"/>
                <a:gd name="T49" fmla="*/ 14 h 40"/>
                <a:gd name="T50" fmla="*/ 7 w 34"/>
                <a:gd name="T51" fmla="*/ 19 h 40"/>
                <a:gd name="T52" fmla="*/ 8 w 34"/>
                <a:gd name="T53" fmla="*/ 25 h 40"/>
                <a:gd name="T54" fmla="*/ 10 w 34"/>
                <a:gd name="T55" fmla="*/ 29 h 40"/>
                <a:gd name="T56" fmla="*/ 13 w 34"/>
                <a:gd name="T57" fmla="*/ 32 h 40"/>
                <a:gd name="T58" fmla="*/ 17 w 34"/>
                <a:gd name="T59" fmla="*/ 32 h 40"/>
                <a:gd name="T60" fmla="*/ 21 w 34"/>
                <a:gd name="T61" fmla="*/ 31 h 40"/>
                <a:gd name="T62" fmla="*/ 24 w 34"/>
                <a:gd name="T63" fmla="*/ 29 h 40"/>
                <a:gd name="T64" fmla="*/ 26 w 34"/>
                <a:gd name="T65" fmla="*/ 25 h 40"/>
                <a:gd name="T66" fmla="*/ 26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19"/>
                  </a:moveTo>
                  <a:cubicBezTo>
                    <a:pt x="34" y="23"/>
                    <a:pt x="34" y="25"/>
                    <a:pt x="33" y="28"/>
                  </a:cubicBezTo>
                  <a:cubicBezTo>
                    <a:pt x="32" y="30"/>
                    <a:pt x="31" y="33"/>
                    <a:pt x="29" y="34"/>
                  </a:cubicBezTo>
                  <a:cubicBezTo>
                    <a:pt x="28" y="36"/>
                    <a:pt x="26" y="37"/>
                    <a:pt x="24" y="38"/>
                  </a:cubicBezTo>
                  <a:cubicBezTo>
                    <a:pt x="21" y="39"/>
                    <a:pt x="19" y="40"/>
                    <a:pt x="17" y="40"/>
                  </a:cubicBezTo>
                  <a:cubicBezTo>
                    <a:pt x="14" y="40"/>
                    <a:pt x="12" y="39"/>
                    <a:pt x="10" y="38"/>
                  </a:cubicBezTo>
                  <a:cubicBezTo>
                    <a:pt x="8" y="37"/>
                    <a:pt x="6" y="36"/>
                    <a:pt x="5" y="34"/>
                  </a:cubicBezTo>
                  <a:cubicBezTo>
                    <a:pt x="3" y="32"/>
                    <a:pt x="2" y="30"/>
                    <a:pt x="1" y="28"/>
                  </a:cubicBezTo>
                  <a:cubicBezTo>
                    <a:pt x="0" y="25"/>
                    <a:pt x="0" y="23"/>
                    <a:pt x="0" y="20"/>
                  </a:cubicBezTo>
                  <a:cubicBezTo>
                    <a:pt x="0" y="16"/>
                    <a:pt x="0" y="14"/>
                    <a:pt x="1" y="11"/>
                  </a:cubicBezTo>
                  <a:cubicBezTo>
                    <a:pt x="2" y="9"/>
                    <a:pt x="3" y="7"/>
                    <a:pt x="5" y="5"/>
                  </a:cubicBezTo>
                  <a:cubicBezTo>
                    <a:pt x="6" y="3"/>
                    <a:pt x="8" y="2"/>
                    <a:pt x="10" y="1"/>
                  </a:cubicBezTo>
                  <a:cubicBezTo>
                    <a:pt x="12" y="0"/>
                    <a:pt x="14" y="0"/>
                    <a:pt x="17" y="0"/>
                  </a:cubicBezTo>
                  <a:cubicBezTo>
                    <a:pt x="19" y="0"/>
                    <a:pt x="22" y="0"/>
                    <a:pt x="24" y="1"/>
                  </a:cubicBezTo>
                  <a:cubicBezTo>
                    <a:pt x="26" y="2"/>
                    <a:pt x="28" y="3"/>
                    <a:pt x="29" y="5"/>
                  </a:cubicBezTo>
                  <a:cubicBezTo>
                    <a:pt x="31" y="7"/>
                    <a:pt x="32" y="9"/>
                    <a:pt x="33" y="11"/>
                  </a:cubicBezTo>
                  <a:cubicBezTo>
                    <a:pt x="34" y="14"/>
                    <a:pt x="34" y="16"/>
                    <a:pt x="34" y="19"/>
                  </a:cubicBezTo>
                  <a:close/>
                  <a:moveTo>
                    <a:pt x="26" y="20"/>
                  </a:moveTo>
                  <a:cubicBezTo>
                    <a:pt x="26" y="18"/>
                    <a:pt x="26" y="16"/>
                    <a:pt x="26" y="14"/>
                  </a:cubicBezTo>
                  <a:cubicBezTo>
                    <a:pt x="25" y="13"/>
                    <a:pt x="25" y="11"/>
                    <a:pt x="24" y="10"/>
                  </a:cubicBezTo>
                  <a:cubicBezTo>
                    <a:pt x="23" y="9"/>
                    <a:pt x="22" y="8"/>
                    <a:pt x="21" y="8"/>
                  </a:cubicBezTo>
                  <a:cubicBezTo>
                    <a:pt x="19" y="7"/>
                    <a:pt x="18" y="7"/>
                    <a:pt x="17" y="7"/>
                  </a:cubicBezTo>
                  <a:cubicBezTo>
                    <a:pt x="15" y="7"/>
                    <a:pt x="14" y="7"/>
                    <a:pt x="13" y="8"/>
                  </a:cubicBezTo>
                  <a:cubicBezTo>
                    <a:pt x="12" y="8"/>
                    <a:pt x="11" y="9"/>
                    <a:pt x="10" y="10"/>
                  </a:cubicBezTo>
                  <a:cubicBezTo>
                    <a:pt x="9" y="11"/>
                    <a:pt x="8" y="13"/>
                    <a:pt x="8" y="14"/>
                  </a:cubicBezTo>
                  <a:cubicBezTo>
                    <a:pt x="8" y="16"/>
                    <a:pt x="7" y="17"/>
                    <a:pt x="7" y="19"/>
                  </a:cubicBezTo>
                  <a:cubicBezTo>
                    <a:pt x="7" y="21"/>
                    <a:pt x="8" y="23"/>
                    <a:pt x="8" y="25"/>
                  </a:cubicBezTo>
                  <a:cubicBezTo>
                    <a:pt x="9" y="27"/>
                    <a:pt x="9" y="28"/>
                    <a:pt x="10" y="29"/>
                  </a:cubicBezTo>
                  <a:cubicBezTo>
                    <a:pt x="11" y="30"/>
                    <a:pt x="12" y="31"/>
                    <a:pt x="13" y="32"/>
                  </a:cubicBezTo>
                  <a:cubicBezTo>
                    <a:pt x="14" y="32"/>
                    <a:pt x="16" y="32"/>
                    <a:pt x="17" y="32"/>
                  </a:cubicBezTo>
                  <a:cubicBezTo>
                    <a:pt x="18" y="32"/>
                    <a:pt x="20" y="32"/>
                    <a:pt x="21" y="31"/>
                  </a:cubicBezTo>
                  <a:cubicBezTo>
                    <a:pt x="22" y="31"/>
                    <a:pt x="23" y="30"/>
                    <a:pt x="24" y="29"/>
                  </a:cubicBezTo>
                  <a:cubicBezTo>
                    <a:pt x="25" y="27"/>
                    <a:pt x="25" y="26"/>
                    <a:pt x="26" y="25"/>
                  </a:cubicBezTo>
                  <a:cubicBezTo>
                    <a:pt x="26" y="23"/>
                    <a:pt x="26" y="21"/>
                    <a:pt x="26"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09" name="Freeform 27">
              <a:extLst>
                <a:ext uri="{FF2B5EF4-FFF2-40B4-BE49-F238E27FC236}">
                  <a16:creationId xmlns:a16="http://schemas.microsoft.com/office/drawing/2014/main" id="{39861D7E-D8DA-436F-9E2F-5C08A8BFB4D5}"/>
                </a:ext>
              </a:extLst>
            </p:cNvPr>
            <p:cNvSpPr>
              <a:spLocks/>
            </p:cNvSpPr>
            <p:nvPr userDrawn="1"/>
          </p:nvSpPr>
          <p:spPr bwMode="auto">
            <a:xfrm>
              <a:off x="2344710" y="6212575"/>
              <a:ext cx="78468" cy="99391"/>
            </a:xfrm>
            <a:custGeom>
              <a:avLst/>
              <a:gdLst>
                <a:gd name="T0" fmla="*/ 23 w 31"/>
                <a:gd name="T1" fmla="*/ 39 h 39"/>
                <a:gd name="T2" fmla="*/ 23 w 31"/>
                <a:gd name="T3" fmla="*/ 17 h 39"/>
                <a:gd name="T4" fmla="*/ 21 w 31"/>
                <a:gd name="T5" fmla="*/ 9 h 39"/>
                <a:gd name="T6" fmla="*/ 15 w 31"/>
                <a:gd name="T7" fmla="*/ 7 h 39"/>
                <a:gd name="T8" fmla="*/ 12 w 31"/>
                <a:gd name="T9" fmla="*/ 7 h 39"/>
                <a:gd name="T10" fmla="*/ 9 w 31"/>
                <a:gd name="T11" fmla="*/ 9 h 39"/>
                <a:gd name="T12" fmla="*/ 8 w 31"/>
                <a:gd name="T13" fmla="*/ 12 h 39"/>
                <a:gd name="T14" fmla="*/ 7 w 31"/>
                <a:gd name="T15" fmla="*/ 16 h 39"/>
                <a:gd name="T16" fmla="*/ 7 w 31"/>
                <a:gd name="T17" fmla="*/ 39 h 39"/>
                <a:gd name="T18" fmla="*/ 0 w 31"/>
                <a:gd name="T19" fmla="*/ 39 h 39"/>
                <a:gd name="T20" fmla="*/ 0 w 31"/>
                <a:gd name="T21" fmla="*/ 0 h 39"/>
                <a:gd name="T22" fmla="*/ 7 w 31"/>
                <a:gd name="T23" fmla="*/ 0 h 39"/>
                <a:gd name="T24" fmla="*/ 7 w 31"/>
                <a:gd name="T25" fmla="*/ 4 h 39"/>
                <a:gd name="T26" fmla="*/ 9 w 31"/>
                <a:gd name="T27" fmla="*/ 2 h 39"/>
                <a:gd name="T28" fmla="*/ 11 w 31"/>
                <a:gd name="T29" fmla="*/ 1 h 39"/>
                <a:gd name="T30" fmla="*/ 14 w 31"/>
                <a:gd name="T31" fmla="*/ 0 h 39"/>
                <a:gd name="T32" fmla="*/ 17 w 31"/>
                <a:gd name="T33" fmla="*/ 0 h 39"/>
                <a:gd name="T34" fmla="*/ 23 w 31"/>
                <a:gd name="T35" fmla="*/ 1 h 39"/>
                <a:gd name="T36" fmla="*/ 27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1" y="9"/>
                  </a:cubicBezTo>
                  <a:cubicBezTo>
                    <a:pt x="20" y="7"/>
                    <a:pt x="18" y="7"/>
                    <a:pt x="15" y="7"/>
                  </a:cubicBezTo>
                  <a:cubicBezTo>
                    <a:pt x="14" y="7"/>
                    <a:pt x="13" y="7"/>
                    <a:pt x="12" y="7"/>
                  </a:cubicBezTo>
                  <a:cubicBezTo>
                    <a:pt x="11" y="8"/>
                    <a:pt x="10" y="8"/>
                    <a:pt x="9" y="9"/>
                  </a:cubicBezTo>
                  <a:cubicBezTo>
                    <a:pt x="9" y="10"/>
                    <a:pt x="8" y="11"/>
                    <a:pt x="8" y="12"/>
                  </a:cubicBezTo>
                  <a:cubicBezTo>
                    <a:pt x="8" y="14"/>
                    <a:pt x="7" y="15"/>
                    <a:pt x="7" y="16"/>
                  </a:cubicBezTo>
                  <a:cubicBezTo>
                    <a:pt x="7" y="39"/>
                    <a:pt x="7" y="39"/>
                    <a:pt x="7" y="39"/>
                  </a:cubicBezTo>
                  <a:cubicBezTo>
                    <a:pt x="0" y="39"/>
                    <a:pt x="0" y="39"/>
                    <a:pt x="0" y="39"/>
                  </a:cubicBezTo>
                  <a:cubicBezTo>
                    <a:pt x="0" y="0"/>
                    <a:pt x="0" y="0"/>
                    <a:pt x="0" y="0"/>
                  </a:cubicBezTo>
                  <a:cubicBezTo>
                    <a:pt x="7" y="0"/>
                    <a:pt x="7" y="0"/>
                    <a:pt x="7" y="0"/>
                  </a:cubicBezTo>
                  <a:cubicBezTo>
                    <a:pt x="7" y="4"/>
                    <a:pt x="7" y="4"/>
                    <a:pt x="7" y="4"/>
                  </a:cubicBezTo>
                  <a:cubicBezTo>
                    <a:pt x="8" y="3"/>
                    <a:pt x="8" y="3"/>
                    <a:pt x="9" y="2"/>
                  </a:cubicBezTo>
                  <a:cubicBezTo>
                    <a:pt x="10" y="2"/>
                    <a:pt x="11" y="1"/>
                    <a:pt x="11" y="1"/>
                  </a:cubicBezTo>
                  <a:cubicBezTo>
                    <a:pt x="12" y="0"/>
                    <a:pt x="13" y="0"/>
                    <a:pt x="14" y="0"/>
                  </a:cubicBezTo>
                  <a:cubicBezTo>
                    <a:pt x="15" y="0"/>
                    <a:pt x="16" y="0"/>
                    <a:pt x="17" y="0"/>
                  </a:cubicBezTo>
                  <a:cubicBezTo>
                    <a:pt x="19" y="0"/>
                    <a:pt x="21" y="0"/>
                    <a:pt x="23" y="1"/>
                  </a:cubicBezTo>
                  <a:cubicBezTo>
                    <a:pt x="25" y="1"/>
                    <a:pt x="26" y="2"/>
                    <a:pt x="27" y="4"/>
                  </a:cubicBezTo>
                  <a:cubicBezTo>
                    <a:pt x="28" y="5"/>
                    <a:pt x="29" y="7"/>
                    <a:pt x="30" y="9"/>
                  </a:cubicBezTo>
                  <a:cubicBezTo>
                    <a:pt x="30"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0" name="Freeform 28">
              <a:extLst>
                <a:ext uri="{FF2B5EF4-FFF2-40B4-BE49-F238E27FC236}">
                  <a16:creationId xmlns:a16="http://schemas.microsoft.com/office/drawing/2014/main" id="{8B038F9F-6A9C-4E57-A659-0090AF470598}"/>
                </a:ext>
              </a:extLst>
            </p:cNvPr>
            <p:cNvSpPr>
              <a:spLocks/>
            </p:cNvSpPr>
            <p:nvPr userDrawn="1"/>
          </p:nvSpPr>
          <p:spPr bwMode="auto">
            <a:xfrm>
              <a:off x="2445845" y="6284068"/>
              <a:ext cx="31387"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4 w 12"/>
                <a:gd name="T11" fmla="*/ 11 h 12"/>
                <a:gd name="T12" fmla="*/ 2 w 12"/>
                <a:gd name="T13" fmla="*/ 10 h 12"/>
                <a:gd name="T14" fmla="*/ 1 w 12"/>
                <a:gd name="T15" fmla="*/ 8 h 12"/>
                <a:gd name="T16" fmla="*/ 0 w 12"/>
                <a:gd name="T17" fmla="*/ 6 h 12"/>
                <a:gd name="T18" fmla="*/ 1 w 12"/>
                <a:gd name="T19" fmla="*/ 4 h 12"/>
                <a:gd name="T20" fmla="*/ 2 w 12"/>
                <a:gd name="T21" fmla="*/ 2 h 12"/>
                <a:gd name="T22" fmla="*/ 4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4" y="11"/>
                  </a:cubicBezTo>
                  <a:cubicBezTo>
                    <a:pt x="3" y="11"/>
                    <a:pt x="2" y="10"/>
                    <a:pt x="2" y="10"/>
                  </a:cubicBezTo>
                  <a:cubicBezTo>
                    <a:pt x="1" y="9"/>
                    <a:pt x="1" y="9"/>
                    <a:pt x="1" y="8"/>
                  </a:cubicBezTo>
                  <a:cubicBezTo>
                    <a:pt x="0" y="7"/>
                    <a:pt x="0" y="7"/>
                    <a:pt x="0" y="6"/>
                  </a:cubicBezTo>
                  <a:cubicBezTo>
                    <a:pt x="0" y="5"/>
                    <a:pt x="0" y="4"/>
                    <a:pt x="1" y="4"/>
                  </a:cubicBezTo>
                  <a:cubicBezTo>
                    <a:pt x="1" y="3"/>
                    <a:pt x="1" y="2"/>
                    <a:pt x="2" y="2"/>
                  </a:cubicBezTo>
                  <a:cubicBezTo>
                    <a:pt x="2" y="1"/>
                    <a:pt x="3" y="1"/>
                    <a:pt x="4"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1" name="Freeform 29">
              <a:extLst>
                <a:ext uri="{FF2B5EF4-FFF2-40B4-BE49-F238E27FC236}">
                  <a16:creationId xmlns:a16="http://schemas.microsoft.com/office/drawing/2014/main" id="{15E4EB7D-754D-4053-9A23-596C7CFDA987}"/>
                </a:ext>
              </a:extLst>
            </p:cNvPr>
            <p:cNvSpPr>
              <a:spLocks/>
            </p:cNvSpPr>
            <p:nvPr userDrawn="1"/>
          </p:nvSpPr>
          <p:spPr bwMode="auto">
            <a:xfrm>
              <a:off x="2540006" y="6181188"/>
              <a:ext cx="97648" cy="130778"/>
            </a:xfrm>
            <a:custGeom>
              <a:avLst/>
              <a:gdLst>
                <a:gd name="T0" fmla="*/ 34 w 56"/>
                <a:gd name="T1" fmla="*/ 11 h 75"/>
                <a:gd name="T2" fmla="*/ 34 w 56"/>
                <a:gd name="T3" fmla="*/ 75 h 75"/>
                <a:gd name="T4" fmla="*/ 22 w 56"/>
                <a:gd name="T5" fmla="*/ 75 h 75"/>
                <a:gd name="T6" fmla="*/ 22 w 56"/>
                <a:gd name="T7" fmla="*/ 11 h 75"/>
                <a:gd name="T8" fmla="*/ 0 w 56"/>
                <a:gd name="T9" fmla="*/ 11 h 75"/>
                <a:gd name="T10" fmla="*/ 0 w 56"/>
                <a:gd name="T11" fmla="*/ 0 h 75"/>
                <a:gd name="T12" fmla="*/ 56 w 56"/>
                <a:gd name="T13" fmla="*/ 0 h 75"/>
                <a:gd name="T14" fmla="*/ 56 w 56"/>
                <a:gd name="T15" fmla="*/ 11 h 75"/>
                <a:gd name="T16" fmla="*/ 34 w 56"/>
                <a:gd name="T17"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5">
                  <a:moveTo>
                    <a:pt x="34" y="11"/>
                  </a:moveTo>
                  <a:lnTo>
                    <a:pt x="34" y="75"/>
                  </a:lnTo>
                  <a:lnTo>
                    <a:pt x="22" y="75"/>
                  </a:lnTo>
                  <a:lnTo>
                    <a:pt x="22" y="11"/>
                  </a:lnTo>
                  <a:lnTo>
                    <a:pt x="0" y="11"/>
                  </a:lnTo>
                  <a:lnTo>
                    <a:pt x="0" y="0"/>
                  </a:lnTo>
                  <a:lnTo>
                    <a:pt x="56" y="0"/>
                  </a:lnTo>
                  <a:lnTo>
                    <a:pt x="56" y="11"/>
                  </a:lnTo>
                  <a:lnTo>
                    <a:pt x="34" y="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2" name="Freeform 30">
              <a:extLst>
                <a:ext uri="{FF2B5EF4-FFF2-40B4-BE49-F238E27FC236}">
                  <a16:creationId xmlns:a16="http://schemas.microsoft.com/office/drawing/2014/main" id="{28E147CB-2B8F-497B-B00B-C25E679DC5EB}"/>
                </a:ext>
              </a:extLst>
            </p:cNvPr>
            <p:cNvSpPr>
              <a:spLocks/>
            </p:cNvSpPr>
            <p:nvPr userDrawn="1"/>
          </p:nvSpPr>
          <p:spPr bwMode="auto">
            <a:xfrm>
              <a:off x="2651603" y="6174213"/>
              <a:ext cx="80211" cy="137753"/>
            </a:xfrm>
            <a:custGeom>
              <a:avLst/>
              <a:gdLst>
                <a:gd name="T0" fmla="*/ 24 w 31"/>
                <a:gd name="T1" fmla="*/ 54 h 54"/>
                <a:gd name="T2" fmla="*/ 24 w 31"/>
                <a:gd name="T3" fmla="*/ 32 h 54"/>
                <a:gd name="T4" fmla="*/ 22 w 31"/>
                <a:gd name="T5" fmla="*/ 24 h 54"/>
                <a:gd name="T6" fmla="*/ 16 w 31"/>
                <a:gd name="T7" fmla="*/ 22 h 54"/>
                <a:gd name="T8" fmla="*/ 13 w 31"/>
                <a:gd name="T9" fmla="*/ 22 h 54"/>
                <a:gd name="T10" fmla="*/ 10 w 31"/>
                <a:gd name="T11" fmla="*/ 24 h 54"/>
                <a:gd name="T12" fmla="*/ 8 w 31"/>
                <a:gd name="T13" fmla="*/ 27 h 54"/>
                <a:gd name="T14" fmla="*/ 8 w 31"/>
                <a:gd name="T15" fmla="*/ 31 h 54"/>
                <a:gd name="T16" fmla="*/ 8 w 31"/>
                <a:gd name="T17" fmla="*/ 54 h 54"/>
                <a:gd name="T18" fmla="*/ 0 w 31"/>
                <a:gd name="T19" fmla="*/ 54 h 54"/>
                <a:gd name="T20" fmla="*/ 0 w 31"/>
                <a:gd name="T21" fmla="*/ 4 h 54"/>
                <a:gd name="T22" fmla="*/ 8 w 31"/>
                <a:gd name="T23" fmla="*/ 0 h 54"/>
                <a:gd name="T24" fmla="*/ 8 w 31"/>
                <a:gd name="T25" fmla="*/ 19 h 54"/>
                <a:gd name="T26" fmla="*/ 10 w 31"/>
                <a:gd name="T27" fmla="*/ 17 h 54"/>
                <a:gd name="T28" fmla="*/ 12 w 31"/>
                <a:gd name="T29" fmla="*/ 16 h 54"/>
                <a:gd name="T30" fmla="*/ 15 w 31"/>
                <a:gd name="T31" fmla="*/ 15 h 54"/>
                <a:gd name="T32" fmla="*/ 18 w 31"/>
                <a:gd name="T33" fmla="*/ 15 h 54"/>
                <a:gd name="T34" fmla="*/ 24 w 31"/>
                <a:gd name="T35" fmla="*/ 16 h 54"/>
                <a:gd name="T36" fmla="*/ 28 w 31"/>
                <a:gd name="T37" fmla="*/ 19 h 54"/>
                <a:gd name="T38" fmla="*/ 30 w 31"/>
                <a:gd name="T39" fmla="*/ 24 h 54"/>
                <a:gd name="T40" fmla="*/ 31 w 31"/>
                <a:gd name="T41" fmla="*/ 32 h 54"/>
                <a:gd name="T42" fmla="*/ 31 w 31"/>
                <a:gd name="T43" fmla="*/ 54 h 54"/>
                <a:gd name="T44" fmla="*/ 24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4" y="54"/>
                  </a:moveTo>
                  <a:cubicBezTo>
                    <a:pt x="24" y="32"/>
                    <a:pt x="24" y="32"/>
                    <a:pt x="24" y="32"/>
                  </a:cubicBezTo>
                  <a:cubicBezTo>
                    <a:pt x="24" y="28"/>
                    <a:pt x="23" y="26"/>
                    <a:pt x="22" y="24"/>
                  </a:cubicBezTo>
                  <a:cubicBezTo>
                    <a:pt x="21" y="22"/>
                    <a:pt x="19" y="22"/>
                    <a:pt x="16" y="22"/>
                  </a:cubicBezTo>
                  <a:cubicBezTo>
                    <a:pt x="15" y="22"/>
                    <a:pt x="14" y="22"/>
                    <a:pt x="13" y="22"/>
                  </a:cubicBezTo>
                  <a:cubicBezTo>
                    <a:pt x="12" y="22"/>
                    <a:pt x="11" y="23"/>
                    <a:pt x="10" y="24"/>
                  </a:cubicBezTo>
                  <a:cubicBezTo>
                    <a:pt x="9" y="25"/>
                    <a:pt x="9" y="26"/>
                    <a:pt x="8" y="27"/>
                  </a:cubicBezTo>
                  <a:cubicBezTo>
                    <a:pt x="8" y="28"/>
                    <a:pt x="8" y="30"/>
                    <a:pt x="8" y="31"/>
                  </a:cubicBezTo>
                  <a:cubicBezTo>
                    <a:pt x="8" y="54"/>
                    <a:pt x="8" y="54"/>
                    <a:pt x="8" y="54"/>
                  </a:cubicBezTo>
                  <a:cubicBezTo>
                    <a:pt x="0" y="54"/>
                    <a:pt x="0" y="54"/>
                    <a:pt x="0" y="54"/>
                  </a:cubicBezTo>
                  <a:cubicBezTo>
                    <a:pt x="0" y="4"/>
                    <a:pt x="0" y="4"/>
                    <a:pt x="0" y="4"/>
                  </a:cubicBezTo>
                  <a:cubicBezTo>
                    <a:pt x="8" y="0"/>
                    <a:pt x="8" y="0"/>
                    <a:pt x="8" y="0"/>
                  </a:cubicBezTo>
                  <a:cubicBezTo>
                    <a:pt x="8" y="19"/>
                    <a:pt x="8" y="19"/>
                    <a:pt x="8" y="19"/>
                  </a:cubicBezTo>
                  <a:cubicBezTo>
                    <a:pt x="8" y="18"/>
                    <a:pt x="9" y="18"/>
                    <a:pt x="10" y="17"/>
                  </a:cubicBezTo>
                  <a:cubicBezTo>
                    <a:pt x="10" y="17"/>
                    <a:pt x="11" y="16"/>
                    <a:pt x="12" y="16"/>
                  </a:cubicBezTo>
                  <a:cubicBezTo>
                    <a:pt x="13" y="15"/>
                    <a:pt x="14" y="15"/>
                    <a:pt x="15" y="15"/>
                  </a:cubicBezTo>
                  <a:cubicBezTo>
                    <a:pt x="16" y="15"/>
                    <a:pt x="17" y="15"/>
                    <a:pt x="18" y="15"/>
                  </a:cubicBezTo>
                  <a:cubicBezTo>
                    <a:pt x="20" y="15"/>
                    <a:pt x="22" y="15"/>
                    <a:pt x="24" y="16"/>
                  </a:cubicBezTo>
                  <a:cubicBezTo>
                    <a:pt x="25" y="16"/>
                    <a:pt x="27" y="17"/>
                    <a:pt x="28" y="19"/>
                  </a:cubicBezTo>
                  <a:cubicBezTo>
                    <a:pt x="29" y="20"/>
                    <a:pt x="30" y="22"/>
                    <a:pt x="30" y="24"/>
                  </a:cubicBezTo>
                  <a:cubicBezTo>
                    <a:pt x="31" y="27"/>
                    <a:pt x="31" y="29"/>
                    <a:pt x="31" y="32"/>
                  </a:cubicBezTo>
                  <a:cubicBezTo>
                    <a:pt x="31" y="54"/>
                    <a:pt x="31" y="54"/>
                    <a:pt x="31" y="54"/>
                  </a:cubicBezTo>
                  <a:lnTo>
                    <a:pt x="24"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3" name="Freeform 31">
              <a:extLst>
                <a:ext uri="{FF2B5EF4-FFF2-40B4-BE49-F238E27FC236}">
                  <a16:creationId xmlns:a16="http://schemas.microsoft.com/office/drawing/2014/main" id="{E68BC676-C787-429D-B59B-1A5CE062F78A}"/>
                </a:ext>
              </a:extLst>
            </p:cNvPr>
            <p:cNvSpPr>
              <a:spLocks noEditPoints="1"/>
            </p:cNvSpPr>
            <p:nvPr userDrawn="1"/>
          </p:nvSpPr>
          <p:spPr bwMode="auto">
            <a:xfrm>
              <a:off x="2750996" y="6212575"/>
              <a:ext cx="85443" cy="101135"/>
            </a:xfrm>
            <a:custGeom>
              <a:avLst/>
              <a:gdLst>
                <a:gd name="T0" fmla="*/ 33 w 33"/>
                <a:gd name="T1" fmla="*/ 19 h 40"/>
                <a:gd name="T2" fmla="*/ 33 w 33"/>
                <a:gd name="T3" fmla="*/ 21 h 40"/>
                <a:gd name="T4" fmla="*/ 33 w 33"/>
                <a:gd name="T5" fmla="*/ 22 h 40"/>
                <a:gd name="T6" fmla="*/ 7 w 33"/>
                <a:gd name="T7" fmla="*/ 22 h 40"/>
                <a:gd name="T8" fmla="*/ 8 w 33"/>
                <a:gd name="T9" fmla="*/ 27 h 40"/>
                <a:gd name="T10" fmla="*/ 11 w 33"/>
                <a:gd name="T11" fmla="*/ 30 h 40"/>
                <a:gd name="T12" fmla="*/ 13 w 33"/>
                <a:gd name="T13" fmla="*/ 32 h 40"/>
                <a:gd name="T14" fmla="*/ 17 w 33"/>
                <a:gd name="T15" fmla="*/ 33 h 40"/>
                <a:gd name="T16" fmla="*/ 19 w 33"/>
                <a:gd name="T17" fmla="*/ 33 h 40"/>
                <a:gd name="T18" fmla="*/ 21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6 w 33"/>
                <a:gd name="T33" fmla="*/ 40 h 40"/>
                <a:gd name="T34" fmla="*/ 12 w 33"/>
                <a:gd name="T35" fmla="*/ 39 h 40"/>
                <a:gd name="T36" fmla="*/ 8 w 33"/>
                <a:gd name="T37" fmla="*/ 37 h 40"/>
                <a:gd name="T38" fmla="*/ 5 w 33"/>
                <a:gd name="T39" fmla="*/ 34 h 40"/>
                <a:gd name="T40" fmla="*/ 2 w 33"/>
                <a:gd name="T41" fmla="*/ 31 h 40"/>
                <a:gd name="T42" fmla="*/ 0 w 33"/>
                <a:gd name="T43" fmla="*/ 26 h 40"/>
                <a:gd name="T44" fmla="*/ 0 w 33"/>
                <a:gd name="T45" fmla="*/ 20 h 40"/>
                <a:gd name="T46" fmla="*/ 1 w 33"/>
                <a:gd name="T47" fmla="*/ 11 h 40"/>
                <a:gd name="T48" fmla="*/ 4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4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8 w 33"/>
                <a:gd name="T77" fmla="*/ 12 h 40"/>
                <a:gd name="T78" fmla="*/ 7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7" y="24"/>
                    <a:pt x="8" y="26"/>
                    <a:pt x="8" y="27"/>
                  </a:cubicBezTo>
                  <a:cubicBezTo>
                    <a:pt x="9" y="28"/>
                    <a:pt x="10" y="29"/>
                    <a:pt x="11" y="30"/>
                  </a:cubicBezTo>
                  <a:cubicBezTo>
                    <a:pt x="11" y="31"/>
                    <a:pt x="12" y="32"/>
                    <a:pt x="13" y="32"/>
                  </a:cubicBezTo>
                  <a:cubicBezTo>
                    <a:pt x="15" y="33"/>
                    <a:pt x="16" y="33"/>
                    <a:pt x="17" y="33"/>
                  </a:cubicBezTo>
                  <a:cubicBezTo>
                    <a:pt x="18" y="33"/>
                    <a:pt x="18" y="33"/>
                    <a:pt x="19" y="33"/>
                  </a:cubicBezTo>
                  <a:cubicBezTo>
                    <a:pt x="20" y="32"/>
                    <a:pt x="21" y="32"/>
                    <a:pt x="21" y="32"/>
                  </a:cubicBezTo>
                  <a:cubicBezTo>
                    <a:pt x="22" y="32"/>
                    <a:pt x="23" y="31"/>
                    <a:pt x="23" y="31"/>
                  </a:cubicBezTo>
                  <a:cubicBezTo>
                    <a:pt x="24" y="31"/>
                    <a:pt x="24"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19" y="39"/>
                    <a:pt x="18" y="40"/>
                    <a:pt x="16" y="40"/>
                  </a:cubicBezTo>
                  <a:cubicBezTo>
                    <a:pt x="15" y="40"/>
                    <a:pt x="13" y="39"/>
                    <a:pt x="12" y="39"/>
                  </a:cubicBezTo>
                  <a:cubicBezTo>
                    <a:pt x="10" y="38"/>
                    <a:pt x="9" y="38"/>
                    <a:pt x="8" y="37"/>
                  </a:cubicBezTo>
                  <a:cubicBezTo>
                    <a:pt x="7" y="36"/>
                    <a:pt x="6" y="35"/>
                    <a:pt x="5" y="34"/>
                  </a:cubicBezTo>
                  <a:cubicBezTo>
                    <a:pt x="4" y="34"/>
                    <a:pt x="3" y="32"/>
                    <a:pt x="2" y="31"/>
                  </a:cubicBezTo>
                  <a:cubicBezTo>
                    <a:pt x="1" y="29"/>
                    <a:pt x="1" y="28"/>
                    <a:pt x="0" y="26"/>
                  </a:cubicBezTo>
                  <a:cubicBezTo>
                    <a:pt x="0" y="24"/>
                    <a:pt x="0" y="22"/>
                    <a:pt x="0" y="20"/>
                  </a:cubicBezTo>
                  <a:cubicBezTo>
                    <a:pt x="0" y="16"/>
                    <a:pt x="0" y="13"/>
                    <a:pt x="1" y="11"/>
                  </a:cubicBezTo>
                  <a:cubicBezTo>
                    <a:pt x="2" y="8"/>
                    <a:pt x="3" y="6"/>
                    <a:pt x="4" y="5"/>
                  </a:cubicBezTo>
                  <a:cubicBezTo>
                    <a:pt x="6" y="3"/>
                    <a:pt x="8" y="2"/>
                    <a:pt x="10" y="1"/>
                  </a:cubicBezTo>
                  <a:cubicBezTo>
                    <a:pt x="12" y="0"/>
                    <a:pt x="14" y="0"/>
                    <a:pt x="17" y="0"/>
                  </a:cubicBezTo>
                  <a:cubicBezTo>
                    <a:pt x="19" y="0"/>
                    <a:pt x="22" y="0"/>
                    <a:pt x="24" y="1"/>
                  </a:cubicBezTo>
                  <a:cubicBezTo>
                    <a:pt x="26" y="2"/>
                    <a:pt x="27" y="4"/>
                    <a:pt x="29" y="5"/>
                  </a:cubicBezTo>
                  <a:cubicBezTo>
                    <a:pt x="30" y="7"/>
                    <a:pt x="31" y="9"/>
                    <a:pt x="32" y="11"/>
                  </a:cubicBezTo>
                  <a:cubicBezTo>
                    <a:pt x="32" y="14"/>
                    <a:pt x="33" y="16"/>
                    <a:pt x="33" y="19"/>
                  </a:cubicBezTo>
                  <a:close/>
                  <a:moveTo>
                    <a:pt x="25" y="16"/>
                  </a:moveTo>
                  <a:cubicBezTo>
                    <a:pt x="25" y="15"/>
                    <a:pt x="25" y="13"/>
                    <a:pt x="24"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9" y="10"/>
                    <a:pt x="9" y="11"/>
                    <a:pt x="8" y="12"/>
                  </a:cubicBezTo>
                  <a:cubicBezTo>
                    <a:pt x="8" y="13"/>
                    <a:pt x="7" y="14"/>
                    <a:pt x="7"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4" name="Freeform 32">
              <a:extLst>
                <a:ext uri="{FF2B5EF4-FFF2-40B4-BE49-F238E27FC236}">
                  <a16:creationId xmlns:a16="http://schemas.microsoft.com/office/drawing/2014/main" id="{71266960-73CB-44B9-9A97-810858989148}"/>
                </a:ext>
              </a:extLst>
            </p:cNvPr>
            <p:cNvSpPr>
              <a:spLocks noEditPoints="1"/>
            </p:cNvSpPr>
            <p:nvPr userDrawn="1"/>
          </p:nvSpPr>
          <p:spPr bwMode="auto">
            <a:xfrm>
              <a:off x="2902698" y="6174213"/>
              <a:ext cx="80211" cy="139497"/>
            </a:xfrm>
            <a:custGeom>
              <a:avLst/>
              <a:gdLst>
                <a:gd name="T0" fmla="*/ 32 w 32"/>
                <a:gd name="T1" fmla="*/ 35 h 55"/>
                <a:gd name="T2" fmla="*/ 31 w 32"/>
                <a:gd name="T3" fmla="*/ 44 h 55"/>
                <a:gd name="T4" fmla="*/ 28 w 32"/>
                <a:gd name="T5" fmla="*/ 50 h 55"/>
                <a:gd name="T6" fmla="*/ 23 w 32"/>
                <a:gd name="T7" fmla="*/ 53 h 55"/>
                <a:gd name="T8" fmla="*/ 17 w 32"/>
                <a:gd name="T9" fmla="*/ 55 h 55"/>
                <a:gd name="T10" fmla="*/ 12 w 32"/>
                <a:gd name="T11" fmla="*/ 53 h 55"/>
                <a:gd name="T12" fmla="*/ 7 w 32"/>
                <a:gd name="T13" fmla="*/ 50 h 55"/>
                <a:gd name="T14" fmla="*/ 7 w 32"/>
                <a:gd name="T15" fmla="*/ 54 h 55"/>
                <a:gd name="T16" fmla="*/ 0 w 32"/>
                <a:gd name="T17" fmla="*/ 54 h 55"/>
                <a:gd name="T18" fmla="*/ 0 w 32"/>
                <a:gd name="T19" fmla="*/ 4 h 55"/>
                <a:gd name="T20" fmla="*/ 7 w 32"/>
                <a:gd name="T21" fmla="*/ 0 h 55"/>
                <a:gd name="T22" fmla="*/ 7 w 32"/>
                <a:gd name="T23" fmla="*/ 19 h 55"/>
                <a:gd name="T24" fmla="*/ 10 w 32"/>
                <a:gd name="T25" fmla="*/ 17 h 55"/>
                <a:gd name="T26" fmla="*/ 12 w 32"/>
                <a:gd name="T27" fmla="*/ 16 h 55"/>
                <a:gd name="T28" fmla="*/ 14 w 32"/>
                <a:gd name="T29" fmla="*/ 15 h 55"/>
                <a:gd name="T30" fmla="*/ 17 w 32"/>
                <a:gd name="T31" fmla="*/ 15 h 55"/>
                <a:gd name="T32" fmla="*/ 23 w 32"/>
                <a:gd name="T33" fmla="*/ 16 h 55"/>
                <a:gd name="T34" fmla="*/ 28 w 32"/>
                <a:gd name="T35" fmla="*/ 19 h 55"/>
                <a:gd name="T36" fmla="*/ 31 w 32"/>
                <a:gd name="T37" fmla="*/ 26 h 55"/>
                <a:gd name="T38" fmla="*/ 32 w 32"/>
                <a:gd name="T39" fmla="*/ 35 h 55"/>
                <a:gd name="T40" fmla="*/ 25 w 32"/>
                <a:gd name="T41" fmla="*/ 35 h 55"/>
                <a:gd name="T42" fmla="*/ 23 w 32"/>
                <a:gd name="T43" fmla="*/ 25 h 55"/>
                <a:gd name="T44" fmla="*/ 16 w 32"/>
                <a:gd name="T45" fmla="*/ 22 h 55"/>
                <a:gd name="T46" fmla="*/ 14 w 32"/>
                <a:gd name="T47" fmla="*/ 22 h 55"/>
                <a:gd name="T48" fmla="*/ 11 w 32"/>
                <a:gd name="T49" fmla="*/ 23 h 55"/>
                <a:gd name="T50" fmla="*/ 9 w 32"/>
                <a:gd name="T51" fmla="*/ 25 h 55"/>
                <a:gd name="T52" fmla="*/ 7 w 32"/>
                <a:gd name="T53" fmla="*/ 26 h 55"/>
                <a:gd name="T54" fmla="*/ 7 w 32"/>
                <a:gd name="T55" fmla="*/ 43 h 55"/>
                <a:gd name="T56" fmla="*/ 9 w 32"/>
                <a:gd name="T57" fmla="*/ 44 h 55"/>
                <a:gd name="T58" fmla="*/ 11 w 32"/>
                <a:gd name="T59" fmla="*/ 46 h 55"/>
                <a:gd name="T60" fmla="*/ 14 w 32"/>
                <a:gd name="T61" fmla="*/ 47 h 55"/>
                <a:gd name="T62" fmla="*/ 16 w 32"/>
                <a:gd name="T63" fmla="*/ 48 h 55"/>
                <a:gd name="T64" fmla="*/ 23 w 32"/>
                <a:gd name="T65" fmla="*/ 45 h 55"/>
                <a:gd name="T66" fmla="*/ 25 w 32"/>
                <a:gd name="T67" fmla="*/ 3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 h="55">
                  <a:moveTo>
                    <a:pt x="32" y="35"/>
                  </a:moveTo>
                  <a:cubicBezTo>
                    <a:pt x="32" y="38"/>
                    <a:pt x="32" y="41"/>
                    <a:pt x="31" y="44"/>
                  </a:cubicBezTo>
                  <a:cubicBezTo>
                    <a:pt x="30" y="46"/>
                    <a:pt x="29" y="48"/>
                    <a:pt x="28" y="50"/>
                  </a:cubicBezTo>
                  <a:cubicBezTo>
                    <a:pt x="26" y="51"/>
                    <a:pt x="25" y="53"/>
                    <a:pt x="23" y="53"/>
                  </a:cubicBezTo>
                  <a:cubicBezTo>
                    <a:pt x="21" y="54"/>
                    <a:pt x="19" y="55"/>
                    <a:pt x="17" y="55"/>
                  </a:cubicBezTo>
                  <a:cubicBezTo>
                    <a:pt x="15" y="55"/>
                    <a:pt x="13" y="54"/>
                    <a:pt x="12" y="53"/>
                  </a:cubicBezTo>
                  <a:cubicBezTo>
                    <a:pt x="10" y="52"/>
                    <a:pt x="9" y="51"/>
                    <a:pt x="7" y="50"/>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9" y="18"/>
                    <a:pt x="10" y="17"/>
                  </a:cubicBezTo>
                  <a:cubicBezTo>
                    <a:pt x="10" y="17"/>
                    <a:pt x="11" y="16"/>
                    <a:pt x="12" y="16"/>
                  </a:cubicBezTo>
                  <a:cubicBezTo>
                    <a:pt x="12" y="16"/>
                    <a:pt x="13" y="15"/>
                    <a:pt x="14" y="15"/>
                  </a:cubicBezTo>
                  <a:cubicBezTo>
                    <a:pt x="15" y="15"/>
                    <a:pt x="16" y="15"/>
                    <a:pt x="17" y="15"/>
                  </a:cubicBezTo>
                  <a:cubicBezTo>
                    <a:pt x="20" y="15"/>
                    <a:pt x="21" y="15"/>
                    <a:pt x="23" y="16"/>
                  </a:cubicBezTo>
                  <a:cubicBezTo>
                    <a:pt x="25" y="16"/>
                    <a:pt x="27" y="18"/>
                    <a:pt x="28" y="19"/>
                  </a:cubicBezTo>
                  <a:cubicBezTo>
                    <a:pt x="29" y="21"/>
                    <a:pt x="30" y="23"/>
                    <a:pt x="31" y="26"/>
                  </a:cubicBezTo>
                  <a:cubicBezTo>
                    <a:pt x="32" y="28"/>
                    <a:pt x="32" y="32"/>
                    <a:pt x="32" y="35"/>
                  </a:cubicBezTo>
                  <a:close/>
                  <a:moveTo>
                    <a:pt x="25" y="35"/>
                  </a:moveTo>
                  <a:cubicBezTo>
                    <a:pt x="25" y="31"/>
                    <a:pt x="24" y="27"/>
                    <a:pt x="23" y="25"/>
                  </a:cubicBezTo>
                  <a:cubicBezTo>
                    <a:pt x="21" y="23"/>
                    <a:pt x="19" y="22"/>
                    <a:pt x="16" y="22"/>
                  </a:cubicBezTo>
                  <a:cubicBezTo>
                    <a:pt x="15" y="22"/>
                    <a:pt x="14" y="22"/>
                    <a:pt x="14" y="22"/>
                  </a:cubicBezTo>
                  <a:cubicBezTo>
                    <a:pt x="13" y="22"/>
                    <a:pt x="12" y="23"/>
                    <a:pt x="11" y="23"/>
                  </a:cubicBezTo>
                  <a:cubicBezTo>
                    <a:pt x="10" y="23"/>
                    <a:pt x="10" y="24"/>
                    <a:pt x="9" y="25"/>
                  </a:cubicBezTo>
                  <a:cubicBezTo>
                    <a:pt x="8" y="25"/>
                    <a:pt x="8" y="26"/>
                    <a:pt x="7" y="26"/>
                  </a:cubicBezTo>
                  <a:cubicBezTo>
                    <a:pt x="7" y="43"/>
                    <a:pt x="7" y="43"/>
                    <a:pt x="7" y="43"/>
                  </a:cubicBezTo>
                  <a:cubicBezTo>
                    <a:pt x="8" y="43"/>
                    <a:pt x="8" y="44"/>
                    <a:pt x="9" y="44"/>
                  </a:cubicBezTo>
                  <a:cubicBezTo>
                    <a:pt x="10" y="45"/>
                    <a:pt x="10" y="45"/>
                    <a:pt x="11" y="46"/>
                  </a:cubicBezTo>
                  <a:cubicBezTo>
                    <a:pt x="12" y="46"/>
                    <a:pt x="13" y="47"/>
                    <a:pt x="14" y="47"/>
                  </a:cubicBezTo>
                  <a:cubicBezTo>
                    <a:pt x="15" y="47"/>
                    <a:pt x="15" y="48"/>
                    <a:pt x="16" y="48"/>
                  </a:cubicBezTo>
                  <a:cubicBezTo>
                    <a:pt x="19" y="48"/>
                    <a:pt x="21" y="47"/>
                    <a:pt x="23" y="45"/>
                  </a:cubicBezTo>
                  <a:cubicBezTo>
                    <a:pt x="24" y="43"/>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5" name="Freeform 33">
              <a:extLst>
                <a:ext uri="{FF2B5EF4-FFF2-40B4-BE49-F238E27FC236}">
                  <a16:creationId xmlns:a16="http://schemas.microsoft.com/office/drawing/2014/main" id="{3FF3AC5A-B742-4B29-8E04-03A71D82B9A6}"/>
                </a:ext>
              </a:extLst>
            </p:cNvPr>
            <p:cNvSpPr>
              <a:spLocks noEditPoints="1"/>
            </p:cNvSpPr>
            <p:nvPr userDrawn="1"/>
          </p:nvSpPr>
          <p:spPr bwMode="auto">
            <a:xfrm>
              <a:off x="2998603"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8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8" y="37"/>
                  </a:cubicBezTo>
                  <a:cubicBezTo>
                    <a:pt x="27" y="37"/>
                    <a:pt x="26" y="38"/>
                    <a:pt x="25" y="38"/>
                  </a:cubicBezTo>
                  <a:cubicBezTo>
                    <a:pt x="24" y="39"/>
                    <a:pt x="23"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7"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6" name="Freeform 34">
              <a:extLst>
                <a:ext uri="{FF2B5EF4-FFF2-40B4-BE49-F238E27FC236}">
                  <a16:creationId xmlns:a16="http://schemas.microsoft.com/office/drawing/2014/main" id="{0C912743-E24B-4E48-8196-5FBD1ECEE9AD}"/>
                </a:ext>
              </a:extLst>
            </p:cNvPr>
            <p:cNvSpPr>
              <a:spLocks/>
            </p:cNvSpPr>
            <p:nvPr userDrawn="1"/>
          </p:nvSpPr>
          <p:spPr bwMode="auto">
            <a:xfrm>
              <a:off x="3096251"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3"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7" name="Freeform 35">
              <a:extLst>
                <a:ext uri="{FF2B5EF4-FFF2-40B4-BE49-F238E27FC236}">
                  <a16:creationId xmlns:a16="http://schemas.microsoft.com/office/drawing/2014/main" id="{6E2F01F4-1410-4FE1-B043-EA97A1541F32}"/>
                </a:ext>
              </a:extLst>
            </p:cNvPr>
            <p:cNvSpPr>
              <a:spLocks/>
            </p:cNvSpPr>
            <p:nvPr userDrawn="1"/>
          </p:nvSpPr>
          <p:spPr bwMode="auto">
            <a:xfrm>
              <a:off x="3164256" y="6174213"/>
              <a:ext cx="55799" cy="139497"/>
            </a:xfrm>
            <a:custGeom>
              <a:avLst/>
              <a:gdLst>
                <a:gd name="T0" fmla="*/ 21 w 22"/>
                <a:gd name="T1" fmla="*/ 53 h 55"/>
                <a:gd name="T2" fmla="*/ 18 w 22"/>
                <a:gd name="T3" fmla="*/ 54 h 55"/>
                <a:gd name="T4" fmla="*/ 14 w 22"/>
                <a:gd name="T5" fmla="*/ 55 h 55"/>
                <a:gd name="T6" fmla="*/ 10 w 22"/>
                <a:gd name="T7" fmla="*/ 54 h 55"/>
                <a:gd name="T8" fmla="*/ 7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6" y="54"/>
                    <a:pt x="15" y="55"/>
                    <a:pt x="14" y="55"/>
                  </a:cubicBezTo>
                  <a:cubicBezTo>
                    <a:pt x="12" y="55"/>
                    <a:pt x="11" y="54"/>
                    <a:pt x="10" y="54"/>
                  </a:cubicBezTo>
                  <a:cubicBezTo>
                    <a:pt x="9" y="54"/>
                    <a:pt x="8" y="53"/>
                    <a:pt x="7"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8" name="Freeform 36">
              <a:extLst>
                <a:ext uri="{FF2B5EF4-FFF2-40B4-BE49-F238E27FC236}">
                  <a16:creationId xmlns:a16="http://schemas.microsoft.com/office/drawing/2014/main" id="{58ACFF1C-49F0-414E-B9E3-DE4E9FFAA38A}"/>
                </a:ext>
              </a:extLst>
            </p:cNvPr>
            <p:cNvSpPr>
              <a:spLocks noEditPoints="1"/>
            </p:cNvSpPr>
            <p:nvPr userDrawn="1"/>
          </p:nvSpPr>
          <p:spPr bwMode="auto">
            <a:xfrm>
              <a:off x="3234004" y="6212575"/>
              <a:ext cx="83698" cy="101135"/>
            </a:xfrm>
            <a:custGeom>
              <a:avLst/>
              <a:gdLst>
                <a:gd name="T0" fmla="*/ 33 w 33"/>
                <a:gd name="T1" fmla="*/ 19 h 40"/>
                <a:gd name="T2" fmla="*/ 33 w 33"/>
                <a:gd name="T3" fmla="*/ 21 h 40"/>
                <a:gd name="T4" fmla="*/ 33 w 33"/>
                <a:gd name="T5" fmla="*/ 22 h 40"/>
                <a:gd name="T6" fmla="*/ 8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4 w 33"/>
                <a:gd name="T21" fmla="*/ 31 h 40"/>
                <a:gd name="T22" fmla="*/ 26 w 33"/>
                <a:gd name="T23" fmla="*/ 30 h 40"/>
                <a:gd name="T24" fmla="*/ 30 w 33"/>
                <a:gd name="T25" fmla="*/ 35 h 40"/>
                <a:gd name="T26" fmla="*/ 27 w 33"/>
                <a:gd name="T27" fmla="*/ 37 h 40"/>
                <a:gd name="T28" fmla="*/ 25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2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6 w 33"/>
                <a:gd name="T63" fmla="*/ 16 h 40"/>
                <a:gd name="T64" fmla="*/ 25 w 33"/>
                <a:gd name="T65" fmla="*/ 12 h 40"/>
                <a:gd name="T66" fmla="*/ 23 w 33"/>
                <a:gd name="T67" fmla="*/ 9 h 40"/>
                <a:gd name="T68" fmla="*/ 21 w 33"/>
                <a:gd name="T69" fmla="*/ 7 h 40"/>
                <a:gd name="T70" fmla="*/ 17 w 33"/>
                <a:gd name="T71" fmla="*/ 6 h 40"/>
                <a:gd name="T72" fmla="*/ 13 w 33"/>
                <a:gd name="T73" fmla="*/ 7 h 40"/>
                <a:gd name="T74" fmla="*/ 11 w 33"/>
                <a:gd name="T75" fmla="*/ 9 h 40"/>
                <a:gd name="T76" fmla="*/ 9 w 33"/>
                <a:gd name="T77" fmla="*/ 12 h 40"/>
                <a:gd name="T78" fmla="*/ 8 w 33"/>
                <a:gd name="T79" fmla="*/ 16 h 40"/>
                <a:gd name="T80" fmla="*/ 26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8" y="22"/>
                    <a:pt x="8" y="22"/>
                    <a:pt x="8" y="22"/>
                  </a:cubicBezTo>
                  <a:cubicBezTo>
                    <a:pt x="8" y="24"/>
                    <a:pt x="8" y="26"/>
                    <a:pt x="9" y="27"/>
                  </a:cubicBezTo>
                  <a:cubicBezTo>
                    <a:pt x="10" y="28"/>
                    <a:pt x="10" y="29"/>
                    <a:pt x="11" y="30"/>
                  </a:cubicBezTo>
                  <a:cubicBezTo>
                    <a:pt x="12" y="31"/>
                    <a:pt x="13" y="32"/>
                    <a:pt x="14" y="32"/>
                  </a:cubicBezTo>
                  <a:cubicBezTo>
                    <a:pt x="15" y="33"/>
                    <a:pt x="16" y="33"/>
                    <a:pt x="17" y="33"/>
                  </a:cubicBezTo>
                  <a:cubicBezTo>
                    <a:pt x="18" y="33"/>
                    <a:pt x="19" y="33"/>
                    <a:pt x="20" y="33"/>
                  </a:cubicBezTo>
                  <a:cubicBezTo>
                    <a:pt x="21" y="32"/>
                    <a:pt x="21" y="32"/>
                    <a:pt x="22" y="32"/>
                  </a:cubicBezTo>
                  <a:cubicBezTo>
                    <a:pt x="23" y="32"/>
                    <a:pt x="23" y="31"/>
                    <a:pt x="24" y="31"/>
                  </a:cubicBezTo>
                  <a:cubicBezTo>
                    <a:pt x="24" y="31"/>
                    <a:pt x="25" y="30"/>
                    <a:pt x="26" y="30"/>
                  </a:cubicBezTo>
                  <a:cubicBezTo>
                    <a:pt x="30" y="35"/>
                    <a:pt x="30" y="35"/>
                    <a:pt x="30" y="35"/>
                  </a:cubicBezTo>
                  <a:cubicBezTo>
                    <a:pt x="29" y="35"/>
                    <a:pt x="28" y="36"/>
                    <a:pt x="27" y="37"/>
                  </a:cubicBezTo>
                  <a:cubicBezTo>
                    <a:pt x="27" y="37"/>
                    <a:pt x="26" y="38"/>
                    <a:pt x="25" y="38"/>
                  </a:cubicBezTo>
                  <a:cubicBezTo>
                    <a:pt x="24" y="39"/>
                    <a:pt x="22" y="39"/>
                    <a:pt x="21" y="39"/>
                  </a:cubicBezTo>
                  <a:cubicBezTo>
                    <a:pt x="20" y="39"/>
                    <a:pt x="19" y="40"/>
                    <a:pt x="17" y="40"/>
                  </a:cubicBezTo>
                  <a:cubicBezTo>
                    <a:pt x="15" y="40"/>
                    <a:pt x="14" y="39"/>
                    <a:pt x="12" y="39"/>
                  </a:cubicBezTo>
                  <a:cubicBezTo>
                    <a:pt x="11" y="38"/>
                    <a:pt x="10" y="38"/>
                    <a:pt x="8" y="37"/>
                  </a:cubicBezTo>
                  <a:cubicBezTo>
                    <a:pt x="7" y="36"/>
                    <a:pt x="6" y="35"/>
                    <a:pt x="5" y="34"/>
                  </a:cubicBezTo>
                  <a:cubicBezTo>
                    <a:pt x="5" y="34"/>
                    <a:pt x="4" y="32"/>
                    <a:pt x="3" y="31"/>
                  </a:cubicBezTo>
                  <a:cubicBezTo>
                    <a:pt x="2" y="29"/>
                    <a:pt x="1" y="28"/>
                    <a:pt x="1" y="26"/>
                  </a:cubicBezTo>
                  <a:cubicBezTo>
                    <a:pt x="1" y="24"/>
                    <a:pt x="0" y="22"/>
                    <a:pt x="0" y="20"/>
                  </a:cubicBezTo>
                  <a:cubicBezTo>
                    <a:pt x="0" y="16"/>
                    <a:pt x="1" y="13"/>
                    <a:pt x="2" y="11"/>
                  </a:cubicBezTo>
                  <a:cubicBezTo>
                    <a:pt x="2" y="8"/>
                    <a:pt x="4" y="6"/>
                    <a:pt x="5" y="5"/>
                  </a:cubicBezTo>
                  <a:cubicBezTo>
                    <a:pt x="6" y="3"/>
                    <a:pt x="8" y="2"/>
                    <a:pt x="10" y="1"/>
                  </a:cubicBezTo>
                  <a:cubicBezTo>
                    <a:pt x="12" y="0"/>
                    <a:pt x="15" y="0"/>
                    <a:pt x="17" y="0"/>
                  </a:cubicBezTo>
                  <a:cubicBezTo>
                    <a:pt x="20" y="0"/>
                    <a:pt x="22" y="0"/>
                    <a:pt x="24" y="1"/>
                  </a:cubicBezTo>
                  <a:cubicBezTo>
                    <a:pt x="26" y="2"/>
                    <a:pt x="28" y="4"/>
                    <a:pt x="29" y="5"/>
                  </a:cubicBezTo>
                  <a:cubicBezTo>
                    <a:pt x="31" y="7"/>
                    <a:pt x="32" y="9"/>
                    <a:pt x="32" y="11"/>
                  </a:cubicBezTo>
                  <a:cubicBezTo>
                    <a:pt x="33" y="14"/>
                    <a:pt x="33" y="16"/>
                    <a:pt x="33" y="19"/>
                  </a:cubicBezTo>
                  <a:close/>
                  <a:moveTo>
                    <a:pt x="26" y="16"/>
                  </a:moveTo>
                  <a:cubicBezTo>
                    <a:pt x="26" y="15"/>
                    <a:pt x="25" y="13"/>
                    <a:pt x="25" y="12"/>
                  </a:cubicBezTo>
                  <a:cubicBezTo>
                    <a:pt x="25" y="11"/>
                    <a:pt x="24" y="10"/>
                    <a:pt x="23" y="9"/>
                  </a:cubicBezTo>
                  <a:cubicBezTo>
                    <a:pt x="23" y="8"/>
                    <a:pt x="22" y="8"/>
                    <a:pt x="21" y="7"/>
                  </a:cubicBezTo>
                  <a:cubicBezTo>
                    <a:pt x="20" y="7"/>
                    <a:pt x="18" y="6"/>
                    <a:pt x="17" y="6"/>
                  </a:cubicBezTo>
                  <a:cubicBezTo>
                    <a:pt x="15" y="6"/>
                    <a:pt x="14" y="7"/>
                    <a:pt x="13" y="7"/>
                  </a:cubicBezTo>
                  <a:cubicBezTo>
                    <a:pt x="12" y="7"/>
                    <a:pt x="11" y="8"/>
                    <a:pt x="11" y="9"/>
                  </a:cubicBezTo>
                  <a:cubicBezTo>
                    <a:pt x="10" y="10"/>
                    <a:pt x="9" y="11"/>
                    <a:pt x="9" y="12"/>
                  </a:cubicBezTo>
                  <a:cubicBezTo>
                    <a:pt x="8" y="13"/>
                    <a:pt x="8" y="14"/>
                    <a:pt x="8" y="16"/>
                  </a:cubicBezTo>
                  <a:lnTo>
                    <a:pt x="26"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19" name="Freeform 37">
              <a:extLst>
                <a:ext uri="{FF2B5EF4-FFF2-40B4-BE49-F238E27FC236}">
                  <a16:creationId xmlns:a16="http://schemas.microsoft.com/office/drawing/2014/main" id="{DACBD04B-22FF-4A4F-8B29-A2F31A05423A}"/>
                </a:ext>
              </a:extLst>
            </p:cNvPr>
            <p:cNvSpPr>
              <a:spLocks/>
            </p:cNvSpPr>
            <p:nvPr userDrawn="1"/>
          </p:nvSpPr>
          <p:spPr bwMode="auto">
            <a:xfrm>
              <a:off x="3336884" y="6212575"/>
              <a:ext cx="59286" cy="99391"/>
            </a:xfrm>
            <a:custGeom>
              <a:avLst/>
              <a:gdLst>
                <a:gd name="T0" fmla="*/ 21 w 23"/>
                <a:gd name="T1" fmla="*/ 8 h 39"/>
                <a:gd name="T2" fmla="*/ 19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7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9" y="7"/>
                  </a:cubicBezTo>
                  <a:cubicBezTo>
                    <a:pt x="18" y="7"/>
                    <a:pt x="17"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1" y="1"/>
                  </a:cubicBezTo>
                  <a:cubicBezTo>
                    <a:pt x="12" y="0"/>
                    <a:pt x="13" y="0"/>
                    <a:pt x="14" y="0"/>
                  </a:cubicBezTo>
                  <a:cubicBezTo>
                    <a:pt x="15" y="0"/>
                    <a:pt x="16" y="0"/>
                    <a:pt x="17"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0" name="Freeform 38">
              <a:extLst>
                <a:ext uri="{FF2B5EF4-FFF2-40B4-BE49-F238E27FC236}">
                  <a16:creationId xmlns:a16="http://schemas.microsoft.com/office/drawing/2014/main" id="{A13F6E37-C22B-4FD3-ADFE-9C53ECB44692}"/>
                </a:ext>
              </a:extLst>
            </p:cNvPr>
            <p:cNvSpPr>
              <a:spLocks/>
            </p:cNvSpPr>
            <p:nvPr userDrawn="1"/>
          </p:nvSpPr>
          <p:spPr bwMode="auto">
            <a:xfrm>
              <a:off x="3451969" y="6174213"/>
              <a:ext cx="55799" cy="139497"/>
            </a:xfrm>
            <a:custGeom>
              <a:avLst/>
              <a:gdLst>
                <a:gd name="T0" fmla="*/ 21 w 22"/>
                <a:gd name="T1" fmla="*/ 53 h 55"/>
                <a:gd name="T2" fmla="*/ 18 w 22"/>
                <a:gd name="T3" fmla="*/ 54 h 55"/>
                <a:gd name="T4" fmla="*/ 14 w 22"/>
                <a:gd name="T5" fmla="*/ 55 h 55"/>
                <a:gd name="T6" fmla="*/ 10 w 22"/>
                <a:gd name="T7" fmla="*/ 54 h 55"/>
                <a:gd name="T8" fmla="*/ 8 w 22"/>
                <a:gd name="T9" fmla="*/ 52 h 55"/>
                <a:gd name="T10" fmla="*/ 6 w 22"/>
                <a:gd name="T11" fmla="*/ 49 h 55"/>
                <a:gd name="T12" fmla="*/ 5 w 22"/>
                <a:gd name="T13" fmla="*/ 44 h 55"/>
                <a:gd name="T14" fmla="*/ 5 w 22"/>
                <a:gd name="T15" fmla="*/ 22 h 55"/>
                <a:gd name="T16" fmla="*/ 0 w 22"/>
                <a:gd name="T17" fmla="*/ 22 h 55"/>
                <a:gd name="T18" fmla="*/ 0 w 22"/>
                <a:gd name="T19" fmla="*/ 15 h 55"/>
                <a:gd name="T20" fmla="*/ 5 w 22"/>
                <a:gd name="T21" fmla="*/ 15 h 55"/>
                <a:gd name="T22" fmla="*/ 5 w 22"/>
                <a:gd name="T23" fmla="*/ 4 h 55"/>
                <a:gd name="T24" fmla="*/ 12 w 22"/>
                <a:gd name="T25" fmla="*/ 0 h 55"/>
                <a:gd name="T26" fmla="*/ 12 w 22"/>
                <a:gd name="T27" fmla="*/ 15 h 55"/>
                <a:gd name="T28" fmla="*/ 22 w 22"/>
                <a:gd name="T29" fmla="*/ 15 h 55"/>
                <a:gd name="T30" fmla="*/ 22 w 22"/>
                <a:gd name="T31" fmla="*/ 22 h 55"/>
                <a:gd name="T32" fmla="*/ 12 w 22"/>
                <a:gd name="T33" fmla="*/ 22 h 55"/>
                <a:gd name="T34" fmla="*/ 12 w 22"/>
                <a:gd name="T35" fmla="*/ 43 h 55"/>
                <a:gd name="T36" fmla="*/ 13 w 22"/>
                <a:gd name="T37" fmla="*/ 45 h 55"/>
                <a:gd name="T38" fmla="*/ 13 w 22"/>
                <a:gd name="T39" fmla="*/ 47 h 55"/>
                <a:gd name="T40" fmla="*/ 15 w 22"/>
                <a:gd name="T41" fmla="*/ 47 h 55"/>
                <a:gd name="T42" fmla="*/ 16 w 22"/>
                <a:gd name="T43" fmla="*/ 48 h 55"/>
                <a:gd name="T44" fmla="*/ 19 w 22"/>
                <a:gd name="T45" fmla="*/ 47 h 55"/>
                <a:gd name="T46" fmla="*/ 22 w 22"/>
                <a:gd name="T47" fmla="*/ 46 h 55"/>
                <a:gd name="T48" fmla="*/ 21 w 22"/>
                <a:gd name="T49"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5">
                  <a:moveTo>
                    <a:pt x="21" y="53"/>
                  </a:moveTo>
                  <a:cubicBezTo>
                    <a:pt x="20" y="53"/>
                    <a:pt x="19" y="54"/>
                    <a:pt x="18" y="54"/>
                  </a:cubicBezTo>
                  <a:cubicBezTo>
                    <a:pt x="17" y="54"/>
                    <a:pt x="15" y="55"/>
                    <a:pt x="14" y="55"/>
                  </a:cubicBezTo>
                  <a:cubicBezTo>
                    <a:pt x="12" y="55"/>
                    <a:pt x="11" y="54"/>
                    <a:pt x="10" y="54"/>
                  </a:cubicBezTo>
                  <a:cubicBezTo>
                    <a:pt x="9" y="54"/>
                    <a:pt x="8" y="53"/>
                    <a:pt x="8" y="52"/>
                  </a:cubicBezTo>
                  <a:cubicBezTo>
                    <a:pt x="7" y="51"/>
                    <a:pt x="6" y="50"/>
                    <a:pt x="6" y="49"/>
                  </a:cubicBezTo>
                  <a:cubicBezTo>
                    <a:pt x="5" y="48"/>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2" y="0"/>
                    <a:pt x="12" y="0"/>
                    <a:pt x="12" y="0"/>
                  </a:cubicBezTo>
                  <a:cubicBezTo>
                    <a:pt x="12" y="15"/>
                    <a:pt x="12" y="15"/>
                    <a:pt x="12" y="15"/>
                  </a:cubicBezTo>
                  <a:cubicBezTo>
                    <a:pt x="22" y="15"/>
                    <a:pt x="22" y="15"/>
                    <a:pt x="22" y="15"/>
                  </a:cubicBezTo>
                  <a:cubicBezTo>
                    <a:pt x="22" y="22"/>
                    <a:pt x="22" y="22"/>
                    <a:pt x="22" y="22"/>
                  </a:cubicBezTo>
                  <a:cubicBezTo>
                    <a:pt x="12" y="22"/>
                    <a:pt x="12" y="22"/>
                    <a:pt x="12" y="22"/>
                  </a:cubicBezTo>
                  <a:cubicBezTo>
                    <a:pt x="12" y="43"/>
                    <a:pt x="12" y="43"/>
                    <a:pt x="12" y="43"/>
                  </a:cubicBezTo>
                  <a:cubicBezTo>
                    <a:pt x="12" y="44"/>
                    <a:pt x="12" y="45"/>
                    <a:pt x="13" y="45"/>
                  </a:cubicBezTo>
                  <a:cubicBezTo>
                    <a:pt x="13" y="46"/>
                    <a:pt x="13" y="46"/>
                    <a:pt x="13" y="47"/>
                  </a:cubicBezTo>
                  <a:cubicBezTo>
                    <a:pt x="14" y="47"/>
                    <a:pt x="14" y="47"/>
                    <a:pt x="15" y="47"/>
                  </a:cubicBezTo>
                  <a:cubicBezTo>
                    <a:pt x="15" y="48"/>
                    <a:pt x="16" y="48"/>
                    <a:pt x="16" y="48"/>
                  </a:cubicBezTo>
                  <a:cubicBezTo>
                    <a:pt x="17" y="48"/>
                    <a:pt x="18" y="48"/>
                    <a:pt x="19" y="47"/>
                  </a:cubicBezTo>
                  <a:cubicBezTo>
                    <a:pt x="20" y="47"/>
                    <a:pt x="21" y="47"/>
                    <a:pt x="22" y="46"/>
                  </a:cubicBezTo>
                  <a:lnTo>
                    <a:pt x="21"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1" name="Freeform 39">
              <a:extLst>
                <a:ext uri="{FF2B5EF4-FFF2-40B4-BE49-F238E27FC236}">
                  <a16:creationId xmlns:a16="http://schemas.microsoft.com/office/drawing/2014/main" id="{76256F1D-405A-49F9-8592-A899623F2DB0}"/>
                </a:ext>
              </a:extLst>
            </p:cNvPr>
            <p:cNvSpPr>
              <a:spLocks/>
            </p:cNvSpPr>
            <p:nvPr userDrawn="1"/>
          </p:nvSpPr>
          <p:spPr bwMode="auto">
            <a:xfrm>
              <a:off x="3530436" y="6174213"/>
              <a:ext cx="80211" cy="137753"/>
            </a:xfrm>
            <a:custGeom>
              <a:avLst/>
              <a:gdLst>
                <a:gd name="T0" fmla="*/ 23 w 31"/>
                <a:gd name="T1" fmla="*/ 54 h 54"/>
                <a:gd name="T2" fmla="*/ 23 w 31"/>
                <a:gd name="T3" fmla="*/ 32 h 54"/>
                <a:gd name="T4" fmla="*/ 21 w 31"/>
                <a:gd name="T5" fmla="*/ 24 h 54"/>
                <a:gd name="T6" fmla="*/ 15 w 31"/>
                <a:gd name="T7" fmla="*/ 22 h 54"/>
                <a:gd name="T8" fmla="*/ 12 w 31"/>
                <a:gd name="T9" fmla="*/ 22 h 54"/>
                <a:gd name="T10" fmla="*/ 9 w 31"/>
                <a:gd name="T11" fmla="*/ 24 h 54"/>
                <a:gd name="T12" fmla="*/ 8 w 31"/>
                <a:gd name="T13" fmla="*/ 27 h 54"/>
                <a:gd name="T14" fmla="*/ 7 w 31"/>
                <a:gd name="T15" fmla="*/ 31 h 54"/>
                <a:gd name="T16" fmla="*/ 7 w 31"/>
                <a:gd name="T17" fmla="*/ 54 h 54"/>
                <a:gd name="T18" fmla="*/ 0 w 31"/>
                <a:gd name="T19" fmla="*/ 54 h 54"/>
                <a:gd name="T20" fmla="*/ 0 w 31"/>
                <a:gd name="T21" fmla="*/ 4 h 54"/>
                <a:gd name="T22" fmla="*/ 7 w 31"/>
                <a:gd name="T23" fmla="*/ 0 h 54"/>
                <a:gd name="T24" fmla="*/ 7 w 31"/>
                <a:gd name="T25" fmla="*/ 19 h 54"/>
                <a:gd name="T26" fmla="*/ 9 w 31"/>
                <a:gd name="T27" fmla="*/ 17 h 54"/>
                <a:gd name="T28" fmla="*/ 11 w 31"/>
                <a:gd name="T29" fmla="*/ 16 h 54"/>
                <a:gd name="T30" fmla="*/ 14 w 31"/>
                <a:gd name="T31" fmla="*/ 15 h 54"/>
                <a:gd name="T32" fmla="*/ 17 w 31"/>
                <a:gd name="T33" fmla="*/ 15 h 54"/>
                <a:gd name="T34" fmla="*/ 23 w 31"/>
                <a:gd name="T35" fmla="*/ 16 h 54"/>
                <a:gd name="T36" fmla="*/ 27 w 31"/>
                <a:gd name="T37" fmla="*/ 19 h 54"/>
                <a:gd name="T38" fmla="*/ 30 w 31"/>
                <a:gd name="T39" fmla="*/ 24 h 54"/>
                <a:gd name="T40" fmla="*/ 31 w 31"/>
                <a:gd name="T41" fmla="*/ 32 h 54"/>
                <a:gd name="T42" fmla="*/ 31 w 31"/>
                <a:gd name="T43" fmla="*/ 54 h 54"/>
                <a:gd name="T44" fmla="*/ 23 w 31"/>
                <a:gd name="T4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4">
                  <a:moveTo>
                    <a:pt x="23" y="54"/>
                  </a:moveTo>
                  <a:cubicBezTo>
                    <a:pt x="23" y="32"/>
                    <a:pt x="23" y="32"/>
                    <a:pt x="23" y="32"/>
                  </a:cubicBezTo>
                  <a:cubicBezTo>
                    <a:pt x="23" y="28"/>
                    <a:pt x="22" y="26"/>
                    <a:pt x="21" y="24"/>
                  </a:cubicBezTo>
                  <a:cubicBezTo>
                    <a:pt x="20" y="22"/>
                    <a:pt x="18" y="22"/>
                    <a:pt x="15" y="22"/>
                  </a:cubicBezTo>
                  <a:cubicBezTo>
                    <a:pt x="14" y="22"/>
                    <a:pt x="13" y="22"/>
                    <a:pt x="12" y="22"/>
                  </a:cubicBezTo>
                  <a:cubicBezTo>
                    <a:pt x="11" y="22"/>
                    <a:pt x="10" y="23"/>
                    <a:pt x="9" y="24"/>
                  </a:cubicBezTo>
                  <a:cubicBezTo>
                    <a:pt x="9" y="25"/>
                    <a:pt x="8" y="26"/>
                    <a:pt x="8" y="27"/>
                  </a:cubicBezTo>
                  <a:cubicBezTo>
                    <a:pt x="7" y="28"/>
                    <a:pt x="7" y="30"/>
                    <a:pt x="7" y="31"/>
                  </a:cubicBezTo>
                  <a:cubicBezTo>
                    <a:pt x="7" y="54"/>
                    <a:pt x="7" y="54"/>
                    <a:pt x="7" y="54"/>
                  </a:cubicBezTo>
                  <a:cubicBezTo>
                    <a:pt x="0" y="54"/>
                    <a:pt x="0" y="54"/>
                    <a:pt x="0" y="54"/>
                  </a:cubicBezTo>
                  <a:cubicBezTo>
                    <a:pt x="0" y="4"/>
                    <a:pt x="0" y="4"/>
                    <a:pt x="0" y="4"/>
                  </a:cubicBezTo>
                  <a:cubicBezTo>
                    <a:pt x="7" y="0"/>
                    <a:pt x="7" y="0"/>
                    <a:pt x="7" y="0"/>
                  </a:cubicBezTo>
                  <a:cubicBezTo>
                    <a:pt x="7" y="19"/>
                    <a:pt x="7" y="19"/>
                    <a:pt x="7" y="19"/>
                  </a:cubicBezTo>
                  <a:cubicBezTo>
                    <a:pt x="8" y="18"/>
                    <a:pt x="8" y="18"/>
                    <a:pt x="9" y="17"/>
                  </a:cubicBezTo>
                  <a:cubicBezTo>
                    <a:pt x="10" y="17"/>
                    <a:pt x="10" y="16"/>
                    <a:pt x="11" y="16"/>
                  </a:cubicBezTo>
                  <a:cubicBezTo>
                    <a:pt x="12" y="15"/>
                    <a:pt x="13" y="15"/>
                    <a:pt x="14" y="15"/>
                  </a:cubicBezTo>
                  <a:cubicBezTo>
                    <a:pt x="15" y="15"/>
                    <a:pt x="16" y="15"/>
                    <a:pt x="17" y="15"/>
                  </a:cubicBezTo>
                  <a:cubicBezTo>
                    <a:pt x="19" y="15"/>
                    <a:pt x="21" y="15"/>
                    <a:pt x="23" y="16"/>
                  </a:cubicBezTo>
                  <a:cubicBezTo>
                    <a:pt x="25" y="16"/>
                    <a:pt x="26" y="17"/>
                    <a:pt x="27" y="19"/>
                  </a:cubicBezTo>
                  <a:cubicBezTo>
                    <a:pt x="28" y="20"/>
                    <a:pt x="29" y="22"/>
                    <a:pt x="30" y="24"/>
                  </a:cubicBezTo>
                  <a:cubicBezTo>
                    <a:pt x="30" y="27"/>
                    <a:pt x="31" y="29"/>
                    <a:pt x="31" y="32"/>
                  </a:cubicBezTo>
                  <a:cubicBezTo>
                    <a:pt x="31" y="54"/>
                    <a:pt x="31" y="54"/>
                    <a:pt x="31" y="54"/>
                  </a:cubicBezTo>
                  <a:lnTo>
                    <a:pt x="23" y="54"/>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2" name="Freeform 40">
              <a:extLst>
                <a:ext uri="{FF2B5EF4-FFF2-40B4-BE49-F238E27FC236}">
                  <a16:creationId xmlns:a16="http://schemas.microsoft.com/office/drawing/2014/main" id="{2F9CAE14-DB05-4B70-867F-3F6164BDB74F}"/>
                </a:ext>
              </a:extLst>
            </p:cNvPr>
            <p:cNvSpPr>
              <a:spLocks noEditPoints="1"/>
            </p:cNvSpPr>
            <p:nvPr userDrawn="1"/>
          </p:nvSpPr>
          <p:spPr bwMode="auto">
            <a:xfrm>
              <a:off x="362808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19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19"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3" name="Freeform 41">
              <a:extLst>
                <a:ext uri="{FF2B5EF4-FFF2-40B4-BE49-F238E27FC236}">
                  <a16:creationId xmlns:a16="http://schemas.microsoft.com/office/drawing/2014/main" id="{30C7B10F-7027-41F9-BEE2-F1575CB690D6}"/>
                </a:ext>
              </a:extLst>
            </p:cNvPr>
            <p:cNvSpPr>
              <a:spLocks noEditPoints="1"/>
            </p:cNvSpPr>
            <p:nvPr userDrawn="1"/>
          </p:nvSpPr>
          <p:spPr bwMode="auto">
            <a:xfrm>
              <a:off x="3772813" y="6212575"/>
              <a:ext cx="81955" cy="101135"/>
            </a:xfrm>
            <a:custGeom>
              <a:avLst/>
              <a:gdLst>
                <a:gd name="T0" fmla="*/ 24 w 32"/>
                <a:gd name="T1" fmla="*/ 39 h 40"/>
                <a:gd name="T2" fmla="*/ 24 w 32"/>
                <a:gd name="T3" fmla="*/ 35 h 40"/>
                <a:gd name="T4" fmla="*/ 22 w 32"/>
                <a:gd name="T5" fmla="*/ 37 h 40"/>
                <a:gd name="T6" fmla="*/ 20 w 32"/>
                <a:gd name="T7" fmla="*/ 38 h 40"/>
                <a:gd name="T8" fmla="*/ 17 w 32"/>
                <a:gd name="T9" fmla="*/ 39 h 40"/>
                <a:gd name="T10" fmla="*/ 14 w 32"/>
                <a:gd name="T11" fmla="*/ 40 h 40"/>
                <a:gd name="T12" fmla="*/ 9 w 32"/>
                <a:gd name="T13" fmla="*/ 39 h 40"/>
                <a:gd name="T14" fmla="*/ 5 w 32"/>
                <a:gd name="T15" fmla="*/ 37 h 40"/>
                <a:gd name="T16" fmla="*/ 2 w 32"/>
                <a:gd name="T17" fmla="*/ 33 h 40"/>
                <a:gd name="T18" fmla="*/ 0 w 32"/>
                <a:gd name="T19" fmla="*/ 27 h 40"/>
                <a:gd name="T20" fmla="*/ 2 w 32"/>
                <a:gd name="T21" fmla="*/ 21 h 40"/>
                <a:gd name="T22" fmla="*/ 5 w 32"/>
                <a:gd name="T23" fmla="*/ 17 h 40"/>
                <a:gd name="T24" fmla="*/ 10 w 32"/>
                <a:gd name="T25" fmla="*/ 15 h 40"/>
                <a:gd name="T26" fmla="*/ 16 w 32"/>
                <a:gd name="T27" fmla="*/ 14 h 40"/>
                <a:gd name="T28" fmla="*/ 21 w 32"/>
                <a:gd name="T29" fmla="*/ 15 h 40"/>
                <a:gd name="T30" fmla="*/ 24 w 32"/>
                <a:gd name="T31" fmla="*/ 16 h 40"/>
                <a:gd name="T32" fmla="*/ 24 w 32"/>
                <a:gd name="T33" fmla="*/ 13 h 40"/>
                <a:gd name="T34" fmla="*/ 22 w 32"/>
                <a:gd name="T35" fmla="*/ 8 h 40"/>
                <a:gd name="T36" fmla="*/ 17 w 32"/>
                <a:gd name="T37" fmla="*/ 6 h 40"/>
                <a:gd name="T38" fmla="*/ 12 w 32"/>
                <a:gd name="T39" fmla="*/ 7 h 40"/>
                <a:gd name="T40" fmla="*/ 7 w 32"/>
                <a:gd name="T41" fmla="*/ 9 h 40"/>
                <a:gd name="T42" fmla="*/ 4 w 32"/>
                <a:gd name="T43" fmla="*/ 3 h 40"/>
                <a:gd name="T44" fmla="*/ 10 w 32"/>
                <a:gd name="T45" fmla="*/ 0 h 40"/>
                <a:gd name="T46" fmla="*/ 17 w 32"/>
                <a:gd name="T47" fmla="*/ 0 h 40"/>
                <a:gd name="T48" fmla="*/ 23 w 32"/>
                <a:gd name="T49" fmla="*/ 0 h 40"/>
                <a:gd name="T50" fmla="*/ 28 w 32"/>
                <a:gd name="T51" fmla="*/ 3 h 40"/>
                <a:gd name="T52" fmla="*/ 31 w 32"/>
                <a:gd name="T53" fmla="*/ 7 h 40"/>
                <a:gd name="T54" fmla="*/ 32 w 32"/>
                <a:gd name="T55" fmla="*/ 12 h 40"/>
                <a:gd name="T56" fmla="*/ 32 w 32"/>
                <a:gd name="T57" fmla="*/ 39 h 40"/>
                <a:gd name="T58" fmla="*/ 24 w 32"/>
                <a:gd name="T59" fmla="*/ 39 h 40"/>
                <a:gd name="T60" fmla="*/ 24 w 32"/>
                <a:gd name="T61" fmla="*/ 22 h 40"/>
                <a:gd name="T62" fmla="*/ 22 w 32"/>
                <a:gd name="T63" fmla="*/ 22 h 40"/>
                <a:gd name="T64" fmla="*/ 21 w 32"/>
                <a:gd name="T65" fmla="*/ 21 h 40"/>
                <a:gd name="T66" fmla="*/ 18 w 32"/>
                <a:gd name="T67" fmla="*/ 21 h 40"/>
                <a:gd name="T68" fmla="*/ 16 w 32"/>
                <a:gd name="T69" fmla="*/ 21 h 40"/>
                <a:gd name="T70" fmla="*/ 10 w 32"/>
                <a:gd name="T71" fmla="*/ 22 h 40"/>
                <a:gd name="T72" fmla="*/ 8 w 32"/>
                <a:gd name="T73" fmla="*/ 26 h 40"/>
                <a:gd name="T74" fmla="*/ 8 w 32"/>
                <a:gd name="T75" fmla="*/ 29 h 40"/>
                <a:gd name="T76" fmla="*/ 10 w 32"/>
                <a:gd name="T77" fmla="*/ 31 h 40"/>
                <a:gd name="T78" fmla="*/ 12 w 32"/>
                <a:gd name="T79" fmla="*/ 32 h 40"/>
                <a:gd name="T80" fmla="*/ 15 w 32"/>
                <a:gd name="T81" fmla="*/ 33 h 40"/>
                <a:gd name="T82" fmla="*/ 18 w 32"/>
                <a:gd name="T83" fmla="*/ 32 h 40"/>
                <a:gd name="T84" fmla="*/ 21 w 32"/>
                <a:gd name="T85" fmla="*/ 31 h 40"/>
                <a:gd name="T86" fmla="*/ 23 w 32"/>
                <a:gd name="T87" fmla="*/ 30 h 40"/>
                <a:gd name="T88" fmla="*/ 24 w 32"/>
                <a:gd name="T89" fmla="*/ 28 h 40"/>
                <a:gd name="T90" fmla="*/ 24 w 32"/>
                <a:gd name="T91" fmla="*/ 2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2" h="40">
                  <a:moveTo>
                    <a:pt x="24" y="39"/>
                  </a:moveTo>
                  <a:cubicBezTo>
                    <a:pt x="24" y="35"/>
                    <a:pt x="24" y="35"/>
                    <a:pt x="24" y="35"/>
                  </a:cubicBezTo>
                  <a:cubicBezTo>
                    <a:pt x="23" y="36"/>
                    <a:pt x="23" y="37"/>
                    <a:pt x="22" y="37"/>
                  </a:cubicBezTo>
                  <a:cubicBezTo>
                    <a:pt x="21" y="37"/>
                    <a:pt x="21" y="38"/>
                    <a:pt x="20" y="38"/>
                  </a:cubicBezTo>
                  <a:cubicBezTo>
                    <a:pt x="19" y="39"/>
                    <a:pt x="18" y="39"/>
                    <a:pt x="17" y="39"/>
                  </a:cubicBezTo>
                  <a:cubicBezTo>
                    <a:pt x="16" y="39"/>
                    <a:pt x="15" y="40"/>
                    <a:pt x="14" y="40"/>
                  </a:cubicBezTo>
                  <a:cubicBezTo>
                    <a:pt x="12" y="40"/>
                    <a:pt x="11" y="39"/>
                    <a:pt x="9" y="39"/>
                  </a:cubicBezTo>
                  <a:cubicBezTo>
                    <a:pt x="7" y="38"/>
                    <a:pt x="6" y="38"/>
                    <a:pt x="5" y="37"/>
                  </a:cubicBezTo>
                  <a:cubicBezTo>
                    <a:pt x="3" y="36"/>
                    <a:pt x="2" y="34"/>
                    <a:pt x="2" y="33"/>
                  </a:cubicBezTo>
                  <a:cubicBezTo>
                    <a:pt x="1" y="31"/>
                    <a:pt x="0" y="29"/>
                    <a:pt x="0" y="27"/>
                  </a:cubicBezTo>
                  <a:cubicBezTo>
                    <a:pt x="0" y="24"/>
                    <a:pt x="1" y="23"/>
                    <a:pt x="2" y="21"/>
                  </a:cubicBezTo>
                  <a:cubicBezTo>
                    <a:pt x="2" y="20"/>
                    <a:pt x="3" y="18"/>
                    <a:pt x="5" y="17"/>
                  </a:cubicBezTo>
                  <a:cubicBezTo>
                    <a:pt x="6" y="16"/>
                    <a:pt x="8" y="15"/>
                    <a:pt x="10" y="15"/>
                  </a:cubicBezTo>
                  <a:cubicBezTo>
                    <a:pt x="12" y="14"/>
                    <a:pt x="14" y="14"/>
                    <a:pt x="16" y="14"/>
                  </a:cubicBezTo>
                  <a:cubicBezTo>
                    <a:pt x="18" y="14"/>
                    <a:pt x="19" y="14"/>
                    <a:pt x="21" y="15"/>
                  </a:cubicBezTo>
                  <a:cubicBezTo>
                    <a:pt x="22" y="15"/>
                    <a:pt x="23" y="15"/>
                    <a:pt x="24" y="16"/>
                  </a:cubicBezTo>
                  <a:cubicBezTo>
                    <a:pt x="24" y="13"/>
                    <a:pt x="24" y="13"/>
                    <a:pt x="24" y="13"/>
                  </a:cubicBezTo>
                  <a:cubicBezTo>
                    <a:pt x="24" y="11"/>
                    <a:pt x="24" y="9"/>
                    <a:pt x="22" y="8"/>
                  </a:cubicBezTo>
                  <a:cubicBezTo>
                    <a:pt x="21" y="7"/>
                    <a:pt x="19" y="6"/>
                    <a:pt x="17" y="6"/>
                  </a:cubicBezTo>
                  <a:cubicBezTo>
                    <a:pt x="15" y="6"/>
                    <a:pt x="13" y="6"/>
                    <a:pt x="12" y="7"/>
                  </a:cubicBezTo>
                  <a:cubicBezTo>
                    <a:pt x="10" y="7"/>
                    <a:pt x="9" y="8"/>
                    <a:pt x="7" y="9"/>
                  </a:cubicBezTo>
                  <a:cubicBezTo>
                    <a:pt x="4" y="3"/>
                    <a:pt x="4" y="3"/>
                    <a:pt x="4" y="3"/>
                  </a:cubicBezTo>
                  <a:cubicBezTo>
                    <a:pt x="6" y="2"/>
                    <a:pt x="8" y="1"/>
                    <a:pt x="10" y="0"/>
                  </a:cubicBezTo>
                  <a:cubicBezTo>
                    <a:pt x="12" y="0"/>
                    <a:pt x="15" y="0"/>
                    <a:pt x="17" y="0"/>
                  </a:cubicBezTo>
                  <a:cubicBezTo>
                    <a:pt x="19" y="0"/>
                    <a:pt x="21" y="0"/>
                    <a:pt x="23" y="0"/>
                  </a:cubicBezTo>
                  <a:cubicBezTo>
                    <a:pt x="25" y="1"/>
                    <a:pt x="26" y="2"/>
                    <a:pt x="28" y="3"/>
                  </a:cubicBezTo>
                  <a:cubicBezTo>
                    <a:pt x="29" y="4"/>
                    <a:pt x="30" y="5"/>
                    <a:pt x="31" y="7"/>
                  </a:cubicBezTo>
                  <a:cubicBezTo>
                    <a:pt x="31" y="8"/>
                    <a:pt x="32" y="10"/>
                    <a:pt x="32" y="12"/>
                  </a:cubicBezTo>
                  <a:cubicBezTo>
                    <a:pt x="32" y="39"/>
                    <a:pt x="32" y="39"/>
                    <a:pt x="32" y="39"/>
                  </a:cubicBezTo>
                  <a:lnTo>
                    <a:pt x="24" y="39"/>
                  </a:lnTo>
                  <a:close/>
                  <a:moveTo>
                    <a:pt x="24" y="22"/>
                  </a:moveTo>
                  <a:cubicBezTo>
                    <a:pt x="24" y="22"/>
                    <a:pt x="23" y="22"/>
                    <a:pt x="22" y="22"/>
                  </a:cubicBezTo>
                  <a:cubicBezTo>
                    <a:pt x="22" y="21"/>
                    <a:pt x="21" y="21"/>
                    <a:pt x="21" y="21"/>
                  </a:cubicBezTo>
                  <a:cubicBezTo>
                    <a:pt x="20" y="21"/>
                    <a:pt x="19" y="21"/>
                    <a:pt x="18" y="21"/>
                  </a:cubicBezTo>
                  <a:cubicBezTo>
                    <a:pt x="17" y="21"/>
                    <a:pt x="17" y="21"/>
                    <a:pt x="16" y="21"/>
                  </a:cubicBezTo>
                  <a:cubicBezTo>
                    <a:pt x="13" y="21"/>
                    <a:pt x="11" y="21"/>
                    <a:pt x="10" y="22"/>
                  </a:cubicBezTo>
                  <a:cubicBezTo>
                    <a:pt x="8" y="23"/>
                    <a:pt x="8" y="25"/>
                    <a:pt x="8" y="26"/>
                  </a:cubicBezTo>
                  <a:cubicBezTo>
                    <a:pt x="8" y="28"/>
                    <a:pt x="8" y="29"/>
                    <a:pt x="8" y="29"/>
                  </a:cubicBezTo>
                  <a:cubicBezTo>
                    <a:pt x="9" y="30"/>
                    <a:pt x="9" y="31"/>
                    <a:pt x="10" y="31"/>
                  </a:cubicBezTo>
                  <a:cubicBezTo>
                    <a:pt x="10" y="32"/>
                    <a:pt x="11" y="32"/>
                    <a:pt x="12" y="32"/>
                  </a:cubicBezTo>
                  <a:cubicBezTo>
                    <a:pt x="13" y="33"/>
                    <a:pt x="14" y="33"/>
                    <a:pt x="15" y="33"/>
                  </a:cubicBezTo>
                  <a:cubicBezTo>
                    <a:pt x="16" y="33"/>
                    <a:pt x="17" y="33"/>
                    <a:pt x="18" y="32"/>
                  </a:cubicBezTo>
                  <a:cubicBezTo>
                    <a:pt x="19" y="32"/>
                    <a:pt x="20" y="32"/>
                    <a:pt x="21" y="31"/>
                  </a:cubicBezTo>
                  <a:cubicBezTo>
                    <a:pt x="21" y="31"/>
                    <a:pt x="22" y="30"/>
                    <a:pt x="23" y="30"/>
                  </a:cubicBezTo>
                  <a:cubicBezTo>
                    <a:pt x="23" y="29"/>
                    <a:pt x="24" y="28"/>
                    <a:pt x="24" y="28"/>
                  </a:cubicBezTo>
                  <a:lnTo>
                    <a:pt x="24" y="2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4" name="Freeform 42">
              <a:extLst>
                <a:ext uri="{FF2B5EF4-FFF2-40B4-BE49-F238E27FC236}">
                  <a16:creationId xmlns:a16="http://schemas.microsoft.com/office/drawing/2014/main" id="{16B384B2-A2D9-4CB4-AF87-AF1004852B5B}"/>
                </a:ext>
              </a:extLst>
            </p:cNvPr>
            <p:cNvSpPr>
              <a:spLocks/>
            </p:cNvSpPr>
            <p:nvPr userDrawn="1"/>
          </p:nvSpPr>
          <p:spPr bwMode="auto">
            <a:xfrm>
              <a:off x="3877436" y="6212575"/>
              <a:ext cx="78468" cy="99391"/>
            </a:xfrm>
            <a:custGeom>
              <a:avLst/>
              <a:gdLst>
                <a:gd name="T0" fmla="*/ 23 w 31"/>
                <a:gd name="T1" fmla="*/ 39 h 39"/>
                <a:gd name="T2" fmla="*/ 23 w 31"/>
                <a:gd name="T3" fmla="*/ 17 h 39"/>
                <a:gd name="T4" fmla="*/ 22 w 31"/>
                <a:gd name="T5" fmla="*/ 9 h 39"/>
                <a:gd name="T6" fmla="*/ 15 w 31"/>
                <a:gd name="T7" fmla="*/ 7 h 39"/>
                <a:gd name="T8" fmla="*/ 12 w 31"/>
                <a:gd name="T9" fmla="*/ 7 h 39"/>
                <a:gd name="T10" fmla="*/ 10 w 31"/>
                <a:gd name="T11" fmla="*/ 9 h 39"/>
                <a:gd name="T12" fmla="*/ 8 w 31"/>
                <a:gd name="T13" fmla="*/ 12 h 39"/>
                <a:gd name="T14" fmla="*/ 8 w 31"/>
                <a:gd name="T15" fmla="*/ 16 h 39"/>
                <a:gd name="T16" fmla="*/ 8 w 31"/>
                <a:gd name="T17" fmla="*/ 39 h 39"/>
                <a:gd name="T18" fmla="*/ 0 w 31"/>
                <a:gd name="T19" fmla="*/ 39 h 39"/>
                <a:gd name="T20" fmla="*/ 0 w 31"/>
                <a:gd name="T21" fmla="*/ 0 h 39"/>
                <a:gd name="T22" fmla="*/ 8 w 31"/>
                <a:gd name="T23" fmla="*/ 0 h 39"/>
                <a:gd name="T24" fmla="*/ 8 w 31"/>
                <a:gd name="T25" fmla="*/ 4 h 39"/>
                <a:gd name="T26" fmla="*/ 9 w 31"/>
                <a:gd name="T27" fmla="*/ 2 h 39"/>
                <a:gd name="T28" fmla="*/ 12 w 31"/>
                <a:gd name="T29" fmla="*/ 1 h 39"/>
                <a:gd name="T30" fmla="*/ 14 w 31"/>
                <a:gd name="T31" fmla="*/ 0 h 39"/>
                <a:gd name="T32" fmla="*/ 17 w 31"/>
                <a:gd name="T33" fmla="*/ 0 h 39"/>
                <a:gd name="T34" fmla="*/ 23 w 31"/>
                <a:gd name="T35" fmla="*/ 1 h 39"/>
                <a:gd name="T36" fmla="*/ 28 w 31"/>
                <a:gd name="T37" fmla="*/ 4 h 39"/>
                <a:gd name="T38" fmla="*/ 30 w 31"/>
                <a:gd name="T39" fmla="*/ 9 h 39"/>
                <a:gd name="T40" fmla="*/ 31 w 31"/>
                <a:gd name="T41" fmla="*/ 17 h 39"/>
                <a:gd name="T42" fmla="*/ 31 w 31"/>
                <a:gd name="T43" fmla="*/ 39 h 39"/>
                <a:gd name="T44" fmla="*/ 23 w 31"/>
                <a:gd name="T45"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39">
                  <a:moveTo>
                    <a:pt x="23" y="39"/>
                  </a:moveTo>
                  <a:cubicBezTo>
                    <a:pt x="23" y="17"/>
                    <a:pt x="23" y="17"/>
                    <a:pt x="23" y="17"/>
                  </a:cubicBezTo>
                  <a:cubicBezTo>
                    <a:pt x="23" y="14"/>
                    <a:pt x="23" y="11"/>
                    <a:pt x="22" y="9"/>
                  </a:cubicBezTo>
                  <a:cubicBezTo>
                    <a:pt x="20" y="7"/>
                    <a:pt x="18" y="7"/>
                    <a:pt x="15" y="7"/>
                  </a:cubicBezTo>
                  <a:cubicBezTo>
                    <a:pt x="14" y="7"/>
                    <a:pt x="13" y="7"/>
                    <a:pt x="12" y="7"/>
                  </a:cubicBezTo>
                  <a:cubicBezTo>
                    <a:pt x="11" y="8"/>
                    <a:pt x="10" y="8"/>
                    <a:pt x="10" y="9"/>
                  </a:cubicBezTo>
                  <a:cubicBezTo>
                    <a:pt x="9" y="10"/>
                    <a:pt x="8" y="11"/>
                    <a:pt x="8" y="12"/>
                  </a:cubicBezTo>
                  <a:cubicBezTo>
                    <a:pt x="8" y="14"/>
                    <a:pt x="8" y="15"/>
                    <a:pt x="8" y="16"/>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1" y="1"/>
                    <a:pt x="12" y="1"/>
                  </a:cubicBezTo>
                  <a:cubicBezTo>
                    <a:pt x="12" y="0"/>
                    <a:pt x="13" y="0"/>
                    <a:pt x="14" y="0"/>
                  </a:cubicBezTo>
                  <a:cubicBezTo>
                    <a:pt x="15" y="0"/>
                    <a:pt x="16" y="0"/>
                    <a:pt x="17" y="0"/>
                  </a:cubicBezTo>
                  <a:cubicBezTo>
                    <a:pt x="20" y="0"/>
                    <a:pt x="22" y="0"/>
                    <a:pt x="23" y="1"/>
                  </a:cubicBezTo>
                  <a:cubicBezTo>
                    <a:pt x="25" y="1"/>
                    <a:pt x="26" y="2"/>
                    <a:pt x="28" y="4"/>
                  </a:cubicBezTo>
                  <a:cubicBezTo>
                    <a:pt x="29" y="5"/>
                    <a:pt x="29" y="7"/>
                    <a:pt x="30" y="9"/>
                  </a:cubicBezTo>
                  <a:cubicBezTo>
                    <a:pt x="31" y="11"/>
                    <a:pt x="31" y="14"/>
                    <a:pt x="31" y="17"/>
                  </a:cubicBezTo>
                  <a:cubicBezTo>
                    <a:pt x="31" y="39"/>
                    <a:pt x="31" y="39"/>
                    <a:pt x="31" y="39"/>
                  </a:cubicBezTo>
                  <a:lnTo>
                    <a:pt x="23" y="3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5" name="Freeform 43">
              <a:extLst>
                <a:ext uri="{FF2B5EF4-FFF2-40B4-BE49-F238E27FC236}">
                  <a16:creationId xmlns:a16="http://schemas.microsoft.com/office/drawing/2014/main" id="{DC309D60-84B9-4652-BEF1-F71EFAD3A402}"/>
                </a:ext>
              </a:extLst>
            </p:cNvPr>
            <p:cNvSpPr>
              <a:spLocks/>
            </p:cNvSpPr>
            <p:nvPr userDrawn="1"/>
          </p:nvSpPr>
          <p:spPr bwMode="auto">
            <a:xfrm>
              <a:off x="3975084" y="6212575"/>
              <a:ext cx="73236" cy="101135"/>
            </a:xfrm>
            <a:custGeom>
              <a:avLst/>
              <a:gdLst>
                <a:gd name="T0" fmla="*/ 28 w 29"/>
                <a:gd name="T1" fmla="*/ 4 h 40"/>
                <a:gd name="T2" fmla="*/ 24 w 29"/>
                <a:gd name="T3" fmla="*/ 10 h 40"/>
                <a:gd name="T4" fmla="*/ 20 w 29"/>
                <a:gd name="T5" fmla="*/ 7 h 40"/>
                <a:gd name="T6" fmla="*/ 14 w 29"/>
                <a:gd name="T7" fmla="*/ 6 h 40"/>
                <a:gd name="T8" fmla="*/ 10 w 29"/>
                <a:gd name="T9" fmla="*/ 7 h 40"/>
                <a:gd name="T10" fmla="*/ 9 w 29"/>
                <a:gd name="T11" fmla="*/ 10 h 40"/>
                <a:gd name="T12" fmla="*/ 9 w 29"/>
                <a:gd name="T13" fmla="*/ 11 h 40"/>
                <a:gd name="T14" fmla="*/ 10 w 29"/>
                <a:gd name="T15" fmla="*/ 12 h 40"/>
                <a:gd name="T16" fmla="*/ 13 w 29"/>
                <a:gd name="T17" fmla="*/ 14 h 40"/>
                <a:gd name="T18" fmla="*/ 16 w 29"/>
                <a:gd name="T19" fmla="*/ 15 h 40"/>
                <a:gd name="T20" fmla="*/ 22 w 29"/>
                <a:gd name="T21" fmla="*/ 18 h 40"/>
                <a:gd name="T22" fmla="*/ 26 w 29"/>
                <a:gd name="T23" fmla="*/ 20 h 40"/>
                <a:gd name="T24" fmla="*/ 28 w 29"/>
                <a:gd name="T25" fmla="*/ 24 h 40"/>
                <a:gd name="T26" fmla="*/ 29 w 29"/>
                <a:gd name="T27" fmla="*/ 28 h 40"/>
                <a:gd name="T28" fmla="*/ 28 w 29"/>
                <a:gd name="T29" fmla="*/ 34 h 40"/>
                <a:gd name="T30" fmla="*/ 25 w 29"/>
                <a:gd name="T31" fmla="*/ 37 h 40"/>
                <a:gd name="T32" fmla="*/ 20 w 29"/>
                <a:gd name="T33" fmla="*/ 39 h 40"/>
                <a:gd name="T34" fmla="*/ 15 w 29"/>
                <a:gd name="T35" fmla="*/ 40 h 40"/>
                <a:gd name="T36" fmla="*/ 7 w 29"/>
                <a:gd name="T37" fmla="*/ 38 h 40"/>
                <a:gd name="T38" fmla="*/ 0 w 29"/>
                <a:gd name="T39" fmla="*/ 35 h 40"/>
                <a:gd name="T40" fmla="*/ 3 w 29"/>
                <a:gd name="T41" fmla="*/ 29 h 40"/>
                <a:gd name="T42" fmla="*/ 9 w 29"/>
                <a:gd name="T43" fmla="*/ 32 h 40"/>
                <a:gd name="T44" fmla="*/ 15 w 29"/>
                <a:gd name="T45" fmla="*/ 33 h 40"/>
                <a:gd name="T46" fmla="*/ 20 w 29"/>
                <a:gd name="T47" fmla="*/ 32 h 40"/>
                <a:gd name="T48" fmla="*/ 22 w 29"/>
                <a:gd name="T49" fmla="*/ 29 h 40"/>
                <a:gd name="T50" fmla="*/ 21 w 29"/>
                <a:gd name="T51" fmla="*/ 27 h 40"/>
                <a:gd name="T52" fmla="*/ 19 w 29"/>
                <a:gd name="T53" fmla="*/ 25 h 40"/>
                <a:gd name="T54" fmla="*/ 16 w 29"/>
                <a:gd name="T55" fmla="*/ 24 h 40"/>
                <a:gd name="T56" fmla="*/ 13 w 29"/>
                <a:gd name="T57" fmla="*/ 22 h 40"/>
                <a:gd name="T58" fmla="*/ 7 w 29"/>
                <a:gd name="T59" fmla="*/ 20 h 40"/>
                <a:gd name="T60" fmla="*/ 4 w 29"/>
                <a:gd name="T61" fmla="*/ 17 h 40"/>
                <a:gd name="T62" fmla="*/ 2 w 29"/>
                <a:gd name="T63" fmla="*/ 14 h 40"/>
                <a:gd name="T64" fmla="*/ 1 w 29"/>
                <a:gd name="T65" fmla="*/ 10 h 40"/>
                <a:gd name="T66" fmla="*/ 2 w 29"/>
                <a:gd name="T67" fmla="*/ 5 h 40"/>
                <a:gd name="T68" fmla="*/ 5 w 29"/>
                <a:gd name="T69" fmla="*/ 2 h 40"/>
                <a:gd name="T70" fmla="*/ 9 w 29"/>
                <a:gd name="T71" fmla="*/ 0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4" y="10"/>
                    <a:pt x="24" y="10"/>
                    <a:pt x="24" y="10"/>
                  </a:cubicBezTo>
                  <a:cubicBezTo>
                    <a:pt x="23" y="8"/>
                    <a:pt x="21" y="8"/>
                    <a:pt x="20" y="7"/>
                  </a:cubicBezTo>
                  <a:cubicBezTo>
                    <a:pt x="18" y="7"/>
                    <a:pt x="16" y="6"/>
                    <a:pt x="14" y="6"/>
                  </a:cubicBezTo>
                  <a:cubicBezTo>
                    <a:pt x="12" y="6"/>
                    <a:pt x="11" y="7"/>
                    <a:pt x="10" y="7"/>
                  </a:cubicBezTo>
                  <a:cubicBezTo>
                    <a:pt x="9" y="8"/>
                    <a:pt x="9" y="9"/>
                    <a:pt x="9" y="10"/>
                  </a:cubicBezTo>
                  <a:cubicBezTo>
                    <a:pt x="9" y="10"/>
                    <a:pt x="9" y="11"/>
                    <a:pt x="9" y="11"/>
                  </a:cubicBezTo>
                  <a:cubicBezTo>
                    <a:pt x="10" y="12"/>
                    <a:pt x="10" y="12"/>
                    <a:pt x="10" y="12"/>
                  </a:cubicBezTo>
                  <a:cubicBezTo>
                    <a:pt x="11" y="13"/>
                    <a:pt x="12" y="13"/>
                    <a:pt x="13" y="14"/>
                  </a:cubicBezTo>
                  <a:cubicBezTo>
                    <a:pt x="14" y="14"/>
                    <a:pt x="15" y="15"/>
                    <a:pt x="16" y="15"/>
                  </a:cubicBezTo>
                  <a:cubicBezTo>
                    <a:pt x="18" y="16"/>
                    <a:pt x="20" y="17"/>
                    <a:pt x="22" y="18"/>
                  </a:cubicBezTo>
                  <a:cubicBezTo>
                    <a:pt x="23" y="19"/>
                    <a:pt x="25" y="19"/>
                    <a:pt x="26" y="20"/>
                  </a:cubicBezTo>
                  <a:cubicBezTo>
                    <a:pt x="27" y="21"/>
                    <a:pt x="28" y="22"/>
                    <a:pt x="28" y="24"/>
                  </a:cubicBezTo>
                  <a:cubicBezTo>
                    <a:pt x="29" y="25"/>
                    <a:pt x="29" y="26"/>
                    <a:pt x="29" y="28"/>
                  </a:cubicBezTo>
                  <a:cubicBezTo>
                    <a:pt x="29" y="30"/>
                    <a:pt x="29" y="32"/>
                    <a:pt x="28" y="34"/>
                  </a:cubicBezTo>
                  <a:cubicBezTo>
                    <a:pt x="27" y="35"/>
                    <a:pt x="26" y="36"/>
                    <a:pt x="25" y="37"/>
                  </a:cubicBezTo>
                  <a:cubicBezTo>
                    <a:pt x="23" y="38"/>
                    <a:pt x="22" y="39"/>
                    <a:pt x="20" y="39"/>
                  </a:cubicBezTo>
                  <a:cubicBezTo>
                    <a:pt x="18" y="39"/>
                    <a:pt x="17" y="40"/>
                    <a:pt x="15" y="40"/>
                  </a:cubicBezTo>
                  <a:cubicBezTo>
                    <a:pt x="12" y="40"/>
                    <a:pt x="10" y="39"/>
                    <a:pt x="7" y="38"/>
                  </a:cubicBezTo>
                  <a:cubicBezTo>
                    <a:pt x="4" y="37"/>
                    <a:pt x="2" y="36"/>
                    <a:pt x="0" y="35"/>
                  </a:cubicBezTo>
                  <a:cubicBezTo>
                    <a:pt x="3" y="29"/>
                    <a:pt x="3" y="29"/>
                    <a:pt x="3" y="29"/>
                  </a:cubicBezTo>
                  <a:cubicBezTo>
                    <a:pt x="5" y="30"/>
                    <a:pt x="7" y="31"/>
                    <a:pt x="9" y="32"/>
                  </a:cubicBezTo>
                  <a:cubicBezTo>
                    <a:pt x="11" y="32"/>
                    <a:pt x="13" y="33"/>
                    <a:pt x="15" y="33"/>
                  </a:cubicBezTo>
                  <a:cubicBezTo>
                    <a:pt x="17" y="33"/>
                    <a:pt x="19" y="32"/>
                    <a:pt x="20" y="32"/>
                  </a:cubicBezTo>
                  <a:cubicBezTo>
                    <a:pt x="21" y="31"/>
                    <a:pt x="22" y="30"/>
                    <a:pt x="22" y="29"/>
                  </a:cubicBezTo>
                  <a:cubicBezTo>
                    <a:pt x="22" y="28"/>
                    <a:pt x="21" y="27"/>
                    <a:pt x="21" y="27"/>
                  </a:cubicBezTo>
                  <a:cubicBezTo>
                    <a:pt x="21" y="26"/>
                    <a:pt x="20" y="25"/>
                    <a:pt x="19" y="25"/>
                  </a:cubicBezTo>
                  <a:cubicBezTo>
                    <a:pt x="18" y="25"/>
                    <a:pt x="18" y="24"/>
                    <a:pt x="16" y="24"/>
                  </a:cubicBezTo>
                  <a:cubicBezTo>
                    <a:pt x="15" y="23"/>
                    <a:pt x="14" y="23"/>
                    <a:pt x="13" y="22"/>
                  </a:cubicBezTo>
                  <a:cubicBezTo>
                    <a:pt x="11" y="21"/>
                    <a:pt x="9" y="20"/>
                    <a:pt x="7" y="20"/>
                  </a:cubicBezTo>
                  <a:cubicBezTo>
                    <a:pt x="6" y="19"/>
                    <a:pt x="5" y="18"/>
                    <a:pt x="4" y="17"/>
                  </a:cubicBezTo>
                  <a:cubicBezTo>
                    <a:pt x="3" y="16"/>
                    <a:pt x="2" y="15"/>
                    <a:pt x="2" y="14"/>
                  </a:cubicBezTo>
                  <a:cubicBezTo>
                    <a:pt x="2" y="13"/>
                    <a:pt x="1" y="12"/>
                    <a:pt x="1" y="10"/>
                  </a:cubicBezTo>
                  <a:cubicBezTo>
                    <a:pt x="1" y="8"/>
                    <a:pt x="2" y="7"/>
                    <a:pt x="2" y="5"/>
                  </a:cubicBezTo>
                  <a:cubicBezTo>
                    <a:pt x="3" y="4"/>
                    <a:pt x="4" y="3"/>
                    <a:pt x="5" y="2"/>
                  </a:cubicBezTo>
                  <a:cubicBezTo>
                    <a:pt x="6" y="1"/>
                    <a:pt x="8" y="1"/>
                    <a:pt x="9" y="0"/>
                  </a:cubicBezTo>
                  <a:cubicBezTo>
                    <a:pt x="11" y="0"/>
                    <a:pt x="13" y="0"/>
                    <a:pt x="15" y="0"/>
                  </a:cubicBezTo>
                  <a:cubicBezTo>
                    <a:pt x="17" y="0"/>
                    <a:pt x="19"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6" name="Freeform 44">
              <a:extLst>
                <a:ext uri="{FF2B5EF4-FFF2-40B4-BE49-F238E27FC236}">
                  <a16:creationId xmlns:a16="http://schemas.microsoft.com/office/drawing/2014/main" id="{A4440044-5486-483F-B652-7EE3849461B3}"/>
                </a:ext>
              </a:extLst>
            </p:cNvPr>
            <p:cNvSpPr>
              <a:spLocks/>
            </p:cNvSpPr>
            <p:nvPr userDrawn="1"/>
          </p:nvSpPr>
          <p:spPr bwMode="auto">
            <a:xfrm>
              <a:off x="4058782" y="6212575"/>
              <a:ext cx="122060" cy="99391"/>
            </a:xfrm>
            <a:custGeom>
              <a:avLst/>
              <a:gdLst>
                <a:gd name="T0" fmla="*/ 55 w 70"/>
                <a:gd name="T1" fmla="*/ 57 h 57"/>
                <a:gd name="T2" fmla="*/ 45 w 70"/>
                <a:gd name="T3" fmla="*/ 57 h 57"/>
                <a:gd name="T4" fmla="*/ 35 w 70"/>
                <a:gd name="T5" fmla="*/ 17 h 57"/>
                <a:gd name="T6" fmla="*/ 25 w 70"/>
                <a:gd name="T7" fmla="*/ 57 h 57"/>
                <a:gd name="T8" fmla="*/ 14 w 70"/>
                <a:gd name="T9" fmla="*/ 57 h 57"/>
                <a:gd name="T10" fmla="*/ 0 w 70"/>
                <a:gd name="T11" fmla="*/ 0 h 57"/>
                <a:gd name="T12" fmla="*/ 10 w 70"/>
                <a:gd name="T13" fmla="*/ 0 h 57"/>
                <a:gd name="T14" fmla="*/ 20 w 70"/>
                <a:gd name="T15" fmla="*/ 39 h 57"/>
                <a:gd name="T16" fmla="*/ 30 w 70"/>
                <a:gd name="T17" fmla="*/ 0 h 57"/>
                <a:gd name="T18" fmla="*/ 39 w 70"/>
                <a:gd name="T19" fmla="*/ 0 h 57"/>
                <a:gd name="T20" fmla="*/ 49 w 70"/>
                <a:gd name="T21" fmla="*/ 39 h 57"/>
                <a:gd name="T22" fmla="*/ 60 w 70"/>
                <a:gd name="T23" fmla="*/ 0 h 57"/>
                <a:gd name="T24" fmla="*/ 70 w 70"/>
                <a:gd name="T25" fmla="*/ 0 h 57"/>
                <a:gd name="T26" fmla="*/ 55 w 70"/>
                <a:gd name="T2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7">
                  <a:moveTo>
                    <a:pt x="55" y="57"/>
                  </a:moveTo>
                  <a:lnTo>
                    <a:pt x="45" y="57"/>
                  </a:lnTo>
                  <a:lnTo>
                    <a:pt x="35" y="17"/>
                  </a:lnTo>
                  <a:lnTo>
                    <a:pt x="25" y="57"/>
                  </a:lnTo>
                  <a:lnTo>
                    <a:pt x="14" y="57"/>
                  </a:lnTo>
                  <a:lnTo>
                    <a:pt x="0" y="0"/>
                  </a:lnTo>
                  <a:lnTo>
                    <a:pt x="10" y="0"/>
                  </a:lnTo>
                  <a:lnTo>
                    <a:pt x="20" y="39"/>
                  </a:lnTo>
                  <a:lnTo>
                    <a:pt x="30" y="0"/>
                  </a:lnTo>
                  <a:lnTo>
                    <a:pt x="39" y="0"/>
                  </a:lnTo>
                  <a:lnTo>
                    <a:pt x="49" y="39"/>
                  </a:lnTo>
                  <a:lnTo>
                    <a:pt x="60" y="0"/>
                  </a:lnTo>
                  <a:lnTo>
                    <a:pt x="70" y="0"/>
                  </a:lnTo>
                  <a:lnTo>
                    <a:pt x="55" y="5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7" name="Freeform 45">
              <a:extLst>
                <a:ext uri="{FF2B5EF4-FFF2-40B4-BE49-F238E27FC236}">
                  <a16:creationId xmlns:a16="http://schemas.microsoft.com/office/drawing/2014/main" id="{446771E9-EA09-4256-8955-FE392C07AFC4}"/>
                </a:ext>
              </a:extLst>
            </p:cNvPr>
            <p:cNvSpPr>
              <a:spLocks noEditPoints="1"/>
            </p:cNvSpPr>
            <p:nvPr userDrawn="1"/>
          </p:nvSpPr>
          <p:spPr bwMode="auto">
            <a:xfrm>
              <a:off x="4191304" y="6212575"/>
              <a:ext cx="83698" cy="101135"/>
            </a:xfrm>
            <a:custGeom>
              <a:avLst/>
              <a:gdLst>
                <a:gd name="T0" fmla="*/ 33 w 33"/>
                <a:gd name="T1" fmla="*/ 19 h 40"/>
                <a:gd name="T2" fmla="*/ 33 w 33"/>
                <a:gd name="T3" fmla="*/ 21 h 40"/>
                <a:gd name="T4" fmla="*/ 33 w 33"/>
                <a:gd name="T5" fmla="*/ 22 h 40"/>
                <a:gd name="T6" fmla="*/ 7 w 33"/>
                <a:gd name="T7" fmla="*/ 22 h 40"/>
                <a:gd name="T8" fmla="*/ 9 w 33"/>
                <a:gd name="T9" fmla="*/ 27 h 40"/>
                <a:gd name="T10" fmla="*/ 11 w 33"/>
                <a:gd name="T11" fmla="*/ 30 h 40"/>
                <a:gd name="T12" fmla="*/ 14 w 33"/>
                <a:gd name="T13" fmla="*/ 32 h 40"/>
                <a:gd name="T14" fmla="*/ 17 w 33"/>
                <a:gd name="T15" fmla="*/ 33 h 40"/>
                <a:gd name="T16" fmla="*/ 20 w 33"/>
                <a:gd name="T17" fmla="*/ 33 h 40"/>
                <a:gd name="T18" fmla="*/ 22 w 33"/>
                <a:gd name="T19" fmla="*/ 32 h 40"/>
                <a:gd name="T20" fmla="*/ 23 w 33"/>
                <a:gd name="T21" fmla="*/ 31 h 40"/>
                <a:gd name="T22" fmla="*/ 25 w 33"/>
                <a:gd name="T23" fmla="*/ 30 h 40"/>
                <a:gd name="T24" fmla="*/ 30 w 33"/>
                <a:gd name="T25" fmla="*/ 35 h 40"/>
                <a:gd name="T26" fmla="*/ 27 w 33"/>
                <a:gd name="T27" fmla="*/ 37 h 40"/>
                <a:gd name="T28" fmla="*/ 24 w 33"/>
                <a:gd name="T29" fmla="*/ 38 h 40"/>
                <a:gd name="T30" fmla="*/ 21 w 33"/>
                <a:gd name="T31" fmla="*/ 39 h 40"/>
                <a:gd name="T32" fmla="*/ 17 w 33"/>
                <a:gd name="T33" fmla="*/ 40 h 40"/>
                <a:gd name="T34" fmla="*/ 12 w 33"/>
                <a:gd name="T35" fmla="*/ 39 h 40"/>
                <a:gd name="T36" fmla="*/ 8 w 33"/>
                <a:gd name="T37" fmla="*/ 37 h 40"/>
                <a:gd name="T38" fmla="*/ 5 w 33"/>
                <a:gd name="T39" fmla="*/ 34 h 40"/>
                <a:gd name="T40" fmla="*/ 3 w 33"/>
                <a:gd name="T41" fmla="*/ 31 h 40"/>
                <a:gd name="T42" fmla="*/ 1 w 33"/>
                <a:gd name="T43" fmla="*/ 26 h 40"/>
                <a:gd name="T44" fmla="*/ 0 w 33"/>
                <a:gd name="T45" fmla="*/ 20 h 40"/>
                <a:gd name="T46" fmla="*/ 1 w 33"/>
                <a:gd name="T47" fmla="*/ 11 h 40"/>
                <a:gd name="T48" fmla="*/ 5 w 33"/>
                <a:gd name="T49" fmla="*/ 5 h 40"/>
                <a:gd name="T50" fmla="*/ 10 w 33"/>
                <a:gd name="T51" fmla="*/ 1 h 40"/>
                <a:gd name="T52" fmla="*/ 17 w 33"/>
                <a:gd name="T53" fmla="*/ 0 h 40"/>
                <a:gd name="T54" fmla="*/ 24 w 33"/>
                <a:gd name="T55" fmla="*/ 1 h 40"/>
                <a:gd name="T56" fmla="*/ 29 w 33"/>
                <a:gd name="T57" fmla="*/ 5 h 40"/>
                <a:gd name="T58" fmla="*/ 32 w 33"/>
                <a:gd name="T59" fmla="*/ 11 h 40"/>
                <a:gd name="T60" fmla="*/ 33 w 33"/>
                <a:gd name="T61" fmla="*/ 19 h 40"/>
                <a:gd name="T62" fmla="*/ 25 w 33"/>
                <a:gd name="T63" fmla="*/ 16 h 40"/>
                <a:gd name="T64" fmla="*/ 25 w 33"/>
                <a:gd name="T65" fmla="*/ 12 h 40"/>
                <a:gd name="T66" fmla="*/ 23 w 33"/>
                <a:gd name="T67" fmla="*/ 9 h 40"/>
                <a:gd name="T68" fmla="*/ 20 w 33"/>
                <a:gd name="T69" fmla="*/ 7 h 40"/>
                <a:gd name="T70" fmla="*/ 16 w 33"/>
                <a:gd name="T71" fmla="*/ 6 h 40"/>
                <a:gd name="T72" fmla="*/ 13 w 33"/>
                <a:gd name="T73" fmla="*/ 7 h 40"/>
                <a:gd name="T74" fmla="*/ 10 w 33"/>
                <a:gd name="T75" fmla="*/ 9 h 40"/>
                <a:gd name="T76" fmla="*/ 9 w 33"/>
                <a:gd name="T77" fmla="*/ 12 h 40"/>
                <a:gd name="T78" fmla="*/ 8 w 33"/>
                <a:gd name="T79" fmla="*/ 16 h 40"/>
                <a:gd name="T80" fmla="*/ 25 w 33"/>
                <a:gd name="T81" fmla="*/ 1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19"/>
                    <a:pt x="33" y="20"/>
                    <a:pt x="33" y="21"/>
                  </a:cubicBezTo>
                  <a:cubicBezTo>
                    <a:pt x="33" y="21"/>
                    <a:pt x="33" y="22"/>
                    <a:pt x="33" y="22"/>
                  </a:cubicBezTo>
                  <a:cubicBezTo>
                    <a:pt x="7" y="22"/>
                    <a:pt x="7" y="22"/>
                    <a:pt x="7" y="22"/>
                  </a:cubicBezTo>
                  <a:cubicBezTo>
                    <a:pt x="8" y="24"/>
                    <a:pt x="8" y="26"/>
                    <a:pt x="9" y="27"/>
                  </a:cubicBezTo>
                  <a:cubicBezTo>
                    <a:pt x="9" y="28"/>
                    <a:pt x="10" y="29"/>
                    <a:pt x="11" y="30"/>
                  </a:cubicBezTo>
                  <a:cubicBezTo>
                    <a:pt x="12" y="31"/>
                    <a:pt x="13" y="32"/>
                    <a:pt x="14" y="32"/>
                  </a:cubicBezTo>
                  <a:cubicBezTo>
                    <a:pt x="15" y="33"/>
                    <a:pt x="16" y="33"/>
                    <a:pt x="17" y="33"/>
                  </a:cubicBezTo>
                  <a:cubicBezTo>
                    <a:pt x="18" y="33"/>
                    <a:pt x="19" y="33"/>
                    <a:pt x="20" y="33"/>
                  </a:cubicBezTo>
                  <a:cubicBezTo>
                    <a:pt x="20" y="32"/>
                    <a:pt x="21" y="32"/>
                    <a:pt x="22" y="32"/>
                  </a:cubicBezTo>
                  <a:cubicBezTo>
                    <a:pt x="22" y="32"/>
                    <a:pt x="23" y="31"/>
                    <a:pt x="23" y="31"/>
                  </a:cubicBezTo>
                  <a:cubicBezTo>
                    <a:pt x="24" y="31"/>
                    <a:pt x="25" y="30"/>
                    <a:pt x="25" y="30"/>
                  </a:cubicBezTo>
                  <a:cubicBezTo>
                    <a:pt x="30" y="35"/>
                    <a:pt x="30" y="35"/>
                    <a:pt x="30" y="35"/>
                  </a:cubicBezTo>
                  <a:cubicBezTo>
                    <a:pt x="29" y="35"/>
                    <a:pt x="28" y="36"/>
                    <a:pt x="27" y="37"/>
                  </a:cubicBezTo>
                  <a:cubicBezTo>
                    <a:pt x="26" y="37"/>
                    <a:pt x="25" y="38"/>
                    <a:pt x="24" y="38"/>
                  </a:cubicBezTo>
                  <a:cubicBezTo>
                    <a:pt x="23" y="39"/>
                    <a:pt x="22" y="39"/>
                    <a:pt x="21" y="39"/>
                  </a:cubicBezTo>
                  <a:cubicBezTo>
                    <a:pt x="20" y="39"/>
                    <a:pt x="18" y="40"/>
                    <a:pt x="17" y="40"/>
                  </a:cubicBezTo>
                  <a:cubicBezTo>
                    <a:pt x="15" y="40"/>
                    <a:pt x="13" y="39"/>
                    <a:pt x="12" y="39"/>
                  </a:cubicBezTo>
                  <a:cubicBezTo>
                    <a:pt x="11" y="38"/>
                    <a:pt x="9" y="38"/>
                    <a:pt x="8" y="37"/>
                  </a:cubicBezTo>
                  <a:cubicBezTo>
                    <a:pt x="7" y="36"/>
                    <a:pt x="6" y="35"/>
                    <a:pt x="5" y="34"/>
                  </a:cubicBezTo>
                  <a:cubicBezTo>
                    <a:pt x="4" y="34"/>
                    <a:pt x="3" y="32"/>
                    <a:pt x="3" y="31"/>
                  </a:cubicBezTo>
                  <a:cubicBezTo>
                    <a:pt x="2" y="29"/>
                    <a:pt x="1" y="28"/>
                    <a:pt x="1" y="26"/>
                  </a:cubicBezTo>
                  <a:cubicBezTo>
                    <a:pt x="0" y="24"/>
                    <a:pt x="0" y="22"/>
                    <a:pt x="0" y="20"/>
                  </a:cubicBezTo>
                  <a:cubicBezTo>
                    <a:pt x="0" y="16"/>
                    <a:pt x="0" y="13"/>
                    <a:pt x="1" y="11"/>
                  </a:cubicBezTo>
                  <a:cubicBezTo>
                    <a:pt x="2" y="8"/>
                    <a:pt x="3" y="6"/>
                    <a:pt x="5" y="5"/>
                  </a:cubicBezTo>
                  <a:cubicBezTo>
                    <a:pt x="6" y="3"/>
                    <a:pt x="8" y="2"/>
                    <a:pt x="10" y="1"/>
                  </a:cubicBezTo>
                  <a:cubicBezTo>
                    <a:pt x="12" y="0"/>
                    <a:pt x="14" y="0"/>
                    <a:pt x="17" y="0"/>
                  </a:cubicBezTo>
                  <a:cubicBezTo>
                    <a:pt x="20" y="0"/>
                    <a:pt x="22" y="0"/>
                    <a:pt x="24" y="1"/>
                  </a:cubicBezTo>
                  <a:cubicBezTo>
                    <a:pt x="26" y="2"/>
                    <a:pt x="28" y="4"/>
                    <a:pt x="29" y="5"/>
                  </a:cubicBezTo>
                  <a:cubicBezTo>
                    <a:pt x="30" y="7"/>
                    <a:pt x="31" y="9"/>
                    <a:pt x="32" y="11"/>
                  </a:cubicBezTo>
                  <a:cubicBezTo>
                    <a:pt x="33" y="14"/>
                    <a:pt x="33" y="16"/>
                    <a:pt x="33" y="19"/>
                  </a:cubicBezTo>
                  <a:close/>
                  <a:moveTo>
                    <a:pt x="25" y="16"/>
                  </a:moveTo>
                  <a:cubicBezTo>
                    <a:pt x="25" y="15"/>
                    <a:pt x="25" y="13"/>
                    <a:pt x="25" y="12"/>
                  </a:cubicBezTo>
                  <a:cubicBezTo>
                    <a:pt x="24" y="11"/>
                    <a:pt x="24" y="10"/>
                    <a:pt x="23" y="9"/>
                  </a:cubicBezTo>
                  <a:cubicBezTo>
                    <a:pt x="22" y="8"/>
                    <a:pt x="21" y="8"/>
                    <a:pt x="20" y="7"/>
                  </a:cubicBezTo>
                  <a:cubicBezTo>
                    <a:pt x="19" y="7"/>
                    <a:pt x="18" y="6"/>
                    <a:pt x="16" y="6"/>
                  </a:cubicBezTo>
                  <a:cubicBezTo>
                    <a:pt x="15" y="6"/>
                    <a:pt x="14" y="7"/>
                    <a:pt x="13" y="7"/>
                  </a:cubicBezTo>
                  <a:cubicBezTo>
                    <a:pt x="12" y="7"/>
                    <a:pt x="11" y="8"/>
                    <a:pt x="10" y="9"/>
                  </a:cubicBezTo>
                  <a:cubicBezTo>
                    <a:pt x="10" y="10"/>
                    <a:pt x="9" y="11"/>
                    <a:pt x="9" y="12"/>
                  </a:cubicBezTo>
                  <a:cubicBezTo>
                    <a:pt x="8" y="13"/>
                    <a:pt x="8" y="14"/>
                    <a:pt x="8" y="16"/>
                  </a:cubicBezTo>
                  <a:lnTo>
                    <a:pt x="25" y="1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8" name="Freeform 46">
              <a:extLst>
                <a:ext uri="{FF2B5EF4-FFF2-40B4-BE49-F238E27FC236}">
                  <a16:creationId xmlns:a16="http://schemas.microsoft.com/office/drawing/2014/main" id="{FE985025-CAA5-44F2-9174-87CD1D8BA182}"/>
                </a:ext>
              </a:extLst>
            </p:cNvPr>
            <p:cNvSpPr>
              <a:spLocks/>
            </p:cNvSpPr>
            <p:nvPr userDrawn="1"/>
          </p:nvSpPr>
          <p:spPr bwMode="auto">
            <a:xfrm>
              <a:off x="4295927" y="6212575"/>
              <a:ext cx="57543" cy="99391"/>
            </a:xfrm>
            <a:custGeom>
              <a:avLst/>
              <a:gdLst>
                <a:gd name="T0" fmla="*/ 21 w 23"/>
                <a:gd name="T1" fmla="*/ 8 h 39"/>
                <a:gd name="T2" fmla="*/ 18 w 23"/>
                <a:gd name="T3" fmla="*/ 7 h 39"/>
                <a:gd name="T4" fmla="*/ 15 w 23"/>
                <a:gd name="T5" fmla="*/ 7 h 39"/>
                <a:gd name="T6" fmla="*/ 10 w 23"/>
                <a:gd name="T7" fmla="*/ 9 h 39"/>
                <a:gd name="T8" fmla="*/ 8 w 23"/>
                <a:gd name="T9" fmla="*/ 17 h 39"/>
                <a:gd name="T10" fmla="*/ 8 w 23"/>
                <a:gd name="T11" fmla="*/ 39 h 39"/>
                <a:gd name="T12" fmla="*/ 0 w 23"/>
                <a:gd name="T13" fmla="*/ 39 h 39"/>
                <a:gd name="T14" fmla="*/ 0 w 23"/>
                <a:gd name="T15" fmla="*/ 0 h 39"/>
                <a:gd name="T16" fmla="*/ 8 w 23"/>
                <a:gd name="T17" fmla="*/ 0 h 39"/>
                <a:gd name="T18" fmla="*/ 8 w 23"/>
                <a:gd name="T19" fmla="*/ 4 h 39"/>
                <a:gd name="T20" fmla="*/ 9 w 23"/>
                <a:gd name="T21" fmla="*/ 2 h 39"/>
                <a:gd name="T22" fmla="*/ 11 w 23"/>
                <a:gd name="T23" fmla="*/ 1 h 39"/>
                <a:gd name="T24" fmla="*/ 14 w 23"/>
                <a:gd name="T25" fmla="*/ 0 h 39"/>
                <a:gd name="T26" fmla="*/ 16 w 23"/>
                <a:gd name="T27" fmla="*/ 0 h 39"/>
                <a:gd name="T28" fmla="*/ 20 w 23"/>
                <a:gd name="T29" fmla="*/ 0 h 39"/>
                <a:gd name="T30" fmla="*/ 23 w 23"/>
                <a:gd name="T31" fmla="*/ 1 h 39"/>
                <a:gd name="T32" fmla="*/ 21 w 23"/>
                <a:gd name="T33"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8"/>
                  </a:moveTo>
                  <a:cubicBezTo>
                    <a:pt x="20" y="8"/>
                    <a:pt x="19" y="8"/>
                    <a:pt x="18" y="7"/>
                  </a:cubicBezTo>
                  <a:cubicBezTo>
                    <a:pt x="17" y="7"/>
                    <a:pt x="16" y="7"/>
                    <a:pt x="15" y="7"/>
                  </a:cubicBezTo>
                  <a:cubicBezTo>
                    <a:pt x="13" y="7"/>
                    <a:pt x="11" y="8"/>
                    <a:pt x="10" y="9"/>
                  </a:cubicBezTo>
                  <a:cubicBezTo>
                    <a:pt x="8" y="11"/>
                    <a:pt x="8" y="14"/>
                    <a:pt x="8" y="17"/>
                  </a:cubicBezTo>
                  <a:cubicBezTo>
                    <a:pt x="8" y="39"/>
                    <a:pt x="8" y="39"/>
                    <a:pt x="8" y="39"/>
                  </a:cubicBezTo>
                  <a:cubicBezTo>
                    <a:pt x="0" y="39"/>
                    <a:pt x="0" y="39"/>
                    <a:pt x="0" y="39"/>
                  </a:cubicBezTo>
                  <a:cubicBezTo>
                    <a:pt x="0" y="0"/>
                    <a:pt x="0" y="0"/>
                    <a:pt x="0" y="0"/>
                  </a:cubicBezTo>
                  <a:cubicBezTo>
                    <a:pt x="8" y="0"/>
                    <a:pt x="8" y="0"/>
                    <a:pt x="8" y="0"/>
                  </a:cubicBezTo>
                  <a:cubicBezTo>
                    <a:pt x="8" y="4"/>
                    <a:pt x="8" y="4"/>
                    <a:pt x="8" y="4"/>
                  </a:cubicBezTo>
                  <a:cubicBezTo>
                    <a:pt x="8" y="3"/>
                    <a:pt x="9" y="3"/>
                    <a:pt x="9" y="2"/>
                  </a:cubicBezTo>
                  <a:cubicBezTo>
                    <a:pt x="10" y="2"/>
                    <a:pt x="10" y="1"/>
                    <a:pt x="11" y="1"/>
                  </a:cubicBezTo>
                  <a:cubicBezTo>
                    <a:pt x="12" y="0"/>
                    <a:pt x="13" y="0"/>
                    <a:pt x="14" y="0"/>
                  </a:cubicBezTo>
                  <a:cubicBezTo>
                    <a:pt x="14" y="0"/>
                    <a:pt x="15" y="0"/>
                    <a:pt x="16" y="0"/>
                  </a:cubicBezTo>
                  <a:cubicBezTo>
                    <a:pt x="18" y="0"/>
                    <a:pt x="19" y="0"/>
                    <a:pt x="20" y="0"/>
                  </a:cubicBezTo>
                  <a:cubicBezTo>
                    <a:pt x="21" y="0"/>
                    <a:pt x="22" y="1"/>
                    <a:pt x="23" y="1"/>
                  </a:cubicBezTo>
                  <a:lnTo>
                    <a:pt x="21" y="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29" name="Freeform 47">
              <a:extLst>
                <a:ext uri="{FF2B5EF4-FFF2-40B4-BE49-F238E27FC236}">
                  <a16:creationId xmlns:a16="http://schemas.microsoft.com/office/drawing/2014/main" id="{1105FBBE-AD06-4F22-94D8-E2E98185FAA9}"/>
                </a:ext>
              </a:extLst>
            </p:cNvPr>
            <p:cNvSpPr>
              <a:spLocks/>
            </p:cNvSpPr>
            <p:nvPr userDrawn="1"/>
          </p:nvSpPr>
          <p:spPr bwMode="auto">
            <a:xfrm>
              <a:off x="4346494" y="6284068"/>
              <a:ext cx="29644" cy="29643"/>
            </a:xfrm>
            <a:custGeom>
              <a:avLst/>
              <a:gdLst>
                <a:gd name="T0" fmla="*/ 12 w 12"/>
                <a:gd name="T1" fmla="*/ 6 h 12"/>
                <a:gd name="T2" fmla="*/ 11 w 12"/>
                <a:gd name="T3" fmla="*/ 8 h 12"/>
                <a:gd name="T4" fmla="*/ 10 w 12"/>
                <a:gd name="T5" fmla="*/ 10 h 12"/>
                <a:gd name="T6" fmla="*/ 8 w 12"/>
                <a:gd name="T7" fmla="*/ 11 h 12"/>
                <a:gd name="T8" fmla="*/ 6 w 12"/>
                <a:gd name="T9" fmla="*/ 12 h 12"/>
                <a:gd name="T10" fmla="*/ 3 w 12"/>
                <a:gd name="T11" fmla="*/ 11 h 12"/>
                <a:gd name="T12" fmla="*/ 2 w 12"/>
                <a:gd name="T13" fmla="*/ 10 h 12"/>
                <a:gd name="T14" fmla="*/ 0 w 12"/>
                <a:gd name="T15" fmla="*/ 8 h 12"/>
                <a:gd name="T16" fmla="*/ 0 w 12"/>
                <a:gd name="T17" fmla="*/ 6 h 12"/>
                <a:gd name="T18" fmla="*/ 0 w 12"/>
                <a:gd name="T19" fmla="*/ 4 h 12"/>
                <a:gd name="T20" fmla="*/ 2 w 12"/>
                <a:gd name="T21" fmla="*/ 2 h 12"/>
                <a:gd name="T22" fmla="*/ 3 w 12"/>
                <a:gd name="T23" fmla="*/ 0 h 12"/>
                <a:gd name="T24" fmla="*/ 6 w 12"/>
                <a:gd name="T25" fmla="*/ 0 h 12"/>
                <a:gd name="T26" fmla="*/ 8 w 12"/>
                <a:gd name="T27" fmla="*/ 0 h 12"/>
                <a:gd name="T28" fmla="*/ 10 w 12"/>
                <a:gd name="T29" fmla="*/ 2 h 12"/>
                <a:gd name="T30" fmla="*/ 11 w 12"/>
                <a:gd name="T31" fmla="*/ 4 h 12"/>
                <a:gd name="T32" fmla="*/ 12 w 12"/>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 h="12">
                  <a:moveTo>
                    <a:pt x="12" y="6"/>
                  </a:moveTo>
                  <a:cubicBezTo>
                    <a:pt x="12" y="7"/>
                    <a:pt x="11" y="7"/>
                    <a:pt x="11" y="8"/>
                  </a:cubicBezTo>
                  <a:cubicBezTo>
                    <a:pt x="11" y="9"/>
                    <a:pt x="10" y="9"/>
                    <a:pt x="10" y="10"/>
                  </a:cubicBezTo>
                  <a:cubicBezTo>
                    <a:pt x="9" y="10"/>
                    <a:pt x="9" y="11"/>
                    <a:pt x="8" y="11"/>
                  </a:cubicBezTo>
                  <a:cubicBezTo>
                    <a:pt x="7" y="11"/>
                    <a:pt x="7" y="12"/>
                    <a:pt x="6" y="12"/>
                  </a:cubicBezTo>
                  <a:cubicBezTo>
                    <a:pt x="5" y="12"/>
                    <a:pt x="4" y="11"/>
                    <a:pt x="3" y="11"/>
                  </a:cubicBezTo>
                  <a:cubicBezTo>
                    <a:pt x="3" y="11"/>
                    <a:pt x="2" y="10"/>
                    <a:pt x="2" y="10"/>
                  </a:cubicBezTo>
                  <a:cubicBezTo>
                    <a:pt x="1" y="9"/>
                    <a:pt x="1" y="9"/>
                    <a:pt x="0" y="8"/>
                  </a:cubicBezTo>
                  <a:cubicBezTo>
                    <a:pt x="0" y="7"/>
                    <a:pt x="0" y="7"/>
                    <a:pt x="0" y="6"/>
                  </a:cubicBezTo>
                  <a:cubicBezTo>
                    <a:pt x="0" y="5"/>
                    <a:pt x="0" y="4"/>
                    <a:pt x="0" y="4"/>
                  </a:cubicBezTo>
                  <a:cubicBezTo>
                    <a:pt x="1" y="3"/>
                    <a:pt x="1" y="2"/>
                    <a:pt x="2" y="2"/>
                  </a:cubicBezTo>
                  <a:cubicBezTo>
                    <a:pt x="2" y="1"/>
                    <a:pt x="3" y="1"/>
                    <a:pt x="3" y="0"/>
                  </a:cubicBezTo>
                  <a:cubicBezTo>
                    <a:pt x="4" y="0"/>
                    <a:pt x="5" y="0"/>
                    <a:pt x="6" y="0"/>
                  </a:cubicBezTo>
                  <a:cubicBezTo>
                    <a:pt x="7" y="0"/>
                    <a:pt x="7" y="0"/>
                    <a:pt x="8" y="0"/>
                  </a:cubicBezTo>
                  <a:cubicBezTo>
                    <a:pt x="9" y="1"/>
                    <a:pt x="9" y="1"/>
                    <a:pt x="10" y="2"/>
                  </a:cubicBezTo>
                  <a:cubicBezTo>
                    <a:pt x="10" y="2"/>
                    <a:pt x="11" y="3"/>
                    <a:pt x="11" y="4"/>
                  </a:cubicBezTo>
                  <a:cubicBezTo>
                    <a:pt x="11" y="4"/>
                    <a:pt x="12" y="5"/>
                    <a:pt x="12"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0" name="Freeform 48">
              <a:extLst>
                <a:ext uri="{FF2B5EF4-FFF2-40B4-BE49-F238E27FC236}">
                  <a16:creationId xmlns:a16="http://schemas.microsoft.com/office/drawing/2014/main" id="{8141824A-6AD4-4B53-B837-71461DD538CC}"/>
                </a:ext>
              </a:extLst>
            </p:cNvPr>
            <p:cNvSpPr>
              <a:spLocks/>
            </p:cNvSpPr>
            <p:nvPr userDrawn="1"/>
          </p:nvSpPr>
          <p:spPr bwMode="auto">
            <a:xfrm>
              <a:off x="498115" y="6388691"/>
              <a:ext cx="94161" cy="130778"/>
            </a:xfrm>
            <a:custGeom>
              <a:avLst/>
              <a:gdLst>
                <a:gd name="T0" fmla="*/ 32 w 54"/>
                <a:gd name="T1" fmla="*/ 12 h 75"/>
                <a:gd name="T2" fmla="*/ 32 w 54"/>
                <a:gd name="T3" fmla="*/ 75 h 75"/>
                <a:gd name="T4" fmla="*/ 22 w 54"/>
                <a:gd name="T5" fmla="*/ 75 h 75"/>
                <a:gd name="T6" fmla="*/ 22 w 54"/>
                <a:gd name="T7" fmla="*/ 12 h 75"/>
                <a:gd name="T8" fmla="*/ 0 w 54"/>
                <a:gd name="T9" fmla="*/ 12 h 75"/>
                <a:gd name="T10" fmla="*/ 0 w 54"/>
                <a:gd name="T11" fmla="*/ 0 h 75"/>
                <a:gd name="T12" fmla="*/ 54 w 54"/>
                <a:gd name="T13" fmla="*/ 0 h 75"/>
                <a:gd name="T14" fmla="*/ 54 w 54"/>
                <a:gd name="T15" fmla="*/ 12 h 75"/>
                <a:gd name="T16" fmla="*/ 32 w 54"/>
                <a:gd name="T17" fmla="*/ 1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75">
                  <a:moveTo>
                    <a:pt x="32" y="12"/>
                  </a:moveTo>
                  <a:lnTo>
                    <a:pt x="32" y="75"/>
                  </a:lnTo>
                  <a:lnTo>
                    <a:pt x="22" y="75"/>
                  </a:lnTo>
                  <a:lnTo>
                    <a:pt x="22" y="12"/>
                  </a:lnTo>
                  <a:lnTo>
                    <a:pt x="0" y="12"/>
                  </a:lnTo>
                  <a:lnTo>
                    <a:pt x="0" y="0"/>
                  </a:lnTo>
                  <a:lnTo>
                    <a:pt x="54" y="0"/>
                  </a:lnTo>
                  <a:lnTo>
                    <a:pt x="54" y="12"/>
                  </a:lnTo>
                  <a:lnTo>
                    <a:pt x="32" y="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1" name="Freeform 49">
              <a:extLst>
                <a:ext uri="{FF2B5EF4-FFF2-40B4-BE49-F238E27FC236}">
                  <a16:creationId xmlns:a16="http://schemas.microsoft.com/office/drawing/2014/main" id="{1CEF1D95-CD6C-417A-9539-CB4DBAA5E07D}"/>
                </a:ext>
              </a:extLst>
            </p:cNvPr>
            <p:cNvSpPr>
              <a:spLocks/>
            </p:cNvSpPr>
            <p:nvPr userDrawn="1"/>
          </p:nvSpPr>
          <p:spPr bwMode="auto">
            <a:xfrm>
              <a:off x="609713" y="6383459"/>
              <a:ext cx="78468"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9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1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2" y="25"/>
                    <a:pt x="21" y="24"/>
                  </a:cubicBezTo>
                  <a:cubicBezTo>
                    <a:pt x="20" y="22"/>
                    <a:pt x="18" y="21"/>
                    <a:pt x="15" y="21"/>
                  </a:cubicBezTo>
                  <a:cubicBezTo>
                    <a:pt x="14" y="21"/>
                    <a:pt x="13" y="21"/>
                    <a:pt x="12" y="22"/>
                  </a:cubicBezTo>
                  <a:cubicBezTo>
                    <a:pt x="11" y="22"/>
                    <a:pt x="10" y="23"/>
                    <a:pt x="9" y="24"/>
                  </a:cubicBezTo>
                  <a:cubicBezTo>
                    <a:pt x="9" y="24"/>
                    <a:pt x="8" y="25"/>
                    <a:pt x="8" y="27"/>
                  </a:cubicBezTo>
                  <a:cubicBezTo>
                    <a:pt x="7"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8" y="17"/>
                    <a:pt x="9" y="17"/>
                  </a:cubicBezTo>
                  <a:cubicBezTo>
                    <a:pt x="10" y="16"/>
                    <a:pt x="10" y="16"/>
                    <a:pt x="11" y="15"/>
                  </a:cubicBezTo>
                  <a:cubicBezTo>
                    <a:pt x="12" y="15"/>
                    <a:pt x="13" y="15"/>
                    <a:pt x="14" y="14"/>
                  </a:cubicBezTo>
                  <a:cubicBezTo>
                    <a:pt x="15" y="14"/>
                    <a:pt x="16" y="14"/>
                    <a:pt x="17" y="14"/>
                  </a:cubicBezTo>
                  <a:cubicBezTo>
                    <a:pt x="19" y="14"/>
                    <a:pt x="21" y="14"/>
                    <a:pt x="23" y="15"/>
                  </a:cubicBezTo>
                  <a:cubicBezTo>
                    <a:pt x="25" y="16"/>
                    <a:pt x="26" y="17"/>
                    <a:pt x="27" y="18"/>
                  </a:cubicBezTo>
                  <a:cubicBezTo>
                    <a:pt x="28" y="20"/>
                    <a:pt x="29" y="22"/>
                    <a:pt x="30" y="24"/>
                  </a:cubicBezTo>
                  <a:cubicBezTo>
                    <a:pt x="30"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2" name="Freeform 50">
              <a:extLst>
                <a:ext uri="{FF2B5EF4-FFF2-40B4-BE49-F238E27FC236}">
                  <a16:creationId xmlns:a16="http://schemas.microsoft.com/office/drawing/2014/main" id="{BF6CB5D3-9648-4D73-AB7C-5374814E5BA2}"/>
                </a:ext>
              </a:extLst>
            </p:cNvPr>
            <p:cNvSpPr>
              <a:spLocks noEditPoints="1"/>
            </p:cNvSpPr>
            <p:nvPr userDrawn="1"/>
          </p:nvSpPr>
          <p:spPr bwMode="auto">
            <a:xfrm>
              <a:off x="705618" y="6418333"/>
              <a:ext cx="85443" cy="102879"/>
            </a:xfrm>
            <a:custGeom>
              <a:avLst/>
              <a:gdLst>
                <a:gd name="T0" fmla="*/ 33 w 33"/>
                <a:gd name="T1" fmla="*/ 19 h 40"/>
                <a:gd name="T2" fmla="*/ 33 w 33"/>
                <a:gd name="T3" fmla="*/ 21 h 40"/>
                <a:gd name="T4" fmla="*/ 33 w 33"/>
                <a:gd name="T5" fmla="*/ 23 h 40"/>
                <a:gd name="T6" fmla="*/ 7 w 33"/>
                <a:gd name="T7" fmla="*/ 23 h 40"/>
                <a:gd name="T8" fmla="*/ 9 w 33"/>
                <a:gd name="T9" fmla="*/ 28 h 40"/>
                <a:gd name="T10" fmla="*/ 11 w 33"/>
                <a:gd name="T11" fmla="*/ 31 h 40"/>
                <a:gd name="T12" fmla="*/ 14 w 33"/>
                <a:gd name="T13" fmla="*/ 33 h 40"/>
                <a:gd name="T14" fmla="*/ 17 w 33"/>
                <a:gd name="T15" fmla="*/ 33 h 40"/>
                <a:gd name="T16" fmla="*/ 19 w 33"/>
                <a:gd name="T17" fmla="*/ 33 h 40"/>
                <a:gd name="T18" fmla="*/ 22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1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5 w 33"/>
                <a:gd name="T65" fmla="*/ 13 h 40"/>
                <a:gd name="T66" fmla="*/ 23 w 33"/>
                <a:gd name="T67" fmla="*/ 10 h 40"/>
                <a:gd name="T68" fmla="*/ 20 w 33"/>
                <a:gd name="T69" fmla="*/ 8 h 40"/>
                <a:gd name="T70" fmla="*/ 16 w 33"/>
                <a:gd name="T71" fmla="*/ 7 h 40"/>
                <a:gd name="T72" fmla="*/ 13 w 33"/>
                <a:gd name="T73" fmla="*/ 8 h 40"/>
                <a:gd name="T74" fmla="*/ 10 w 33"/>
                <a:gd name="T75" fmla="*/ 9 h 40"/>
                <a:gd name="T76" fmla="*/ 9 w 33"/>
                <a:gd name="T77" fmla="*/ 12 h 40"/>
                <a:gd name="T78" fmla="*/ 8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7" y="23"/>
                    <a:pt x="7" y="23"/>
                    <a:pt x="7" y="23"/>
                  </a:cubicBezTo>
                  <a:cubicBezTo>
                    <a:pt x="8" y="25"/>
                    <a:pt x="8" y="26"/>
                    <a:pt x="9" y="28"/>
                  </a:cubicBezTo>
                  <a:cubicBezTo>
                    <a:pt x="9" y="29"/>
                    <a:pt x="10" y="30"/>
                    <a:pt x="11" y="31"/>
                  </a:cubicBezTo>
                  <a:cubicBezTo>
                    <a:pt x="12" y="32"/>
                    <a:pt x="13" y="32"/>
                    <a:pt x="14" y="33"/>
                  </a:cubicBezTo>
                  <a:cubicBezTo>
                    <a:pt x="15" y="33"/>
                    <a:pt x="16" y="33"/>
                    <a:pt x="17" y="33"/>
                  </a:cubicBezTo>
                  <a:cubicBezTo>
                    <a:pt x="18" y="33"/>
                    <a:pt x="19" y="33"/>
                    <a:pt x="19" y="33"/>
                  </a:cubicBezTo>
                  <a:cubicBezTo>
                    <a:pt x="20" y="33"/>
                    <a:pt x="21" y="33"/>
                    <a:pt x="22" y="32"/>
                  </a:cubicBezTo>
                  <a:cubicBezTo>
                    <a:pt x="22" y="32"/>
                    <a:pt x="23" y="32"/>
                    <a:pt x="23" y="32"/>
                  </a:cubicBezTo>
                  <a:cubicBezTo>
                    <a:pt x="24" y="31"/>
                    <a:pt x="25"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20" y="40"/>
                    <a:pt x="18" y="40"/>
                    <a:pt x="17" y="40"/>
                  </a:cubicBezTo>
                  <a:cubicBezTo>
                    <a:pt x="15" y="40"/>
                    <a:pt x="13" y="40"/>
                    <a:pt x="12" y="39"/>
                  </a:cubicBezTo>
                  <a:cubicBezTo>
                    <a:pt x="11" y="39"/>
                    <a:pt x="9" y="38"/>
                    <a:pt x="8" y="38"/>
                  </a:cubicBezTo>
                  <a:cubicBezTo>
                    <a:pt x="7" y="37"/>
                    <a:pt x="6" y="36"/>
                    <a:pt x="5" y="35"/>
                  </a:cubicBezTo>
                  <a:cubicBezTo>
                    <a:pt x="4" y="34"/>
                    <a:pt x="3" y="33"/>
                    <a:pt x="3" y="31"/>
                  </a:cubicBezTo>
                  <a:cubicBezTo>
                    <a:pt x="2" y="30"/>
                    <a:pt x="1" y="28"/>
                    <a:pt x="1" y="26"/>
                  </a:cubicBezTo>
                  <a:cubicBezTo>
                    <a:pt x="0" y="24"/>
                    <a:pt x="0" y="22"/>
                    <a:pt x="0" y="20"/>
                  </a:cubicBezTo>
                  <a:cubicBezTo>
                    <a:pt x="0" y="17"/>
                    <a:pt x="0" y="14"/>
                    <a:pt x="1" y="12"/>
                  </a:cubicBezTo>
                  <a:cubicBezTo>
                    <a:pt x="2" y="9"/>
                    <a:pt x="3" y="7"/>
                    <a:pt x="5" y="5"/>
                  </a:cubicBezTo>
                  <a:cubicBezTo>
                    <a:pt x="6" y="4"/>
                    <a:pt x="8" y="2"/>
                    <a:pt x="10" y="1"/>
                  </a:cubicBezTo>
                  <a:cubicBezTo>
                    <a:pt x="12" y="1"/>
                    <a:pt x="14" y="0"/>
                    <a:pt x="17" y="0"/>
                  </a:cubicBezTo>
                  <a:cubicBezTo>
                    <a:pt x="20" y="0"/>
                    <a:pt x="22" y="1"/>
                    <a:pt x="24" y="2"/>
                  </a:cubicBezTo>
                  <a:cubicBezTo>
                    <a:pt x="26" y="3"/>
                    <a:pt x="28" y="4"/>
                    <a:pt x="29" y="6"/>
                  </a:cubicBezTo>
                  <a:cubicBezTo>
                    <a:pt x="30" y="8"/>
                    <a:pt x="31" y="10"/>
                    <a:pt x="32" y="12"/>
                  </a:cubicBezTo>
                  <a:cubicBezTo>
                    <a:pt x="33" y="14"/>
                    <a:pt x="33" y="17"/>
                    <a:pt x="33" y="19"/>
                  </a:cubicBezTo>
                  <a:close/>
                  <a:moveTo>
                    <a:pt x="25" y="17"/>
                  </a:moveTo>
                  <a:cubicBezTo>
                    <a:pt x="25" y="15"/>
                    <a:pt x="25" y="14"/>
                    <a:pt x="25" y="13"/>
                  </a:cubicBezTo>
                  <a:cubicBezTo>
                    <a:pt x="24" y="12"/>
                    <a:pt x="24" y="11"/>
                    <a:pt x="23" y="10"/>
                  </a:cubicBezTo>
                  <a:cubicBezTo>
                    <a:pt x="22" y="9"/>
                    <a:pt x="21" y="8"/>
                    <a:pt x="20" y="8"/>
                  </a:cubicBezTo>
                  <a:cubicBezTo>
                    <a:pt x="19" y="7"/>
                    <a:pt x="18" y="7"/>
                    <a:pt x="16" y="7"/>
                  </a:cubicBezTo>
                  <a:cubicBezTo>
                    <a:pt x="15" y="7"/>
                    <a:pt x="14" y="7"/>
                    <a:pt x="13" y="8"/>
                  </a:cubicBezTo>
                  <a:cubicBezTo>
                    <a:pt x="12" y="8"/>
                    <a:pt x="11" y="9"/>
                    <a:pt x="10" y="9"/>
                  </a:cubicBezTo>
                  <a:cubicBezTo>
                    <a:pt x="10" y="10"/>
                    <a:pt x="9" y="11"/>
                    <a:pt x="9" y="12"/>
                  </a:cubicBezTo>
                  <a:cubicBezTo>
                    <a:pt x="8" y="14"/>
                    <a:pt x="8" y="15"/>
                    <a:pt x="8"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3" name="Freeform 51">
              <a:extLst>
                <a:ext uri="{FF2B5EF4-FFF2-40B4-BE49-F238E27FC236}">
                  <a16:creationId xmlns:a16="http://schemas.microsoft.com/office/drawing/2014/main" id="{55F0E322-3AEE-482E-8E59-9FB04FACA931}"/>
                </a:ext>
              </a:extLst>
            </p:cNvPr>
            <p:cNvSpPr>
              <a:spLocks noEditPoints="1"/>
            </p:cNvSpPr>
            <p:nvPr userDrawn="1"/>
          </p:nvSpPr>
          <p:spPr bwMode="auto">
            <a:xfrm>
              <a:off x="857320" y="6383459"/>
              <a:ext cx="83698" cy="137753"/>
            </a:xfrm>
            <a:custGeom>
              <a:avLst/>
              <a:gdLst>
                <a:gd name="T0" fmla="*/ 33 w 33"/>
                <a:gd name="T1" fmla="*/ 35 h 54"/>
                <a:gd name="T2" fmla="*/ 31 w 33"/>
                <a:gd name="T3" fmla="*/ 43 h 54"/>
                <a:gd name="T4" fmla="*/ 28 w 33"/>
                <a:gd name="T5" fmla="*/ 49 h 54"/>
                <a:gd name="T6" fmla="*/ 23 w 33"/>
                <a:gd name="T7" fmla="*/ 53 h 54"/>
                <a:gd name="T8" fmla="*/ 17 w 33"/>
                <a:gd name="T9" fmla="*/ 54 h 54"/>
                <a:gd name="T10" fmla="*/ 12 w 33"/>
                <a:gd name="T11" fmla="*/ 53 h 54"/>
                <a:gd name="T12" fmla="*/ 8 w 33"/>
                <a:gd name="T13" fmla="*/ 50 h 54"/>
                <a:gd name="T14" fmla="*/ 8 w 33"/>
                <a:gd name="T15" fmla="*/ 53 h 54"/>
                <a:gd name="T16" fmla="*/ 0 w 33"/>
                <a:gd name="T17" fmla="*/ 53 h 54"/>
                <a:gd name="T18" fmla="*/ 0 w 33"/>
                <a:gd name="T19" fmla="*/ 4 h 54"/>
                <a:gd name="T20" fmla="*/ 8 w 33"/>
                <a:gd name="T21" fmla="*/ 0 h 54"/>
                <a:gd name="T22" fmla="*/ 8 w 33"/>
                <a:gd name="T23" fmla="*/ 19 h 54"/>
                <a:gd name="T24" fmla="*/ 10 w 33"/>
                <a:gd name="T25" fmla="*/ 17 h 54"/>
                <a:gd name="T26" fmla="*/ 12 w 33"/>
                <a:gd name="T27" fmla="*/ 16 h 54"/>
                <a:gd name="T28" fmla="*/ 14 w 33"/>
                <a:gd name="T29" fmla="*/ 14 h 54"/>
                <a:gd name="T30" fmla="*/ 18 w 33"/>
                <a:gd name="T31" fmla="*/ 14 h 54"/>
                <a:gd name="T32" fmla="*/ 24 w 33"/>
                <a:gd name="T33" fmla="*/ 15 h 54"/>
                <a:gd name="T34" fmla="*/ 28 w 33"/>
                <a:gd name="T35" fmla="*/ 19 h 54"/>
                <a:gd name="T36" fmla="*/ 31 w 33"/>
                <a:gd name="T37" fmla="*/ 25 h 54"/>
                <a:gd name="T38" fmla="*/ 33 w 33"/>
                <a:gd name="T39" fmla="*/ 35 h 54"/>
                <a:gd name="T40" fmla="*/ 25 w 33"/>
                <a:gd name="T41" fmla="*/ 35 h 54"/>
                <a:gd name="T42" fmla="*/ 23 w 33"/>
                <a:gd name="T43" fmla="*/ 24 h 54"/>
                <a:gd name="T44" fmla="*/ 16 w 33"/>
                <a:gd name="T45" fmla="*/ 21 h 54"/>
                <a:gd name="T46" fmla="*/ 14 w 33"/>
                <a:gd name="T47" fmla="*/ 21 h 54"/>
                <a:gd name="T48" fmla="*/ 11 w 33"/>
                <a:gd name="T49" fmla="*/ 23 h 54"/>
                <a:gd name="T50" fmla="*/ 9 w 33"/>
                <a:gd name="T51" fmla="*/ 24 h 54"/>
                <a:gd name="T52" fmla="*/ 8 w 33"/>
                <a:gd name="T53" fmla="*/ 26 h 54"/>
                <a:gd name="T54" fmla="*/ 8 w 33"/>
                <a:gd name="T55" fmla="*/ 42 h 54"/>
                <a:gd name="T56" fmla="*/ 9 w 33"/>
                <a:gd name="T57" fmla="*/ 44 h 54"/>
                <a:gd name="T58" fmla="*/ 11 w 33"/>
                <a:gd name="T59" fmla="*/ 45 h 54"/>
                <a:gd name="T60" fmla="*/ 14 w 33"/>
                <a:gd name="T61" fmla="*/ 47 h 54"/>
                <a:gd name="T62" fmla="*/ 17 w 33"/>
                <a:gd name="T63" fmla="*/ 47 h 54"/>
                <a:gd name="T64" fmla="*/ 23 w 33"/>
                <a:gd name="T65" fmla="*/ 44 h 54"/>
                <a:gd name="T66" fmla="*/ 25 w 33"/>
                <a:gd name="T67" fmla="*/ 35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 h="54">
                  <a:moveTo>
                    <a:pt x="33" y="35"/>
                  </a:moveTo>
                  <a:cubicBezTo>
                    <a:pt x="33" y="38"/>
                    <a:pt x="32" y="41"/>
                    <a:pt x="31" y="43"/>
                  </a:cubicBezTo>
                  <a:cubicBezTo>
                    <a:pt x="30" y="46"/>
                    <a:pt x="29" y="48"/>
                    <a:pt x="28" y="49"/>
                  </a:cubicBezTo>
                  <a:cubicBezTo>
                    <a:pt x="27" y="51"/>
                    <a:pt x="25" y="52"/>
                    <a:pt x="23" y="53"/>
                  </a:cubicBezTo>
                  <a:cubicBezTo>
                    <a:pt x="21" y="54"/>
                    <a:pt x="19" y="54"/>
                    <a:pt x="17" y="54"/>
                  </a:cubicBezTo>
                  <a:cubicBezTo>
                    <a:pt x="16" y="54"/>
                    <a:pt x="14" y="54"/>
                    <a:pt x="12" y="53"/>
                  </a:cubicBezTo>
                  <a:cubicBezTo>
                    <a:pt x="10" y="52"/>
                    <a:pt x="9" y="51"/>
                    <a:pt x="8" y="50"/>
                  </a:cubicBezTo>
                  <a:cubicBezTo>
                    <a:pt x="8" y="53"/>
                    <a:pt x="8" y="53"/>
                    <a:pt x="8" y="53"/>
                  </a:cubicBezTo>
                  <a:cubicBezTo>
                    <a:pt x="0" y="53"/>
                    <a:pt x="0" y="53"/>
                    <a:pt x="0" y="53"/>
                  </a:cubicBezTo>
                  <a:cubicBezTo>
                    <a:pt x="0" y="4"/>
                    <a:pt x="0" y="4"/>
                    <a:pt x="0" y="4"/>
                  </a:cubicBezTo>
                  <a:cubicBezTo>
                    <a:pt x="8" y="0"/>
                    <a:pt x="8" y="0"/>
                    <a:pt x="8" y="0"/>
                  </a:cubicBezTo>
                  <a:cubicBezTo>
                    <a:pt x="8" y="19"/>
                    <a:pt x="8" y="19"/>
                    <a:pt x="8" y="19"/>
                  </a:cubicBezTo>
                  <a:cubicBezTo>
                    <a:pt x="9" y="18"/>
                    <a:pt x="9" y="17"/>
                    <a:pt x="10" y="17"/>
                  </a:cubicBezTo>
                  <a:cubicBezTo>
                    <a:pt x="11" y="16"/>
                    <a:pt x="11" y="16"/>
                    <a:pt x="12" y="16"/>
                  </a:cubicBezTo>
                  <a:cubicBezTo>
                    <a:pt x="13" y="15"/>
                    <a:pt x="13" y="15"/>
                    <a:pt x="14" y="14"/>
                  </a:cubicBezTo>
                  <a:cubicBezTo>
                    <a:pt x="15" y="14"/>
                    <a:pt x="16" y="14"/>
                    <a:pt x="18" y="14"/>
                  </a:cubicBezTo>
                  <a:cubicBezTo>
                    <a:pt x="20" y="14"/>
                    <a:pt x="22" y="14"/>
                    <a:pt x="24" y="15"/>
                  </a:cubicBezTo>
                  <a:cubicBezTo>
                    <a:pt x="25" y="16"/>
                    <a:pt x="27" y="17"/>
                    <a:pt x="28" y="19"/>
                  </a:cubicBezTo>
                  <a:cubicBezTo>
                    <a:pt x="30" y="21"/>
                    <a:pt x="31" y="23"/>
                    <a:pt x="31" y="25"/>
                  </a:cubicBezTo>
                  <a:cubicBezTo>
                    <a:pt x="32" y="28"/>
                    <a:pt x="33" y="31"/>
                    <a:pt x="33" y="35"/>
                  </a:cubicBezTo>
                  <a:close/>
                  <a:moveTo>
                    <a:pt x="25" y="35"/>
                  </a:moveTo>
                  <a:cubicBezTo>
                    <a:pt x="25" y="30"/>
                    <a:pt x="24" y="27"/>
                    <a:pt x="23" y="24"/>
                  </a:cubicBezTo>
                  <a:cubicBezTo>
                    <a:pt x="21" y="22"/>
                    <a:pt x="19" y="21"/>
                    <a:pt x="16" y="21"/>
                  </a:cubicBezTo>
                  <a:cubicBezTo>
                    <a:pt x="15" y="21"/>
                    <a:pt x="15" y="21"/>
                    <a:pt x="14" y="21"/>
                  </a:cubicBezTo>
                  <a:cubicBezTo>
                    <a:pt x="13" y="22"/>
                    <a:pt x="12" y="22"/>
                    <a:pt x="11" y="23"/>
                  </a:cubicBezTo>
                  <a:cubicBezTo>
                    <a:pt x="11" y="23"/>
                    <a:pt x="10" y="24"/>
                    <a:pt x="9" y="24"/>
                  </a:cubicBezTo>
                  <a:cubicBezTo>
                    <a:pt x="9" y="25"/>
                    <a:pt x="8" y="25"/>
                    <a:pt x="8" y="26"/>
                  </a:cubicBezTo>
                  <a:cubicBezTo>
                    <a:pt x="8" y="42"/>
                    <a:pt x="8" y="42"/>
                    <a:pt x="8" y="42"/>
                  </a:cubicBezTo>
                  <a:cubicBezTo>
                    <a:pt x="8" y="43"/>
                    <a:pt x="9" y="43"/>
                    <a:pt x="9" y="44"/>
                  </a:cubicBezTo>
                  <a:cubicBezTo>
                    <a:pt x="10" y="44"/>
                    <a:pt x="11" y="45"/>
                    <a:pt x="11" y="45"/>
                  </a:cubicBezTo>
                  <a:cubicBezTo>
                    <a:pt x="12" y="46"/>
                    <a:pt x="13" y="46"/>
                    <a:pt x="14" y="47"/>
                  </a:cubicBezTo>
                  <a:cubicBezTo>
                    <a:pt x="15" y="47"/>
                    <a:pt x="16" y="47"/>
                    <a:pt x="17" y="47"/>
                  </a:cubicBezTo>
                  <a:cubicBezTo>
                    <a:pt x="19" y="47"/>
                    <a:pt x="21" y="46"/>
                    <a:pt x="23" y="44"/>
                  </a:cubicBezTo>
                  <a:cubicBezTo>
                    <a:pt x="24" y="42"/>
                    <a:pt x="25" y="39"/>
                    <a:pt x="25" y="3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4" name="Freeform 52">
              <a:extLst>
                <a:ext uri="{FF2B5EF4-FFF2-40B4-BE49-F238E27FC236}">
                  <a16:creationId xmlns:a16="http://schemas.microsoft.com/office/drawing/2014/main" id="{0D3C59AD-7CCF-4166-9D21-3C3484889312}"/>
                </a:ext>
              </a:extLst>
            </p:cNvPr>
            <p:cNvSpPr>
              <a:spLocks noEditPoints="1"/>
            </p:cNvSpPr>
            <p:nvPr userDrawn="1"/>
          </p:nvSpPr>
          <p:spPr bwMode="auto">
            <a:xfrm>
              <a:off x="956713"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30 w 33"/>
                <a:gd name="T25" fmla="*/ 35 h 40"/>
                <a:gd name="T26" fmla="*/ 27 w 33"/>
                <a:gd name="T27" fmla="*/ 37 h 40"/>
                <a:gd name="T28" fmla="*/ 24 w 33"/>
                <a:gd name="T29" fmla="*/ 39 h 40"/>
                <a:gd name="T30" fmla="*/ 21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1" y="33"/>
                    <a:pt x="21" y="32"/>
                  </a:cubicBezTo>
                  <a:cubicBezTo>
                    <a:pt x="22" y="32"/>
                    <a:pt x="22" y="32"/>
                    <a:pt x="23" y="32"/>
                  </a:cubicBezTo>
                  <a:cubicBezTo>
                    <a:pt x="24" y="31"/>
                    <a:pt x="24" y="31"/>
                    <a:pt x="25" y="30"/>
                  </a:cubicBezTo>
                  <a:cubicBezTo>
                    <a:pt x="30" y="35"/>
                    <a:pt x="30" y="35"/>
                    <a:pt x="30" y="35"/>
                  </a:cubicBezTo>
                  <a:cubicBezTo>
                    <a:pt x="29" y="36"/>
                    <a:pt x="28" y="37"/>
                    <a:pt x="27" y="37"/>
                  </a:cubicBezTo>
                  <a:cubicBezTo>
                    <a:pt x="26" y="38"/>
                    <a:pt x="25" y="38"/>
                    <a:pt x="24" y="39"/>
                  </a:cubicBezTo>
                  <a:cubicBezTo>
                    <a:pt x="23" y="39"/>
                    <a:pt x="22" y="40"/>
                    <a:pt x="21"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8"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5" name="Freeform 53">
              <a:extLst>
                <a:ext uri="{FF2B5EF4-FFF2-40B4-BE49-F238E27FC236}">
                  <a16:creationId xmlns:a16="http://schemas.microsoft.com/office/drawing/2014/main" id="{9C9DA4CE-7B4D-42AE-9264-92B7D7757DD8}"/>
                </a:ext>
              </a:extLst>
            </p:cNvPr>
            <p:cNvSpPr>
              <a:spLocks/>
            </p:cNvSpPr>
            <p:nvPr userDrawn="1"/>
          </p:nvSpPr>
          <p:spPr bwMode="auto">
            <a:xfrm>
              <a:off x="1050873" y="6383459"/>
              <a:ext cx="55799" cy="137753"/>
            </a:xfrm>
            <a:custGeom>
              <a:avLst/>
              <a:gdLst>
                <a:gd name="T0" fmla="*/ 21 w 22"/>
                <a:gd name="T1" fmla="*/ 52 h 54"/>
                <a:gd name="T2" fmla="*/ 18 w 22"/>
                <a:gd name="T3" fmla="*/ 54 h 54"/>
                <a:gd name="T4" fmla="*/ 14 w 22"/>
                <a:gd name="T5" fmla="*/ 54 h 54"/>
                <a:gd name="T6" fmla="*/ 11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2" y="54"/>
                    <a:pt x="11" y="54"/>
                  </a:cubicBezTo>
                  <a:cubicBezTo>
                    <a:pt x="10" y="53"/>
                    <a:pt x="9" y="53"/>
                    <a:pt x="8" y="52"/>
                  </a:cubicBezTo>
                  <a:cubicBezTo>
                    <a:pt x="7" y="51"/>
                    <a:pt x="6" y="50"/>
                    <a:pt x="6" y="49"/>
                  </a:cubicBezTo>
                  <a:cubicBezTo>
                    <a:pt x="6"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2"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6" name="Freeform 54">
              <a:extLst>
                <a:ext uri="{FF2B5EF4-FFF2-40B4-BE49-F238E27FC236}">
                  <a16:creationId xmlns:a16="http://schemas.microsoft.com/office/drawing/2014/main" id="{DBCBD0D2-5C9C-4B12-8CF8-9CA320825ED7}"/>
                </a:ext>
              </a:extLst>
            </p:cNvPr>
            <p:cNvSpPr>
              <a:spLocks/>
            </p:cNvSpPr>
            <p:nvPr userDrawn="1"/>
          </p:nvSpPr>
          <p:spPr bwMode="auto">
            <a:xfrm>
              <a:off x="1118877"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7" name="Freeform 55">
              <a:extLst>
                <a:ext uri="{FF2B5EF4-FFF2-40B4-BE49-F238E27FC236}">
                  <a16:creationId xmlns:a16="http://schemas.microsoft.com/office/drawing/2014/main" id="{CDCFBD31-7961-4587-876E-1FAFC4E74AB8}"/>
                </a:ext>
              </a:extLst>
            </p:cNvPr>
            <p:cNvSpPr>
              <a:spLocks noEditPoints="1"/>
            </p:cNvSpPr>
            <p:nvPr userDrawn="1"/>
          </p:nvSpPr>
          <p:spPr bwMode="auto">
            <a:xfrm>
              <a:off x="1190370" y="6418333"/>
              <a:ext cx="83698" cy="102879"/>
            </a:xfrm>
            <a:custGeom>
              <a:avLst/>
              <a:gdLst>
                <a:gd name="T0" fmla="*/ 33 w 33"/>
                <a:gd name="T1" fmla="*/ 19 h 40"/>
                <a:gd name="T2" fmla="*/ 33 w 33"/>
                <a:gd name="T3" fmla="*/ 21 h 40"/>
                <a:gd name="T4" fmla="*/ 32 w 33"/>
                <a:gd name="T5" fmla="*/ 23 h 40"/>
                <a:gd name="T6" fmla="*/ 7 w 33"/>
                <a:gd name="T7" fmla="*/ 23 h 40"/>
                <a:gd name="T8" fmla="*/ 8 w 33"/>
                <a:gd name="T9" fmla="*/ 28 h 40"/>
                <a:gd name="T10" fmla="*/ 10 w 33"/>
                <a:gd name="T11" fmla="*/ 31 h 40"/>
                <a:gd name="T12" fmla="*/ 13 w 33"/>
                <a:gd name="T13" fmla="*/ 33 h 40"/>
                <a:gd name="T14" fmla="*/ 17 w 33"/>
                <a:gd name="T15" fmla="*/ 33 h 40"/>
                <a:gd name="T16" fmla="*/ 19 w 33"/>
                <a:gd name="T17" fmla="*/ 33 h 40"/>
                <a:gd name="T18" fmla="*/ 21 w 33"/>
                <a:gd name="T19" fmla="*/ 32 h 40"/>
                <a:gd name="T20" fmla="*/ 23 w 33"/>
                <a:gd name="T21" fmla="*/ 32 h 40"/>
                <a:gd name="T22" fmla="*/ 25 w 33"/>
                <a:gd name="T23" fmla="*/ 30 h 40"/>
                <a:gd name="T24" fmla="*/ 29 w 33"/>
                <a:gd name="T25" fmla="*/ 35 h 40"/>
                <a:gd name="T26" fmla="*/ 27 w 33"/>
                <a:gd name="T27" fmla="*/ 37 h 40"/>
                <a:gd name="T28" fmla="*/ 24 w 33"/>
                <a:gd name="T29" fmla="*/ 39 h 40"/>
                <a:gd name="T30" fmla="*/ 20 w 33"/>
                <a:gd name="T31" fmla="*/ 40 h 40"/>
                <a:gd name="T32" fmla="*/ 16 w 33"/>
                <a:gd name="T33" fmla="*/ 40 h 40"/>
                <a:gd name="T34" fmla="*/ 12 w 33"/>
                <a:gd name="T35" fmla="*/ 39 h 40"/>
                <a:gd name="T36" fmla="*/ 8 w 33"/>
                <a:gd name="T37" fmla="*/ 38 h 40"/>
                <a:gd name="T38" fmla="*/ 5 w 33"/>
                <a:gd name="T39" fmla="*/ 35 h 40"/>
                <a:gd name="T40" fmla="*/ 2 w 33"/>
                <a:gd name="T41" fmla="*/ 31 h 40"/>
                <a:gd name="T42" fmla="*/ 0 w 33"/>
                <a:gd name="T43" fmla="*/ 26 h 40"/>
                <a:gd name="T44" fmla="*/ 0 w 33"/>
                <a:gd name="T45" fmla="*/ 20 h 40"/>
                <a:gd name="T46" fmla="*/ 1 w 33"/>
                <a:gd name="T47" fmla="*/ 12 h 40"/>
                <a:gd name="T48" fmla="*/ 4 w 33"/>
                <a:gd name="T49" fmla="*/ 5 h 40"/>
                <a:gd name="T50" fmla="*/ 10 w 33"/>
                <a:gd name="T51" fmla="*/ 1 h 40"/>
                <a:gd name="T52" fmla="*/ 16 w 33"/>
                <a:gd name="T53" fmla="*/ 0 h 40"/>
                <a:gd name="T54" fmla="*/ 24 w 33"/>
                <a:gd name="T55" fmla="*/ 2 h 40"/>
                <a:gd name="T56" fmla="*/ 29 w 33"/>
                <a:gd name="T57" fmla="*/ 6 h 40"/>
                <a:gd name="T58" fmla="*/ 32 w 33"/>
                <a:gd name="T59" fmla="*/ 12 h 40"/>
                <a:gd name="T60" fmla="*/ 33 w 33"/>
                <a:gd name="T61" fmla="*/ 19 h 40"/>
                <a:gd name="T62" fmla="*/ 25 w 33"/>
                <a:gd name="T63" fmla="*/ 17 h 40"/>
                <a:gd name="T64" fmla="*/ 24 w 33"/>
                <a:gd name="T65" fmla="*/ 13 h 40"/>
                <a:gd name="T66" fmla="*/ 23 w 33"/>
                <a:gd name="T67" fmla="*/ 10 h 40"/>
                <a:gd name="T68" fmla="*/ 20 w 33"/>
                <a:gd name="T69" fmla="*/ 8 h 40"/>
                <a:gd name="T70" fmla="*/ 16 w 33"/>
                <a:gd name="T71" fmla="*/ 7 h 40"/>
                <a:gd name="T72" fmla="*/ 12 w 33"/>
                <a:gd name="T73" fmla="*/ 8 h 40"/>
                <a:gd name="T74" fmla="*/ 10 w 33"/>
                <a:gd name="T75" fmla="*/ 9 h 40"/>
                <a:gd name="T76" fmla="*/ 8 w 33"/>
                <a:gd name="T77" fmla="*/ 12 h 40"/>
                <a:gd name="T78" fmla="*/ 7 w 33"/>
                <a:gd name="T79" fmla="*/ 17 h 40"/>
                <a:gd name="T80" fmla="*/ 25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2" y="22"/>
                    <a:pt x="32" y="22"/>
                    <a:pt x="32" y="23"/>
                  </a:cubicBezTo>
                  <a:cubicBezTo>
                    <a:pt x="7" y="23"/>
                    <a:pt x="7" y="23"/>
                    <a:pt x="7" y="23"/>
                  </a:cubicBezTo>
                  <a:cubicBezTo>
                    <a:pt x="7" y="25"/>
                    <a:pt x="8" y="26"/>
                    <a:pt x="8" y="28"/>
                  </a:cubicBezTo>
                  <a:cubicBezTo>
                    <a:pt x="9" y="29"/>
                    <a:pt x="10" y="30"/>
                    <a:pt x="10" y="31"/>
                  </a:cubicBezTo>
                  <a:cubicBezTo>
                    <a:pt x="11" y="32"/>
                    <a:pt x="12" y="32"/>
                    <a:pt x="13" y="33"/>
                  </a:cubicBezTo>
                  <a:cubicBezTo>
                    <a:pt x="14" y="33"/>
                    <a:pt x="16" y="33"/>
                    <a:pt x="17" y="33"/>
                  </a:cubicBezTo>
                  <a:cubicBezTo>
                    <a:pt x="18" y="33"/>
                    <a:pt x="18" y="33"/>
                    <a:pt x="19" y="33"/>
                  </a:cubicBezTo>
                  <a:cubicBezTo>
                    <a:pt x="20" y="33"/>
                    <a:pt x="20" y="33"/>
                    <a:pt x="21" y="32"/>
                  </a:cubicBezTo>
                  <a:cubicBezTo>
                    <a:pt x="22" y="32"/>
                    <a:pt x="22" y="32"/>
                    <a:pt x="23" y="32"/>
                  </a:cubicBezTo>
                  <a:cubicBezTo>
                    <a:pt x="23" y="31"/>
                    <a:pt x="24" y="31"/>
                    <a:pt x="25" y="30"/>
                  </a:cubicBezTo>
                  <a:cubicBezTo>
                    <a:pt x="29" y="35"/>
                    <a:pt x="29" y="35"/>
                    <a:pt x="29" y="35"/>
                  </a:cubicBezTo>
                  <a:cubicBezTo>
                    <a:pt x="29" y="36"/>
                    <a:pt x="28" y="37"/>
                    <a:pt x="27" y="37"/>
                  </a:cubicBezTo>
                  <a:cubicBezTo>
                    <a:pt x="26" y="38"/>
                    <a:pt x="25" y="38"/>
                    <a:pt x="24" y="39"/>
                  </a:cubicBezTo>
                  <a:cubicBezTo>
                    <a:pt x="23" y="39"/>
                    <a:pt x="22" y="40"/>
                    <a:pt x="20" y="40"/>
                  </a:cubicBezTo>
                  <a:cubicBezTo>
                    <a:pt x="19" y="40"/>
                    <a:pt x="18" y="40"/>
                    <a:pt x="16" y="40"/>
                  </a:cubicBezTo>
                  <a:cubicBezTo>
                    <a:pt x="15" y="40"/>
                    <a:pt x="13" y="40"/>
                    <a:pt x="12" y="39"/>
                  </a:cubicBezTo>
                  <a:cubicBezTo>
                    <a:pt x="10" y="39"/>
                    <a:pt x="9" y="38"/>
                    <a:pt x="8" y="38"/>
                  </a:cubicBezTo>
                  <a:cubicBezTo>
                    <a:pt x="7" y="37"/>
                    <a:pt x="6" y="36"/>
                    <a:pt x="5" y="35"/>
                  </a:cubicBezTo>
                  <a:cubicBezTo>
                    <a:pt x="4" y="34"/>
                    <a:pt x="3" y="33"/>
                    <a:pt x="2" y="31"/>
                  </a:cubicBezTo>
                  <a:cubicBezTo>
                    <a:pt x="1" y="30"/>
                    <a:pt x="1" y="28"/>
                    <a:pt x="0" y="26"/>
                  </a:cubicBezTo>
                  <a:cubicBezTo>
                    <a:pt x="0" y="24"/>
                    <a:pt x="0" y="22"/>
                    <a:pt x="0" y="20"/>
                  </a:cubicBezTo>
                  <a:cubicBezTo>
                    <a:pt x="0" y="17"/>
                    <a:pt x="0" y="14"/>
                    <a:pt x="1" y="12"/>
                  </a:cubicBezTo>
                  <a:cubicBezTo>
                    <a:pt x="2" y="9"/>
                    <a:pt x="3" y="7"/>
                    <a:pt x="4" y="5"/>
                  </a:cubicBezTo>
                  <a:cubicBezTo>
                    <a:pt x="6" y="4"/>
                    <a:pt x="8" y="2"/>
                    <a:pt x="10" y="1"/>
                  </a:cubicBezTo>
                  <a:cubicBezTo>
                    <a:pt x="12" y="1"/>
                    <a:pt x="14" y="0"/>
                    <a:pt x="16" y="0"/>
                  </a:cubicBezTo>
                  <a:cubicBezTo>
                    <a:pt x="19" y="0"/>
                    <a:pt x="22" y="1"/>
                    <a:pt x="24" y="2"/>
                  </a:cubicBezTo>
                  <a:cubicBezTo>
                    <a:pt x="26" y="3"/>
                    <a:pt x="27" y="4"/>
                    <a:pt x="29" y="6"/>
                  </a:cubicBezTo>
                  <a:cubicBezTo>
                    <a:pt x="30" y="8"/>
                    <a:pt x="31" y="10"/>
                    <a:pt x="32" y="12"/>
                  </a:cubicBezTo>
                  <a:cubicBezTo>
                    <a:pt x="32" y="14"/>
                    <a:pt x="33" y="17"/>
                    <a:pt x="33" y="19"/>
                  </a:cubicBezTo>
                  <a:close/>
                  <a:moveTo>
                    <a:pt x="25" y="17"/>
                  </a:moveTo>
                  <a:cubicBezTo>
                    <a:pt x="25" y="15"/>
                    <a:pt x="25" y="14"/>
                    <a:pt x="24" y="13"/>
                  </a:cubicBezTo>
                  <a:cubicBezTo>
                    <a:pt x="24" y="12"/>
                    <a:pt x="23" y="11"/>
                    <a:pt x="23" y="10"/>
                  </a:cubicBezTo>
                  <a:cubicBezTo>
                    <a:pt x="22" y="9"/>
                    <a:pt x="21" y="8"/>
                    <a:pt x="20" y="8"/>
                  </a:cubicBezTo>
                  <a:cubicBezTo>
                    <a:pt x="19" y="7"/>
                    <a:pt x="17" y="7"/>
                    <a:pt x="16" y="7"/>
                  </a:cubicBezTo>
                  <a:cubicBezTo>
                    <a:pt x="15" y="7"/>
                    <a:pt x="13" y="7"/>
                    <a:pt x="12" y="8"/>
                  </a:cubicBezTo>
                  <a:cubicBezTo>
                    <a:pt x="11" y="8"/>
                    <a:pt x="11" y="9"/>
                    <a:pt x="10" y="9"/>
                  </a:cubicBezTo>
                  <a:cubicBezTo>
                    <a:pt x="9" y="10"/>
                    <a:pt x="9" y="11"/>
                    <a:pt x="8" y="12"/>
                  </a:cubicBezTo>
                  <a:cubicBezTo>
                    <a:pt x="8" y="14"/>
                    <a:pt x="7" y="15"/>
                    <a:pt x="7" y="17"/>
                  </a:cubicBezTo>
                  <a:lnTo>
                    <a:pt x="25"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8" name="Freeform 56">
              <a:extLst>
                <a:ext uri="{FF2B5EF4-FFF2-40B4-BE49-F238E27FC236}">
                  <a16:creationId xmlns:a16="http://schemas.microsoft.com/office/drawing/2014/main" id="{52482C08-723A-4738-9787-3516B3C17145}"/>
                </a:ext>
              </a:extLst>
            </p:cNvPr>
            <p:cNvSpPr>
              <a:spLocks/>
            </p:cNvSpPr>
            <p:nvPr userDrawn="1"/>
          </p:nvSpPr>
          <p:spPr bwMode="auto">
            <a:xfrm>
              <a:off x="1294993" y="6418333"/>
              <a:ext cx="55799" cy="101135"/>
            </a:xfrm>
            <a:custGeom>
              <a:avLst/>
              <a:gdLst>
                <a:gd name="T0" fmla="*/ 20 w 22"/>
                <a:gd name="T1" fmla="*/ 9 h 39"/>
                <a:gd name="T2" fmla="*/ 18 w 22"/>
                <a:gd name="T3" fmla="*/ 8 h 39"/>
                <a:gd name="T4" fmla="*/ 15 w 22"/>
                <a:gd name="T5" fmla="*/ 7 h 39"/>
                <a:gd name="T6" fmla="*/ 9 w 22"/>
                <a:gd name="T7" fmla="*/ 10 h 39"/>
                <a:gd name="T8" fmla="*/ 7 w 22"/>
                <a:gd name="T9" fmla="*/ 17 h 39"/>
                <a:gd name="T10" fmla="*/ 7 w 22"/>
                <a:gd name="T11" fmla="*/ 39 h 39"/>
                <a:gd name="T12" fmla="*/ 0 w 22"/>
                <a:gd name="T13" fmla="*/ 39 h 39"/>
                <a:gd name="T14" fmla="*/ 0 w 22"/>
                <a:gd name="T15" fmla="*/ 1 h 39"/>
                <a:gd name="T16" fmla="*/ 7 w 22"/>
                <a:gd name="T17" fmla="*/ 1 h 39"/>
                <a:gd name="T18" fmla="*/ 7 w 22"/>
                <a:gd name="T19" fmla="*/ 5 h 39"/>
                <a:gd name="T20" fmla="*/ 9 w 22"/>
                <a:gd name="T21" fmla="*/ 3 h 39"/>
                <a:gd name="T22" fmla="*/ 11 w 22"/>
                <a:gd name="T23" fmla="*/ 1 h 39"/>
                <a:gd name="T24" fmla="*/ 13 w 22"/>
                <a:gd name="T25" fmla="*/ 0 h 39"/>
                <a:gd name="T26" fmla="*/ 16 w 22"/>
                <a:gd name="T27" fmla="*/ 0 h 39"/>
                <a:gd name="T28" fmla="*/ 20 w 22"/>
                <a:gd name="T29" fmla="*/ 1 h 39"/>
                <a:gd name="T30" fmla="*/ 22 w 22"/>
                <a:gd name="T31" fmla="*/ 2 h 39"/>
                <a:gd name="T32" fmla="*/ 20 w 22"/>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39">
                  <a:moveTo>
                    <a:pt x="20" y="9"/>
                  </a:moveTo>
                  <a:cubicBezTo>
                    <a:pt x="20" y="8"/>
                    <a:pt x="19" y="8"/>
                    <a:pt x="18" y="8"/>
                  </a:cubicBezTo>
                  <a:cubicBezTo>
                    <a:pt x="17" y="8"/>
                    <a:pt x="16" y="7"/>
                    <a:pt x="15" y="7"/>
                  </a:cubicBezTo>
                  <a:cubicBezTo>
                    <a:pt x="12" y="7"/>
                    <a:pt x="10" y="8"/>
                    <a:pt x="9" y="10"/>
                  </a:cubicBezTo>
                  <a:cubicBezTo>
                    <a:pt x="8" y="12"/>
                    <a:pt x="7" y="14"/>
                    <a:pt x="7" y="17"/>
                  </a:cubicBezTo>
                  <a:cubicBezTo>
                    <a:pt x="7" y="39"/>
                    <a:pt x="7" y="39"/>
                    <a:pt x="7" y="39"/>
                  </a:cubicBezTo>
                  <a:cubicBezTo>
                    <a:pt x="0" y="39"/>
                    <a:pt x="0" y="39"/>
                    <a:pt x="0" y="39"/>
                  </a:cubicBezTo>
                  <a:cubicBezTo>
                    <a:pt x="0" y="1"/>
                    <a:pt x="0" y="1"/>
                    <a:pt x="0" y="1"/>
                  </a:cubicBezTo>
                  <a:cubicBezTo>
                    <a:pt x="7" y="1"/>
                    <a:pt x="7" y="1"/>
                    <a:pt x="7" y="1"/>
                  </a:cubicBezTo>
                  <a:cubicBezTo>
                    <a:pt x="7" y="5"/>
                    <a:pt x="7" y="5"/>
                    <a:pt x="7" y="5"/>
                  </a:cubicBezTo>
                  <a:cubicBezTo>
                    <a:pt x="8" y="4"/>
                    <a:pt x="8" y="3"/>
                    <a:pt x="9" y="3"/>
                  </a:cubicBezTo>
                  <a:cubicBezTo>
                    <a:pt x="9" y="2"/>
                    <a:pt x="10" y="2"/>
                    <a:pt x="11" y="1"/>
                  </a:cubicBezTo>
                  <a:cubicBezTo>
                    <a:pt x="11" y="1"/>
                    <a:pt x="12" y="1"/>
                    <a:pt x="13" y="0"/>
                  </a:cubicBezTo>
                  <a:cubicBezTo>
                    <a:pt x="14" y="0"/>
                    <a:pt x="15" y="0"/>
                    <a:pt x="16" y="0"/>
                  </a:cubicBezTo>
                  <a:cubicBezTo>
                    <a:pt x="17" y="0"/>
                    <a:pt x="19" y="0"/>
                    <a:pt x="20" y="1"/>
                  </a:cubicBezTo>
                  <a:cubicBezTo>
                    <a:pt x="21" y="1"/>
                    <a:pt x="22" y="1"/>
                    <a:pt x="22" y="2"/>
                  </a:cubicBezTo>
                  <a:lnTo>
                    <a:pt x="20"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39" name="Freeform 57">
              <a:extLst>
                <a:ext uri="{FF2B5EF4-FFF2-40B4-BE49-F238E27FC236}">
                  <a16:creationId xmlns:a16="http://schemas.microsoft.com/office/drawing/2014/main" id="{5B72A8F0-33E3-42CD-88C2-C35BEC0E9833}"/>
                </a:ext>
              </a:extLst>
            </p:cNvPr>
            <p:cNvSpPr>
              <a:spLocks/>
            </p:cNvSpPr>
            <p:nvPr userDrawn="1"/>
          </p:nvSpPr>
          <p:spPr bwMode="auto">
            <a:xfrm>
              <a:off x="1406591" y="6383459"/>
              <a:ext cx="55799" cy="137753"/>
            </a:xfrm>
            <a:custGeom>
              <a:avLst/>
              <a:gdLst>
                <a:gd name="T0" fmla="*/ 21 w 22"/>
                <a:gd name="T1" fmla="*/ 52 h 54"/>
                <a:gd name="T2" fmla="*/ 18 w 22"/>
                <a:gd name="T3" fmla="*/ 54 h 54"/>
                <a:gd name="T4" fmla="*/ 14 w 22"/>
                <a:gd name="T5" fmla="*/ 54 h 54"/>
                <a:gd name="T6" fmla="*/ 10 w 22"/>
                <a:gd name="T7" fmla="*/ 54 h 54"/>
                <a:gd name="T8" fmla="*/ 8 w 22"/>
                <a:gd name="T9" fmla="*/ 52 h 54"/>
                <a:gd name="T10" fmla="*/ 6 w 22"/>
                <a:gd name="T11" fmla="*/ 49 h 54"/>
                <a:gd name="T12" fmla="*/ 5 w 22"/>
                <a:gd name="T13" fmla="*/ 44 h 54"/>
                <a:gd name="T14" fmla="*/ 5 w 22"/>
                <a:gd name="T15" fmla="*/ 22 h 54"/>
                <a:gd name="T16" fmla="*/ 0 w 22"/>
                <a:gd name="T17" fmla="*/ 22 h 54"/>
                <a:gd name="T18" fmla="*/ 0 w 22"/>
                <a:gd name="T19" fmla="*/ 15 h 54"/>
                <a:gd name="T20" fmla="*/ 5 w 22"/>
                <a:gd name="T21" fmla="*/ 15 h 54"/>
                <a:gd name="T22" fmla="*/ 5 w 22"/>
                <a:gd name="T23" fmla="*/ 4 h 54"/>
                <a:gd name="T24" fmla="*/ 13 w 22"/>
                <a:gd name="T25" fmla="*/ 0 h 54"/>
                <a:gd name="T26" fmla="*/ 13 w 22"/>
                <a:gd name="T27" fmla="*/ 15 h 54"/>
                <a:gd name="T28" fmla="*/ 22 w 22"/>
                <a:gd name="T29" fmla="*/ 15 h 54"/>
                <a:gd name="T30" fmla="*/ 22 w 22"/>
                <a:gd name="T31" fmla="*/ 22 h 54"/>
                <a:gd name="T32" fmla="*/ 13 w 22"/>
                <a:gd name="T33" fmla="*/ 22 h 54"/>
                <a:gd name="T34" fmla="*/ 13 w 22"/>
                <a:gd name="T35" fmla="*/ 43 h 54"/>
                <a:gd name="T36" fmla="*/ 13 w 22"/>
                <a:gd name="T37" fmla="*/ 45 h 54"/>
                <a:gd name="T38" fmla="*/ 14 w 22"/>
                <a:gd name="T39" fmla="*/ 46 h 54"/>
                <a:gd name="T40" fmla="*/ 15 w 22"/>
                <a:gd name="T41" fmla="*/ 47 h 54"/>
                <a:gd name="T42" fmla="*/ 17 w 22"/>
                <a:gd name="T43" fmla="*/ 47 h 54"/>
                <a:gd name="T44" fmla="*/ 20 w 22"/>
                <a:gd name="T45" fmla="*/ 47 h 54"/>
                <a:gd name="T46" fmla="*/ 22 w 22"/>
                <a:gd name="T47" fmla="*/ 46 h 54"/>
                <a:gd name="T48" fmla="*/ 21 w 22"/>
                <a:gd name="T49" fmla="*/ 5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54">
                  <a:moveTo>
                    <a:pt x="21" y="52"/>
                  </a:moveTo>
                  <a:cubicBezTo>
                    <a:pt x="20" y="53"/>
                    <a:pt x="19" y="53"/>
                    <a:pt x="18" y="54"/>
                  </a:cubicBezTo>
                  <a:cubicBezTo>
                    <a:pt x="17" y="54"/>
                    <a:pt x="15" y="54"/>
                    <a:pt x="14" y="54"/>
                  </a:cubicBezTo>
                  <a:cubicBezTo>
                    <a:pt x="13" y="54"/>
                    <a:pt x="11" y="54"/>
                    <a:pt x="10" y="54"/>
                  </a:cubicBezTo>
                  <a:cubicBezTo>
                    <a:pt x="9" y="53"/>
                    <a:pt x="9" y="53"/>
                    <a:pt x="8" y="52"/>
                  </a:cubicBezTo>
                  <a:cubicBezTo>
                    <a:pt x="7" y="51"/>
                    <a:pt x="6" y="50"/>
                    <a:pt x="6" y="49"/>
                  </a:cubicBezTo>
                  <a:cubicBezTo>
                    <a:pt x="5" y="47"/>
                    <a:pt x="5" y="46"/>
                    <a:pt x="5" y="44"/>
                  </a:cubicBezTo>
                  <a:cubicBezTo>
                    <a:pt x="5" y="22"/>
                    <a:pt x="5" y="22"/>
                    <a:pt x="5" y="22"/>
                  </a:cubicBezTo>
                  <a:cubicBezTo>
                    <a:pt x="0" y="22"/>
                    <a:pt x="0" y="22"/>
                    <a:pt x="0" y="22"/>
                  </a:cubicBezTo>
                  <a:cubicBezTo>
                    <a:pt x="0" y="15"/>
                    <a:pt x="0" y="15"/>
                    <a:pt x="0" y="15"/>
                  </a:cubicBezTo>
                  <a:cubicBezTo>
                    <a:pt x="5" y="15"/>
                    <a:pt x="5" y="15"/>
                    <a:pt x="5" y="15"/>
                  </a:cubicBezTo>
                  <a:cubicBezTo>
                    <a:pt x="5" y="4"/>
                    <a:pt x="5" y="4"/>
                    <a:pt x="5" y="4"/>
                  </a:cubicBezTo>
                  <a:cubicBezTo>
                    <a:pt x="13" y="0"/>
                    <a:pt x="13" y="0"/>
                    <a:pt x="13" y="0"/>
                  </a:cubicBezTo>
                  <a:cubicBezTo>
                    <a:pt x="13" y="15"/>
                    <a:pt x="13" y="15"/>
                    <a:pt x="13" y="15"/>
                  </a:cubicBezTo>
                  <a:cubicBezTo>
                    <a:pt x="22" y="15"/>
                    <a:pt x="22" y="15"/>
                    <a:pt x="22" y="15"/>
                  </a:cubicBezTo>
                  <a:cubicBezTo>
                    <a:pt x="22" y="22"/>
                    <a:pt x="22" y="22"/>
                    <a:pt x="22" y="22"/>
                  </a:cubicBezTo>
                  <a:cubicBezTo>
                    <a:pt x="13" y="22"/>
                    <a:pt x="13" y="22"/>
                    <a:pt x="13" y="22"/>
                  </a:cubicBezTo>
                  <a:cubicBezTo>
                    <a:pt x="13" y="43"/>
                    <a:pt x="13" y="43"/>
                    <a:pt x="13" y="43"/>
                  </a:cubicBezTo>
                  <a:cubicBezTo>
                    <a:pt x="13" y="44"/>
                    <a:pt x="13" y="44"/>
                    <a:pt x="13" y="45"/>
                  </a:cubicBezTo>
                  <a:cubicBezTo>
                    <a:pt x="13" y="45"/>
                    <a:pt x="13" y="46"/>
                    <a:pt x="14" y="46"/>
                  </a:cubicBezTo>
                  <a:cubicBezTo>
                    <a:pt x="14" y="47"/>
                    <a:pt x="14" y="47"/>
                    <a:pt x="15" y="47"/>
                  </a:cubicBezTo>
                  <a:cubicBezTo>
                    <a:pt x="15" y="47"/>
                    <a:pt x="16" y="47"/>
                    <a:pt x="17" y="47"/>
                  </a:cubicBezTo>
                  <a:cubicBezTo>
                    <a:pt x="18" y="47"/>
                    <a:pt x="19" y="47"/>
                    <a:pt x="20" y="47"/>
                  </a:cubicBezTo>
                  <a:cubicBezTo>
                    <a:pt x="21" y="46"/>
                    <a:pt x="21" y="46"/>
                    <a:pt x="22" y="46"/>
                  </a:cubicBezTo>
                  <a:lnTo>
                    <a:pt x="21" y="5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0" name="Freeform 58">
              <a:extLst>
                <a:ext uri="{FF2B5EF4-FFF2-40B4-BE49-F238E27FC236}">
                  <a16:creationId xmlns:a16="http://schemas.microsoft.com/office/drawing/2014/main" id="{73FC54A2-6588-499B-968A-79F4CA9CF5F3}"/>
                </a:ext>
              </a:extLst>
            </p:cNvPr>
            <p:cNvSpPr>
              <a:spLocks/>
            </p:cNvSpPr>
            <p:nvPr userDrawn="1"/>
          </p:nvSpPr>
          <p:spPr bwMode="auto">
            <a:xfrm>
              <a:off x="1485058" y="6383459"/>
              <a:ext cx="80211" cy="136010"/>
            </a:xfrm>
            <a:custGeom>
              <a:avLst/>
              <a:gdLst>
                <a:gd name="T0" fmla="*/ 23 w 31"/>
                <a:gd name="T1" fmla="*/ 53 h 53"/>
                <a:gd name="T2" fmla="*/ 23 w 31"/>
                <a:gd name="T3" fmla="*/ 32 h 53"/>
                <a:gd name="T4" fmla="*/ 21 w 31"/>
                <a:gd name="T5" fmla="*/ 24 h 53"/>
                <a:gd name="T6" fmla="*/ 15 w 31"/>
                <a:gd name="T7" fmla="*/ 21 h 53"/>
                <a:gd name="T8" fmla="*/ 12 w 31"/>
                <a:gd name="T9" fmla="*/ 22 h 53"/>
                <a:gd name="T10" fmla="*/ 10 w 31"/>
                <a:gd name="T11" fmla="*/ 24 h 53"/>
                <a:gd name="T12" fmla="*/ 8 w 31"/>
                <a:gd name="T13" fmla="*/ 27 h 53"/>
                <a:gd name="T14" fmla="*/ 7 w 31"/>
                <a:gd name="T15" fmla="*/ 31 h 53"/>
                <a:gd name="T16" fmla="*/ 7 w 31"/>
                <a:gd name="T17" fmla="*/ 53 h 53"/>
                <a:gd name="T18" fmla="*/ 0 w 31"/>
                <a:gd name="T19" fmla="*/ 53 h 53"/>
                <a:gd name="T20" fmla="*/ 0 w 31"/>
                <a:gd name="T21" fmla="*/ 4 h 53"/>
                <a:gd name="T22" fmla="*/ 7 w 31"/>
                <a:gd name="T23" fmla="*/ 0 h 53"/>
                <a:gd name="T24" fmla="*/ 7 w 31"/>
                <a:gd name="T25" fmla="*/ 19 h 53"/>
                <a:gd name="T26" fmla="*/ 9 w 31"/>
                <a:gd name="T27" fmla="*/ 17 h 53"/>
                <a:gd name="T28" fmla="*/ 12 w 31"/>
                <a:gd name="T29" fmla="*/ 15 h 53"/>
                <a:gd name="T30" fmla="*/ 14 w 31"/>
                <a:gd name="T31" fmla="*/ 14 h 53"/>
                <a:gd name="T32" fmla="*/ 17 w 31"/>
                <a:gd name="T33" fmla="*/ 14 h 53"/>
                <a:gd name="T34" fmla="*/ 23 w 31"/>
                <a:gd name="T35" fmla="*/ 15 h 53"/>
                <a:gd name="T36" fmla="*/ 27 w 31"/>
                <a:gd name="T37" fmla="*/ 18 h 53"/>
                <a:gd name="T38" fmla="*/ 30 w 31"/>
                <a:gd name="T39" fmla="*/ 24 h 53"/>
                <a:gd name="T40" fmla="*/ 31 w 31"/>
                <a:gd name="T41" fmla="*/ 31 h 53"/>
                <a:gd name="T42" fmla="*/ 31 w 31"/>
                <a:gd name="T43" fmla="*/ 53 h 53"/>
                <a:gd name="T44" fmla="*/ 23 w 31"/>
                <a:gd name="T45"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53">
                  <a:moveTo>
                    <a:pt x="23" y="53"/>
                  </a:moveTo>
                  <a:cubicBezTo>
                    <a:pt x="23" y="32"/>
                    <a:pt x="23" y="32"/>
                    <a:pt x="23" y="32"/>
                  </a:cubicBezTo>
                  <a:cubicBezTo>
                    <a:pt x="23" y="28"/>
                    <a:pt x="23" y="25"/>
                    <a:pt x="21" y="24"/>
                  </a:cubicBezTo>
                  <a:cubicBezTo>
                    <a:pt x="20" y="22"/>
                    <a:pt x="18" y="21"/>
                    <a:pt x="15" y="21"/>
                  </a:cubicBezTo>
                  <a:cubicBezTo>
                    <a:pt x="14" y="21"/>
                    <a:pt x="13" y="21"/>
                    <a:pt x="12" y="22"/>
                  </a:cubicBezTo>
                  <a:cubicBezTo>
                    <a:pt x="11" y="22"/>
                    <a:pt x="10" y="23"/>
                    <a:pt x="10" y="24"/>
                  </a:cubicBezTo>
                  <a:cubicBezTo>
                    <a:pt x="9" y="24"/>
                    <a:pt x="8" y="25"/>
                    <a:pt x="8" y="27"/>
                  </a:cubicBezTo>
                  <a:cubicBezTo>
                    <a:pt x="8" y="28"/>
                    <a:pt x="7" y="29"/>
                    <a:pt x="7" y="31"/>
                  </a:cubicBezTo>
                  <a:cubicBezTo>
                    <a:pt x="7" y="53"/>
                    <a:pt x="7" y="53"/>
                    <a:pt x="7" y="53"/>
                  </a:cubicBezTo>
                  <a:cubicBezTo>
                    <a:pt x="0" y="53"/>
                    <a:pt x="0" y="53"/>
                    <a:pt x="0" y="53"/>
                  </a:cubicBezTo>
                  <a:cubicBezTo>
                    <a:pt x="0" y="4"/>
                    <a:pt x="0" y="4"/>
                    <a:pt x="0" y="4"/>
                  </a:cubicBezTo>
                  <a:cubicBezTo>
                    <a:pt x="7" y="0"/>
                    <a:pt x="7" y="0"/>
                    <a:pt x="7" y="0"/>
                  </a:cubicBezTo>
                  <a:cubicBezTo>
                    <a:pt x="7" y="19"/>
                    <a:pt x="7" y="19"/>
                    <a:pt x="7" y="19"/>
                  </a:cubicBezTo>
                  <a:cubicBezTo>
                    <a:pt x="8" y="18"/>
                    <a:pt x="9" y="17"/>
                    <a:pt x="9" y="17"/>
                  </a:cubicBezTo>
                  <a:cubicBezTo>
                    <a:pt x="10" y="16"/>
                    <a:pt x="11" y="16"/>
                    <a:pt x="12" y="15"/>
                  </a:cubicBezTo>
                  <a:cubicBezTo>
                    <a:pt x="12" y="15"/>
                    <a:pt x="13" y="15"/>
                    <a:pt x="14" y="14"/>
                  </a:cubicBezTo>
                  <a:cubicBezTo>
                    <a:pt x="15" y="14"/>
                    <a:pt x="16" y="14"/>
                    <a:pt x="17" y="14"/>
                  </a:cubicBezTo>
                  <a:cubicBezTo>
                    <a:pt x="19" y="14"/>
                    <a:pt x="21" y="14"/>
                    <a:pt x="23" y="15"/>
                  </a:cubicBezTo>
                  <a:cubicBezTo>
                    <a:pt x="25" y="16"/>
                    <a:pt x="26" y="17"/>
                    <a:pt x="27" y="18"/>
                  </a:cubicBezTo>
                  <a:cubicBezTo>
                    <a:pt x="29" y="20"/>
                    <a:pt x="29" y="22"/>
                    <a:pt x="30" y="24"/>
                  </a:cubicBezTo>
                  <a:cubicBezTo>
                    <a:pt x="31" y="26"/>
                    <a:pt x="31" y="29"/>
                    <a:pt x="31" y="31"/>
                  </a:cubicBezTo>
                  <a:cubicBezTo>
                    <a:pt x="31" y="53"/>
                    <a:pt x="31" y="53"/>
                    <a:pt x="31" y="53"/>
                  </a:cubicBezTo>
                  <a:lnTo>
                    <a:pt x="23"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1" name="Freeform 59">
              <a:extLst>
                <a:ext uri="{FF2B5EF4-FFF2-40B4-BE49-F238E27FC236}">
                  <a16:creationId xmlns:a16="http://schemas.microsoft.com/office/drawing/2014/main" id="{1E6AB002-C130-4648-A18E-BA496FF1756C}"/>
                </a:ext>
              </a:extLst>
            </p:cNvPr>
            <p:cNvSpPr>
              <a:spLocks noEditPoints="1"/>
            </p:cNvSpPr>
            <p:nvPr userDrawn="1"/>
          </p:nvSpPr>
          <p:spPr bwMode="auto">
            <a:xfrm>
              <a:off x="1582706" y="6418333"/>
              <a:ext cx="83698" cy="102879"/>
            </a:xfrm>
            <a:custGeom>
              <a:avLst/>
              <a:gdLst>
                <a:gd name="T0" fmla="*/ 33 w 33"/>
                <a:gd name="T1" fmla="*/ 19 h 40"/>
                <a:gd name="T2" fmla="*/ 33 w 33"/>
                <a:gd name="T3" fmla="*/ 21 h 40"/>
                <a:gd name="T4" fmla="*/ 33 w 33"/>
                <a:gd name="T5" fmla="*/ 23 h 40"/>
                <a:gd name="T6" fmla="*/ 8 w 33"/>
                <a:gd name="T7" fmla="*/ 23 h 40"/>
                <a:gd name="T8" fmla="*/ 9 w 33"/>
                <a:gd name="T9" fmla="*/ 28 h 40"/>
                <a:gd name="T10" fmla="*/ 11 w 33"/>
                <a:gd name="T11" fmla="*/ 31 h 40"/>
                <a:gd name="T12" fmla="*/ 14 w 33"/>
                <a:gd name="T13" fmla="*/ 33 h 40"/>
                <a:gd name="T14" fmla="*/ 17 w 33"/>
                <a:gd name="T15" fmla="*/ 33 h 40"/>
                <a:gd name="T16" fmla="*/ 20 w 33"/>
                <a:gd name="T17" fmla="*/ 33 h 40"/>
                <a:gd name="T18" fmla="*/ 22 w 33"/>
                <a:gd name="T19" fmla="*/ 32 h 40"/>
                <a:gd name="T20" fmla="*/ 24 w 33"/>
                <a:gd name="T21" fmla="*/ 32 h 40"/>
                <a:gd name="T22" fmla="*/ 26 w 33"/>
                <a:gd name="T23" fmla="*/ 30 h 40"/>
                <a:gd name="T24" fmla="*/ 30 w 33"/>
                <a:gd name="T25" fmla="*/ 35 h 40"/>
                <a:gd name="T26" fmla="*/ 27 w 33"/>
                <a:gd name="T27" fmla="*/ 37 h 40"/>
                <a:gd name="T28" fmla="*/ 25 w 33"/>
                <a:gd name="T29" fmla="*/ 39 h 40"/>
                <a:gd name="T30" fmla="*/ 21 w 33"/>
                <a:gd name="T31" fmla="*/ 40 h 40"/>
                <a:gd name="T32" fmla="*/ 17 w 33"/>
                <a:gd name="T33" fmla="*/ 40 h 40"/>
                <a:gd name="T34" fmla="*/ 12 w 33"/>
                <a:gd name="T35" fmla="*/ 39 h 40"/>
                <a:gd name="T36" fmla="*/ 8 w 33"/>
                <a:gd name="T37" fmla="*/ 38 h 40"/>
                <a:gd name="T38" fmla="*/ 5 w 33"/>
                <a:gd name="T39" fmla="*/ 35 h 40"/>
                <a:gd name="T40" fmla="*/ 3 w 33"/>
                <a:gd name="T41" fmla="*/ 31 h 40"/>
                <a:gd name="T42" fmla="*/ 1 w 33"/>
                <a:gd name="T43" fmla="*/ 26 h 40"/>
                <a:gd name="T44" fmla="*/ 0 w 33"/>
                <a:gd name="T45" fmla="*/ 20 h 40"/>
                <a:gd name="T46" fmla="*/ 2 w 33"/>
                <a:gd name="T47" fmla="*/ 12 h 40"/>
                <a:gd name="T48" fmla="*/ 5 w 33"/>
                <a:gd name="T49" fmla="*/ 5 h 40"/>
                <a:gd name="T50" fmla="*/ 10 w 33"/>
                <a:gd name="T51" fmla="*/ 1 h 40"/>
                <a:gd name="T52" fmla="*/ 17 w 33"/>
                <a:gd name="T53" fmla="*/ 0 h 40"/>
                <a:gd name="T54" fmla="*/ 24 w 33"/>
                <a:gd name="T55" fmla="*/ 2 h 40"/>
                <a:gd name="T56" fmla="*/ 29 w 33"/>
                <a:gd name="T57" fmla="*/ 6 h 40"/>
                <a:gd name="T58" fmla="*/ 32 w 33"/>
                <a:gd name="T59" fmla="*/ 12 h 40"/>
                <a:gd name="T60" fmla="*/ 33 w 33"/>
                <a:gd name="T61" fmla="*/ 19 h 40"/>
                <a:gd name="T62" fmla="*/ 26 w 33"/>
                <a:gd name="T63" fmla="*/ 17 h 40"/>
                <a:gd name="T64" fmla="*/ 25 w 33"/>
                <a:gd name="T65" fmla="*/ 13 h 40"/>
                <a:gd name="T66" fmla="*/ 23 w 33"/>
                <a:gd name="T67" fmla="*/ 10 h 40"/>
                <a:gd name="T68" fmla="*/ 21 w 33"/>
                <a:gd name="T69" fmla="*/ 8 h 40"/>
                <a:gd name="T70" fmla="*/ 17 w 33"/>
                <a:gd name="T71" fmla="*/ 7 h 40"/>
                <a:gd name="T72" fmla="*/ 13 w 33"/>
                <a:gd name="T73" fmla="*/ 8 h 40"/>
                <a:gd name="T74" fmla="*/ 11 w 33"/>
                <a:gd name="T75" fmla="*/ 9 h 40"/>
                <a:gd name="T76" fmla="*/ 9 w 33"/>
                <a:gd name="T77" fmla="*/ 12 h 40"/>
                <a:gd name="T78" fmla="*/ 8 w 33"/>
                <a:gd name="T79" fmla="*/ 17 h 40"/>
                <a:gd name="T80" fmla="*/ 26 w 33"/>
                <a:gd name="T8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 h="40">
                  <a:moveTo>
                    <a:pt x="33" y="19"/>
                  </a:moveTo>
                  <a:cubicBezTo>
                    <a:pt x="33" y="20"/>
                    <a:pt x="33" y="21"/>
                    <a:pt x="33" y="21"/>
                  </a:cubicBezTo>
                  <a:cubicBezTo>
                    <a:pt x="33" y="22"/>
                    <a:pt x="33" y="22"/>
                    <a:pt x="33" y="23"/>
                  </a:cubicBezTo>
                  <a:cubicBezTo>
                    <a:pt x="8" y="23"/>
                    <a:pt x="8" y="23"/>
                    <a:pt x="8" y="23"/>
                  </a:cubicBezTo>
                  <a:cubicBezTo>
                    <a:pt x="8" y="25"/>
                    <a:pt x="8" y="26"/>
                    <a:pt x="9" y="28"/>
                  </a:cubicBezTo>
                  <a:cubicBezTo>
                    <a:pt x="10" y="29"/>
                    <a:pt x="10" y="30"/>
                    <a:pt x="11" y="31"/>
                  </a:cubicBezTo>
                  <a:cubicBezTo>
                    <a:pt x="12" y="32"/>
                    <a:pt x="13" y="32"/>
                    <a:pt x="14" y="33"/>
                  </a:cubicBezTo>
                  <a:cubicBezTo>
                    <a:pt x="15" y="33"/>
                    <a:pt x="16" y="33"/>
                    <a:pt x="17" y="33"/>
                  </a:cubicBezTo>
                  <a:cubicBezTo>
                    <a:pt x="18" y="33"/>
                    <a:pt x="19" y="33"/>
                    <a:pt x="20" y="33"/>
                  </a:cubicBezTo>
                  <a:cubicBezTo>
                    <a:pt x="20" y="33"/>
                    <a:pt x="21" y="33"/>
                    <a:pt x="22" y="32"/>
                  </a:cubicBezTo>
                  <a:cubicBezTo>
                    <a:pt x="23" y="32"/>
                    <a:pt x="23" y="32"/>
                    <a:pt x="24" y="32"/>
                  </a:cubicBezTo>
                  <a:cubicBezTo>
                    <a:pt x="24" y="31"/>
                    <a:pt x="25" y="31"/>
                    <a:pt x="26" y="30"/>
                  </a:cubicBezTo>
                  <a:cubicBezTo>
                    <a:pt x="30" y="35"/>
                    <a:pt x="30" y="35"/>
                    <a:pt x="30" y="35"/>
                  </a:cubicBezTo>
                  <a:cubicBezTo>
                    <a:pt x="29" y="36"/>
                    <a:pt x="28" y="37"/>
                    <a:pt x="27" y="37"/>
                  </a:cubicBezTo>
                  <a:cubicBezTo>
                    <a:pt x="27" y="38"/>
                    <a:pt x="26" y="38"/>
                    <a:pt x="25" y="39"/>
                  </a:cubicBezTo>
                  <a:cubicBezTo>
                    <a:pt x="24" y="39"/>
                    <a:pt x="22" y="40"/>
                    <a:pt x="21" y="40"/>
                  </a:cubicBezTo>
                  <a:cubicBezTo>
                    <a:pt x="20" y="40"/>
                    <a:pt x="18" y="40"/>
                    <a:pt x="17" y="40"/>
                  </a:cubicBezTo>
                  <a:cubicBezTo>
                    <a:pt x="15" y="40"/>
                    <a:pt x="14" y="40"/>
                    <a:pt x="12" y="39"/>
                  </a:cubicBezTo>
                  <a:cubicBezTo>
                    <a:pt x="11" y="39"/>
                    <a:pt x="10" y="38"/>
                    <a:pt x="8" y="38"/>
                  </a:cubicBezTo>
                  <a:cubicBezTo>
                    <a:pt x="7" y="37"/>
                    <a:pt x="6" y="36"/>
                    <a:pt x="5" y="35"/>
                  </a:cubicBezTo>
                  <a:cubicBezTo>
                    <a:pt x="4" y="34"/>
                    <a:pt x="4" y="33"/>
                    <a:pt x="3" y="31"/>
                  </a:cubicBezTo>
                  <a:cubicBezTo>
                    <a:pt x="2" y="30"/>
                    <a:pt x="1" y="28"/>
                    <a:pt x="1" y="26"/>
                  </a:cubicBezTo>
                  <a:cubicBezTo>
                    <a:pt x="1" y="24"/>
                    <a:pt x="0" y="22"/>
                    <a:pt x="0" y="20"/>
                  </a:cubicBezTo>
                  <a:cubicBezTo>
                    <a:pt x="0" y="17"/>
                    <a:pt x="1" y="14"/>
                    <a:pt x="2" y="12"/>
                  </a:cubicBezTo>
                  <a:cubicBezTo>
                    <a:pt x="2" y="9"/>
                    <a:pt x="4" y="7"/>
                    <a:pt x="5" y="5"/>
                  </a:cubicBezTo>
                  <a:cubicBezTo>
                    <a:pt x="6" y="4"/>
                    <a:pt x="8" y="2"/>
                    <a:pt x="10" y="1"/>
                  </a:cubicBezTo>
                  <a:cubicBezTo>
                    <a:pt x="12" y="1"/>
                    <a:pt x="15" y="0"/>
                    <a:pt x="17" y="0"/>
                  </a:cubicBezTo>
                  <a:cubicBezTo>
                    <a:pt x="20" y="0"/>
                    <a:pt x="22" y="1"/>
                    <a:pt x="24" y="2"/>
                  </a:cubicBezTo>
                  <a:cubicBezTo>
                    <a:pt x="26" y="3"/>
                    <a:pt x="28" y="4"/>
                    <a:pt x="29" y="6"/>
                  </a:cubicBezTo>
                  <a:cubicBezTo>
                    <a:pt x="31" y="8"/>
                    <a:pt x="32" y="10"/>
                    <a:pt x="32" y="12"/>
                  </a:cubicBezTo>
                  <a:cubicBezTo>
                    <a:pt x="33" y="14"/>
                    <a:pt x="33" y="17"/>
                    <a:pt x="33" y="19"/>
                  </a:cubicBezTo>
                  <a:close/>
                  <a:moveTo>
                    <a:pt x="26" y="17"/>
                  </a:moveTo>
                  <a:cubicBezTo>
                    <a:pt x="26" y="15"/>
                    <a:pt x="25" y="14"/>
                    <a:pt x="25" y="13"/>
                  </a:cubicBezTo>
                  <a:cubicBezTo>
                    <a:pt x="25" y="12"/>
                    <a:pt x="24" y="11"/>
                    <a:pt x="23" y="10"/>
                  </a:cubicBezTo>
                  <a:cubicBezTo>
                    <a:pt x="23" y="9"/>
                    <a:pt x="22" y="8"/>
                    <a:pt x="21" y="8"/>
                  </a:cubicBezTo>
                  <a:cubicBezTo>
                    <a:pt x="20" y="7"/>
                    <a:pt x="18" y="7"/>
                    <a:pt x="17" y="7"/>
                  </a:cubicBezTo>
                  <a:cubicBezTo>
                    <a:pt x="15" y="7"/>
                    <a:pt x="14" y="7"/>
                    <a:pt x="13" y="8"/>
                  </a:cubicBezTo>
                  <a:cubicBezTo>
                    <a:pt x="12" y="8"/>
                    <a:pt x="11" y="9"/>
                    <a:pt x="11" y="9"/>
                  </a:cubicBezTo>
                  <a:cubicBezTo>
                    <a:pt x="10" y="10"/>
                    <a:pt x="9" y="11"/>
                    <a:pt x="9" y="12"/>
                  </a:cubicBezTo>
                  <a:cubicBezTo>
                    <a:pt x="8" y="14"/>
                    <a:pt x="8" y="15"/>
                    <a:pt x="8" y="17"/>
                  </a:cubicBezTo>
                  <a:lnTo>
                    <a:pt x="26" y="1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2" name="Freeform 60">
              <a:extLst>
                <a:ext uri="{FF2B5EF4-FFF2-40B4-BE49-F238E27FC236}">
                  <a16:creationId xmlns:a16="http://schemas.microsoft.com/office/drawing/2014/main" id="{B0044278-9F7F-4596-96D2-ACFBE0DEC0B1}"/>
                </a:ext>
              </a:extLst>
            </p:cNvPr>
            <p:cNvSpPr>
              <a:spLocks/>
            </p:cNvSpPr>
            <p:nvPr userDrawn="1"/>
          </p:nvSpPr>
          <p:spPr bwMode="auto">
            <a:xfrm>
              <a:off x="1727435" y="6421821"/>
              <a:ext cx="122060" cy="97648"/>
            </a:xfrm>
            <a:custGeom>
              <a:avLst/>
              <a:gdLst>
                <a:gd name="T0" fmla="*/ 56 w 70"/>
                <a:gd name="T1" fmla="*/ 56 h 56"/>
                <a:gd name="T2" fmla="*/ 46 w 70"/>
                <a:gd name="T3" fmla="*/ 56 h 56"/>
                <a:gd name="T4" fmla="*/ 35 w 70"/>
                <a:gd name="T5" fmla="*/ 16 h 56"/>
                <a:gd name="T6" fmla="*/ 25 w 70"/>
                <a:gd name="T7" fmla="*/ 56 h 56"/>
                <a:gd name="T8" fmla="*/ 15 w 70"/>
                <a:gd name="T9" fmla="*/ 56 h 56"/>
                <a:gd name="T10" fmla="*/ 0 w 70"/>
                <a:gd name="T11" fmla="*/ 0 h 56"/>
                <a:gd name="T12" fmla="*/ 10 w 70"/>
                <a:gd name="T13" fmla="*/ 0 h 56"/>
                <a:gd name="T14" fmla="*/ 21 w 70"/>
                <a:gd name="T15" fmla="*/ 38 h 56"/>
                <a:gd name="T16" fmla="*/ 31 w 70"/>
                <a:gd name="T17" fmla="*/ 0 h 56"/>
                <a:gd name="T18" fmla="*/ 40 w 70"/>
                <a:gd name="T19" fmla="*/ 0 h 56"/>
                <a:gd name="T20" fmla="*/ 50 w 70"/>
                <a:gd name="T21" fmla="*/ 38 h 56"/>
                <a:gd name="T22" fmla="*/ 60 w 70"/>
                <a:gd name="T23" fmla="*/ 0 h 56"/>
                <a:gd name="T24" fmla="*/ 70 w 70"/>
                <a:gd name="T25" fmla="*/ 0 h 56"/>
                <a:gd name="T26" fmla="*/ 56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6" y="56"/>
                  </a:moveTo>
                  <a:lnTo>
                    <a:pt x="46" y="56"/>
                  </a:lnTo>
                  <a:lnTo>
                    <a:pt x="35" y="16"/>
                  </a:lnTo>
                  <a:lnTo>
                    <a:pt x="25" y="56"/>
                  </a:lnTo>
                  <a:lnTo>
                    <a:pt x="15" y="56"/>
                  </a:lnTo>
                  <a:lnTo>
                    <a:pt x="0" y="0"/>
                  </a:lnTo>
                  <a:lnTo>
                    <a:pt x="10" y="0"/>
                  </a:lnTo>
                  <a:lnTo>
                    <a:pt x="21" y="38"/>
                  </a:lnTo>
                  <a:lnTo>
                    <a:pt x="31" y="0"/>
                  </a:lnTo>
                  <a:lnTo>
                    <a:pt x="40" y="0"/>
                  </a:lnTo>
                  <a:lnTo>
                    <a:pt x="50" y="38"/>
                  </a:lnTo>
                  <a:lnTo>
                    <a:pt x="60" y="0"/>
                  </a:lnTo>
                  <a:lnTo>
                    <a:pt x="70" y="0"/>
                  </a:lnTo>
                  <a:lnTo>
                    <a:pt x="56"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3" name="Freeform 61">
              <a:extLst>
                <a:ext uri="{FF2B5EF4-FFF2-40B4-BE49-F238E27FC236}">
                  <a16:creationId xmlns:a16="http://schemas.microsoft.com/office/drawing/2014/main" id="{79F75E0D-27A7-44C1-BF19-495F4768F995}"/>
                </a:ext>
              </a:extLst>
            </p:cNvPr>
            <p:cNvSpPr>
              <a:spLocks noEditPoints="1"/>
            </p:cNvSpPr>
            <p:nvPr userDrawn="1"/>
          </p:nvSpPr>
          <p:spPr bwMode="auto">
            <a:xfrm>
              <a:off x="1859957" y="6418333"/>
              <a:ext cx="87186" cy="102879"/>
            </a:xfrm>
            <a:custGeom>
              <a:avLst/>
              <a:gdLst>
                <a:gd name="T0" fmla="*/ 34 w 34"/>
                <a:gd name="T1" fmla="*/ 20 h 40"/>
                <a:gd name="T2" fmla="*/ 33 w 34"/>
                <a:gd name="T3" fmla="*/ 28 h 40"/>
                <a:gd name="T4" fmla="*/ 29 w 34"/>
                <a:gd name="T5" fmla="*/ 35 h 40"/>
                <a:gd name="T6" fmla="*/ 24 w 34"/>
                <a:gd name="T7" fmla="*/ 39 h 40"/>
                <a:gd name="T8" fmla="*/ 17 w 34"/>
                <a:gd name="T9" fmla="*/ 40 h 40"/>
                <a:gd name="T10" fmla="*/ 10 w 34"/>
                <a:gd name="T11" fmla="*/ 39 h 40"/>
                <a:gd name="T12" fmla="*/ 5 w 34"/>
                <a:gd name="T13" fmla="*/ 35 h 40"/>
                <a:gd name="T14" fmla="*/ 1 w 34"/>
                <a:gd name="T15" fmla="*/ 28 h 40"/>
                <a:gd name="T16" fmla="*/ 0 w 34"/>
                <a:gd name="T17" fmla="*/ 20 h 40"/>
                <a:gd name="T18" fmla="*/ 1 w 34"/>
                <a:gd name="T19" fmla="*/ 12 h 40"/>
                <a:gd name="T20" fmla="*/ 5 w 34"/>
                <a:gd name="T21" fmla="*/ 5 h 40"/>
                <a:gd name="T22" fmla="*/ 11 w 34"/>
                <a:gd name="T23" fmla="*/ 1 h 40"/>
                <a:gd name="T24" fmla="*/ 17 w 34"/>
                <a:gd name="T25" fmla="*/ 0 h 40"/>
                <a:gd name="T26" fmla="*/ 24 w 34"/>
                <a:gd name="T27" fmla="*/ 1 h 40"/>
                <a:gd name="T28" fmla="*/ 29 w 34"/>
                <a:gd name="T29" fmla="*/ 5 h 40"/>
                <a:gd name="T30" fmla="*/ 33 w 34"/>
                <a:gd name="T31" fmla="*/ 12 h 40"/>
                <a:gd name="T32" fmla="*/ 34 w 34"/>
                <a:gd name="T33" fmla="*/ 20 h 40"/>
                <a:gd name="T34" fmla="*/ 27 w 34"/>
                <a:gd name="T35" fmla="*/ 20 h 40"/>
                <a:gd name="T36" fmla="*/ 26 w 34"/>
                <a:gd name="T37" fmla="*/ 15 h 40"/>
                <a:gd name="T38" fmla="*/ 24 w 34"/>
                <a:gd name="T39" fmla="*/ 11 h 40"/>
                <a:gd name="T40" fmla="*/ 21 w 34"/>
                <a:gd name="T41" fmla="*/ 8 h 40"/>
                <a:gd name="T42" fmla="*/ 17 w 34"/>
                <a:gd name="T43" fmla="*/ 7 h 40"/>
                <a:gd name="T44" fmla="*/ 13 w 34"/>
                <a:gd name="T45" fmla="*/ 8 h 40"/>
                <a:gd name="T46" fmla="*/ 10 w 34"/>
                <a:gd name="T47" fmla="*/ 11 h 40"/>
                <a:gd name="T48" fmla="*/ 8 w 34"/>
                <a:gd name="T49" fmla="*/ 15 h 40"/>
                <a:gd name="T50" fmla="*/ 8 w 34"/>
                <a:gd name="T51" fmla="*/ 20 h 40"/>
                <a:gd name="T52" fmla="*/ 8 w 34"/>
                <a:gd name="T53" fmla="*/ 26 h 40"/>
                <a:gd name="T54" fmla="*/ 10 w 34"/>
                <a:gd name="T55" fmla="*/ 30 h 40"/>
                <a:gd name="T56" fmla="*/ 13 w 34"/>
                <a:gd name="T57" fmla="*/ 32 h 40"/>
                <a:gd name="T58" fmla="*/ 17 w 34"/>
                <a:gd name="T59" fmla="*/ 33 h 40"/>
                <a:gd name="T60" fmla="*/ 21 w 34"/>
                <a:gd name="T61" fmla="*/ 32 h 40"/>
                <a:gd name="T62" fmla="*/ 24 w 34"/>
                <a:gd name="T63" fmla="*/ 29 h 40"/>
                <a:gd name="T64" fmla="*/ 26 w 34"/>
                <a:gd name="T65" fmla="*/ 25 h 40"/>
                <a:gd name="T66" fmla="*/ 27 w 34"/>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4" h="40">
                  <a:moveTo>
                    <a:pt x="34" y="20"/>
                  </a:moveTo>
                  <a:cubicBezTo>
                    <a:pt x="34" y="23"/>
                    <a:pt x="34" y="26"/>
                    <a:pt x="33" y="28"/>
                  </a:cubicBezTo>
                  <a:cubicBezTo>
                    <a:pt x="32" y="31"/>
                    <a:pt x="31" y="33"/>
                    <a:pt x="29" y="35"/>
                  </a:cubicBezTo>
                  <a:cubicBezTo>
                    <a:pt x="28" y="37"/>
                    <a:pt x="26" y="38"/>
                    <a:pt x="24" y="39"/>
                  </a:cubicBezTo>
                  <a:cubicBezTo>
                    <a:pt x="22" y="40"/>
                    <a:pt x="20" y="40"/>
                    <a:pt x="17" y="40"/>
                  </a:cubicBezTo>
                  <a:cubicBezTo>
                    <a:pt x="15" y="40"/>
                    <a:pt x="12" y="40"/>
                    <a:pt x="10" y="39"/>
                  </a:cubicBezTo>
                  <a:cubicBezTo>
                    <a:pt x="8" y="38"/>
                    <a:pt x="6" y="36"/>
                    <a:pt x="5" y="35"/>
                  </a:cubicBezTo>
                  <a:cubicBezTo>
                    <a:pt x="3" y="33"/>
                    <a:pt x="2" y="31"/>
                    <a:pt x="1" y="28"/>
                  </a:cubicBezTo>
                  <a:cubicBezTo>
                    <a:pt x="1" y="26"/>
                    <a:pt x="0" y="23"/>
                    <a:pt x="0" y="20"/>
                  </a:cubicBezTo>
                  <a:cubicBezTo>
                    <a:pt x="0" y="17"/>
                    <a:pt x="1" y="14"/>
                    <a:pt x="1" y="12"/>
                  </a:cubicBezTo>
                  <a:cubicBezTo>
                    <a:pt x="2" y="9"/>
                    <a:pt x="4" y="7"/>
                    <a:pt x="5" y="5"/>
                  </a:cubicBezTo>
                  <a:cubicBezTo>
                    <a:pt x="7" y="4"/>
                    <a:pt x="8" y="2"/>
                    <a:pt x="11" y="1"/>
                  </a:cubicBezTo>
                  <a:cubicBezTo>
                    <a:pt x="13" y="1"/>
                    <a:pt x="15" y="0"/>
                    <a:pt x="17" y="0"/>
                  </a:cubicBezTo>
                  <a:cubicBezTo>
                    <a:pt x="20" y="0"/>
                    <a:pt x="22" y="1"/>
                    <a:pt x="24" y="1"/>
                  </a:cubicBezTo>
                  <a:cubicBezTo>
                    <a:pt x="26" y="2"/>
                    <a:pt x="28" y="4"/>
                    <a:pt x="29" y="5"/>
                  </a:cubicBezTo>
                  <a:cubicBezTo>
                    <a:pt x="31" y="7"/>
                    <a:pt x="32" y="9"/>
                    <a:pt x="33" y="12"/>
                  </a:cubicBezTo>
                  <a:cubicBezTo>
                    <a:pt x="34" y="14"/>
                    <a:pt x="34" y="17"/>
                    <a:pt x="34" y="20"/>
                  </a:cubicBezTo>
                  <a:close/>
                  <a:moveTo>
                    <a:pt x="27" y="20"/>
                  </a:moveTo>
                  <a:cubicBezTo>
                    <a:pt x="27" y="18"/>
                    <a:pt x="27" y="16"/>
                    <a:pt x="26" y="15"/>
                  </a:cubicBezTo>
                  <a:cubicBezTo>
                    <a:pt x="26" y="13"/>
                    <a:pt x="25" y="12"/>
                    <a:pt x="24" y="11"/>
                  </a:cubicBezTo>
                  <a:cubicBezTo>
                    <a:pt x="23" y="10"/>
                    <a:pt x="22" y="9"/>
                    <a:pt x="21" y="8"/>
                  </a:cubicBezTo>
                  <a:cubicBezTo>
                    <a:pt x="20" y="8"/>
                    <a:pt x="18" y="7"/>
                    <a:pt x="17" y="7"/>
                  </a:cubicBezTo>
                  <a:cubicBezTo>
                    <a:pt x="16" y="7"/>
                    <a:pt x="14" y="8"/>
                    <a:pt x="13" y="8"/>
                  </a:cubicBezTo>
                  <a:cubicBezTo>
                    <a:pt x="12" y="9"/>
                    <a:pt x="11" y="10"/>
                    <a:pt x="10" y="11"/>
                  </a:cubicBezTo>
                  <a:cubicBezTo>
                    <a:pt x="9" y="12"/>
                    <a:pt x="9" y="13"/>
                    <a:pt x="8" y="15"/>
                  </a:cubicBezTo>
                  <a:cubicBezTo>
                    <a:pt x="8" y="16"/>
                    <a:pt x="8" y="18"/>
                    <a:pt x="8" y="20"/>
                  </a:cubicBezTo>
                  <a:cubicBezTo>
                    <a:pt x="8" y="22"/>
                    <a:pt x="8" y="24"/>
                    <a:pt x="8" y="26"/>
                  </a:cubicBezTo>
                  <a:cubicBezTo>
                    <a:pt x="9" y="27"/>
                    <a:pt x="10" y="28"/>
                    <a:pt x="10" y="30"/>
                  </a:cubicBezTo>
                  <a:cubicBezTo>
                    <a:pt x="11" y="31"/>
                    <a:pt x="12" y="32"/>
                    <a:pt x="13" y="32"/>
                  </a:cubicBezTo>
                  <a:cubicBezTo>
                    <a:pt x="15" y="33"/>
                    <a:pt x="16" y="33"/>
                    <a:pt x="17" y="33"/>
                  </a:cubicBezTo>
                  <a:cubicBezTo>
                    <a:pt x="19" y="33"/>
                    <a:pt x="20" y="33"/>
                    <a:pt x="21" y="32"/>
                  </a:cubicBezTo>
                  <a:cubicBezTo>
                    <a:pt x="22" y="31"/>
                    <a:pt x="23"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4" name="Freeform 62">
              <a:extLst>
                <a:ext uri="{FF2B5EF4-FFF2-40B4-BE49-F238E27FC236}">
                  <a16:creationId xmlns:a16="http://schemas.microsoft.com/office/drawing/2014/main" id="{E5B9E395-C74C-4D98-8911-EE2C765D8BEB}"/>
                </a:ext>
              </a:extLst>
            </p:cNvPr>
            <p:cNvSpPr>
              <a:spLocks/>
            </p:cNvSpPr>
            <p:nvPr userDrawn="1"/>
          </p:nvSpPr>
          <p:spPr bwMode="auto">
            <a:xfrm>
              <a:off x="1968067" y="6418333"/>
              <a:ext cx="57543" cy="101135"/>
            </a:xfrm>
            <a:custGeom>
              <a:avLst/>
              <a:gdLst>
                <a:gd name="T0" fmla="*/ 21 w 23"/>
                <a:gd name="T1" fmla="*/ 9 h 39"/>
                <a:gd name="T2" fmla="*/ 18 w 23"/>
                <a:gd name="T3" fmla="*/ 8 h 39"/>
                <a:gd name="T4" fmla="*/ 15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9 w 23"/>
                <a:gd name="T21" fmla="*/ 3 h 39"/>
                <a:gd name="T22" fmla="*/ 11 w 23"/>
                <a:gd name="T23" fmla="*/ 1 h 39"/>
                <a:gd name="T24" fmla="*/ 14 w 23"/>
                <a:gd name="T25" fmla="*/ 0 h 39"/>
                <a:gd name="T26" fmla="*/ 17 w 23"/>
                <a:gd name="T27" fmla="*/ 0 h 39"/>
                <a:gd name="T28" fmla="*/ 20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19" y="8"/>
                    <a:pt x="18" y="8"/>
                  </a:cubicBezTo>
                  <a:cubicBezTo>
                    <a:pt x="18" y="8"/>
                    <a:pt x="17" y="7"/>
                    <a:pt x="15" y="7"/>
                  </a:cubicBezTo>
                  <a:cubicBezTo>
                    <a:pt x="13" y="7"/>
                    <a:pt x="11" y="8"/>
                    <a:pt x="10" y="10"/>
                  </a:cubicBezTo>
                  <a:cubicBezTo>
                    <a:pt x="8"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9" y="3"/>
                  </a:cubicBezTo>
                  <a:cubicBezTo>
                    <a:pt x="10" y="2"/>
                    <a:pt x="11" y="2"/>
                    <a:pt x="11" y="1"/>
                  </a:cubicBezTo>
                  <a:cubicBezTo>
                    <a:pt x="12" y="1"/>
                    <a:pt x="13" y="1"/>
                    <a:pt x="14" y="0"/>
                  </a:cubicBezTo>
                  <a:cubicBezTo>
                    <a:pt x="15" y="0"/>
                    <a:pt x="16" y="0"/>
                    <a:pt x="17" y="0"/>
                  </a:cubicBezTo>
                  <a:cubicBezTo>
                    <a:pt x="18" y="0"/>
                    <a:pt x="19" y="0"/>
                    <a:pt x="20" y="1"/>
                  </a:cubicBezTo>
                  <a:cubicBezTo>
                    <a:pt x="21" y="1"/>
                    <a:pt x="22"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5" name="Freeform 63">
              <a:extLst>
                <a:ext uri="{FF2B5EF4-FFF2-40B4-BE49-F238E27FC236}">
                  <a16:creationId xmlns:a16="http://schemas.microsoft.com/office/drawing/2014/main" id="{53BB8418-388C-4142-9A80-8BF00A87F7B0}"/>
                </a:ext>
              </a:extLst>
            </p:cNvPr>
            <p:cNvSpPr>
              <a:spLocks/>
            </p:cNvSpPr>
            <p:nvPr userDrawn="1"/>
          </p:nvSpPr>
          <p:spPr bwMode="auto">
            <a:xfrm>
              <a:off x="2043046" y="6383459"/>
              <a:ext cx="19181" cy="136010"/>
            </a:xfrm>
            <a:custGeom>
              <a:avLst/>
              <a:gdLst>
                <a:gd name="T0" fmla="*/ 0 w 11"/>
                <a:gd name="T1" fmla="*/ 78 h 78"/>
                <a:gd name="T2" fmla="*/ 0 w 11"/>
                <a:gd name="T3" fmla="*/ 6 h 78"/>
                <a:gd name="T4" fmla="*/ 11 w 11"/>
                <a:gd name="T5" fmla="*/ 0 h 78"/>
                <a:gd name="T6" fmla="*/ 11 w 11"/>
                <a:gd name="T7" fmla="*/ 78 h 78"/>
                <a:gd name="T8" fmla="*/ 0 w 11"/>
                <a:gd name="T9" fmla="*/ 78 h 78"/>
              </a:gdLst>
              <a:ahLst/>
              <a:cxnLst>
                <a:cxn ang="0">
                  <a:pos x="T0" y="T1"/>
                </a:cxn>
                <a:cxn ang="0">
                  <a:pos x="T2" y="T3"/>
                </a:cxn>
                <a:cxn ang="0">
                  <a:pos x="T4" y="T5"/>
                </a:cxn>
                <a:cxn ang="0">
                  <a:pos x="T6" y="T7"/>
                </a:cxn>
                <a:cxn ang="0">
                  <a:pos x="T8" y="T9"/>
                </a:cxn>
              </a:cxnLst>
              <a:rect l="0" t="0" r="r" b="b"/>
              <a:pathLst>
                <a:path w="11" h="78">
                  <a:moveTo>
                    <a:pt x="0" y="78"/>
                  </a:moveTo>
                  <a:lnTo>
                    <a:pt x="0" y="6"/>
                  </a:lnTo>
                  <a:lnTo>
                    <a:pt x="11" y="0"/>
                  </a:lnTo>
                  <a:lnTo>
                    <a:pt x="11" y="78"/>
                  </a:lnTo>
                  <a:lnTo>
                    <a:pt x="0"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6" name="Freeform 64">
              <a:extLst>
                <a:ext uri="{FF2B5EF4-FFF2-40B4-BE49-F238E27FC236}">
                  <a16:creationId xmlns:a16="http://schemas.microsoft.com/office/drawing/2014/main" id="{0256DB41-B3C1-4FEB-B394-9762C00E7F70}"/>
                </a:ext>
              </a:extLst>
            </p:cNvPr>
            <p:cNvSpPr>
              <a:spLocks noEditPoints="1"/>
            </p:cNvSpPr>
            <p:nvPr userDrawn="1"/>
          </p:nvSpPr>
          <p:spPr bwMode="auto">
            <a:xfrm>
              <a:off x="2084896" y="6383459"/>
              <a:ext cx="80211" cy="137753"/>
            </a:xfrm>
            <a:custGeom>
              <a:avLst/>
              <a:gdLst>
                <a:gd name="T0" fmla="*/ 24 w 32"/>
                <a:gd name="T1" fmla="*/ 53 h 54"/>
                <a:gd name="T2" fmla="*/ 24 w 32"/>
                <a:gd name="T3" fmla="*/ 50 h 54"/>
                <a:gd name="T4" fmla="*/ 22 w 32"/>
                <a:gd name="T5" fmla="*/ 51 h 54"/>
                <a:gd name="T6" fmla="*/ 20 w 32"/>
                <a:gd name="T7" fmla="*/ 53 h 54"/>
                <a:gd name="T8" fmla="*/ 17 w 32"/>
                <a:gd name="T9" fmla="*/ 54 h 54"/>
                <a:gd name="T10" fmla="*/ 14 w 32"/>
                <a:gd name="T11" fmla="*/ 54 h 54"/>
                <a:gd name="T12" fmla="*/ 9 w 32"/>
                <a:gd name="T13" fmla="*/ 53 h 54"/>
                <a:gd name="T14" fmla="*/ 4 w 32"/>
                <a:gd name="T15" fmla="*/ 49 h 54"/>
                <a:gd name="T16" fmla="*/ 1 w 32"/>
                <a:gd name="T17" fmla="*/ 43 h 54"/>
                <a:gd name="T18" fmla="*/ 0 w 32"/>
                <a:gd name="T19" fmla="*/ 33 h 54"/>
                <a:gd name="T20" fmla="*/ 1 w 32"/>
                <a:gd name="T21" fmla="*/ 25 h 54"/>
                <a:gd name="T22" fmla="*/ 4 w 32"/>
                <a:gd name="T23" fmla="*/ 19 h 54"/>
                <a:gd name="T24" fmla="*/ 9 w 32"/>
                <a:gd name="T25" fmla="*/ 15 h 54"/>
                <a:gd name="T26" fmla="*/ 15 w 32"/>
                <a:gd name="T27" fmla="*/ 14 h 54"/>
                <a:gd name="T28" fmla="*/ 18 w 32"/>
                <a:gd name="T29" fmla="*/ 14 h 54"/>
                <a:gd name="T30" fmla="*/ 20 w 32"/>
                <a:gd name="T31" fmla="*/ 15 h 54"/>
                <a:gd name="T32" fmla="*/ 22 w 32"/>
                <a:gd name="T33" fmla="*/ 17 h 54"/>
                <a:gd name="T34" fmla="*/ 24 w 32"/>
                <a:gd name="T35" fmla="*/ 18 h 54"/>
                <a:gd name="T36" fmla="*/ 24 w 32"/>
                <a:gd name="T37" fmla="*/ 4 h 54"/>
                <a:gd name="T38" fmla="*/ 32 w 32"/>
                <a:gd name="T39" fmla="*/ 0 h 54"/>
                <a:gd name="T40" fmla="*/ 32 w 32"/>
                <a:gd name="T41" fmla="*/ 53 h 54"/>
                <a:gd name="T42" fmla="*/ 24 w 32"/>
                <a:gd name="T43" fmla="*/ 53 h 54"/>
                <a:gd name="T44" fmla="*/ 24 w 32"/>
                <a:gd name="T45" fmla="*/ 26 h 54"/>
                <a:gd name="T46" fmla="*/ 23 w 32"/>
                <a:gd name="T47" fmla="*/ 24 h 54"/>
                <a:gd name="T48" fmla="*/ 21 w 32"/>
                <a:gd name="T49" fmla="*/ 23 h 54"/>
                <a:gd name="T50" fmla="*/ 18 w 32"/>
                <a:gd name="T51" fmla="*/ 22 h 54"/>
                <a:gd name="T52" fmla="*/ 15 w 32"/>
                <a:gd name="T53" fmla="*/ 21 h 54"/>
                <a:gd name="T54" fmla="*/ 9 w 32"/>
                <a:gd name="T55" fmla="*/ 24 h 54"/>
                <a:gd name="T56" fmla="*/ 7 w 32"/>
                <a:gd name="T57" fmla="*/ 33 h 54"/>
                <a:gd name="T58" fmla="*/ 8 w 32"/>
                <a:gd name="T59" fmla="*/ 39 h 54"/>
                <a:gd name="T60" fmla="*/ 9 w 32"/>
                <a:gd name="T61" fmla="*/ 44 h 54"/>
                <a:gd name="T62" fmla="*/ 12 w 32"/>
                <a:gd name="T63" fmla="*/ 46 h 54"/>
                <a:gd name="T64" fmla="*/ 16 w 32"/>
                <a:gd name="T65" fmla="*/ 47 h 54"/>
                <a:gd name="T66" fmla="*/ 18 w 32"/>
                <a:gd name="T67" fmla="*/ 47 h 54"/>
                <a:gd name="T68" fmla="*/ 21 w 32"/>
                <a:gd name="T69" fmla="*/ 46 h 54"/>
                <a:gd name="T70" fmla="*/ 23 w 32"/>
                <a:gd name="T71" fmla="*/ 44 h 54"/>
                <a:gd name="T72" fmla="*/ 24 w 32"/>
                <a:gd name="T73" fmla="*/ 42 h 54"/>
                <a:gd name="T74" fmla="*/ 24 w 32"/>
                <a:gd name="T75" fmla="*/ 2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 h="54">
                  <a:moveTo>
                    <a:pt x="24" y="53"/>
                  </a:moveTo>
                  <a:cubicBezTo>
                    <a:pt x="24" y="50"/>
                    <a:pt x="24" y="50"/>
                    <a:pt x="24" y="50"/>
                  </a:cubicBezTo>
                  <a:cubicBezTo>
                    <a:pt x="24" y="50"/>
                    <a:pt x="23" y="51"/>
                    <a:pt x="22" y="51"/>
                  </a:cubicBezTo>
                  <a:cubicBezTo>
                    <a:pt x="21" y="52"/>
                    <a:pt x="21" y="52"/>
                    <a:pt x="20" y="53"/>
                  </a:cubicBezTo>
                  <a:cubicBezTo>
                    <a:pt x="19" y="53"/>
                    <a:pt x="18" y="54"/>
                    <a:pt x="17" y="54"/>
                  </a:cubicBezTo>
                  <a:cubicBezTo>
                    <a:pt x="16" y="54"/>
                    <a:pt x="15" y="54"/>
                    <a:pt x="14" y="54"/>
                  </a:cubicBezTo>
                  <a:cubicBezTo>
                    <a:pt x="12" y="54"/>
                    <a:pt x="10" y="54"/>
                    <a:pt x="9" y="53"/>
                  </a:cubicBezTo>
                  <a:cubicBezTo>
                    <a:pt x="7" y="52"/>
                    <a:pt x="5" y="51"/>
                    <a:pt x="4" y="49"/>
                  </a:cubicBezTo>
                  <a:cubicBezTo>
                    <a:pt x="3" y="48"/>
                    <a:pt x="1" y="45"/>
                    <a:pt x="1" y="43"/>
                  </a:cubicBezTo>
                  <a:cubicBezTo>
                    <a:pt x="0" y="40"/>
                    <a:pt x="0" y="37"/>
                    <a:pt x="0" y="33"/>
                  </a:cubicBezTo>
                  <a:cubicBezTo>
                    <a:pt x="0" y="30"/>
                    <a:pt x="0" y="27"/>
                    <a:pt x="1" y="25"/>
                  </a:cubicBezTo>
                  <a:cubicBezTo>
                    <a:pt x="2" y="22"/>
                    <a:pt x="3" y="20"/>
                    <a:pt x="4" y="19"/>
                  </a:cubicBezTo>
                  <a:cubicBezTo>
                    <a:pt x="6" y="17"/>
                    <a:pt x="7" y="16"/>
                    <a:pt x="9" y="15"/>
                  </a:cubicBezTo>
                  <a:cubicBezTo>
                    <a:pt x="11" y="14"/>
                    <a:pt x="13" y="14"/>
                    <a:pt x="15" y="14"/>
                  </a:cubicBezTo>
                  <a:cubicBezTo>
                    <a:pt x="16" y="14"/>
                    <a:pt x="17" y="14"/>
                    <a:pt x="18" y="14"/>
                  </a:cubicBezTo>
                  <a:cubicBezTo>
                    <a:pt x="18" y="15"/>
                    <a:pt x="19" y="15"/>
                    <a:pt x="20" y="15"/>
                  </a:cubicBezTo>
                  <a:cubicBezTo>
                    <a:pt x="21" y="16"/>
                    <a:pt x="22" y="16"/>
                    <a:pt x="22" y="17"/>
                  </a:cubicBezTo>
                  <a:cubicBezTo>
                    <a:pt x="23" y="17"/>
                    <a:pt x="24" y="18"/>
                    <a:pt x="24" y="18"/>
                  </a:cubicBezTo>
                  <a:cubicBezTo>
                    <a:pt x="24" y="4"/>
                    <a:pt x="24" y="4"/>
                    <a:pt x="24" y="4"/>
                  </a:cubicBezTo>
                  <a:cubicBezTo>
                    <a:pt x="32" y="0"/>
                    <a:pt x="32" y="0"/>
                    <a:pt x="32" y="0"/>
                  </a:cubicBezTo>
                  <a:cubicBezTo>
                    <a:pt x="32" y="53"/>
                    <a:pt x="32" y="53"/>
                    <a:pt x="32" y="53"/>
                  </a:cubicBezTo>
                  <a:lnTo>
                    <a:pt x="24" y="53"/>
                  </a:lnTo>
                  <a:close/>
                  <a:moveTo>
                    <a:pt x="24" y="26"/>
                  </a:moveTo>
                  <a:cubicBezTo>
                    <a:pt x="24" y="26"/>
                    <a:pt x="23" y="25"/>
                    <a:pt x="23" y="24"/>
                  </a:cubicBezTo>
                  <a:cubicBezTo>
                    <a:pt x="22" y="24"/>
                    <a:pt x="22" y="23"/>
                    <a:pt x="21" y="23"/>
                  </a:cubicBezTo>
                  <a:cubicBezTo>
                    <a:pt x="20" y="22"/>
                    <a:pt x="19" y="22"/>
                    <a:pt x="18" y="22"/>
                  </a:cubicBezTo>
                  <a:cubicBezTo>
                    <a:pt x="17" y="21"/>
                    <a:pt x="16" y="21"/>
                    <a:pt x="15" y="21"/>
                  </a:cubicBezTo>
                  <a:cubicBezTo>
                    <a:pt x="13" y="21"/>
                    <a:pt x="11" y="22"/>
                    <a:pt x="9" y="24"/>
                  </a:cubicBezTo>
                  <a:cubicBezTo>
                    <a:pt x="8" y="26"/>
                    <a:pt x="7" y="29"/>
                    <a:pt x="7" y="33"/>
                  </a:cubicBezTo>
                  <a:cubicBezTo>
                    <a:pt x="7" y="36"/>
                    <a:pt x="7" y="38"/>
                    <a:pt x="8" y="39"/>
                  </a:cubicBezTo>
                  <a:cubicBezTo>
                    <a:pt x="8" y="41"/>
                    <a:pt x="9" y="43"/>
                    <a:pt x="9" y="44"/>
                  </a:cubicBezTo>
                  <a:cubicBezTo>
                    <a:pt x="10" y="45"/>
                    <a:pt x="11" y="46"/>
                    <a:pt x="12" y="46"/>
                  </a:cubicBezTo>
                  <a:cubicBezTo>
                    <a:pt x="13" y="47"/>
                    <a:pt x="14" y="47"/>
                    <a:pt x="16" y="47"/>
                  </a:cubicBezTo>
                  <a:cubicBezTo>
                    <a:pt x="17" y="47"/>
                    <a:pt x="18" y="47"/>
                    <a:pt x="18" y="47"/>
                  </a:cubicBezTo>
                  <a:cubicBezTo>
                    <a:pt x="19" y="46"/>
                    <a:pt x="20" y="46"/>
                    <a:pt x="21" y="46"/>
                  </a:cubicBezTo>
                  <a:cubicBezTo>
                    <a:pt x="21" y="45"/>
                    <a:pt x="22" y="45"/>
                    <a:pt x="23" y="44"/>
                  </a:cubicBezTo>
                  <a:cubicBezTo>
                    <a:pt x="23" y="43"/>
                    <a:pt x="24" y="43"/>
                    <a:pt x="24" y="42"/>
                  </a:cubicBezTo>
                  <a:lnTo>
                    <a:pt x="24" y="2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7" name="Freeform 65">
              <a:extLst>
                <a:ext uri="{FF2B5EF4-FFF2-40B4-BE49-F238E27FC236}">
                  <a16:creationId xmlns:a16="http://schemas.microsoft.com/office/drawing/2014/main" id="{F2BC9C1F-3F30-47A6-B503-20FB179B7F3A}"/>
                </a:ext>
              </a:extLst>
            </p:cNvPr>
            <p:cNvSpPr>
              <a:spLocks/>
            </p:cNvSpPr>
            <p:nvPr userDrawn="1"/>
          </p:nvSpPr>
          <p:spPr bwMode="auto">
            <a:xfrm>
              <a:off x="2229624" y="6421821"/>
              <a:ext cx="122060" cy="97648"/>
            </a:xfrm>
            <a:custGeom>
              <a:avLst/>
              <a:gdLst>
                <a:gd name="T0" fmla="*/ 55 w 70"/>
                <a:gd name="T1" fmla="*/ 56 h 56"/>
                <a:gd name="T2" fmla="*/ 45 w 70"/>
                <a:gd name="T3" fmla="*/ 56 h 56"/>
                <a:gd name="T4" fmla="*/ 35 w 70"/>
                <a:gd name="T5" fmla="*/ 16 h 56"/>
                <a:gd name="T6" fmla="*/ 25 w 70"/>
                <a:gd name="T7" fmla="*/ 56 h 56"/>
                <a:gd name="T8" fmla="*/ 16 w 70"/>
                <a:gd name="T9" fmla="*/ 56 h 56"/>
                <a:gd name="T10" fmla="*/ 0 w 70"/>
                <a:gd name="T11" fmla="*/ 0 h 56"/>
                <a:gd name="T12" fmla="*/ 12 w 70"/>
                <a:gd name="T13" fmla="*/ 0 h 56"/>
                <a:gd name="T14" fmla="*/ 20 w 70"/>
                <a:gd name="T15" fmla="*/ 38 h 56"/>
                <a:gd name="T16" fmla="*/ 31 w 70"/>
                <a:gd name="T17" fmla="*/ 0 h 56"/>
                <a:gd name="T18" fmla="*/ 39 w 70"/>
                <a:gd name="T19" fmla="*/ 0 h 56"/>
                <a:gd name="T20" fmla="*/ 51 w 70"/>
                <a:gd name="T21" fmla="*/ 38 h 56"/>
                <a:gd name="T22" fmla="*/ 60 w 70"/>
                <a:gd name="T23" fmla="*/ 0 h 56"/>
                <a:gd name="T24" fmla="*/ 70 w 70"/>
                <a:gd name="T25" fmla="*/ 0 h 56"/>
                <a:gd name="T26" fmla="*/ 55 w 70"/>
                <a:gd name="T2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56">
                  <a:moveTo>
                    <a:pt x="55" y="56"/>
                  </a:moveTo>
                  <a:lnTo>
                    <a:pt x="45" y="56"/>
                  </a:lnTo>
                  <a:lnTo>
                    <a:pt x="35" y="16"/>
                  </a:lnTo>
                  <a:lnTo>
                    <a:pt x="25" y="56"/>
                  </a:lnTo>
                  <a:lnTo>
                    <a:pt x="16" y="56"/>
                  </a:lnTo>
                  <a:lnTo>
                    <a:pt x="0" y="0"/>
                  </a:lnTo>
                  <a:lnTo>
                    <a:pt x="12" y="0"/>
                  </a:lnTo>
                  <a:lnTo>
                    <a:pt x="20" y="38"/>
                  </a:lnTo>
                  <a:lnTo>
                    <a:pt x="31" y="0"/>
                  </a:lnTo>
                  <a:lnTo>
                    <a:pt x="39" y="0"/>
                  </a:lnTo>
                  <a:lnTo>
                    <a:pt x="51" y="38"/>
                  </a:lnTo>
                  <a:lnTo>
                    <a:pt x="60" y="0"/>
                  </a:lnTo>
                  <a:lnTo>
                    <a:pt x="70" y="0"/>
                  </a:lnTo>
                  <a:lnTo>
                    <a:pt x="55" y="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8" name="Freeform 66">
              <a:extLst>
                <a:ext uri="{FF2B5EF4-FFF2-40B4-BE49-F238E27FC236}">
                  <a16:creationId xmlns:a16="http://schemas.microsoft.com/office/drawing/2014/main" id="{F2E1921C-CA0E-4886-93CA-956A6497CF03}"/>
                </a:ext>
              </a:extLst>
            </p:cNvPr>
            <p:cNvSpPr>
              <a:spLocks noEditPoints="1"/>
            </p:cNvSpPr>
            <p:nvPr userDrawn="1"/>
          </p:nvSpPr>
          <p:spPr bwMode="auto">
            <a:xfrm>
              <a:off x="2362147" y="6418333"/>
              <a:ext cx="88930" cy="102879"/>
            </a:xfrm>
            <a:custGeom>
              <a:avLst/>
              <a:gdLst>
                <a:gd name="T0" fmla="*/ 35 w 35"/>
                <a:gd name="T1" fmla="*/ 20 h 40"/>
                <a:gd name="T2" fmla="*/ 33 w 35"/>
                <a:gd name="T3" fmla="*/ 28 h 40"/>
                <a:gd name="T4" fmla="*/ 30 w 35"/>
                <a:gd name="T5" fmla="*/ 35 h 40"/>
                <a:gd name="T6" fmla="*/ 24 w 35"/>
                <a:gd name="T7" fmla="*/ 39 h 40"/>
                <a:gd name="T8" fmla="*/ 17 w 35"/>
                <a:gd name="T9" fmla="*/ 40 h 40"/>
                <a:gd name="T10" fmla="*/ 11 w 35"/>
                <a:gd name="T11" fmla="*/ 39 h 40"/>
                <a:gd name="T12" fmla="*/ 5 w 35"/>
                <a:gd name="T13" fmla="*/ 35 h 40"/>
                <a:gd name="T14" fmla="*/ 2 w 35"/>
                <a:gd name="T15" fmla="*/ 28 h 40"/>
                <a:gd name="T16" fmla="*/ 0 w 35"/>
                <a:gd name="T17" fmla="*/ 20 h 40"/>
                <a:gd name="T18" fmla="*/ 2 w 35"/>
                <a:gd name="T19" fmla="*/ 12 h 40"/>
                <a:gd name="T20" fmla="*/ 5 w 35"/>
                <a:gd name="T21" fmla="*/ 5 h 40"/>
                <a:gd name="T22" fmla="*/ 11 w 35"/>
                <a:gd name="T23" fmla="*/ 1 h 40"/>
                <a:gd name="T24" fmla="*/ 18 w 35"/>
                <a:gd name="T25" fmla="*/ 0 h 40"/>
                <a:gd name="T26" fmla="*/ 24 w 35"/>
                <a:gd name="T27" fmla="*/ 1 h 40"/>
                <a:gd name="T28" fmla="*/ 30 w 35"/>
                <a:gd name="T29" fmla="*/ 5 h 40"/>
                <a:gd name="T30" fmla="*/ 33 w 35"/>
                <a:gd name="T31" fmla="*/ 12 h 40"/>
                <a:gd name="T32" fmla="*/ 35 w 35"/>
                <a:gd name="T33" fmla="*/ 20 h 40"/>
                <a:gd name="T34" fmla="*/ 27 w 35"/>
                <a:gd name="T35" fmla="*/ 20 h 40"/>
                <a:gd name="T36" fmla="*/ 26 w 35"/>
                <a:gd name="T37" fmla="*/ 15 h 40"/>
                <a:gd name="T38" fmla="*/ 24 w 35"/>
                <a:gd name="T39" fmla="*/ 11 h 40"/>
                <a:gd name="T40" fmla="*/ 21 w 35"/>
                <a:gd name="T41" fmla="*/ 8 h 40"/>
                <a:gd name="T42" fmla="*/ 17 w 35"/>
                <a:gd name="T43" fmla="*/ 7 h 40"/>
                <a:gd name="T44" fmla="*/ 13 w 35"/>
                <a:gd name="T45" fmla="*/ 8 h 40"/>
                <a:gd name="T46" fmla="*/ 10 w 35"/>
                <a:gd name="T47" fmla="*/ 11 h 40"/>
                <a:gd name="T48" fmla="*/ 9 w 35"/>
                <a:gd name="T49" fmla="*/ 15 h 40"/>
                <a:gd name="T50" fmla="*/ 8 w 35"/>
                <a:gd name="T51" fmla="*/ 20 h 40"/>
                <a:gd name="T52" fmla="*/ 9 w 35"/>
                <a:gd name="T53" fmla="*/ 26 h 40"/>
                <a:gd name="T54" fmla="*/ 11 w 35"/>
                <a:gd name="T55" fmla="*/ 30 h 40"/>
                <a:gd name="T56" fmla="*/ 14 w 35"/>
                <a:gd name="T57" fmla="*/ 32 h 40"/>
                <a:gd name="T58" fmla="*/ 18 w 35"/>
                <a:gd name="T59" fmla="*/ 33 h 40"/>
                <a:gd name="T60" fmla="*/ 21 w 35"/>
                <a:gd name="T61" fmla="*/ 32 h 40"/>
                <a:gd name="T62" fmla="*/ 24 w 35"/>
                <a:gd name="T63" fmla="*/ 29 h 40"/>
                <a:gd name="T64" fmla="*/ 26 w 35"/>
                <a:gd name="T65" fmla="*/ 25 h 40"/>
                <a:gd name="T66" fmla="*/ 27 w 35"/>
                <a:gd name="T67"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40">
                  <a:moveTo>
                    <a:pt x="35" y="20"/>
                  </a:moveTo>
                  <a:cubicBezTo>
                    <a:pt x="35" y="23"/>
                    <a:pt x="34" y="26"/>
                    <a:pt x="33" y="28"/>
                  </a:cubicBezTo>
                  <a:cubicBezTo>
                    <a:pt x="32" y="31"/>
                    <a:pt x="31" y="33"/>
                    <a:pt x="30" y="35"/>
                  </a:cubicBezTo>
                  <a:cubicBezTo>
                    <a:pt x="28" y="37"/>
                    <a:pt x="26" y="38"/>
                    <a:pt x="24" y="39"/>
                  </a:cubicBezTo>
                  <a:cubicBezTo>
                    <a:pt x="22" y="40"/>
                    <a:pt x="20" y="40"/>
                    <a:pt x="17" y="40"/>
                  </a:cubicBezTo>
                  <a:cubicBezTo>
                    <a:pt x="15" y="40"/>
                    <a:pt x="13" y="40"/>
                    <a:pt x="11" y="39"/>
                  </a:cubicBezTo>
                  <a:cubicBezTo>
                    <a:pt x="8" y="38"/>
                    <a:pt x="7" y="36"/>
                    <a:pt x="5" y="35"/>
                  </a:cubicBezTo>
                  <a:cubicBezTo>
                    <a:pt x="4" y="33"/>
                    <a:pt x="2" y="31"/>
                    <a:pt x="2" y="28"/>
                  </a:cubicBezTo>
                  <a:cubicBezTo>
                    <a:pt x="1" y="26"/>
                    <a:pt x="0" y="23"/>
                    <a:pt x="0" y="20"/>
                  </a:cubicBezTo>
                  <a:cubicBezTo>
                    <a:pt x="0" y="17"/>
                    <a:pt x="1" y="14"/>
                    <a:pt x="2" y="12"/>
                  </a:cubicBezTo>
                  <a:cubicBezTo>
                    <a:pt x="3" y="9"/>
                    <a:pt x="4" y="7"/>
                    <a:pt x="5" y="5"/>
                  </a:cubicBezTo>
                  <a:cubicBezTo>
                    <a:pt x="7" y="4"/>
                    <a:pt x="9" y="2"/>
                    <a:pt x="11" y="1"/>
                  </a:cubicBezTo>
                  <a:cubicBezTo>
                    <a:pt x="13" y="1"/>
                    <a:pt x="15" y="0"/>
                    <a:pt x="18" y="0"/>
                  </a:cubicBezTo>
                  <a:cubicBezTo>
                    <a:pt x="20" y="0"/>
                    <a:pt x="22" y="1"/>
                    <a:pt x="24" y="1"/>
                  </a:cubicBezTo>
                  <a:cubicBezTo>
                    <a:pt x="26" y="2"/>
                    <a:pt x="28" y="4"/>
                    <a:pt x="30" y="5"/>
                  </a:cubicBezTo>
                  <a:cubicBezTo>
                    <a:pt x="31" y="7"/>
                    <a:pt x="32" y="9"/>
                    <a:pt x="33" y="12"/>
                  </a:cubicBezTo>
                  <a:cubicBezTo>
                    <a:pt x="34" y="14"/>
                    <a:pt x="35" y="17"/>
                    <a:pt x="35" y="20"/>
                  </a:cubicBezTo>
                  <a:close/>
                  <a:moveTo>
                    <a:pt x="27" y="20"/>
                  </a:moveTo>
                  <a:cubicBezTo>
                    <a:pt x="27" y="18"/>
                    <a:pt x="27" y="16"/>
                    <a:pt x="26" y="15"/>
                  </a:cubicBezTo>
                  <a:cubicBezTo>
                    <a:pt x="26" y="13"/>
                    <a:pt x="25" y="12"/>
                    <a:pt x="24" y="11"/>
                  </a:cubicBezTo>
                  <a:cubicBezTo>
                    <a:pt x="24" y="10"/>
                    <a:pt x="23" y="9"/>
                    <a:pt x="21" y="8"/>
                  </a:cubicBezTo>
                  <a:cubicBezTo>
                    <a:pt x="20" y="8"/>
                    <a:pt x="19" y="7"/>
                    <a:pt x="17" y="7"/>
                  </a:cubicBezTo>
                  <a:cubicBezTo>
                    <a:pt x="16" y="7"/>
                    <a:pt x="14" y="8"/>
                    <a:pt x="13" y="8"/>
                  </a:cubicBezTo>
                  <a:cubicBezTo>
                    <a:pt x="12" y="9"/>
                    <a:pt x="11" y="10"/>
                    <a:pt x="10" y="11"/>
                  </a:cubicBezTo>
                  <a:cubicBezTo>
                    <a:pt x="10" y="12"/>
                    <a:pt x="9" y="13"/>
                    <a:pt x="9" y="15"/>
                  </a:cubicBezTo>
                  <a:cubicBezTo>
                    <a:pt x="8" y="16"/>
                    <a:pt x="8" y="18"/>
                    <a:pt x="8" y="20"/>
                  </a:cubicBezTo>
                  <a:cubicBezTo>
                    <a:pt x="8" y="22"/>
                    <a:pt x="8" y="24"/>
                    <a:pt x="9" y="26"/>
                  </a:cubicBezTo>
                  <a:cubicBezTo>
                    <a:pt x="9" y="27"/>
                    <a:pt x="10" y="28"/>
                    <a:pt x="11" y="30"/>
                  </a:cubicBezTo>
                  <a:cubicBezTo>
                    <a:pt x="11" y="31"/>
                    <a:pt x="12" y="32"/>
                    <a:pt x="14" y="32"/>
                  </a:cubicBezTo>
                  <a:cubicBezTo>
                    <a:pt x="15" y="33"/>
                    <a:pt x="16" y="33"/>
                    <a:pt x="18" y="33"/>
                  </a:cubicBezTo>
                  <a:cubicBezTo>
                    <a:pt x="19" y="33"/>
                    <a:pt x="20" y="33"/>
                    <a:pt x="21" y="32"/>
                  </a:cubicBezTo>
                  <a:cubicBezTo>
                    <a:pt x="23" y="31"/>
                    <a:pt x="24" y="30"/>
                    <a:pt x="24" y="29"/>
                  </a:cubicBezTo>
                  <a:cubicBezTo>
                    <a:pt x="25" y="28"/>
                    <a:pt x="26" y="27"/>
                    <a:pt x="26" y="25"/>
                  </a:cubicBezTo>
                  <a:cubicBezTo>
                    <a:pt x="27" y="24"/>
                    <a:pt x="27" y="22"/>
                    <a:pt x="27"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49" name="Freeform 67">
              <a:extLst>
                <a:ext uri="{FF2B5EF4-FFF2-40B4-BE49-F238E27FC236}">
                  <a16:creationId xmlns:a16="http://schemas.microsoft.com/office/drawing/2014/main" id="{33147323-CD74-4B45-8B3D-9FC2D6ABC4D5}"/>
                </a:ext>
              </a:extLst>
            </p:cNvPr>
            <p:cNvSpPr>
              <a:spLocks/>
            </p:cNvSpPr>
            <p:nvPr userDrawn="1"/>
          </p:nvSpPr>
          <p:spPr bwMode="auto">
            <a:xfrm>
              <a:off x="2468514" y="6418333"/>
              <a:ext cx="59286" cy="101135"/>
            </a:xfrm>
            <a:custGeom>
              <a:avLst/>
              <a:gdLst>
                <a:gd name="T0" fmla="*/ 21 w 23"/>
                <a:gd name="T1" fmla="*/ 9 h 39"/>
                <a:gd name="T2" fmla="*/ 19 w 23"/>
                <a:gd name="T3" fmla="*/ 8 h 39"/>
                <a:gd name="T4" fmla="*/ 16 w 23"/>
                <a:gd name="T5" fmla="*/ 7 h 39"/>
                <a:gd name="T6" fmla="*/ 10 w 23"/>
                <a:gd name="T7" fmla="*/ 10 h 39"/>
                <a:gd name="T8" fmla="*/ 8 w 23"/>
                <a:gd name="T9" fmla="*/ 17 h 39"/>
                <a:gd name="T10" fmla="*/ 8 w 23"/>
                <a:gd name="T11" fmla="*/ 39 h 39"/>
                <a:gd name="T12" fmla="*/ 0 w 23"/>
                <a:gd name="T13" fmla="*/ 39 h 39"/>
                <a:gd name="T14" fmla="*/ 0 w 23"/>
                <a:gd name="T15" fmla="*/ 1 h 39"/>
                <a:gd name="T16" fmla="*/ 8 w 23"/>
                <a:gd name="T17" fmla="*/ 1 h 39"/>
                <a:gd name="T18" fmla="*/ 8 w 23"/>
                <a:gd name="T19" fmla="*/ 5 h 39"/>
                <a:gd name="T20" fmla="*/ 10 w 23"/>
                <a:gd name="T21" fmla="*/ 3 h 39"/>
                <a:gd name="T22" fmla="*/ 12 w 23"/>
                <a:gd name="T23" fmla="*/ 1 h 39"/>
                <a:gd name="T24" fmla="*/ 14 w 23"/>
                <a:gd name="T25" fmla="*/ 0 h 39"/>
                <a:gd name="T26" fmla="*/ 17 w 23"/>
                <a:gd name="T27" fmla="*/ 0 h 39"/>
                <a:gd name="T28" fmla="*/ 21 w 23"/>
                <a:gd name="T29" fmla="*/ 1 h 39"/>
                <a:gd name="T30" fmla="*/ 23 w 23"/>
                <a:gd name="T31" fmla="*/ 2 h 39"/>
                <a:gd name="T32" fmla="*/ 21 w 23"/>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39">
                  <a:moveTo>
                    <a:pt x="21" y="9"/>
                  </a:moveTo>
                  <a:cubicBezTo>
                    <a:pt x="20" y="8"/>
                    <a:pt x="20" y="8"/>
                    <a:pt x="19" y="8"/>
                  </a:cubicBezTo>
                  <a:cubicBezTo>
                    <a:pt x="18" y="8"/>
                    <a:pt x="17" y="7"/>
                    <a:pt x="16" y="7"/>
                  </a:cubicBezTo>
                  <a:cubicBezTo>
                    <a:pt x="13" y="7"/>
                    <a:pt x="11" y="8"/>
                    <a:pt x="10" y="10"/>
                  </a:cubicBezTo>
                  <a:cubicBezTo>
                    <a:pt x="9" y="12"/>
                    <a:pt x="8" y="14"/>
                    <a:pt x="8" y="17"/>
                  </a:cubicBezTo>
                  <a:cubicBezTo>
                    <a:pt x="8" y="39"/>
                    <a:pt x="8" y="39"/>
                    <a:pt x="8" y="39"/>
                  </a:cubicBezTo>
                  <a:cubicBezTo>
                    <a:pt x="0" y="39"/>
                    <a:pt x="0" y="39"/>
                    <a:pt x="0" y="39"/>
                  </a:cubicBezTo>
                  <a:cubicBezTo>
                    <a:pt x="0" y="1"/>
                    <a:pt x="0" y="1"/>
                    <a:pt x="0" y="1"/>
                  </a:cubicBezTo>
                  <a:cubicBezTo>
                    <a:pt x="8" y="1"/>
                    <a:pt x="8" y="1"/>
                    <a:pt x="8" y="1"/>
                  </a:cubicBezTo>
                  <a:cubicBezTo>
                    <a:pt x="8" y="5"/>
                    <a:pt x="8" y="5"/>
                    <a:pt x="8" y="5"/>
                  </a:cubicBezTo>
                  <a:cubicBezTo>
                    <a:pt x="8" y="4"/>
                    <a:pt x="9" y="3"/>
                    <a:pt x="10" y="3"/>
                  </a:cubicBezTo>
                  <a:cubicBezTo>
                    <a:pt x="10" y="2"/>
                    <a:pt x="11" y="2"/>
                    <a:pt x="12" y="1"/>
                  </a:cubicBezTo>
                  <a:cubicBezTo>
                    <a:pt x="12" y="1"/>
                    <a:pt x="13" y="1"/>
                    <a:pt x="14" y="0"/>
                  </a:cubicBezTo>
                  <a:cubicBezTo>
                    <a:pt x="15" y="0"/>
                    <a:pt x="16" y="0"/>
                    <a:pt x="17" y="0"/>
                  </a:cubicBezTo>
                  <a:cubicBezTo>
                    <a:pt x="18" y="0"/>
                    <a:pt x="20" y="0"/>
                    <a:pt x="21" y="1"/>
                  </a:cubicBezTo>
                  <a:cubicBezTo>
                    <a:pt x="22" y="1"/>
                    <a:pt x="23" y="1"/>
                    <a:pt x="23" y="2"/>
                  </a:cubicBezTo>
                  <a:lnTo>
                    <a:pt x="21"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0" name="Freeform 68">
              <a:extLst>
                <a:ext uri="{FF2B5EF4-FFF2-40B4-BE49-F238E27FC236}">
                  <a16:creationId xmlns:a16="http://schemas.microsoft.com/office/drawing/2014/main" id="{646502BE-8655-4E99-B8D3-19E6C1D2B9F4}"/>
                </a:ext>
              </a:extLst>
            </p:cNvPr>
            <p:cNvSpPr>
              <a:spLocks/>
            </p:cNvSpPr>
            <p:nvPr userDrawn="1"/>
          </p:nvSpPr>
          <p:spPr bwMode="auto">
            <a:xfrm>
              <a:off x="2545237" y="6383459"/>
              <a:ext cx="76723" cy="136010"/>
            </a:xfrm>
            <a:custGeom>
              <a:avLst/>
              <a:gdLst>
                <a:gd name="T0" fmla="*/ 31 w 44"/>
                <a:gd name="T1" fmla="*/ 78 h 78"/>
                <a:gd name="T2" fmla="*/ 19 w 44"/>
                <a:gd name="T3" fmla="*/ 50 h 78"/>
                <a:gd name="T4" fmla="*/ 10 w 44"/>
                <a:gd name="T5" fmla="*/ 61 h 78"/>
                <a:gd name="T6" fmla="*/ 10 w 44"/>
                <a:gd name="T7" fmla="*/ 78 h 78"/>
                <a:gd name="T8" fmla="*/ 0 w 44"/>
                <a:gd name="T9" fmla="*/ 78 h 78"/>
                <a:gd name="T10" fmla="*/ 0 w 44"/>
                <a:gd name="T11" fmla="*/ 6 h 78"/>
                <a:gd name="T12" fmla="*/ 10 w 44"/>
                <a:gd name="T13" fmla="*/ 0 h 78"/>
                <a:gd name="T14" fmla="*/ 10 w 44"/>
                <a:gd name="T15" fmla="*/ 47 h 78"/>
                <a:gd name="T16" fmla="*/ 28 w 44"/>
                <a:gd name="T17" fmla="*/ 22 h 78"/>
                <a:gd name="T18" fmla="*/ 41 w 44"/>
                <a:gd name="T19" fmla="*/ 22 h 78"/>
                <a:gd name="T20" fmla="*/ 26 w 44"/>
                <a:gd name="T21" fmla="*/ 41 h 78"/>
                <a:gd name="T22" fmla="*/ 44 w 44"/>
                <a:gd name="T23" fmla="*/ 78 h 78"/>
                <a:gd name="T24" fmla="*/ 31 w 44"/>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78">
                  <a:moveTo>
                    <a:pt x="31" y="78"/>
                  </a:moveTo>
                  <a:lnTo>
                    <a:pt x="19" y="50"/>
                  </a:lnTo>
                  <a:lnTo>
                    <a:pt x="10" y="61"/>
                  </a:lnTo>
                  <a:lnTo>
                    <a:pt x="10" y="78"/>
                  </a:lnTo>
                  <a:lnTo>
                    <a:pt x="0" y="78"/>
                  </a:lnTo>
                  <a:lnTo>
                    <a:pt x="0" y="6"/>
                  </a:lnTo>
                  <a:lnTo>
                    <a:pt x="10" y="0"/>
                  </a:lnTo>
                  <a:lnTo>
                    <a:pt x="10" y="47"/>
                  </a:lnTo>
                  <a:lnTo>
                    <a:pt x="28" y="22"/>
                  </a:lnTo>
                  <a:lnTo>
                    <a:pt x="41" y="22"/>
                  </a:lnTo>
                  <a:lnTo>
                    <a:pt x="26" y="41"/>
                  </a:lnTo>
                  <a:lnTo>
                    <a:pt x="44" y="78"/>
                  </a:lnTo>
                  <a:lnTo>
                    <a:pt x="31" y="78"/>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1" name="Freeform 69">
              <a:extLst>
                <a:ext uri="{FF2B5EF4-FFF2-40B4-BE49-F238E27FC236}">
                  <a16:creationId xmlns:a16="http://schemas.microsoft.com/office/drawing/2014/main" id="{7B89F1B5-6B06-45D2-838B-039A44EFFD1B}"/>
                </a:ext>
              </a:extLst>
            </p:cNvPr>
            <p:cNvSpPr>
              <a:spLocks/>
            </p:cNvSpPr>
            <p:nvPr userDrawn="1"/>
          </p:nvSpPr>
          <p:spPr bwMode="auto">
            <a:xfrm>
              <a:off x="2628936" y="6418333"/>
              <a:ext cx="74980" cy="102879"/>
            </a:xfrm>
            <a:custGeom>
              <a:avLst/>
              <a:gdLst>
                <a:gd name="T0" fmla="*/ 28 w 29"/>
                <a:gd name="T1" fmla="*/ 4 h 40"/>
                <a:gd name="T2" fmla="*/ 25 w 29"/>
                <a:gd name="T3" fmla="*/ 10 h 40"/>
                <a:gd name="T4" fmla="*/ 20 w 29"/>
                <a:gd name="T5" fmla="*/ 8 h 40"/>
                <a:gd name="T6" fmla="*/ 15 w 29"/>
                <a:gd name="T7" fmla="*/ 7 h 40"/>
                <a:gd name="T8" fmla="*/ 11 w 29"/>
                <a:gd name="T9" fmla="*/ 8 h 40"/>
                <a:gd name="T10" fmla="*/ 9 w 29"/>
                <a:gd name="T11" fmla="*/ 10 h 40"/>
                <a:gd name="T12" fmla="*/ 10 w 29"/>
                <a:gd name="T13" fmla="*/ 12 h 40"/>
                <a:gd name="T14" fmla="*/ 11 w 29"/>
                <a:gd name="T15" fmla="*/ 13 h 40"/>
                <a:gd name="T16" fmla="*/ 13 w 29"/>
                <a:gd name="T17" fmla="*/ 14 h 40"/>
                <a:gd name="T18" fmla="*/ 17 w 29"/>
                <a:gd name="T19" fmla="*/ 16 h 40"/>
                <a:gd name="T20" fmla="*/ 22 w 29"/>
                <a:gd name="T21" fmla="*/ 18 h 40"/>
                <a:gd name="T22" fmla="*/ 26 w 29"/>
                <a:gd name="T23" fmla="*/ 21 h 40"/>
                <a:gd name="T24" fmla="*/ 29 w 29"/>
                <a:gd name="T25" fmla="*/ 24 h 40"/>
                <a:gd name="T26" fmla="*/ 29 w 29"/>
                <a:gd name="T27" fmla="*/ 29 h 40"/>
                <a:gd name="T28" fmla="*/ 28 w 29"/>
                <a:gd name="T29" fmla="*/ 34 h 40"/>
                <a:gd name="T30" fmla="*/ 25 w 29"/>
                <a:gd name="T31" fmla="*/ 38 h 40"/>
                <a:gd name="T32" fmla="*/ 21 w 29"/>
                <a:gd name="T33" fmla="*/ 40 h 40"/>
                <a:gd name="T34" fmla="*/ 15 w 29"/>
                <a:gd name="T35" fmla="*/ 40 h 40"/>
                <a:gd name="T36" fmla="*/ 7 w 29"/>
                <a:gd name="T37" fmla="*/ 39 h 40"/>
                <a:gd name="T38" fmla="*/ 0 w 29"/>
                <a:gd name="T39" fmla="*/ 35 h 40"/>
                <a:gd name="T40" fmla="*/ 4 w 29"/>
                <a:gd name="T41" fmla="*/ 30 h 40"/>
                <a:gd name="T42" fmla="*/ 9 w 29"/>
                <a:gd name="T43" fmla="*/ 32 h 40"/>
                <a:gd name="T44" fmla="*/ 15 w 29"/>
                <a:gd name="T45" fmla="*/ 33 h 40"/>
                <a:gd name="T46" fmla="*/ 20 w 29"/>
                <a:gd name="T47" fmla="*/ 32 h 40"/>
                <a:gd name="T48" fmla="*/ 22 w 29"/>
                <a:gd name="T49" fmla="*/ 29 h 40"/>
                <a:gd name="T50" fmla="*/ 21 w 29"/>
                <a:gd name="T51" fmla="*/ 27 h 40"/>
                <a:gd name="T52" fmla="*/ 20 w 29"/>
                <a:gd name="T53" fmla="*/ 26 h 40"/>
                <a:gd name="T54" fmla="*/ 17 w 29"/>
                <a:gd name="T55" fmla="*/ 24 h 40"/>
                <a:gd name="T56" fmla="*/ 13 w 29"/>
                <a:gd name="T57" fmla="*/ 23 h 40"/>
                <a:gd name="T58" fmla="*/ 8 w 29"/>
                <a:gd name="T59" fmla="*/ 20 h 40"/>
                <a:gd name="T60" fmla="*/ 4 w 29"/>
                <a:gd name="T61" fmla="*/ 18 h 40"/>
                <a:gd name="T62" fmla="*/ 2 w 29"/>
                <a:gd name="T63" fmla="*/ 15 h 40"/>
                <a:gd name="T64" fmla="*/ 2 w 29"/>
                <a:gd name="T65" fmla="*/ 11 h 40"/>
                <a:gd name="T66" fmla="*/ 3 w 29"/>
                <a:gd name="T67" fmla="*/ 6 h 40"/>
                <a:gd name="T68" fmla="*/ 6 w 29"/>
                <a:gd name="T69" fmla="*/ 3 h 40"/>
                <a:gd name="T70" fmla="*/ 10 w 29"/>
                <a:gd name="T71" fmla="*/ 1 h 40"/>
                <a:gd name="T72" fmla="*/ 15 w 29"/>
                <a:gd name="T73" fmla="*/ 0 h 40"/>
                <a:gd name="T74" fmla="*/ 22 w 29"/>
                <a:gd name="T75" fmla="*/ 1 h 40"/>
                <a:gd name="T76" fmla="*/ 28 w 29"/>
                <a:gd name="T77" fmla="*/ 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40">
                  <a:moveTo>
                    <a:pt x="28" y="4"/>
                  </a:moveTo>
                  <a:cubicBezTo>
                    <a:pt x="25" y="10"/>
                    <a:pt x="25" y="10"/>
                    <a:pt x="25" y="10"/>
                  </a:cubicBezTo>
                  <a:cubicBezTo>
                    <a:pt x="23" y="9"/>
                    <a:pt x="22" y="8"/>
                    <a:pt x="20" y="8"/>
                  </a:cubicBezTo>
                  <a:cubicBezTo>
                    <a:pt x="18" y="7"/>
                    <a:pt x="17" y="7"/>
                    <a:pt x="15" y="7"/>
                  </a:cubicBezTo>
                  <a:cubicBezTo>
                    <a:pt x="13" y="7"/>
                    <a:pt x="12" y="7"/>
                    <a:pt x="11" y="8"/>
                  </a:cubicBezTo>
                  <a:cubicBezTo>
                    <a:pt x="10" y="8"/>
                    <a:pt x="9" y="9"/>
                    <a:pt x="9" y="10"/>
                  </a:cubicBezTo>
                  <a:cubicBezTo>
                    <a:pt x="9" y="11"/>
                    <a:pt x="10" y="11"/>
                    <a:pt x="10" y="12"/>
                  </a:cubicBezTo>
                  <a:cubicBezTo>
                    <a:pt x="10" y="12"/>
                    <a:pt x="10" y="13"/>
                    <a:pt x="11" y="13"/>
                  </a:cubicBezTo>
                  <a:cubicBezTo>
                    <a:pt x="11" y="13"/>
                    <a:pt x="12" y="14"/>
                    <a:pt x="13" y="14"/>
                  </a:cubicBezTo>
                  <a:cubicBezTo>
                    <a:pt x="14" y="15"/>
                    <a:pt x="15" y="15"/>
                    <a:pt x="17" y="16"/>
                  </a:cubicBezTo>
                  <a:cubicBezTo>
                    <a:pt x="19" y="17"/>
                    <a:pt x="21" y="18"/>
                    <a:pt x="22" y="18"/>
                  </a:cubicBezTo>
                  <a:cubicBezTo>
                    <a:pt x="24" y="19"/>
                    <a:pt x="25" y="20"/>
                    <a:pt x="26" y="21"/>
                  </a:cubicBezTo>
                  <a:cubicBezTo>
                    <a:pt x="27" y="22"/>
                    <a:pt x="28" y="23"/>
                    <a:pt x="29" y="24"/>
                  </a:cubicBezTo>
                  <a:cubicBezTo>
                    <a:pt x="29" y="25"/>
                    <a:pt x="29" y="27"/>
                    <a:pt x="29" y="29"/>
                  </a:cubicBezTo>
                  <a:cubicBezTo>
                    <a:pt x="29" y="31"/>
                    <a:pt x="29" y="33"/>
                    <a:pt x="28" y="34"/>
                  </a:cubicBezTo>
                  <a:cubicBezTo>
                    <a:pt x="28" y="36"/>
                    <a:pt x="26" y="37"/>
                    <a:pt x="25" y="38"/>
                  </a:cubicBezTo>
                  <a:cubicBezTo>
                    <a:pt x="24" y="39"/>
                    <a:pt x="22" y="39"/>
                    <a:pt x="21" y="40"/>
                  </a:cubicBezTo>
                  <a:cubicBezTo>
                    <a:pt x="19" y="40"/>
                    <a:pt x="17" y="40"/>
                    <a:pt x="15" y="40"/>
                  </a:cubicBezTo>
                  <a:cubicBezTo>
                    <a:pt x="13" y="40"/>
                    <a:pt x="10" y="40"/>
                    <a:pt x="7" y="39"/>
                  </a:cubicBezTo>
                  <a:cubicBezTo>
                    <a:pt x="5" y="38"/>
                    <a:pt x="2" y="37"/>
                    <a:pt x="0" y="35"/>
                  </a:cubicBezTo>
                  <a:cubicBezTo>
                    <a:pt x="4" y="30"/>
                    <a:pt x="4" y="30"/>
                    <a:pt x="4" y="30"/>
                  </a:cubicBezTo>
                  <a:cubicBezTo>
                    <a:pt x="6" y="31"/>
                    <a:pt x="7" y="32"/>
                    <a:pt x="9" y="32"/>
                  </a:cubicBezTo>
                  <a:cubicBezTo>
                    <a:pt x="11" y="33"/>
                    <a:pt x="13" y="33"/>
                    <a:pt x="15" y="33"/>
                  </a:cubicBezTo>
                  <a:cubicBezTo>
                    <a:pt x="17" y="33"/>
                    <a:pt x="19" y="33"/>
                    <a:pt x="20" y="32"/>
                  </a:cubicBezTo>
                  <a:cubicBezTo>
                    <a:pt x="21" y="31"/>
                    <a:pt x="22" y="30"/>
                    <a:pt x="22" y="29"/>
                  </a:cubicBezTo>
                  <a:cubicBezTo>
                    <a:pt x="22" y="28"/>
                    <a:pt x="22" y="28"/>
                    <a:pt x="21" y="27"/>
                  </a:cubicBezTo>
                  <a:cubicBezTo>
                    <a:pt x="21" y="27"/>
                    <a:pt x="20" y="26"/>
                    <a:pt x="20" y="26"/>
                  </a:cubicBezTo>
                  <a:cubicBezTo>
                    <a:pt x="19" y="25"/>
                    <a:pt x="18" y="25"/>
                    <a:pt x="17" y="24"/>
                  </a:cubicBezTo>
                  <a:cubicBezTo>
                    <a:pt x="16" y="24"/>
                    <a:pt x="15" y="23"/>
                    <a:pt x="13" y="23"/>
                  </a:cubicBezTo>
                  <a:cubicBezTo>
                    <a:pt x="11" y="22"/>
                    <a:pt x="9" y="21"/>
                    <a:pt x="8" y="20"/>
                  </a:cubicBezTo>
                  <a:cubicBezTo>
                    <a:pt x="6" y="19"/>
                    <a:pt x="5" y="19"/>
                    <a:pt x="4" y="18"/>
                  </a:cubicBezTo>
                  <a:cubicBezTo>
                    <a:pt x="3" y="17"/>
                    <a:pt x="3" y="16"/>
                    <a:pt x="2" y="15"/>
                  </a:cubicBezTo>
                  <a:cubicBezTo>
                    <a:pt x="2" y="13"/>
                    <a:pt x="2" y="12"/>
                    <a:pt x="2" y="11"/>
                  </a:cubicBezTo>
                  <a:cubicBezTo>
                    <a:pt x="2" y="9"/>
                    <a:pt x="2" y="7"/>
                    <a:pt x="3" y="6"/>
                  </a:cubicBezTo>
                  <a:cubicBezTo>
                    <a:pt x="3" y="5"/>
                    <a:pt x="4" y="4"/>
                    <a:pt x="6" y="3"/>
                  </a:cubicBezTo>
                  <a:cubicBezTo>
                    <a:pt x="7" y="2"/>
                    <a:pt x="8" y="1"/>
                    <a:pt x="10" y="1"/>
                  </a:cubicBezTo>
                  <a:cubicBezTo>
                    <a:pt x="11" y="0"/>
                    <a:pt x="13" y="0"/>
                    <a:pt x="15" y="0"/>
                  </a:cubicBezTo>
                  <a:cubicBezTo>
                    <a:pt x="17" y="0"/>
                    <a:pt x="20" y="0"/>
                    <a:pt x="22" y="1"/>
                  </a:cubicBezTo>
                  <a:cubicBezTo>
                    <a:pt x="24" y="2"/>
                    <a:pt x="26" y="3"/>
                    <a:pt x="28"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sp>
          <p:nvSpPr>
            <p:cNvPr id="252" name="Freeform 70">
              <a:extLst>
                <a:ext uri="{FF2B5EF4-FFF2-40B4-BE49-F238E27FC236}">
                  <a16:creationId xmlns:a16="http://schemas.microsoft.com/office/drawing/2014/main" id="{07A005EC-C937-4146-8D02-C00C5931EBCD}"/>
                </a:ext>
              </a:extLst>
            </p:cNvPr>
            <p:cNvSpPr>
              <a:spLocks/>
            </p:cNvSpPr>
            <p:nvPr userDrawn="1"/>
          </p:nvSpPr>
          <p:spPr bwMode="auto">
            <a:xfrm>
              <a:off x="2723096" y="6489826"/>
              <a:ext cx="27899" cy="31387"/>
            </a:xfrm>
            <a:custGeom>
              <a:avLst/>
              <a:gdLst>
                <a:gd name="T0" fmla="*/ 11 w 11"/>
                <a:gd name="T1" fmla="*/ 6 h 12"/>
                <a:gd name="T2" fmla="*/ 11 w 11"/>
                <a:gd name="T3" fmla="*/ 9 h 12"/>
                <a:gd name="T4" fmla="*/ 10 w 11"/>
                <a:gd name="T5" fmla="*/ 10 h 12"/>
                <a:gd name="T6" fmla="*/ 8 w 11"/>
                <a:gd name="T7" fmla="*/ 12 h 12"/>
                <a:gd name="T8" fmla="*/ 6 w 11"/>
                <a:gd name="T9" fmla="*/ 12 h 12"/>
                <a:gd name="T10" fmla="*/ 3 w 11"/>
                <a:gd name="T11" fmla="*/ 12 h 12"/>
                <a:gd name="T12" fmla="*/ 1 w 11"/>
                <a:gd name="T13" fmla="*/ 10 h 12"/>
                <a:gd name="T14" fmla="*/ 0 w 11"/>
                <a:gd name="T15" fmla="*/ 9 h 12"/>
                <a:gd name="T16" fmla="*/ 0 w 11"/>
                <a:gd name="T17" fmla="*/ 6 h 12"/>
                <a:gd name="T18" fmla="*/ 0 w 11"/>
                <a:gd name="T19" fmla="*/ 4 h 12"/>
                <a:gd name="T20" fmla="*/ 1 w 11"/>
                <a:gd name="T21" fmla="*/ 2 h 12"/>
                <a:gd name="T22" fmla="*/ 3 w 11"/>
                <a:gd name="T23" fmla="*/ 1 h 12"/>
                <a:gd name="T24" fmla="*/ 6 w 11"/>
                <a:gd name="T25" fmla="*/ 0 h 12"/>
                <a:gd name="T26" fmla="*/ 8 w 11"/>
                <a:gd name="T27" fmla="*/ 1 h 12"/>
                <a:gd name="T28" fmla="*/ 10 w 11"/>
                <a:gd name="T29" fmla="*/ 2 h 12"/>
                <a:gd name="T30" fmla="*/ 11 w 11"/>
                <a:gd name="T31" fmla="*/ 4 h 12"/>
                <a:gd name="T32" fmla="*/ 11 w 11"/>
                <a:gd name="T33"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2">
                  <a:moveTo>
                    <a:pt x="11" y="6"/>
                  </a:moveTo>
                  <a:cubicBezTo>
                    <a:pt x="11" y="7"/>
                    <a:pt x="11" y="8"/>
                    <a:pt x="11" y="9"/>
                  </a:cubicBezTo>
                  <a:cubicBezTo>
                    <a:pt x="11" y="9"/>
                    <a:pt x="10" y="10"/>
                    <a:pt x="10" y="10"/>
                  </a:cubicBezTo>
                  <a:cubicBezTo>
                    <a:pt x="9" y="11"/>
                    <a:pt x="9" y="11"/>
                    <a:pt x="8" y="12"/>
                  </a:cubicBezTo>
                  <a:cubicBezTo>
                    <a:pt x="7" y="12"/>
                    <a:pt x="6" y="12"/>
                    <a:pt x="6" y="12"/>
                  </a:cubicBezTo>
                  <a:cubicBezTo>
                    <a:pt x="5" y="12"/>
                    <a:pt x="4" y="12"/>
                    <a:pt x="3" y="12"/>
                  </a:cubicBezTo>
                  <a:cubicBezTo>
                    <a:pt x="3" y="11"/>
                    <a:pt x="2" y="11"/>
                    <a:pt x="1" y="10"/>
                  </a:cubicBezTo>
                  <a:cubicBezTo>
                    <a:pt x="1" y="10"/>
                    <a:pt x="1" y="9"/>
                    <a:pt x="0" y="9"/>
                  </a:cubicBezTo>
                  <a:cubicBezTo>
                    <a:pt x="0" y="8"/>
                    <a:pt x="0" y="7"/>
                    <a:pt x="0" y="6"/>
                  </a:cubicBezTo>
                  <a:cubicBezTo>
                    <a:pt x="0" y="6"/>
                    <a:pt x="0" y="5"/>
                    <a:pt x="0" y="4"/>
                  </a:cubicBezTo>
                  <a:cubicBezTo>
                    <a:pt x="1" y="3"/>
                    <a:pt x="1" y="3"/>
                    <a:pt x="1" y="2"/>
                  </a:cubicBezTo>
                  <a:cubicBezTo>
                    <a:pt x="2" y="2"/>
                    <a:pt x="3" y="1"/>
                    <a:pt x="3" y="1"/>
                  </a:cubicBezTo>
                  <a:cubicBezTo>
                    <a:pt x="4" y="1"/>
                    <a:pt x="5" y="0"/>
                    <a:pt x="6" y="0"/>
                  </a:cubicBezTo>
                  <a:cubicBezTo>
                    <a:pt x="6" y="0"/>
                    <a:pt x="7" y="1"/>
                    <a:pt x="8" y="1"/>
                  </a:cubicBezTo>
                  <a:cubicBezTo>
                    <a:pt x="9" y="1"/>
                    <a:pt x="9" y="2"/>
                    <a:pt x="10" y="2"/>
                  </a:cubicBezTo>
                  <a:cubicBezTo>
                    <a:pt x="10" y="3"/>
                    <a:pt x="11" y="3"/>
                    <a:pt x="11" y="4"/>
                  </a:cubicBezTo>
                  <a:cubicBezTo>
                    <a:pt x="11" y="5"/>
                    <a:pt x="11" y="6"/>
                    <a:pt x="1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IN">
                <a:solidFill>
                  <a:schemeClr val="bg1"/>
                </a:solidFill>
              </a:endParaRPr>
            </a:p>
          </p:txBody>
        </p:sp>
      </p:grpSp>
      <p:sp>
        <p:nvSpPr>
          <p:cNvPr id="263" name="Title 1">
            <a:extLst>
              <a:ext uri="{FF2B5EF4-FFF2-40B4-BE49-F238E27FC236}">
                <a16:creationId xmlns:a16="http://schemas.microsoft.com/office/drawing/2014/main" id="{3F36D6CC-3534-47CC-AECE-83EDA4639FB5}"/>
              </a:ext>
            </a:extLst>
          </p:cNvPr>
          <p:cNvSpPr>
            <a:spLocks noGrp="1"/>
          </p:cNvSpPr>
          <p:nvPr>
            <p:ph type="ctrTitle"/>
          </p:nvPr>
        </p:nvSpPr>
        <p:spPr>
          <a:xfrm>
            <a:off x="944880" y="2158329"/>
            <a:ext cx="4000436" cy="860400"/>
          </a:xfrm>
          <a:prstGeom prst="rect">
            <a:avLst/>
          </a:prstGeom>
        </p:spPr>
        <p:txBody>
          <a:bodyPr/>
          <a:lstStyle>
            <a:lvl1pPr>
              <a:defRPr sz="3000" b="0">
                <a:solidFill>
                  <a:schemeClr val="bg1"/>
                </a:solidFill>
                <a:latin typeface="EYInterstate Light" panose="02000506000000020004" pitchFamily="2" charset="0"/>
                <a:cs typeface="Arial" pitchFamily="34" charset="0"/>
              </a:defRPr>
            </a:lvl1pPr>
          </a:lstStyle>
          <a:p>
            <a:r>
              <a:rPr lang="en-US" dirty="0"/>
              <a:t>Click to edit Master title style</a:t>
            </a:r>
            <a:endParaRPr lang="en-GB" dirty="0"/>
          </a:p>
        </p:txBody>
      </p:sp>
      <p:sp>
        <p:nvSpPr>
          <p:cNvPr id="264" name="Subtitle 2">
            <a:extLst>
              <a:ext uri="{FF2B5EF4-FFF2-40B4-BE49-F238E27FC236}">
                <a16:creationId xmlns:a16="http://schemas.microsoft.com/office/drawing/2014/main" id="{C26FB38E-4E99-4AFB-8C8C-F03F7A963D9C}"/>
              </a:ext>
            </a:extLst>
          </p:cNvPr>
          <p:cNvSpPr>
            <a:spLocks noGrp="1"/>
          </p:cNvSpPr>
          <p:nvPr>
            <p:ph type="subTitle" idx="1"/>
          </p:nvPr>
        </p:nvSpPr>
        <p:spPr>
          <a:xfrm>
            <a:off x="945072" y="3200329"/>
            <a:ext cx="4020628" cy="645742"/>
          </a:xfrm>
          <a:prstGeom prst="rect">
            <a:avLst/>
          </a:prstGeom>
        </p:spPr>
        <p:txBody>
          <a:bodyPr/>
          <a:lstStyle>
            <a:lvl1pPr marL="0" indent="0" algn="l">
              <a:buNone/>
              <a:defRPr sz="2000">
                <a:solidFill>
                  <a:schemeClr val="bg1"/>
                </a:solidFill>
                <a:latin typeface="EYInterstate Light" panose="02000506000000020004" pitchFamily="2" charset="0"/>
                <a:cs typeface="Arial" pitchFamily="34" charset="0"/>
              </a:defRPr>
            </a:lvl1pPr>
            <a:lvl2pPr marL="0" indent="0" algn="l">
              <a:buNone/>
              <a:defRPr sz="1600">
                <a:solidFill>
                  <a:schemeClr val="tx1">
                    <a:lumMod val="75000"/>
                    <a:lumOff val="2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subtitle style</a:t>
            </a:r>
            <a:endParaRPr lang="en-GB" dirty="0"/>
          </a:p>
        </p:txBody>
      </p:sp>
      <p:grpSp>
        <p:nvGrpSpPr>
          <p:cNvPr id="82" name="Group 4">
            <a:extLst>
              <a:ext uri="{FF2B5EF4-FFF2-40B4-BE49-F238E27FC236}">
                <a16:creationId xmlns:a16="http://schemas.microsoft.com/office/drawing/2014/main" id="{A63454B3-EB4E-450A-98AA-6B5943D89732}"/>
              </a:ext>
            </a:extLst>
          </p:cNvPr>
          <p:cNvGrpSpPr>
            <a:grpSpLocks noChangeAspect="1"/>
          </p:cNvGrpSpPr>
          <p:nvPr userDrawn="1"/>
        </p:nvGrpSpPr>
        <p:grpSpPr bwMode="auto">
          <a:xfrm>
            <a:off x="10364788" y="4960938"/>
            <a:ext cx="1225550" cy="1435100"/>
            <a:chOff x="6529" y="3125"/>
            <a:chExt cx="772" cy="904"/>
          </a:xfrm>
        </p:grpSpPr>
        <p:sp>
          <p:nvSpPr>
            <p:cNvPr id="83" name="Freeform 5">
              <a:extLst>
                <a:ext uri="{FF2B5EF4-FFF2-40B4-BE49-F238E27FC236}">
                  <a16:creationId xmlns:a16="http://schemas.microsoft.com/office/drawing/2014/main" id="{C4ED221A-C963-42C0-91ED-C597F6BDAF9C}"/>
                </a:ext>
              </a:extLst>
            </p:cNvPr>
            <p:cNvSpPr>
              <a:spLocks/>
            </p:cNvSpPr>
            <p:nvPr userDrawn="1"/>
          </p:nvSpPr>
          <p:spPr bwMode="auto">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4" name="Freeform 6">
              <a:extLst>
                <a:ext uri="{FF2B5EF4-FFF2-40B4-BE49-F238E27FC236}">
                  <a16:creationId xmlns:a16="http://schemas.microsoft.com/office/drawing/2014/main" id="{7956D1CB-5F24-4766-80AE-D75515383444}"/>
                </a:ext>
              </a:extLst>
            </p:cNvPr>
            <p:cNvSpPr>
              <a:spLocks noEditPoints="1"/>
            </p:cNvSpPr>
            <p:nvPr userDrawn="1"/>
          </p:nvSpPr>
          <p:spPr bwMode="auto">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49616778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Standard slide_no bullet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BA94B7-7BDE-4510-A417-A765301D1371}"/>
              </a:ext>
            </a:extLst>
          </p:cNvPr>
          <p:cNvSpPr>
            <a:spLocks noGrp="1"/>
          </p:cNvSpPr>
          <p:nvPr>
            <p:ph type="pic" sz="quarter" idx="11"/>
          </p:nvPr>
        </p:nvSpPr>
        <p:spPr>
          <a:xfrm>
            <a:off x="0" y="0"/>
            <a:ext cx="12198350" cy="6858000"/>
          </a:xfrm>
          <a:ln>
            <a:noFill/>
          </a:ln>
        </p:spPr>
        <p:txBody>
          <a:bodyPr/>
          <a:lstStyle>
            <a:lvl1pPr marL="0" indent="0" algn="ctr">
              <a:buNone/>
              <a:defRPr/>
            </a:lvl1pPr>
          </a:lstStyle>
          <a:p>
            <a:endParaRPr lang="en-IN"/>
          </a:p>
        </p:txBody>
      </p:sp>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tx1"/>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36294362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Standard slide_no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697C43D-4F1B-43DA-A0C6-DA6B6708E161}"/>
              </a:ext>
            </a:extLst>
          </p:cNvPr>
          <p:cNvSpPr>
            <a:spLocks noGrp="1"/>
          </p:cNvSpPr>
          <p:nvPr>
            <p:ph type="body" sz="quarter" idx="10" hasCustomPrompt="1"/>
          </p:nvPr>
        </p:nvSpPr>
        <p:spPr>
          <a:xfrm>
            <a:off x="352800" y="2851522"/>
            <a:ext cx="4447800" cy="1202318"/>
          </a:xfrm>
        </p:spPr>
        <p:txBody>
          <a:bodyPr vert="horz" lIns="0" tIns="0" rIns="0" bIns="0" rtlCol="0" anchor="ctr" anchorCtr="0">
            <a:noAutofit/>
          </a:bodyPr>
          <a:lstStyle>
            <a:lvl1pPr marL="0" indent="0">
              <a:buNone/>
              <a:defRPr kumimoji="0" lang="en-IN" sz="3600" b="0" i="0" u="none" strike="noStrike" cap="none" spc="0" normalizeH="0" baseline="0" dirty="0">
                <a:ln>
                  <a:noFill/>
                </a:ln>
                <a:solidFill>
                  <a:schemeClr val="bg2"/>
                </a:solidFill>
                <a:effectLst/>
                <a:uLnTx/>
                <a:uFillTx/>
                <a:latin typeface="EYInterstate Light" panose="02000506000000020004" pitchFamily="2" charset="0"/>
                <a:ea typeface="+mj-ea"/>
                <a:cs typeface="+mj-cs"/>
              </a:defRPr>
            </a:lvl1pPr>
          </a:lstStyle>
          <a:p>
            <a:pPr marL="356616" marR="0" lvl="0" indent="-356616" defTabSz="1007887" fontAlgn="auto">
              <a:lnSpc>
                <a:spcPct val="100000"/>
              </a:lnSpc>
              <a:spcBef>
                <a:spcPct val="0"/>
              </a:spcBef>
              <a:spcAft>
                <a:spcPts val="0"/>
              </a:spcAft>
              <a:buClrTx/>
              <a:buSzTx/>
              <a:tabLst/>
            </a:pPr>
            <a:r>
              <a:rPr lang="en-US" dirty="0"/>
              <a:t>Chapter Title</a:t>
            </a:r>
            <a:endParaRPr lang="en-IN" dirty="0"/>
          </a:p>
        </p:txBody>
      </p:sp>
    </p:spTree>
    <p:extLst>
      <p:ext uri="{BB962C8B-B14F-4D97-AF65-F5344CB8AC3E}">
        <p14:creationId xmlns:p14="http://schemas.microsoft.com/office/powerpoint/2010/main" val="4931197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tandard slide_Quotes">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8F291EB0-15F5-4E9A-A38B-CE3AC1452E21}"/>
              </a:ext>
            </a:extLst>
          </p:cNvPr>
          <p:cNvSpPr txBox="1">
            <a:spLocks/>
          </p:cNvSpPr>
          <p:nvPr userDrawn="1"/>
        </p:nvSpPr>
        <p:spPr>
          <a:xfrm>
            <a:off x="477351" y="1488927"/>
            <a:ext cx="2338388" cy="858838"/>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11200" dirty="0">
                <a:solidFill>
                  <a:schemeClr val="tx2"/>
                </a:solidFill>
                <a:latin typeface="Georgia" panose="02040502050405020303" pitchFamily="18" charset="0"/>
              </a:rPr>
              <a:t>“</a:t>
            </a:r>
          </a:p>
        </p:txBody>
      </p:sp>
      <p:sp>
        <p:nvSpPr>
          <p:cNvPr id="7" name="Text Placeholder 6">
            <a:extLst>
              <a:ext uri="{FF2B5EF4-FFF2-40B4-BE49-F238E27FC236}">
                <a16:creationId xmlns:a16="http://schemas.microsoft.com/office/drawing/2014/main" id="{FB5D2AC0-B4F7-4455-9AE0-201966050A6D}"/>
              </a:ext>
            </a:extLst>
          </p:cNvPr>
          <p:cNvSpPr>
            <a:spLocks noGrp="1"/>
          </p:cNvSpPr>
          <p:nvPr>
            <p:ph type="body" sz="quarter" idx="10"/>
          </p:nvPr>
        </p:nvSpPr>
        <p:spPr>
          <a:xfrm>
            <a:off x="513350" y="2526765"/>
            <a:ext cx="5292000" cy="1800000"/>
          </a:xfrm>
        </p:spPr>
        <p:txBody>
          <a:bodyPr lIns="90000" tIns="46800" rIns="90000" bIns="46800"/>
          <a:lstStyle>
            <a:lvl1pPr marL="0" indent="0">
              <a:buNone/>
              <a:defRPr lang="en-US" sz="2800" dirty="0" smtClean="0">
                <a:latin typeface="Georgia" panose="02040502050405020303" pitchFamily="18" charset="0"/>
              </a:defRPr>
            </a:lvl1pPr>
          </a:lstStyle>
          <a:p>
            <a:pPr marL="356616" lvl="0" indent="-356616">
              <a:spcBef>
                <a:spcPts val="0"/>
              </a:spcBef>
            </a:pPr>
            <a:r>
              <a:rPr lang="en-US" dirty="0"/>
              <a:t>Edit Master text styles</a:t>
            </a:r>
          </a:p>
        </p:txBody>
      </p:sp>
      <p:sp>
        <p:nvSpPr>
          <p:cNvPr id="8" name="Text Placeholder 6">
            <a:extLst>
              <a:ext uri="{FF2B5EF4-FFF2-40B4-BE49-F238E27FC236}">
                <a16:creationId xmlns:a16="http://schemas.microsoft.com/office/drawing/2014/main" id="{F1BA83A2-78F0-4F7E-836B-9B4B87820F96}"/>
              </a:ext>
            </a:extLst>
          </p:cNvPr>
          <p:cNvSpPr>
            <a:spLocks noGrp="1"/>
          </p:cNvSpPr>
          <p:nvPr>
            <p:ph type="body" sz="quarter" idx="11" hasCustomPrompt="1"/>
          </p:nvPr>
        </p:nvSpPr>
        <p:spPr>
          <a:xfrm>
            <a:off x="513350" y="4632765"/>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Name Surname</a:t>
            </a:r>
          </a:p>
        </p:txBody>
      </p:sp>
      <p:sp>
        <p:nvSpPr>
          <p:cNvPr id="9" name="Text Placeholder 6">
            <a:extLst>
              <a:ext uri="{FF2B5EF4-FFF2-40B4-BE49-F238E27FC236}">
                <a16:creationId xmlns:a16="http://schemas.microsoft.com/office/drawing/2014/main" id="{034CE9DD-CE12-4D9F-8FD6-A2522F36C807}"/>
              </a:ext>
            </a:extLst>
          </p:cNvPr>
          <p:cNvSpPr>
            <a:spLocks noGrp="1"/>
          </p:cNvSpPr>
          <p:nvPr>
            <p:ph type="body" sz="quarter" idx="12" hasCustomPrompt="1"/>
          </p:nvPr>
        </p:nvSpPr>
        <p:spPr>
          <a:xfrm>
            <a:off x="513350" y="4971442"/>
            <a:ext cx="5292000" cy="316838"/>
          </a:xfrm>
        </p:spPr>
        <p:txBody>
          <a:bodyPr lIns="90000" tIns="46800" rIns="90000" bIns="46800"/>
          <a:lstStyle>
            <a:lvl1pPr marL="0" indent="0" algn="l" defTabSz="914400" rtl="0" eaLnBrk="1" latinLnBrk="0" hangingPunct="1">
              <a:spcBef>
                <a:spcPts val="0"/>
              </a:spcBef>
              <a:spcAft>
                <a:spcPts val="600"/>
              </a:spcAft>
              <a:buClr>
                <a:schemeClr val="tx2"/>
              </a:buClr>
              <a:buSzPct val="70000"/>
              <a:buFont typeface="Arial" pitchFamily="34" charset="0"/>
              <a:buNone/>
              <a:defRPr lang="en-US" sz="1600" kern="1200" dirty="0" smtClean="0">
                <a:solidFill>
                  <a:srgbClr val="2E2E38"/>
                </a:solidFill>
                <a:latin typeface="+mn-lt"/>
                <a:ea typeface="+mn-ea"/>
                <a:cs typeface="+mn-cs"/>
              </a:defRPr>
            </a:lvl1pPr>
            <a:lvl2pPr marL="356616" indent="0">
              <a:buNone/>
              <a:defRPr lang="en-US" sz="2000" smtClean="0">
                <a:latin typeface="+mn-lt"/>
              </a:defRPr>
            </a:lvl2pPr>
            <a:lvl3pPr>
              <a:defRPr lang="en-US" sz="1800" smtClean="0">
                <a:latin typeface="+mn-lt"/>
              </a:defRPr>
            </a:lvl3pPr>
            <a:lvl4pPr>
              <a:defRPr lang="en-US" sz="1600" smtClean="0">
                <a:latin typeface="+mn-lt"/>
              </a:defRPr>
            </a:lvl4pPr>
            <a:lvl5pPr>
              <a:defRPr lang="en-IN" sz="1600">
                <a:latin typeface="+mn-lt"/>
              </a:defRPr>
            </a:lvl5pPr>
          </a:lstStyle>
          <a:p>
            <a:pPr marL="0" lvl="0" indent="0">
              <a:spcBef>
                <a:spcPts val="0"/>
              </a:spcBef>
              <a:buNone/>
            </a:pPr>
            <a:r>
              <a:rPr lang="en-US" dirty="0"/>
              <a:t>Job Title</a:t>
            </a:r>
          </a:p>
        </p:txBody>
      </p:sp>
    </p:spTree>
    <p:extLst>
      <p:ext uri="{BB962C8B-B14F-4D97-AF65-F5344CB8AC3E}">
        <p14:creationId xmlns:p14="http://schemas.microsoft.com/office/powerpoint/2010/main" val="42217372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tandard slide_Quotes">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28D7EA5-A532-4D8B-9984-8F3D1FEA98DB}"/>
              </a:ext>
            </a:extLst>
          </p:cNvPr>
          <p:cNvSpPr>
            <a:spLocks noGrp="1"/>
          </p:cNvSpPr>
          <p:nvPr>
            <p:ph type="body" sz="quarter" idx="10"/>
          </p:nvPr>
        </p:nvSpPr>
        <p:spPr>
          <a:xfrm>
            <a:off x="3453175" y="2060235"/>
            <a:ext cx="5292000" cy="3025522"/>
          </a:xfrm>
        </p:spPr>
        <p:txBody>
          <a:bodyPr lIns="0" tIns="0" rIns="0" bIns="0">
            <a:noAutofit/>
          </a:bodyPr>
          <a:lstStyle>
            <a:lvl1pPr marL="0" indent="0" algn="ctr">
              <a:buNone/>
              <a:defRPr lang="en-US" sz="2800" dirty="0" smtClean="0">
                <a:latin typeface="Georgia" panose="02040502050405020303" pitchFamily="18" charset="0"/>
              </a:defRPr>
            </a:lvl1pPr>
          </a:lstStyle>
          <a:p>
            <a:pPr marL="356616" lvl="0" indent="-356616" algn="ctr">
              <a:spcBef>
                <a:spcPts val="0"/>
              </a:spcBef>
            </a:pPr>
            <a:r>
              <a:rPr lang="en-US" dirty="0"/>
              <a:t>Edit Master text styles</a:t>
            </a:r>
          </a:p>
        </p:txBody>
      </p:sp>
      <p:sp>
        <p:nvSpPr>
          <p:cNvPr id="5" name="Text Placeholder 6">
            <a:extLst>
              <a:ext uri="{FF2B5EF4-FFF2-40B4-BE49-F238E27FC236}">
                <a16:creationId xmlns:a16="http://schemas.microsoft.com/office/drawing/2014/main" id="{9F9B9C3C-16F2-40B2-A460-0480520ECF89}"/>
              </a:ext>
            </a:extLst>
          </p:cNvPr>
          <p:cNvSpPr>
            <a:spLocks noGrp="1"/>
          </p:cNvSpPr>
          <p:nvPr>
            <p:ph type="body" sz="quarter" idx="11" hasCustomPrompt="1"/>
          </p:nvPr>
        </p:nvSpPr>
        <p:spPr>
          <a:xfrm>
            <a:off x="3453175" y="5506678"/>
            <a:ext cx="5292000" cy="316838"/>
          </a:xfrm>
        </p:spPr>
        <p:txBody>
          <a:bodyPr lIns="0" tIns="0" rIns="0" bIns="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Name Surname</a:t>
            </a:r>
          </a:p>
        </p:txBody>
      </p:sp>
      <p:sp>
        <p:nvSpPr>
          <p:cNvPr id="6" name="Text Placeholder 6">
            <a:extLst>
              <a:ext uri="{FF2B5EF4-FFF2-40B4-BE49-F238E27FC236}">
                <a16:creationId xmlns:a16="http://schemas.microsoft.com/office/drawing/2014/main" id="{8E04541C-CC5D-4455-8271-73223AE0A881}"/>
              </a:ext>
            </a:extLst>
          </p:cNvPr>
          <p:cNvSpPr>
            <a:spLocks noGrp="1"/>
          </p:cNvSpPr>
          <p:nvPr>
            <p:ph type="body" sz="quarter" idx="12" hasCustomPrompt="1"/>
          </p:nvPr>
        </p:nvSpPr>
        <p:spPr>
          <a:xfrm>
            <a:off x="3453175" y="5818717"/>
            <a:ext cx="5292000" cy="316838"/>
          </a:xfrm>
        </p:spPr>
        <p:txBody>
          <a:bodyPr vert="horz" lIns="0" tIns="0" rIns="0" bIns="0" rtlCol="0" anchor="t" anchorCtr="0">
            <a:noAutofit/>
          </a:bodyPr>
          <a:lstStyle>
            <a:lvl1pPr marL="0" indent="0" algn="ctr">
              <a:buNone/>
              <a:defRPr lang="en-US" sz="1600" dirty="0" smtClean="0">
                <a:solidFill>
                  <a:srgbClr val="2E2E38"/>
                </a:solidFill>
                <a:latin typeface="+mn-lt"/>
              </a:defRPr>
            </a:lvl1pPr>
          </a:lstStyle>
          <a:p>
            <a:pPr marL="356616" lvl="0" indent="-356616" algn="ctr">
              <a:spcBef>
                <a:spcPts val="0"/>
              </a:spcBef>
              <a:spcAft>
                <a:spcPts val="600"/>
              </a:spcAft>
            </a:pPr>
            <a:r>
              <a:rPr lang="en-US" dirty="0"/>
              <a:t>Job Title</a:t>
            </a:r>
          </a:p>
        </p:txBody>
      </p:sp>
      <p:sp>
        <p:nvSpPr>
          <p:cNvPr id="9" name="Text Placeholder 11">
            <a:extLst>
              <a:ext uri="{FF2B5EF4-FFF2-40B4-BE49-F238E27FC236}">
                <a16:creationId xmlns:a16="http://schemas.microsoft.com/office/drawing/2014/main" id="{FBD672D3-B116-471A-8511-D80D5D920D93}"/>
              </a:ext>
            </a:extLst>
          </p:cNvPr>
          <p:cNvSpPr txBox="1">
            <a:spLocks/>
          </p:cNvSpPr>
          <p:nvPr userDrawn="1"/>
        </p:nvSpPr>
        <p:spPr>
          <a:xfrm>
            <a:off x="4929981" y="979787"/>
            <a:ext cx="2338388" cy="882687"/>
          </a:xfrm>
          <a:prstGeom prst="rect">
            <a:avLst/>
          </a:prstGeom>
        </p:spPr>
        <p:txBody>
          <a:bodyPr lIns="0" tIns="0" rIns="0" bIns="0">
            <a:noAutofit/>
          </a:bodyPr>
          <a:lstStyle>
            <a:lvl1pPr marL="356616" indent="-356616" algn="l" defTabSz="914400" rtl="0" eaLnBrk="1" latinLnBrk="0" hangingPunct="1">
              <a:spcBef>
                <a:spcPct val="20000"/>
              </a:spcBef>
              <a:buClr>
                <a:schemeClr val="tx2"/>
              </a:buClr>
              <a:buSzPct val="70000"/>
              <a:buFont typeface="Arial" pitchFamily="34" charset="0"/>
              <a:buChar char="►"/>
              <a:defRPr sz="2400" kern="1200">
                <a:solidFill>
                  <a:schemeClr val="bg1"/>
                </a:solidFill>
                <a:latin typeface="+mn-lt"/>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mn-lt"/>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mn-lt"/>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11200" dirty="0">
                <a:solidFill>
                  <a:schemeClr val="tx2"/>
                </a:solidFill>
                <a:latin typeface="Georgia" panose="02040502050405020303" pitchFamily="18" charset="0"/>
              </a:rPr>
              <a:t>“ </a:t>
            </a:r>
          </a:p>
        </p:txBody>
      </p:sp>
    </p:spTree>
    <p:extLst>
      <p:ext uri="{BB962C8B-B14F-4D97-AF65-F5344CB8AC3E}">
        <p14:creationId xmlns:p14="http://schemas.microsoft.com/office/powerpoint/2010/main" val="3048991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Standard slide_no bullet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628F8CDB-776D-4811-AE2C-217236ECDECA}"/>
              </a:ext>
            </a:extLst>
          </p:cNvPr>
          <p:cNvSpPr>
            <a:spLocks noGrp="1"/>
          </p:cNvSpPr>
          <p:nvPr>
            <p:ph type="pic" sz="quarter" idx="12"/>
          </p:nvPr>
        </p:nvSpPr>
        <p:spPr>
          <a:xfrm>
            <a:off x="6227180" y="0"/>
            <a:ext cx="5971170" cy="6858000"/>
          </a:xfrm>
        </p:spPr>
        <p:txBody>
          <a:bodyPr/>
          <a:lstStyle/>
          <a:p>
            <a:endParaRPr lang="en-IN"/>
          </a:p>
        </p:txBody>
      </p:sp>
      <p:sp>
        <p:nvSpPr>
          <p:cNvPr id="5" name="Text Placeholder 4">
            <a:extLst>
              <a:ext uri="{FF2B5EF4-FFF2-40B4-BE49-F238E27FC236}">
                <a16:creationId xmlns:a16="http://schemas.microsoft.com/office/drawing/2014/main" id="{626E96BA-E9E4-496B-8CA5-6DA27B8AD7E4}"/>
              </a:ext>
            </a:extLst>
          </p:cNvPr>
          <p:cNvSpPr>
            <a:spLocks noGrp="1"/>
          </p:cNvSpPr>
          <p:nvPr>
            <p:ph type="body" sz="quarter" idx="10" hasCustomPrompt="1"/>
          </p:nvPr>
        </p:nvSpPr>
        <p:spPr>
          <a:xfrm>
            <a:off x="617221" y="2578743"/>
            <a:ext cx="4537959" cy="1055708"/>
          </a:xfrm>
        </p:spPr>
        <p:txBody>
          <a:bodyPr/>
          <a:lstStyle>
            <a:lvl1pPr marL="0" indent="0">
              <a:buNone/>
              <a:defRPr sz="3000"/>
            </a:lvl1pPr>
          </a:lstStyle>
          <a:p>
            <a:pPr lvl="0"/>
            <a:r>
              <a:rPr lang="en-IN" dirty="0"/>
              <a:t>Chapter Title</a:t>
            </a:r>
          </a:p>
          <a:p>
            <a:pPr lvl="0"/>
            <a:r>
              <a:rPr lang="en-IN" dirty="0"/>
              <a:t>EY Interstate Light</a:t>
            </a:r>
          </a:p>
        </p:txBody>
      </p:sp>
      <p:sp>
        <p:nvSpPr>
          <p:cNvPr id="14" name="Text Placeholder 4">
            <a:extLst>
              <a:ext uri="{FF2B5EF4-FFF2-40B4-BE49-F238E27FC236}">
                <a16:creationId xmlns:a16="http://schemas.microsoft.com/office/drawing/2014/main" id="{1173C8A3-BA2F-497B-A214-45B02D73AF20}"/>
              </a:ext>
            </a:extLst>
          </p:cNvPr>
          <p:cNvSpPr>
            <a:spLocks noGrp="1"/>
          </p:cNvSpPr>
          <p:nvPr>
            <p:ph type="body" sz="quarter" idx="11" hasCustomPrompt="1"/>
          </p:nvPr>
        </p:nvSpPr>
        <p:spPr>
          <a:xfrm>
            <a:off x="617221" y="3840384"/>
            <a:ext cx="4537959" cy="1055708"/>
          </a:xfrm>
        </p:spPr>
        <p:txBody>
          <a:bodyPr/>
          <a:lstStyle>
            <a:lvl1pPr marL="0" indent="0">
              <a:buNone/>
              <a:defRPr sz="1600"/>
            </a:lvl1pPr>
          </a:lstStyle>
          <a:p>
            <a:pPr lvl="0"/>
            <a:r>
              <a:rPr lang="en-IN" dirty="0"/>
              <a:t>text</a:t>
            </a:r>
          </a:p>
        </p:txBody>
      </p:sp>
    </p:spTree>
    <p:extLst>
      <p:ext uri="{BB962C8B-B14F-4D97-AF65-F5344CB8AC3E}">
        <p14:creationId xmlns:p14="http://schemas.microsoft.com/office/powerpoint/2010/main" val="16786273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IN"/>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dirty="0"/>
              <a:t>Name Surname</a:t>
            </a:r>
            <a:endParaRPr lang="en-GB" dirty="0"/>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dirty="0"/>
              <a:t>Job Title to go here</a:t>
            </a:r>
            <a:endParaRPr lang="en-GB" dirty="0"/>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GB" dirty="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dirty="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dirty="0"/>
              <a:t>Content EY Interstate Light, 16pt, Lorem ipsum dolor, 12pt, </a:t>
            </a:r>
            <a:r>
              <a:rPr lang="en-US" dirty="0" err="1"/>
              <a:t>Utinam</a:t>
            </a:r>
            <a:r>
              <a:rPr lang="en-US" dirty="0"/>
              <a:t> </a:t>
            </a:r>
            <a:r>
              <a:rPr lang="en-US" dirty="0" err="1"/>
              <a:t>nonumy</a:t>
            </a:r>
            <a:r>
              <a:rPr lang="en-US" dirty="0"/>
              <a:t> </a:t>
            </a:r>
            <a:r>
              <a:rPr lang="en-US" dirty="0" err="1"/>
              <a:t>abhorreant</a:t>
            </a:r>
            <a:r>
              <a:rPr lang="en-US" dirty="0"/>
              <a:t> </a:t>
            </a:r>
            <a:r>
              <a:rPr lang="en-US" dirty="0" err="1"/>
              <a:t>sead</a:t>
            </a:r>
            <a:r>
              <a:rPr lang="en-US" dirty="0"/>
              <a:t>. </a:t>
            </a:r>
            <a:r>
              <a:rPr lang="en-US" dirty="0" err="1"/>
              <a:t>Putant</a:t>
            </a:r>
            <a:r>
              <a:rPr lang="en-US" dirty="0"/>
              <a:t> </a:t>
            </a:r>
            <a:r>
              <a:rPr lang="en-US" dirty="0" err="1"/>
              <a:t>probatus</a:t>
            </a:r>
            <a:r>
              <a:rPr lang="en-US" dirty="0"/>
              <a:t> id vis, ad his </a:t>
            </a:r>
            <a:r>
              <a:rPr lang="en-US" dirty="0" err="1"/>
              <a:t>meis</a:t>
            </a:r>
            <a:r>
              <a:rPr lang="en-US" dirty="0"/>
              <a:t> </a:t>
            </a:r>
            <a:r>
              <a:rPr lang="en-US" dirty="0" err="1"/>
              <a:t>habemus</a:t>
            </a:r>
            <a:r>
              <a:rPr lang="en-US" dirty="0"/>
              <a:t> </a:t>
            </a:r>
            <a:r>
              <a:rPr lang="en-US" dirty="0" err="1"/>
              <a:t>repudiare</a:t>
            </a:r>
            <a:r>
              <a:rPr lang="en-US" dirty="0"/>
              <a:t>, has an </a:t>
            </a:r>
            <a:r>
              <a:rPr lang="en-US" dirty="0" err="1"/>
              <a:t>pericula</a:t>
            </a:r>
            <a:r>
              <a:rPr lang="en-US" dirty="0"/>
              <a:t> </a:t>
            </a:r>
            <a:r>
              <a:rPr lang="en-US" dirty="0" err="1"/>
              <a:t>tractatos</a:t>
            </a:r>
            <a:r>
              <a:rPr lang="en-US" dirty="0"/>
              <a:t>. </a:t>
            </a:r>
            <a:r>
              <a:rPr lang="en-US" dirty="0" err="1"/>
              <a:t>Nec</a:t>
            </a:r>
            <a:r>
              <a:rPr lang="en-US" dirty="0"/>
              <a:t> </a:t>
            </a:r>
            <a:r>
              <a:rPr lang="en-US" dirty="0" err="1"/>
              <a:t>debitis</a:t>
            </a:r>
            <a:r>
              <a:rPr lang="en-US" dirty="0"/>
              <a:t> </a:t>
            </a:r>
            <a:r>
              <a:rPr lang="en-US" dirty="0" err="1"/>
              <a:t>dissentias</a:t>
            </a:r>
            <a:r>
              <a:rPr lang="en-US" dirty="0"/>
              <a:t> ad. </a:t>
            </a:r>
            <a:r>
              <a:rPr lang="en-US" dirty="0" err="1"/>
              <a:t>Patrioque</a:t>
            </a:r>
            <a:r>
              <a:rPr lang="en-US" dirty="0"/>
              <a:t> </a:t>
            </a:r>
            <a:r>
              <a:rPr lang="en-US" dirty="0" err="1"/>
              <a:t>voluptatum</a:t>
            </a:r>
            <a:r>
              <a:rPr lang="en-US" dirty="0"/>
              <a:t> </a:t>
            </a:r>
            <a:r>
              <a:rPr lang="en-US" dirty="0" err="1"/>
              <a:t>sed</a:t>
            </a:r>
            <a:r>
              <a:rPr lang="en-US" dirty="0"/>
              <a:t> ex, id </a:t>
            </a:r>
            <a:r>
              <a:rPr lang="en-US" dirty="0" err="1"/>
              <a:t>admodum</a:t>
            </a:r>
            <a:r>
              <a:rPr lang="en-US" dirty="0"/>
              <a:t>.</a:t>
            </a:r>
          </a:p>
          <a:p>
            <a:pPr lvl="0"/>
            <a:endParaRPr lang="en-US" dirty="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254414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tandard slide_Quote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0507BA1-EA97-432B-8AAE-BE8FEE624583}"/>
              </a:ext>
            </a:extLst>
          </p:cNvPr>
          <p:cNvSpPr>
            <a:spLocks noGrp="1"/>
          </p:cNvSpPr>
          <p:nvPr>
            <p:ph type="pic" sz="quarter" idx="10"/>
          </p:nvPr>
        </p:nvSpPr>
        <p:spPr>
          <a:xfrm>
            <a:off x="0" y="0"/>
            <a:ext cx="12198350" cy="6858000"/>
          </a:xfrm>
          <a:ln>
            <a:noFill/>
          </a:ln>
        </p:spPr>
        <p:txBody>
          <a:bodyPr/>
          <a:lstStyle>
            <a:lvl1pPr marL="0" indent="0" algn="ctr">
              <a:buNone/>
              <a:defRPr/>
            </a:lvl1pPr>
          </a:lstStyle>
          <a:p>
            <a:endParaRPr lang="en-IN"/>
          </a:p>
        </p:txBody>
      </p:sp>
    </p:spTree>
    <p:extLst>
      <p:ext uri="{BB962C8B-B14F-4D97-AF65-F5344CB8AC3E}">
        <p14:creationId xmlns:p14="http://schemas.microsoft.com/office/powerpoint/2010/main" val="895650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buNone/>
              <a:defRPr>
                <a:solidFill>
                  <a:schemeClr val="bg1"/>
                </a:solidFill>
              </a:defRPr>
            </a:lvl1pPr>
            <a:lvl2pPr marL="356616">
              <a:defRPr>
                <a:solidFill>
                  <a:schemeClr val="bg1"/>
                </a:solidFill>
              </a:defRPr>
            </a:lvl2pPr>
            <a:lvl3pPr marL="713232">
              <a:defRPr>
                <a:solidFill>
                  <a:schemeClr val="bg1"/>
                </a:solidFill>
              </a:defRPr>
            </a:lvl3pPr>
            <a:lvl4pPr marL="1069848">
              <a:defRPr>
                <a:solidFill>
                  <a:schemeClr val="bg1"/>
                </a:solidFill>
              </a:defRPr>
            </a:lvl4pPr>
            <a:lvl5pPr marL="1426464">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Line 10">
            <a:extLst>
              <a:ext uri="{FF2B5EF4-FFF2-40B4-BE49-F238E27FC236}">
                <a16:creationId xmlns:a16="http://schemas.microsoft.com/office/drawing/2014/main" id="{8D4CA674-C969-4C5C-9EA4-6D41FE961DE2}"/>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60758110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6" name="Line 10">
            <a:extLst>
              <a:ext uri="{FF2B5EF4-FFF2-40B4-BE49-F238E27FC236}">
                <a16:creationId xmlns:a16="http://schemas.microsoft.com/office/drawing/2014/main" id="{97A26880-8DD7-4A78-ADAF-91ED2E744A7C}"/>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761593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60991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200828" y="1137919"/>
            <a:ext cx="5387605" cy="4834800"/>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Line 10">
            <a:extLst>
              <a:ext uri="{FF2B5EF4-FFF2-40B4-BE49-F238E27FC236}">
                <a16:creationId xmlns:a16="http://schemas.microsoft.com/office/drawing/2014/main" id="{9B070B28-7AAC-47E5-9EB5-96B8B8B8805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9546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sz="2400">
                <a:solidFill>
                  <a:schemeClr val="bg1"/>
                </a:solidFill>
              </a:defRPr>
            </a:lvl1pPr>
          </a:lstStyle>
          <a:p>
            <a:r>
              <a:rPr lang="en-US" dirty="0"/>
              <a:t>Click to edit Master title style</a:t>
            </a:r>
            <a:endParaRPr lang="en-GB" dirty="0"/>
          </a:p>
        </p:txBody>
      </p:sp>
      <p:sp>
        <p:nvSpPr>
          <p:cNvPr id="12" name="Line 10">
            <a:extLst>
              <a:ext uri="{FF2B5EF4-FFF2-40B4-BE49-F238E27FC236}">
                <a16:creationId xmlns:a16="http://schemas.microsoft.com/office/drawing/2014/main" id="{DA9741B6-D337-4A18-8ECB-FB21A6953E44}"/>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Text Placeholder 4">
            <a:extLst>
              <a:ext uri="{FF2B5EF4-FFF2-40B4-BE49-F238E27FC236}">
                <a16:creationId xmlns:a16="http://schemas.microsoft.com/office/drawing/2014/main" id="{F079E910-7CFE-41D0-BD32-A43268A79099}"/>
              </a:ext>
            </a:extLst>
          </p:cNvPr>
          <p:cNvSpPr>
            <a:spLocks noGrp="1"/>
          </p:cNvSpPr>
          <p:nvPr>
            <p:ph type="body" sz="quarter" idx="10" hasCustomPrompt="1"/>
          </p:nvPr>
        </p:nvSpPr>
        <p:spPr>
          <a:xfrm>
            <a:off x="609600" y="1137920"/>
            <a:ext cx="10980738" cy="4756150"/>
          </a:xfrm>
        </p:spPr>
        <p:txBody>
          <a:bodyPr/>
          <a:lstStyle>
            <a:lvl1pPr>
              <a:defRPr/>
            </a:lvl1pPr>
          </a:lstStyle>
          <a:p>
            <a:pPr lvl="0"/>
            <a:r>
              <a:rPr lang="en-IN"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993965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2648"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9632" y="1869440"/>
            <a:ext cx="5393208" cy="4256075"/>
          </a:xfrm>
        </p:spPr>
        <p:txBody>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200">
                <a:solidFill>
                  <a:schemeClr val="bg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9"/>
          <p:cNvSpPr>
            <a:spLocks noGrp="1"/>
          </p:cNvSpPr>
          <p:nvPr>
            <p:ph type="body" sz="quarter" idx="12"/>
          </p:nvPr>
        </p:nvSpPr>
        <p:spPr>
          <a:xfrm>
            <a:off x="609918" y="1137920"/>
            <a:ext cx="5393208"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6199632" y="1137920"/>
            <a:ext cx="5393208" cy="640800"/>
          </a:xfrm>
        </p:spPr>
        <p:txBody>
          <a:bodyPr anchor="t" anchorCtr="0"/>
          <a:lstStyle>
            <a:lvl1pPr>
              <a:buNone/>
              <a:defRPr b="1">
                <a:solidFill>
                  <a:schemeClr val="bg1"/>
                </a:solidFill>
              </a:defRPr>
            </a:lvl1pPr>
          </a:lstStyle>
          <a:p>
            <a:pPr lvl="0"/>
            <a:endParaRPr lang="en-GB" dirty="0"/>
          </a:p>
        </p:txBody>
      </p:sp>
      <p:sp>
        <p:nvSpPr>
          <p:cNvPr id="2" name="Title 1"/>
          <p:cNvSpPr>
            <a:spLocks noGrp="1"/>
          </p:cNvSpPr>
          <p:nvPr>
            <p:ph type="title"/>
          </p:nvPr>
        </p:nvSpPr>
        <p:spPr>
          <a:xfrm>
            <a:off x="609918" y="294200"/>
            <a:ext cx="10978515" cy="590880"/>
          </a:xfrm>
        </p:spPr>
        <p:txBody>
          <a:bodyPr/>
          <a:lstStyle>
            <a:lvl1pPr>
              <a:defRPr>
                <a:solidFill>
                  <a:schemeClr val="bg1"/>
                </a:solidFill>
              </a:defRPr>
            </a:lvl1pPr>
          </a:lstStyle>
          <a:p>
            <a:r>
              <a:rPr lang="en-US" dirty="0"/>
              <a:t>Click to edit Master title style</a:t>
            </a:r>
          </a:p>
        </p:txBody>
      </p:sp>
      <p:sp>
        <p:nvSpPr>
          <p:cNvPr id="14" name="Line 10">
            <a:extLst>
              <a:ext uri="{FF2B5EF4-FFF2-40B4-BE49-F238E27FC236}">
                <a16:creationId xmlns:a16="http://schemas.microsoft.com/office/drawing/2014/main" id="{9773E7D9-2434-4381-A00D-27B62C086733}"/>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5966410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180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cused data">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0792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393885"/>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198702"/>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005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Empty">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0052CFA6-7CF5-41BD-9D94-2D0DAE108428}"/>
              </a:ext>
            </a:extLst>
          </p:cNvPr>
          <p:cNvSpPr>
            <a:spLocks noGrp="1"/>
          </p:cNvSpPr>
          <p:nvPr>
            <p:ph type="media" sz="quarter" idx="10" hasCustomPrompt="1"/>
          </p:nvPr>
        </p:nvSpPr>
        <p:spPr>
          <a:xfrm>
            <a:off x="0" y="0"/>
            <a:ext cx="12198350" cy="6858000"/>
          </a:xfrm>
        </p:spPr>
        <p:txBody>
          <a:bodyPr anchor="ctr"/>
          <a:lstStyle>
            <a:lvl1pPr marL="0" indent="0" algn="ctr">
              <a:buNone/>
              <a:defRPr/>
            </a:lvl1pPr>
          </a:lstStyle>
          <a:p>
            <a:r>
              <a:rPr lang="en-IN" dirty="0"/>
              <a:t>Video</a:t>
            </a:r>
          </a:p>
        </p:txBody>
      </p:sp>
    </p:spTree>
    <p:extLst>
      <p:ext uri="{BB962C8B-B14F-4D97-AF65-F5344CB8AC3E}">
        <p14:creationId xmlns:p14="http://schemas.microsoft.com/office/powerpoint/2010/main" val="319215703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607799" y="719139"/>
            <a:ext cx="4677635"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EYInterstate Light" panose="02000506000000020004" pitchFamily="2" charset="0"/>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EYInterstate Light" panose="02000506000000020004" pitchFamily="2" charset="0"/>
                <a:ea typeface="+mn-ea"/>
                <a:cs typeface="Arial" pitchFamily="34" charset="0"/>
              </a:defRPr>
            </a:lvl2pPr>
            <a:lvl3pPr marL="176213" indent="-176213" algn="l" defTabSz="995363" rtl="0" fontAlgn="base">
              <a:lnSpc>
                <a:spcPct val="100000"/>
              </a:lnSpc>
              <a:spcBef>
                <a:spcPct val="0"/>
              </a:spcBef>
              <a:spcAft>
                <a:spcPct val="0"/>
              </a:spcAft>
              <a:buClr>
                <a:schemeClr val="tx2"/>
              </a:buClr>
              <a:buSzPct val="70000"/>
              <a:buFont typeface="Arial" pitchFamily="34" charset="0"/>
              <a:buChar char="►"/>
              <a:defRPr lang="en-US" sz="900" b="1" kern="1200" noProof="0" dirty="0" smtClean="0">
                <a:solidFill>
                  <a:schemeClr val="bg1"/>
                </a:solidFill>
                <a:latin typeface="EYInterstate Light" panose="02000506000000020004" pitchFamily="2" charset="0"/>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EYInterstate Light" panose="02000506000000020004" pitchFamily="2" charset="0"/>
                <a:ea typeface="+mn-ea"/>
                <a:cs typeface="Arial" pitchFamily="34" charset="0"/>
              </a:defRPr>
            </a:lvl4pPr>
            <a:lvl5pPr marL="188913" indent="-188913" algn="l" defTabSz="995363" rtl="0" fontAlgn="base">
              <a:lnSpc>
                <a:spcPct val="100000"/>
              </a:lnSpc>
              <a:spcBef>
                <a:spcPct val="0"/>
              </a:spcBef>
              <a:spcAft>
                <a:spcPct val="0"/>
              </a:spcAft>
              <a:buClr>
                <a:schemeClr val="tx2"/>
              </a:buClr>
              <a:buSzPct val="70000"/>
              <a:buFont typeface="Arial" pitchFamily="34" charset="0"/>
              <a:buChar char="►"/>
              <a:defRPr lang="en-US" sz="800" kern="1200" noProof="0" dirty="0">
                <a:solidFill>
                  <a:schemeClr val="bg1"/>
                </a:solidFill>
                <a:latin typeface="EYInterstate Light" panose="02000506000000020004" pitchFamily="2" charset="0"/>
                <a:ea typeface="+mn-ea"/>
                <a:cs typeface="Arial" pitchFamily="34"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531054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54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sz="2400">
                <a:solidFill>
                  <a:schemeClr val="bg1"/>
                </a:solidFill>
              </a:defRPr>
            </a:lvl1pPr>
          </a:lstStyle>
          <a:p>
            <a:r>
              <a:rPr lang="en-US" dirty="0"/>
              <a:t>Standard slide</a:t>
            </a:r>
            <a:endParaRPr lang="en-GB" dirty="0"/>
          </a:p>
        </p:txBody>
      </p:sp>
      <p:sp>
        <p:nvSpPr>
          <p:cNvPr id="80" name="Line 10">
            <a:extLst>
              <a:ext uri="{FF2B5EF4-FFF2-40B4-BE49-F238E27FC236}">
                <a16:creationId xmlns:a16="http://schemas.microsoft.com/office/drawing/2014/main" id="{EF8E9275-C0E0-4ABA-8699-73E5E292EC85}"/>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365547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8199120" y="1"/>
            <a:ext cx="3999231" cy="6156104"/>
          </a:xfrm>
        </p:spPr>
        <p:txBody>
          <a:bodyPr/>
          <a:lstStyle/>
          <a:p>
            <a:endParaRPr lang="en-IN" dirty="0"/>
          </a:p>
        </p:txBody>
      </p:sp>
      <p:sp>
        <p:nvSpPr>
          <p:cNvPr id="2" name="Title 1"/>
          <p:cNvSpPr>
            <a:spLocks noGrp="1"/>
          </p:cNvSpPr>
          <p:nvPr>
            <p:ph type="title"/>
          </p:nvPr>
        </p:nvSpPr>
        <p:spPr>
          <a:xfrm>
            <a:off x="609919" y="294200"/>
            <a:ext cx="7444422"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609918" y="1137921"/>
            <a:ext cx="7299642" cy="873760"/>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609918" y="2311401"/>
            <a:ext cx="3580117" cy="384470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2" name="Content Placeholder 2">
            <a:extLst>
              <a:ext uri="{FF2B5EF4-FFF2-40B4-BE49-F238E27FC236}">
                <a16:creationId xmlns:a16="http://schemas.microsoft.com/office/drawing/2014/main" id="{0C7BD71A-882B-40FB-A05F-48ECC69FF73D}"/>
              </a:ext>
            </a:extLst>
          </p:cNvPr>
          <p:cNvSpPr>
            <a:spLocks noGrp="1"/>
          </p:cNvSpPr>
          <p:nvPr>
            <p:ph idx="12" hasCustomPrompt="1"/>
          </p:nvPr>
        </p:nvSpPr>
        <p:spPr>
          <a:xfrm>
            <a:off x="4329443" y="2311401"/>
            <a:ext cx="3580117" cy="1254759"/>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4" name="Content Placeholder 2">
            <a:extLst>
              <a:ext uri="{FF2B5EF4-FFF2-40B4-BE49-F238E27FC236}">
                <a16:creationId xmlns:a16="http://schemas.microsoft.com/office/drawing/2014/main" id="{D87D58C8-1517-42AA-8B2A-E449A3F6F028}"/>
              </a:ext>
            </a:extLst>
          </p:cNvPr>
          <p:cNvSpPr>
            <a:spLocks noGrp="1"/>
          </p:cNvSpPr>
          <p:nvPr>
            <p:ph idx="13" hasCustomPrompt="1"/>
          </p:nvPr>
        </p:nvSpPr>
        <p:spPr>
          <a:xfrm>
            <a:off x="4329443" y="4236721"/>
            <a:ext cx="3580117" cy="1944160"/>
          </a:xfrm>
        </p:spPr>
        <p:txBody>
          <a:bodyPr numCol="1"/>
          <a:lstStyle>
            <a:lvl1pPr marL="0" indent="0">
              <a:buNone/>
              <a:defRPr sz="1800">
                <a:solidFill>
                  <a:schemeClr val="bg1"/>
                </a:solidFill>
                <a:latin typeface="Georgia" panose="02040502050405020303" pitchFamily="18" charset="0"/>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Quote</a:t>
            </a:r>
          </a:p>
        </p:txBody>
      </p:sp>
      <p:sp>
        <p:nvSpPr>
          <p:cNvPr id="23" name="Line 10">
            <a:extLst>
              <a:ext uri="{FF2B5EF4-FFF2-40B4-BE49-F238E27FC236}">
                <a16:creationId xmlns:a16="http://schemas.microsoft.com/office/drawing/2014/main" id="{E820DC59-E206-4DC0-9012-584F8EBAF730}"/>
              </a:ext>
            </a:extLst>
          </p:cNvPr>
          <p:cNvSpPr>
            <a:spLocks noChangeShapeType="1"/>
          </p:cNvSpPr>
          <p:nvPr userDrawn="1"/>
        </p:nvSpPr>
        <p:spPr bwMode="auto">
          <a:xfrm>
            <a:off x="609918" y="907750"/>
            <a:ext cx="7723854"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40639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tandard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80593A0-4211-460E-B6CF-FE2D9CE6D9CB}"/>
              </a:ext>
            </a:extLst>
          </p:cNvPr>
          <p:cNvSpPr>
            <a:spLocks noGrp="1"/>
          </p:cNvSpPr>
          <p:nvPr>
            <p:ph type="pic" sz="quarter" idx="10"/>
          </p:nvPr>
        </p:nvSpPr>
        <p:spPr>
          <a:xfrm>
            <a:off x="0" y="0"/>
            <a:ext cx="2384460" cy="6857999"/>
          </a:xfrm>
        </p:spPr>
        <p:txBody>
          <a:bodyPr/>
          <a:lstStyle/>
          <a:p>
            <a:endParaRPr lang="en-IN"/>
          </a:p>
        </p:txBody>
      </p:sp>
      <p:sp>
        <p:nvSpPr>
          <p:cNvPr id="2" name="Title 1"/>
          <p:cNvSpPr>
            <a:spLocks noGrp="1"/>
          </p:cNvSpPr>
          <p:nvPr>
            <p:ph type="title"/>
          </p:nvPr>
        </p:nvSpPr>
        <p:spPr>
          <a:xfrm>
            <a:off x="2695294" y="294200"/>
            <a:ext cx="8892000" cy="590400"/>
          </a:xfrm>
        </p:spPr>
        <p:txBody>
          <a:bodyPr/>
          <a:lstStyle>
            <a:lvl1pPr>
              <a:defRPr sz="2400">
                <a:solidFill>
                  <a:schemeClr val="bg1"/>
                </a:solidFill>
              </a:defRPr>
            </a:lvl1pPr>
          </a:lstStyle>
          <a:p>
            <a:r>
              <a:rPr lang="en-US" dirty="0"/>
              <a:t>Click to edit Master title style</a:t>
            </a:r>
            <a:endParaRPr lang="en-GB" dirty="0"/>
          </a:p>
        </p:txBody>
      </p:sp>
      <p:sp>
        <p:nvSpPr>
          <p:cNvPr id="3" name="Content Placeholder 2"/>
          <p:cNvSpPr>
            <a:spLocks noGrp="1"/>
          </p:cNvSpPr>
          <p:nvPr>
            <p:ph idx="1" hasCustomPrompt="1"/>
          </p:nvPr>
        </p:nvSpPr>
        <p:spPr>
          <a:xfrm>
            <a:off x="2695293" y="1137921"/>
            <a:ext cx="2742882" cy="5018184"/>
          </a:xfrm>
        </p:spPr>
        <p:txBody>
          <a:bodyPr/>
          <a:lstStyle>
            <a:lvl1pPr marL="0" indent="0">
              <a:buNone/>
              <a:defRPr sz="18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1" name="Content Placeholder 2">
            <a:extLst>
              <a:ext uri="{FF2B5EF4-FFF2-40B4-BE49-F238E27FC236}">
                <a16:creationId xmlns:a16="http://schemas.microsoft.com/office/drawing/2014/main" id="{578D3272-120F-430D-AFB5-E93227EEEAAF}"/>
              </a:ext>
            </a:extLst>
          </p:cNvPr>
          <p:cNvSpPr>
            <a:spLocks noGrp="1"/>
          </p:cNvSpPr>
          <p:nvPr>
            <p:ph idx="11" hasCustomPrompt="1"/>
          </p:nvPr>
        </p:nvSpPr>
        <p:spPr>
          <a:xfrm>
            <a:off x="5727083" y="1137921"/>
            <a:ext cx="2803842" cy="5018184"/>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23" name="Content Placeholder 2">
            <a:extLst>
              <a:ext uri="{FF2B5EF4-FFF2-40B4-BE49-F238E27FC236}">
                <a16:creationId xmlns:a16="http://schemas.microsoft.com/office/drawing/2014/main" id="{6FF4A6F8-D9C6-4FEE-9324-5200D308BB1F}"/>
              </a:ext>
            </a:extLst>
          </p:cNvPr>
          <p:cNvSpPr>
            <a:spLocks noGrp="1"/>
          </p:cNvSpPr>
          <p:nvPr userDrawn="1">
            <p:ph idx="12" hasCustomPrompt="1"/>
          </p:nvPr>
        </p:nvSpPr>
        <p:spPr>
          <a:xfrm>
            <a:off x="8819832" y="1137921"/>
            <a:ext cx="2768600" cy="2796151"/>
          </a:xfrm>
        </p:spPr>
        <p:txBody>
          <a:bodyPr numCol="1"/>
          <a:lstStyle>
            <a:lvl1pPr marL="0" indent="0">
              <a:buNone/>
              <a:defRPr sz="1400">
                <a:solidFill>
                  <a:schemeClr val="bg1"/>
                </a:solidFill>
              </a:defRPr>
            </a:lvl1pPr>
            <a:lvl2pPr marL="356616" indent="0">
              <a:buNone/>
              <a:defRPr sz="1800">
                <a:solidFill>
                  <a:schemeClr val="bg1"/>
                </a:solidFill>
              </a:defRPr>
            </a:lvl2pPr>
            <a:lvl3pPr marL="713232" indent="0">
              <a:buNone/>
              <a:defRPr sz="1600">
                <a:solidFill>
                  <a:schemeClr val="bg1"/>
                </a:solidFill>
              </a:defRPr>
            </a:lvl3pPr>
            <a:lvl4pPr marL="1069848" indent="0">
              <a:buNone/>
              <a:defRPr sz="1400">
                <a:solidFill>
                  <a:schemeClr val="bg1"/>
                </a:solidFill>
              </a:defRPr>
            </a:lvl4pPr>
            <a:lvl5pPr marL="1426464" indent="0">
              <a:buNone/>
              <a:defRPr sz="1200">
                <a:solidFill>
                  <a:schemeClr val="bg1"/>
                </a:solidFill>
              </a:defRPr>
            </a:lvl5pPr>
          </a:lstStyle>
          <a:p>
            <a:pPr lvl="0"/>
            <a:r>
              <a:rPr lang="en-US" dirty="0"/>
              <a:t>Text</a:t>
            </a:r>
          </a:p>
        </p:txBody>
      </p:sp>
      <p:sp>
        <p:nvSpPr>
          <p:cNvPr id="19" name="Line 10">
            <a:extLst>
              <a:ext uri="{FF2B5EF4-FFF2-40B4-BE49-F238E27FC236}">
                <a16:creationId xmlns:a16="http://schemas.microsoft.com/office/drawing/2014/main" id="{B63A7CBA-3151-452E-BD2F-D3E65CE1595F}"/>
              </a:ext>
            </a:extLst>
          </p:cNvPr>
          <p:cNvSpPr>
            <a:spLocks noChangeShapeType="1"/>
          </p:cNvSpPr>
          <p:nvPr userDrawn="1"/>
        </p:nvSpPr>
        <p:spPr bwMode="auto">
          <a:xfrm>
            <a:off x="2695294" y="907750"/>
            <a:ext cx="8892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5313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a:xfrm>
            <a:off x="609918" y="1137920"/>
            <a:ext cx="8238744" cy="4834800"/>
          </a:xfrm>
        </p:spPr>
        <p:txBody>
          <a:bodyPr/>
          <a:lstStyle>
            <a:lvl1pPr marL="0" indent="0">
              <a:spcBef>
                <a:spcPts val="0"/>
              </a:spcBef>
              <a:buNone/>
              <a:defRPr>
                <a:solidFill>
                  <a:schemeClr val="bg1"/>
                </a:solidFill>
              </a:defRPr>
            </a:lvl1pPr>
            <a:lvl2pPr marL="0" indent="0">
              <a:spcBef>
                <a:spcPts val="0"/>
              </a:spcBef>
              <a:buNone/>
              <a:defRPr sz="1800">
                <a:solidFill>
                  <a:schemeClr val="bg1"/>
                </a:solidFill>
              </a:defRPr>
            </a:lvl2pPr>
            <a:lvl3pPr marL="0" indent="0">
              <a:spcBef>
                <a:spcPts val="0"/>
              </a:spcBef>
              <a:buNone/>
              <a:defRPr sz="1600">
                <a:solidFill>
                  <a:schemeClr val="bg1"/>
                </a:solidFill>
              </a:defRPr>
            </a:lvl3pPr>
            <a:lvl4pPr marL="0" indent="0">
              <a:spcBef>
                <a:spcPts val="0"/>
              </a:spcBef>
              <a:buNone/>
              <a:defRPr sz="1400">
                <a:solidFill>
                  <a:schemeClr val="bg1"/>
                </a:solidFill>
              </a:defRPr>
            </a:lvl4pPr>
            <a:lvl5pPr marL="0" indent="0">
              <a:spcBef>
                <a:spcPts val="0"/>
              </a:spcBef>
              <a:buNone/>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Line 10">
            <a:extLst>
              <a:ext uri="{FF2B5EF4-FFF2-40B4-BE49-F238E27FC236}">
                <a16:creationId xmlns:a16="http://schemas.microsoft.com/office/drawing/2014/main" id="{CF130104-FAF2-4309-9701-573F37743137}"/>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253457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auto">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7" name="Date Placeholder 1">
            <a:extLst>
              <a:ext uri="{FF2B5EF4-FFF2-40B4-BE49-F238E27FC236}">
                <a16:creationId xmlns:a16="http://schemas.microsoft.com/office/drawing/2014/main" id="{3E9075B3-954F-4542-99DC-9D38337796E8}"/>
              </a:ext>
            </a:extLst>
          </p:cNvPr>
          <p:cNvSpPr txBox="1">
            <a:spLocks/>
          </p:cNvSpPr>
          <p:nvPr userDrawn="1"/>
        </p:nvSpPr>
        <p:spPr>
          <a:xfrm>
            <a:off x="1352728" y="6471244"/>
            <a:ext cx="119125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mtClean="0"/>
              <a:t>10 October 2024</a:t>
            </a:fld>
            <a:endParaRPr lang="en-IN" dirty="0"/>
          </a:p>
        </p:txBody>
      </p:sp>
      <p:sp>
        <p:nvSpPr>
          <p:cNvPr id="18" name="Footer Placeholder 2">
            <a:extLst>
              <a:ext uri="{FF2B5EF4-FFF2-40B4-BE49-F238E27FC236}">
                <a16:creationId xmlns:a16="http://schemas.microsoft.com/office/drawing/2014/main" id="{FE280278-22FE-4F3D-8D37-B8FB096E9C4C}"/>
              </a:ext>
            </a:extLst>
          </p:cNvPr>
          <p:cNvSpPr txBox="1">
            <a:spLocks/>
          </p:cNvSpPr>
          <p:nvPr userDrawn="1"/>
        </p:nvSpPr>
        <p:spPr>
          <a:xfrm>
            <a:off x="3162988" y="6471244"/>
            <a:ext cx="3086100"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Presentation title</a:t>
            </a:r>
          </a:p>
        </p:txBody>
      </p:sp>
      <p:sp>
        <p:nvSpPr>
          <p:cNvPr id="22" name="Slide Number Placeholder 4">
            <a:extLst>
              <a:ext uri="{FF2B5EF4-FFF2-40B4-BE49-F238E27FC236}">
                <a16:creationId xmlns:a16="http://schemas.microsoft.com/office/drawing/2014/main" id="{4093714F-0FA2-4BA1-B9F9-9CDFDB009BD4}"/>
              </a:ext>
            </a:extLst>
          </p:cNvPr>
          <p:cNvSpPr txBox="1">
            <a:spLocks/>
          </p:cNvSpPr>
          <p:nvPr userDrawn="1"/>
        </p:nvSpPr>
        <p:spPr>
          <a:xfrm>
            <a:off x="609600" y="6471244"/>
            <a:ext cx="663066"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dirty="0"/>
              <a:t>Page </a:t>
            </a:r>
            <a:fld id="{D5B76411-544C-4F9A-8EDE-9EEB2BD21F95}" type="slidenum">
              <a:rPr lang="en-IN" smtClean="0"/>
              <a:t>‹#›</a:t>
            </a:fld>
            <a:endParaRPr dirty="0"/>
          </a:p>
        </p:txBody>
      </p:sp>
    </p:spTree>
    <p:extLst>
      <p:ext uri="{BB962C8B-B14F-4D97-AF65-F5344CB8AC3E}">
        <p14:creationId xmlns:p14="http://schemas.microsoft.com/office/powerpoint/2010/main" val="1919714218"/>
      </p:ext>
    </p:extLst>
  </p:cSld>
  <p:clrMap bg1="lt1" tx1="dk1" bg2="lt2" tx2="dk2" accent1="accent1" accent2="accent2" accent3="accent3" accent4="accent4" accent5="accent5" accent6="accent6" hlink="hlink" folHlink="folHlink"/>
  <p:sldLayoutIdLst>
    <p:sldLayoutId id="2147483887" r:id="rId1"/>
    <p:sldLayoutId id="2147483890" r:id="rId2"/>
    <p:sldLayoutId id="2147483825" r:id="rId3"/>
    <p:sldLayoutId id="2147483826" r:id="rId4"/>
    <p:sldLayoutId id="2147483827" r:id="rId5"/>
    <p:sldLayoutId id="2147483875" r:id="rId6"/>
    <p:sldLayoutId id="2147483873" r:id="rId7"/>
    <p:sldLayoutId id="2147483872" r:id="rId8"/>
    <p:sldLayoutId id="2147483828" r:id="rId9"/>
    <p:sldLayoutId id="2147483877" r:id="rId10"/>
    <p:sldLayoutId id="2147483876" r:id="rId11"/>
    <p:sldLayoutId id="2147483871" r:id="rId12"/>
    <p:sldLayoutId id="2147483829" r:id="rId13"/>
    <p:sldLayoutId id="2147483923" r:id="rId14"/>
    <p:sldLayoutId id="2147483921" r:id="rId15"/>
    <p:sldLayoutId id="2147483830" r:id="rId16"/>
    <p:sldLayoutId id="2147483831" r:id="rId17"/>
    <p:sldLayoutId id="2147483832" r:id="rId18"/>
    <p:sldLayoutId id="2147483833" r:id="rId19"/>
    <p:sldLayoutId id="2147483834" r:id="rId20"/>
    <p:sldLayoutId id="2147483835" r:id="rId21"/>
    <p:sldLayoutId id="2147483836" r:id="rId22"/>
    <p:sldLayoutId id="2147483837" r:id="rId23"/>
    <p:sldLayoutId id="2147483838" r:id="rId24"/>
    <p:sldLayoutId id="2147483874" r:id="rId25"/>
    <p:sldLayoutId id="2147483926" r:id="rId26"/>
    <p:sldLayoutId id="2147483839" r:id="rId27"/>
    <p:sldLayoutId id="2147483925" r:id="rId28"/>
    <p:sldLayoutId id="2147483840" r:id="rId29"/>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grpSp>
        <p:nvGrpSpPr>
          <p:cNvPr id="11" name="Group 4">
            <a:extLst>
              <a:ext uri="{FF2B5EF4-FFF2-40B4-BE49-F238E27FC236}">
                <a16:creationId xmlns:a16="http://schemas.microsoft.com/office/drawing/2014/main" id="{3CDF1934-D2B2-4AA9-8EA1-1E5186579043}"/>
              </a:ext>
            </a:extLst>
          </p:cNvPr>
          <p:cNvGrpSpPr>
            <a:grpSpLocks noChangeAspect="1"/>
          </p:cNvGrpSpPr>
          <p:nvPr userDrawn="1"/>
        </p:nvGrpSpPr>
        <p:grpSpPr bwMode="auto">
          <a:xfrm>
            <a:off x="11287125" y="6356350"/>
            <a:ext cx="303213" cy="311150"/>
            <a:chOff x="7110" y="4004"/>
            <a:chExt cx="191" cy="196"/>
          </a:xfrm>
        </p:grpSpPr>
        <p:sp>
          <p:nvSpPr>
            <p:cNvPr id="12" name="Freeform 5">
              <a:extLst>
                <a:ext uri="{FF2B5EF4-FFF2-40B4-BE49-F238E27FC236}">
                  <a16:creationId xmlns:a16="http://schemas.microsoft.com/office/drawing/2014/main" id="{CD35872E-4184-4A23-95E6-82765736F9D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6">
              <a:extLst>
                <a:ext uri="{FF2B5EF4-FFF2-40B4-BE49-F238E27FC236}">
                  <a16:creationId xmlns:a16="http://schemas.microsoft.com/office/drawing/2014/main" id="{9F1107F2-2963-451C-9226-045532588C4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a:extLst>
                <a:ext uri="{FF2B5EF4-FFF2-40B4-BE49-F238E27FC236}">
                  <a16:creationId xmlns:a16="http://schemas.microsoft.com/office/drawing/2014/main" id="{0DA7FBA8-90E2-4391-A0BA-B3AB3437530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1" name="Date Placeholder 1">
            <a:extLst>
              <a:ext uri="{FF2B5EF4-FFF2-40B4-BE49-F238E27FC236}">
                <a16:creationId xmlns:a16="http://schemas.microsoft.com/office/drawing/2014/main" id="{A9B702AF-19B6-4F5E-8D83-4C8DC525EA2D}"/>
              </a:ext>
            </a:extLst>
          </p:cNvPr>
          <p:cNvSpPr txBox="1">
            <a:spLocks/>
          </p:cNvSpPr>
          <p:nvPr userDrawn="1"/>
        </p:nvSpPr>
        <p:spPr>
          <a:xfrm>
            <a:off x="1352728" y="6471244"/>
            <a:ext cx="1191258"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fld id="{7DBDBB20-DA7B-4EA8-9594-84A1D3A4EA29}" type="datetime3">
              <a:rPr lang="en-US" smtClean="0"/>
              <a:t>10 October 2024</a:t>
            </a:fld>
            <a:endParaRPr lang="en-IN" dirty="0"/>
          </a:p>
        </p:txBody>
      </p:sp>
      <p:sp>
        <p:nvSpPr>
          <p:cNvPr id="22" name="Footer Placeholder 2">
            <a:extLst>
              <a:ext uri="{FF2B5EF4-FFF2-40B4-BE49-F238E27FC236}">
                <a16:creationId xmlns:a16="http://schemas.microsoft.com/office/drawing/2014/main" id="{F5D667A6-D967-4BCE-95CA-C796E5DCAADD}"/>
              </a:ext>
            </a:extLst>
          </p:cNvPr>
          <p:cNvSpPr txBox="1">
            <a:spLocks/>
          </p:cNvSpPr>
          <p:nvPr userDrawn="1"/>
        </p:nvSpPr>
        <p:spPr>
          <a:xfrm>
            <a:off x="3162988" y="6471244"/>
            <a:ext cx="3086100" cy="180000"/>
          </a:xfrm>
          <a:prstGeom prst="rect">
            <a:avLst/>
          </a:prstGeom>
        </p:spPr>
        <p:txBody>
          <a:bodyPr/>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dirty="0"/>
              <a:t>Presentation title</a:t>
            </a:r>
          </a:p>
        </p:txBody>
      </p:sp>
      <p:sp>
        <p:nvSpPr>
          <p:cNvPr id="24" name="Slide Number Placeholder 4">
            <a:extLst>
              <a:ext uri="{FF2B5EF4-FFF2-40B4-BE49-F238E27FC236}">
                <a16:creationId xmlns:a16="http://schemas.microsoft.com/office/drawing/2014/main" id="{E59D4E9C-D280-4A0D-B23D-22954AB0CEC9}"/>
              </a:ext>
            </a:extLst>
          </p:cNvPr>
          <p:cNvSpPr txBox="1">
            <a:spLocks/>
          </p:cNvSpPr>
          <p:nvPr userDrawn="1"/>
        </p:nvSpPr>
        <p:spPr>
          <a:xfrm>
            <a:off x="609600" y="6471244"/>
            <a:ext cx="663066" cy="180000"/>
          </a:xfrm>
          <a:prstGeom prst="rect">
            <a:avLst/>
          </a:prstGeom>
        </p:spPr>
        <p:txBody>
          <a:bodyPr lIns="0"/>
          <a:lstStyle>
            <a:defPPr>
              <a:defRPr lang="en-US"/>
            </a:defPPr>
            <a:lvl1pPr>
              <a:defRPr sz="80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GB" dirty="0"/>
              <a:t>Page </a:t>
            </a:r>
            <a:fld id="{D5B76411-544C-4F9A-8EDE-9EEB2BD21F95}" type="slidenum">
              <a:rPr lang="en-IN" smtClean="0"/>
              <a:t>‹#›</a:t>
            </a:fld>
            <a:endParaRPr dirty="0"/>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920"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3" r:id="rId11"/>
    <p:sldLayoutId id="2147483919" r:id="rId12"/>
    <p:sldLayoutId id="2147483922" r:id="rId13"/>
    <p:sldLayoutId id="2147483924"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Lst>
  <p:hf hdr="0"/>
  <p:txStyles>
    <p:titleStyle>
      <a:lvl1pPr algn="l" defTabSz="914400" rtl="0" eaLnBrk="1" latinLnBrk="0" hangingPunct="1">
        <a:lnSpc>
          <a:spcPct val="85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2" userDrawn="1">
          <p15:clr>
            <a:srgbClr val="F26B43"/>
          </p15:clr>
        </p15:guide>
        <p15:guide id="3" pos="384" userDrawn="1">
          <p15:clr>
            <a:srgbClr val="F26B43"/>
          </p15:clr>
        </p15:guide>
        <p15:guide id="4" pos="7302" userDrawn="1">
          <p15:clr>
            <a:srgbClr val="F26B43"/>
          </p15:clr>
        </p15:guide>
        <p15:guide id="5" orient="horz" pos="712" userDrawn="1">
          <p15:clr>
            <a:srgbClr val="F26B43"/>
          </p15:clr>
        </p15:guide>
        <p15:guide id="6" orient="horz" pos="3840" userDrawn="1">
          <p15:clr>
            <a:srgbClr val="F26B43"/>
          </p15:clr>
        </p15:guide>
        <p15:guide id="7" orient="horz" pos="4199" userDrawn="1">
          <p15:clr>
            <a:srgbClr val="F26B43"/>
          </p15:clr>
        </p15:guide>
        <p15:guide id="8" orient="horz" pos="173" userDrawn="1">
          <p15:clr>
            <a:srgbClr val="F26B43"/>
          </p15:clr>
        </p15:guide>
        <p15:guide id="9" orient="horz" pos="39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AC report digitization</a:t>
            </a:r>
          </a:p>
        </p:txBody>
      </p:sp>
      <p:sp>
        <p:nvSpPr>
          <p:cNvPr id="3" name="Subtitle 2"/>
          <p:cNvSpPr>
            <a:spLocks noGrp="1"/>
          </p:cNvSpPr>
          <p:nvPr>
            <p:ph type="subTitle" idx="1"/>
          </p:nvPr>
        </p:nvSpPr>
        <p:spPr/>
        <p:txBody>
          <a:bodyPr/>
          <a:lstStyle/>
          <a:p>
            <a:r>
              <a:rPr lang="en-IN" sz="1600">
                <a:latin typeface="EYInterstate Regular" panose="02000503020000020004" pitchFamily="2" charset="0"/>
              </a:rPr>
              <a:t>1</a:t>
            </a:r>
            <a:r>
              <a:rPr lang="en-IN" sz="1600" dirty="0">
                <a:latin typeface="EYInterstate Regular" panose="02000503020000020004" pitchFamily="2" charset="0"/>
              </a:rPr>
              <a:t>0</a:t>
            </a:r>
            <a:r>
              <a:rPr lang="en-IN" sz="1600">
                <a:latin typeface="EYInterstate Regular" panose="02000503020000020004" pitchFamily="2" charset="0"/>
              </a:rPr>
              <a:t> </a:t>
            </a:r>
            <a:r>
              <a:rPr lang="en-IN" sz="1600" dirty="0">
                <a:latin typeface="EYInterstate Regular" panose="02000503020000020004" pitchFamily="2" charset="0"/>
              </a:rPr>
              <a:t>October 2024</a:t>
            </a:r>
          </a:p>
        </p:txBody>
      </p:sp>
    </p:spTree>
    <p:extLst>
      <p:ext uri="{BB962C8B-B14F-4D97-AF65-F5344CB8AC3E}">
        <p14:creationId xmlns:p14="http://schemas.microsoft.com/office/powerpoint/2010/main" val="830493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2CC9-AF03-4CDA-22A9-B647FA782AA3}"/>
              </a:ext>
            </a:extLst>
          </p:cNvPr>
          <p:cNvSpPr>
            <a:spLocks noGrp="1"/>
          </p:cNvSpPr>
          <p:nvPr>
            <p:ph type="title"/>
          </p:nvPr>
        </p:nvSpPr>
        <p:spPr/>
        <p:txBody>
          <a:bodyPr/>
          <a:lstStyle/>
          <a:p>
            <a:r>
              <a:rPr lang="en-US" b="1" dirty="0"/>
              <a:t>Issue root cause summary</a:t>
            </a:r>
            <a:br>
              <a:rPr lang="en-US" b="1" dirty="0"/>
            </a:br>
            <a:r>
              <a:rPr lang="en-US" sz="1600" b="1" dirty="0"/>
              <a:t>Summary of issue root cause explanations for high and medium rated issues across review areas</a:t>
            </a:r>
            <a:r>
              <a:rPr lang="en-US" sz="1600" b="1" i="1" dirty="0"/>
              <a:t> </a:t>
            </a:r>
            <a:endParaRPr lang="en-IN" sz="1600" b="1" dirty="0"/>
          </a:p>
        </p:txBody>
      </p:sp>
      <p:sp>
        <p:nvSpPr>
          <p:cNvPr id="3" name="TextBox 3">
            <a:extLst>
              <a:ext uri="{FF2B5EF4-FFF2-40B4-BE49-F238E27FC236}">
                <a16:creationId xmlns:a16="http://schemas.microsoft.com/office/drawing/2014/main" id="{5CB4C95C-5D4A-85F9-7554-1470A2F1CD57}"/>
              </a:ext>
            </a:extLst>
          </p:cNvPr>
          <p:cNvSpPr txBox="1"/>
          <p:nvPr/>
        </p:nvSpPr>
        <p:spPr>
          <a:xfrm>
            <a:off x="700401" y="1172485"/>
            <a:ext cx="10965501" cy="5893280"/>
          </a:xfrm>
          <a:prstGeom prst="rect">
            <a:avLst/>
          </a:prstGeom>
          <a:noFill/>
        </p:spPr>
        <p:txBody>
          <a:bodyPr wrap="square" lIns="0" tIns="36576"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b="1" dirty="0">
                <a:solidFill>
                  <a:schemeClr val="bg1"/>
                </a:solidFill>
              </a:rPr>
              <a:t>Total High &amp; Medium Rated Issues: 10</a:t>
            </a:r>
            <a:br>
              <a:rPr lang="en-US" sz="1200" b="1" dirty="0">
                <a:solidFill>
                  <a:schemeClr val="bg1"/>
                </a:solidFill>
              </a:rPr>
            </a:br>
            <a:br>
              <a:rPr lang="en-US" sz="1200" dirty="0">
                <a:solidFill>
                  <a:schemeClr val="bg1"/>
                </a:solidFill>
              </a:rPr>
            </a:br>
            <a:r>
              <a:rPr lang="en-US" sz="1200" dirty="0">
                <a:solidFill>
                  <a:schemeClr val="bg1"/>
                </a:solidFill>
              </a:rPr>
              <a:t>• </a:t>
            </a:r>
            <a:r>
              <a:rPr lang="en-US" sz="1200" b="1" dirty="0">
                <a:solidFill>
                  <a:schemeClr val="bg1"/>
                </a:solidFill>
              </a:rPr>
              <a:t>High-Rated Issues</a:t>
            </a:r>
            <a:r>
              <a:rPr lang="en-US" sz="1200" dirty="0">
                <a:solidFill>
                  <a:schemeClr val="bg1"/>
                </a:solidFill>
              </a:rPr>
              <a:t>: 2 unique issues identified.</a:t>
            </a:r>
            <a:br>
              <a:rPr lang="en-US" sz="1200" dirty="0">
                <a:solidFill>
                  <a:schemeClr val="bg1"/>
                </a:solidFill>
              </a:rPr>
            </a:br>
            <a:r>
              <a:rPr lang="en-US" sz="1200" dirty="0">
                <a:solidFill>
                  <a:schemeClr val="bg1"/>
                </a:solidFill>
              </a:rPr>
              <a:t>• </a:t>
            </a:r>
            <a:r>
              <a:rPr lang="en-US" sz="1200" b="1" dirty="0">
                <a:solidFill>
                  <a:schemeClr val="bg1"/>
                </a:solidFill>
              </a:rPr>
              <a:t>Medium-Rated Issues</a:t>
            </a:r>
            <a:r>
              <a:rPr lang="en-US" sz="1200" dirty="0">
                <a:solidFill>
                  <a:schemeClr val="bg1"/>
                </a:solidFill>
              </a:rPr>
              <a:t>: 8 unique issues identified</a:t>
            </a:r>
          </a:p>
          <a:p>
            <a:pPr algn="l"/>
            <a:endParaRPr lang="en-US" sz="1200" b="0" i="0" dirty="0">
              <a:solidFill>
                <a:schemeClr val="bg1"/>
              </a:solidFill>
              <a:effectLst/>
              <a:highlight>
                <a:srgbClr val="FFFFFF"/>
              </a:highlight>
            </a:endParaRPr>
          </a:p>
          <a:p>
            <a:pPr algn="l"/>
            <a:endParaRPr lang="en-US" sz="1200" b="0" i="0" dirty="0">
              <a:solidFill>
                <a:schemeClr val="bg1"/>
              </a:solidFill>
              <a:effectLst/>
              <a:highlight>
                <a:srgbClr val="FFFFFF"/>
              </a:highlight>
            </a:endParaRPr>
          </a:p>
          <a:p>
            <a:pPr algn="l"/>
            <a:r>
              <a:rPr lang="en-US" sz="1200" b="0" i="0" dirty="0">
                <a:solidFill>
                  <a:schemeClr val="bg1"/>
                </a:solidFill>
                <a:effectLst/>
                <a:highlight>
                  <a:srgbClr val="FFFFFF"/>
                </a:highlight>
              </a:rPr>
              <a:t>Summary of Issue Observations Under each Root Cause</a:t>
            </a:r>
          </a:p>
          <a:p>
            <a:pPr algn="l"/>
            <a:br>
              <a:rPr lang="en-US" sz="1200" b="0" i="0" dirty="0">
                <a:solidFill>
                  <a:schemeClr val="bg1"/>
                </a:solidFill>
                <a:effectLst/>
                <a:highlight>
                  <a:srgbClr val="FFFFFF"/>
                </a:highlight>
              </a:rPr>
            </a:br>
            <a:r>
              <a:rPr lang="en-US" sz="1200" b="0" i="0" dirty="0">
                <a:solidFill>
                  <a:schemeClr val="bg1"/>
                </a:solidFill>
                <a:effectLst/>
                <a:highlight>
                  <a:srgbClr val="FFFFFF"/>
                </a:highlight>
              </a:rPr>
              <a:t>**Absence of Process**</a:t>
            </a:r>
          </a:p>
          <a:p>
            <a:pPr algn="l"/>
            <a:r>
              <a:rPr lang="en-US" sz="1200" b="1" dirty="0">
                <a:solidFill>
                  <a:schemeClr val="bg1"/>
                </a:solidFill>
              </a:rPr>
              <a:t>Medium Rated Issues: </a:t>
            </a:r>
            <a:r>
              <a:rPr lang="en-US" sz="1200" kern="100" dirty="0">
                <a:solidFill>
                  <a:schemeClr val="bg1"/>
                </a:solidFill>
                <a:cs typeface="Times New Roman" panose="02020603050405020304" pitchFamily="18" charset="0"/>
              </a:rPr>
              <a:t>The absence of a defined policy for identifying and reporting non-cooperative borrowers creates ambiguity in compliance with regulatory requirements. Additionally, there is no established process to verify the registration of non-profit organizations on the DARPAN portal, which may lead to non-compliance with RBI regulations.</a:t>
            </a:r>
          </a:p>
          <a:p>
            <a:pPr algn="l"/>
            <a:endParaRPr lang="en-US" sz="1200" b="0" i="0" dirty="0">
              <a:solidFill>
                <a:schemeClr val="bg1"/>
              </a:solidFill>
              <a:effectLst/>
              <a:highlight>
                <a:srgbClr val="FFFFFF"/>
              </a:highlight>
            </a:endParaRPr>
          </a:p>
          <a:p>
            <a:pPr algn="l"/>
            <a:r>
              <a:rPr lang="en-US" sz="1200" b="1" dirty="0">
                <a:solidFill>
                  <a:schemeClr val="bg1"/>
                </a:solidFill>
                <a:highlight>
                  <a:srgbClr val="FFFFFF"/>
                </a:highlight>
              </a:rPr>
              <a:t>**</a:t>
            </a:r>
            <a:r>
              <a:rPr lang="en-US" sz="1200" b="0" i="0" dirty="0">
                <a:solidFill>
                  <a:schemeClr val="bg1"/>
                </a:solidFill>
                <a:effectLst/>
                <a:highlight>
                  <a:srgbClr val="FFFFFF"/>
                </a:highlight>
              </a:rPr>
              <a:t>Lack of Documentation**</a:t>
            </a:r>
          </a:p>
          <a:p>
            <a:r>
              <a:rPr lang="en-US" sz="1200" b="1" dirty="0">
                <a:solidFill>
                  <a:schemeClr val="bg1"/>
                </a:solidFill>
              </a:rPr>
              <a:t>High Rated Issues: </a:t>
            </a:r>
            <a:r>
              <a:rPr lang="en-US" sz="1200" kern="100" dirty="0">
                <a:solidFill>
                  <a:schemeClr val="bg1"/>
                </a:solidFill>
                <a:cs typeface="Times New Roman" panose="02020603050405020304" pitchFamily="18" charset="0"/>
              </a:rPr>
              <a:t>There was no evidence of approvals and formal email sign-offs for product notes, indicating a failure to maintain a centralized repository for documentation. This absence raises concerns about accountability and compliance, as it results in a lack of an audit trail for product note sign-offs. </a:t>
            </a:r>
          </a:p>
          <a:p>
            <a:pPr algn="l"/>
            <a:endParaRPr lang="en-US" sz="1200" b="0" i="0" dirty="0">
              <a:solidFill>
                <a:schemeClr val="bg1"/>
              </a:solidFill>
              <a:effectLst/>
              <a:highlight>
                <a:srgbClr val="FFFFFF"/>
              </a:highlight>
            </a:endParaRPr>
          </a:p>
          <a:p>
            <a:r>
              <a:rPr lang="en-US" sz="1200" b="1" dirty="0">
                <a:solidFill>
                  <a:schemeClr val="bg1"/>
                </a:solidFill>
              </a:rPr>
              <a:t>Medium Rated Issues: </a:t>
            </a:r>
            <a:r>
              <a:rPr lang="en-US" sz="1200" kern="100" dirty="0">
                <a:solidFill>
                  <a:schemeClr val="bg1"/>
                </a:solidFill>
                <a:cs typeface="Times New Roman" panose="02020603050405020304" pitchFamily="18" charset="0"/>
              </a:rPr>
              <a:t>Like the high-rated issues, the lack of documentation for identifying non-cooperative borrowers contributes to compliance risks and operational inefficiencies.</a:t>
            </a:r>
          </a:p>
          <a:p>
            <a:pPr algn="l"/>
            <a:endParaRPr lang="en-US" sz="1200" b="0" i="0" dirty="0">
              <a:solidFill>
                <a:schemeClr val="bg1"/>
              </a:solidFill>
              <a:effectLst/>
              <a:highlight>
                <a:srgbClr val="FFFFFF"/>
              </a:highlight>
            </a:endParaRPr>
          </a:p>
          <a:p>
            <a:pPr marL="0" marR="0">
              <a:lnSpc>
                <a:spcPct val="107000"/>
              </a:lnSpc>
              <a:spcBef>
                <a:spcPts val="0"/>
              </a:spcBef>
              <a:spcAft>
                <a:spcPts val="800"/>
              </a:spcAft>
            </a:pPr>
            <a:r>
              <a:rPr lang="en-US" sz="1200" kern="100" dirty="0">
                <a:solidFill>
                  <a:schemeClr val="bg1"/>
                </a:solidFill>
                <a:effectLst/>
                <a:ea typeface="Aptos" panose="020B0004020202020204" pitchFamily="34" charset="0"/>
                <a:cs typeface="Times New Roman"/>
              </a:rPr>
              <a:t>**Process Non-adherence**</a:t>
            </a:r>
          </a:p>
          <a:p>
            <a:pPr>
              <a:lnSpc>
                <a:spcPct val="107000"/>
              </a:lnSpc>
              <a:spcAft>
                <a:spcPts val="800"/>
              </a:spcAft>
            </a:pPr>
            <a:r>
              <a:rPr lang="en-US" sz="1200" b="1" dirty="0">
                <a:solidFill>
                  <a:schemeClr val="bg1"/>
                </a:solidFill>
              </a:rPr>
              <a:t>High Rated Issues: </a:t>
            </a:r>
            <a:r>
              <a:rPr lang="en-US" sz="1200" kern="100" dirty="0">
                <a:solidFill>
                  <a:schemeClr val="bg1"/>
                </a:solidFill>
                <a:cs typeface="Times New Roman" panose="02020603050405020304" pitchFamily="18" charset="0"/>
              </a:rPr>
              <a:t>Inadequate controls over handling and storage of customers’ confidential documents were observed, leading to potential risks of misplacement or loss of sensitive information. This situation poses a significant threat to customer privacy and regulatory compliance.</a:t>
            </a:r>
          </a:p>
          <a:p>
            <a:pPr marR="0">
              <a:lnSpc>
                <a:spcPct val="107000"/>
              </a:lnSpc>
              <a:spcBef>
                <a:spcPts val="0"/>
              </a:spcBef>
              <a:spcAft>
                <a:spcPts val="800"/>
              </a:spcAft>
            </a:pPr>
            <a:r>
              <a:rPr lang="en-US" sz="1200" b="1" dirty="0">
                <a:solidFill>
                  <a:schemeClr val="bg1"/>
                </a:solidFill>
              </a:rPr>
              <a:t>Medium Rated Issues: </a:t>
            </a:r>
            <a:r>
              <a:rPr lang="en-US" sz="1200" kern="100" dirty="0">
                <a:solidFill>
                  <a:schemeClr val="bg1"/>
                </a:solidFill>
                <a:cs typeface="Times New Roman" panose="02020603050405020304" pitchFamily="18" charset="0"/>
              </a:rPr>
              <a:t>Deviations from established processes, such as not obtaining the required Interest Service Reserve for loans, indicate a failure to adhere to operational guidelines. Additionally, instances of password sharing among staff highlight significant breaches of security protocols, increasing the risk of data breaches.</a:t>
            </a:r>
          </a:p>
          <a:p>
            <a:pPr marL="0" marR="0">
              <a:lnSpc>
                <a:spcPct val="107000"/>
              </a:lnSpc>
              <a:spcBef>
                <a:spcPts val="0"/>
              </a:spcBef>
              <a:spcAft>
                <a:spcPts val="800"/>
              </a:spcAft>
            </a:pPr>
            <a:endParaRPr lang="en-US" sz="1200" kern="100" dirty="0">
              <a:solidFill>
                <a:schemeClr val="bg1"/>
              </a:solidFill>
              <a:effectLst/>
              <a:ea typeface="Aptos" panose="020B0004020202020204" pitchFamily="34" charset="0"/>
              <a:cs typeface="Times New Roman" panose="02020603050405020304" pitchFamily="18" charset="0"/>
            </a:endParaRPr>
          </a:p>
          <a:p>
            <a:pPr algn="l"/>
            <a:endParaRPr lang="en-US" sz="1200" b="0" i="0" dirty="0">
              <a:solidFill>
                <a:schemeClr val="bg1"/>
              </a:solidFill>
              <a:effectLst/>
              <a:highlight>
                <a:srgbClr val="FFFFFF"/>
              </a:highlight>
            </a:endParaRPr>
          </a:p>
          <a:p>
            <a:pPr algn="l"/>
            <a:endParaRPr lang="en-US" sz="1200" dirty="0" err="1">
              <a:solidFill>
                <a:schemeClr val="bg1"/>
              </a:solidFill>
            </a:endParaRPr>
          </a:p>
        </p:txBody>
      </p:sp>
    </p:spTree>
    <p:extLst>
      <p:ext uri="{BB962C8B-B14F-4D97-AF65-F5344CB8AC3E}">
        <p14:creationId xmlns:p14="http://schemas.microsoft.com/office/powerpoint/2010/main" val="2863058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2CC9-AF03-4CDA-22A9-B647FA782AA3}"/>
              </a:ext>
            </a:extLst>
          </p:cNvPr>
          <p:cNvSpPr>
            <a:spLocks noGrp="1"/>
          </p:cNvSpPr>
          <p:nvPr>
            <p:ph type="title"/>
          </p:nvPr>
        </p:nvSpPr>
        <p:spPr/>
        <p:txBody>
          <a:bodyPr/>
          <a:lstStyle/>
          <a:p>
            <a:r>
              <a:rPr lang="en-US" b="1" dirty="0"/>
              <a:t>Issue root cause summary</a:t>
            </a:r>
            <a:br>
              <a:rPr lang="en-US" b="1" dirty="0"/>
            </a:br>
            <a:r>
              <a:rPr lang="en-US" sz="1600" b="1" dirty="0"/>
              <a:t>Summary of issue root cause explanations for high and medium rated issues across review areas</a:t>
            </a:r>
            <a:r>
              <a:rPr lang="en-US" sz="1600" b="1" i="1" dirty="0"/>
              <a:t> </a:t>
            </a:r>
            <a:endParaRPr lang="en-IN" sz="1600" b="1" dirty="0"/>
          </a:p>
        </p:txBody>
      </p:sp>
      <p:sp>
        <p:nvSpPr>
          <p:cNvPr id="4" name="TextBox 3">
            <a:extLst>
              <a:ext uri="{FF2B5EF4-FFF2-40B4-BE49-F238E27FC236}">
                <a16:creationId xmlns:a16="http://schemas.microsoft.com/office/drawing/2014/main" id="{5CB4C95C-5D4A-85F9-7554-1470A2F1CD57}"/>
              </a:ext>
            </a:extLst>
          </p:cNvPr>
          <p:cNvSpPr txBox="1"/>
          <p:nvPr/>
        </p:nvSpPr>
        <p:spPr>
          <a:xfrm>
            <a:off x="616425" y="1132970"/>
            <a:ext cx="10965501" cy="2127634"/>
          </a:xfrm>
          <a:prstGeom prst="rect">
            <a:avLst/>
          </a:prstGeom>
          <a:noFill/>
        </p:spPr>
        <p:txBody>
          <a:bodyPr wrap="square" lIns="0" tIns="36576"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schemeClr val="bg1"/>
                </a:solidFill>
                <a:effectLst/>
                <a:ea typeface="Aptos" panose="020B0004020202020204" pitchFamily="34" charset="0"/>
                <a:cs typeface="Times New Roman"/>
              </a:rPr>
              <a:t>**System Development**</a:t>
            </a:r>
            <a:endParaRPr lang="en-US" sz="1200" dirty="0">
              <a:solidFill>
                <a:schemeClr val="bg1"/>
              </a:solidFill>
            </a:endParaRPr>
          </a:p>
          <a:p>
            <a:r>
              <a:rPr lang="en-US" sz="1200" b="1" dirty="0">
                <a:solidFill>
                  <a:schemeClr val="bg1"/>
                </a:solidFill>
              </a:rPr>
              <a:t>Medium Rated Issues: </a:t>
            </a:r>
            <a:r>
              <a:rPr lang="en-US" sz="1200" dirty="0">
                <a:solidFill>
                  <a:schemeClr val="bg1"/>
                </a:solidFill>
                <a:effectLst/>
                <a:ea typeface="Aptos" panose="020B0004020202020204" pitchFamily="34" charset="0"/>
                <a:cs typeface="Times New Roman" panose="02020603050405020304" pitchFamily="18" charset="0"/>
              </a:rPr>
              <a:t>P</a:t>
            </a:r>
            <a:r>
              <a:rPr lang="en-US" sz="1200" kern="100" dirty="0">
                <a:solidFill>
                  <a:schemeClr val="bg1"/>
                </a:solidFill>
                <a:cs typeface="Times New Roman" panose="02020603050405020304" pitchFamily="18" charset="0"/>
              </a:rPr>
              <a:t>eriodic Re-KYC for co-borrowers was not conducted as required, indicating a system deficiency that could lead to non-compliance with regulatory requirements. The lack of a risk categorization field for co-borrowers further exacerbates this issue.</a:t>
            </a:r>
          </a:p>
          <a:p>
            <a:pPr algn="l"/>
            <a:endParaRPr lang="en-US" sz="1200" b="0" i="0" dirty="0">
              <a:solidFill>
                <a:schemeClr val="bg1"/>
              </a:solidFill>
              <a:effectLst/>
              <a:highlight>
                <a:srgbClr val="FFFFFF"/>
              </a:highlight>
            </a:endParaRPr>
          </a:p>
          <a:p>
            <a:pPr algn="l"/>
            <a:r>
              <a:rPr lang="en-US" sz="1200" dirty="0">
                <a:solidFill>
                  <a:schemeClr val="bg1"/>
                </a:solidFill>
                <a:effectLst/>
                <a:ea typeface="Aptos" panose="020B0004020202020204" pitchFamily="34" charset="0"/>
                <a:cs typeface="Times New Roman"/>
              </a:rPr>
              <a:t>**System Issue**</a:t>
            </a:r>
          </a:p>
          <a:p>
            <a:pPr marR="0">
              <a:lnSpc>
                <a:spcPct val="107000"/>
              </a:lnSpc>
              <a:spcBef>
                <a:spcPts val="0"/>
              </a:spcBef>
              <a:spcAft>
                <a:spcPts val="800"/>
              </a:spcAft>
            </a:pPr>
            <a:r>
              <a:rPr lang="en-US" sz="1200" b="1" dirty="0">
                <a:solidFill>
                  <a:schemeClr val="bg1"/>
                </a:solidFill>
              </a:rPr>
              <a:t>Medium Rated Issues: </a:t>
            </a:r>
            <a:r>
              <a:rPr lang="en-US" sz="1200" kern="100" dirty="0">
                <a:solidFill>
                  <a:schemeClr val="bg1"/>
                </a:solidFill>
                <a:cs typeface="Times New Roman" panose="02020603050405020304" pitchFamily="18" charset="0"/>
              </a:rPr>
              <a:t>Sharing of user IDs and passwords among relationship officers was observed, which is a violation of information security policies. This practice poses a significant risk to the integrity of organizational data and systems.</a:t>
            </a:r>
          </a:p>
          <a:p>
            <a:pPr marL="0" marR="0">
              <a:lnSpc>
                <a:spcPct val="107000"/>
              </a:lnSpc>
              <a:spcBef>
                <a:spcPts val="0"/>
              </a:spcBef>
              <a:spcAft>
                <a:spcPts val="800"/>
              </a:spcAft>
            </a:pPr>
            <a:endParaRPr lang="en-US" sz="1200" kern="100" dirty="0">
              <a:solidFill>
                <a:schemeClr val="bg1"/>
              </a:solidFill>
              <a:effectLst/>
              <a:ea typeface="Aptos" panose="020B0004020202020204" pitchFamily="34" charset="0"/>
              <a:cs typeface="Times New Roman" panose="02020603050405020304" pitchFamily="18" charset="0"/>
            </a:endParaRPr>
          </a:p>
          <a:p>
            <a:pPr algn="l"/>
            <a:endParaRPr lang="en-US" sz="1200" b="0" i="0" dirty="0">
              <a:solidFill>
                <a:schemeClr val="bg1"/>
              </a:solidFill>
              <a:effectLst/>
              <a:highlight>
                <a:srgbClr val="FFFFFF"/>
              </a:highlight>
            </a:endParaRPr>
          </a:p>
          <a:p>
            <a:pPr algn="l"/>
            <a:endParaRPr lang="en-US" sz="1200" dirty="0" err="1">
              <a:solidFill>
                <a:schemeClr val="bg1"/>
              </a:solidFill>
            </a:endParaRPr>
          </a:p>
        </p:txBody>
      </p:sp>
    </p:spTree>
    <p:extLst>
      <p:ext uri="{BB962C8B-B14F-4D97-AF65-F5344CB8AC3E}">
        <p14:creationId xmlns:p14="http://schemas.microsoft.com/office/powerpoint/2010/main" val="1074427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2CC9-AF03-4CDA-22A9-B647FA782AA3}"/>
              </a:ext>
            </a:extLst>
          </p:cNvPr>
          <p:cNvSpPr>
            <a:spLocks noGrp="1"/>
          </p:cNvSpPr>
          <p:nvPr>
            <p:ph type="title"/>
          </p:nvPr>
        </p:nvSpPr>
        <p:spPr/>
        <p:txBody>
          <a:bodyPr/>
          <a:lstStyle/>
          <a:p>
            <a:r>
              <a:rPr lang="en-US" sz="2400" b="1" dirty="0"/>
              <a:t>Summary of issue statistics, issue findings, root cause explanation, </a:t>
            </a:r>
            <a:br>
              <a:rPr lang="en-US" sz="2400" b="1" dirty="0"/>
            </a:br>
            <a:r>
              <a:rPr lang="en-US" sz="2400" b="1" dirty="0"/>
              <a:t>probable risk - Overall</a:t>
            </a:r>
            <a:endParaRPr lang="en-IN" sz="1600" b="1" dirty="0"/>
          </a:p>
        </p:txBody>
      </p:sp>
      <p:sp>
        <p:nvSpPr>
          <p:cNvPr id="3" name="TextBox 2">
            <a:extLst>
              <a:ext uri="{FF2B5EF4-FFF2-40B4-BE49-F238E27FC236}">
                <a16:creationId xmlns:a16="http://schemas.microsoft.com/office/drawing/2014/main" id="{50847A53-DE27-E8D4-1D31-97344853BF82}"/>
              </a:ext>
            </a:extLst>
          </p:cNvPr>
          <p:cNvSpPr txBox="1"/>
          <p:nvPr/>
        </p:nvSpPr>
        <p:spPr>
          <a:xfrm>
            <a:off x="609917" y="908679"/>
            <a:ext cx="10978515" cy="5672322"/>
          </a:xfrm>
          <a:prstGeom prst="rect">
            <a:avLst/>
          </a:prstGeom>
          <a:noFill/>
        </p:spPr>
        <p:txBody>
          <a:bodyPr wrap="square" lIns="0" tIns="36576" rIns="0" bIns="0" rtlCol="0">
            <a:spAutoFit/>
          </a:bodyPr>
          <a:lstStyle/>
          <a:p>
            <a:pPr defTabSz="913943"/>
            <a:r>
              <a:rPr lang="en-IN" sz="1200" b="1" dirty="0">
                <a:solidFill>
                  <a:schemeClr val="bg1"/>
                </a:solidFill>
              </a:rPr>
              <a:t>Number of issues present are: </a:t>
            </a:r>
            <a:r>
              <a:rPr lang="en-IN" sz="1400" b="1" dirty="0">
                <a:solidFill>
                  <a:schemeClr val="bg1"/>
                </a:solidFill>
                <a:latin typeface="EYInterstate Light" panose="02000506000000020004" pitchFamily="2" charset="0"/>
              </a:rPr>
              <a:t>34</a:t>
            </a:r>
            <a:br>
              <a:rPr lang="en-IN" sz="1400" dirty="0">
                <a:solidFill>
                  <a:schemeClr val="bg1"/>
                </a:solidFill>
              </a:rPr>
            </a:br>
            <a:r>
              <a:rPr lang="en-IN" sz="1200" b="1" dirty="0">
                <a:solidFill>
                  <a:schemeClr val="bg1"/>
                </a:solidFill>
              </a:rPr>
              <a:t>Issue Ratings: </a:t>
            </a:r>
            <a:r>
              <a:rPr lang="en-IN" sz="1200" b="1" dirty="0">
                <a:solidFill>
                  <a:schemeClr val="bg1"/>
                </a:solidFill>
                <a:latin typeface="EYInterstate Light" panose="02000506000000020004" pitchFamily="2" charset="0"/>
              </a:rPr>
              <a:t>4 high,12 medium and 18 low rated issues identified</a:t>
            </a:r>
          </a:p>
          <a:p>
            <a:pPr defTabSz="913943"/>
            <a:br>
              <a:rPr lang="en-IN" sz="1200" b="1" dirty="0">
                <a:solidFill>
                  <a:schemeClr val="bg1"/>
                </a:solidFill>
                <a:latin typeface="EYInterstate Light" panose="02000506000000020004" pitchFamily="2" charset="0"/>
              </a:rPr>
            </a:br>
            <a:r>
              <a:rPr lang="en-IN" sz="1200" b="1" dirty="0">
                <a:solidFill>
                  <a:schemeClr val="bg1"/>
                </a:solidFill>
              </a:rPr>
              <a:t>Risk Categories: </a:t>
            </a:r>
            <a:r>
              <a:rPr lang="en-IN" sz="1400" b="1" dirty="0">
                <a:solidFill>
                  <a:schemeClr val="bg1"/>
                </a:solidFill>
                <a:latin typeface="EYInterstate Light" panose="02000506000000020004" pitchFamily="2" charset="0"/>
              </a:rPr>
              <a:t>	</a:t>
            </a:r>
            <a:br>
              <a:rPr lang="en-IN" sz="1400" b="1" dirty="0">
                <a:solidFill>
                  <a:schemeClr val="bg1"/>
                </a:solidFill>
                <a:latin typeface="EYInterstate Light" panose="02000506000000020004" pitchFamily="2" charset="0"/>
              </a:rPr>
            </a:br>
            <a:r>
              <a:rPr lang="en-IN" sz="1400" dirty="0">
                <a:solidFill>
                  <a:schemeClr val="bg1"/>
                </a:solidFill>
              </a:rPr>
              <a:t>1.</a:t>
            </a:r>
            <a:r>
              <a:rPr lang="en-IN" sz="1200" b="1" dirty="0">
                <a:solidFill>
                  <a:schemeClr val="bg1"/>
                </a:solidFill>
                <a:latin typeface="EYInterstate Light" panose="02000506000000020004" pitchFamily="2" charset="0"/>
              </a:rPr>
              <a:t> Compliance Risk: 16 issues (0 high, 8 medium, 8 low)</a:t>
            </a:r>
            <a:br>
              <a:rPr lang="en-IN" sz="1200" b="1" dirty="0">
                <a:solidFill>
                  <a:schemeClr val="bg1"/>
                </a:solidFill>
                <a:latin typeface="EYInterstate Light" panose="02000506000000020004" pitchFamily="2" charset="0"/>
              </a:rPr>
            </a:br>
            <a:r>
              <a:rPr lang="en-IN" sz="1200" b="1" dirty="0">
                <a:solidFill>
                  <a:schemeClr val="bg1"/>
                </a:solidFill>
                <a:latin typeface="EYInterstate Light" panose="02000506000000020004" pitchFamily="2" charset="0"/>
              </a:rPr>
              <a:t>2. Operational Risk: 24 issues (4 high. 4 medium, 16 low)</a:t>
            </a:r>
            <a:br>
              <a:rPr lang="en-IN" sz="1200" b="1" dirty="0">
                <a:solidFill>
                  <a:schemeClr val="bg1"/>
                </a:solidFill>
                <a:latin typeface="EYInterstate Light" panose="02000506000000020004" pitchFamily="2" charset="0"/>
              </a:rPr>
            </a:br>
            <a:r>
              <a:rPr lang="en-IN" sz="1200" b="1" dirty="0">
                <a:solidFill>
                  <a:schemeClr val="bg1"/>
                </a:solidFill>
                <a:latin typeface="EYInterstate Light" panose="02000506000000020004" pitchFamily="2" charset="0"/>
              </a:rPr>
              <a:t>3. Financial Risk: 2 issues (2 low)</a:t>
            </a:r>
            <a:br>
              <a:rPr lang="en-IN" sz="1200" b="1" dirty="0">
                <a:solidFill>
                  <a:schemeClr val="bg1"/>
                </a:solidFill>
                <a:latin typeface="EYInterstate Light" panose="02000506000000020004" pitchFamily="2" charset="0"/>
              </a:rPr>
            </a:br>
            <a:r>
              <a:rPr lang="en-IN" sz="1200" b="1" dirty="0">
                <a:solidFill>
                  <a:schemeClr val="bg1"/>
                </a:solidFill>
                <a:latin typeface="EYInterstate Light" panose="02000506000000020004" pitchFamily="2" charset="0"/>
              </a:rPr>
              <a:t>4. Reputational Risk: 1 issue (1 low)</a:t>
            </a:r>
          </a:p>
          <a:p>
            <a:pPr defTabSz="913943"/>
            <a:r>
              <a:rPr lang="en-IN" sz="1200" b="1" dirty="0">
                <a:solidFill>
                  <a:schemeClr val="bg1"/>
                </a:solidFill>
                <a:latin typeface="EYInterstate Light" panose="02000506000000020004" pitchFamily="2" charset="0"/>
              </a:rPr>
              <a:t>5. Fraud Risk: 0 issue</a:t>
            </a:r>
          </a:p>
          <a:p>
            <a:pPr defTabSz="913943"/>
            <a:br>
              <a:rPr lang="en-IN" sz="1400" dirty="0">
                <a:solidFill>
                  <a:schemeClr val="bg1"/>
                </a:solidFill>
              </a:rPr>
            </a:br>
            <a:r>
              <a:rPr lang="en-IN" sz="1200" b="1" dirty="0">
                <a:solidFill>
                  <a:schemeClr val="bg1"/>
                </a:solidFill>
              </a:rPr>
              <a:t>Summary of Issue Findings:</a:t>
            </a:r>
          </a:p>
          <a:p>
            <a:pPr marL="171450" indent="-171450">
              <a:buFont typeface="Arial"/>
              <a:buChar char="•"/>
            </a:pPr>
            <a:r>
              <a:rPr lang="en-IN" sz="1000" dirty="0">
                <a:solidFill>
                  <a:schemeClr val="bg1"/>
                </a:solidFill>
                <a:ea typeface="+mn-lt"/>
                <a:cs typeface="+mn-lt"/>
              </a:rPr>
              <a:t>The observations reveal significant issues such as improper handling and storage of customers' confidential documents across various branches, and sharing of user IDs and passwords by relationship officers. There is a lack of compliance with regulatory and statutory requirements, including failure to display necessary notices and certificates. Physical security controls at branches are inadequate, with issues related to CCTV cameras and their backups. Discrepancies were found between physical assets and those listed in the Fixed Asset Register. Lastly, there were operational process exceptions, including mismatch between physical cheque quantity and the cheque inventory register.</a:t>
            </a:r>
          </a:p>
          <a:p>
            <a:pPr marL="171450" indent="-171450">
              <a:buFont typeface="Arial"/>
              <a:buChar char="•"/>
            </a:pPr>
            <a:endParaRPr lang="en-US" sz="1400" dirty="0">
              <a:solidFill>
                <a:srgbClr val="000000"/>
              </a:solidFill>
              <a:highlight>
                <a:srgbClr val="FFFFFF"/>
              </a:highlight>
              <a:latin typeface="Aptos Narrow" panose="020B0004020202020204" pitchFamily="34" charset="0"/>
            </a:endParaRPr>
          </a:p>
          <a:p>
            <a:pPr defTabSz="913943"/>
            <a:r>
              <a:rPr lang="en-IN" sz="1200" b="1" dirty="0">
                <a:solidFill>
                  <a:schemeClr val="bg1"/>
                </a:solidFill>
              </a:rPr>
              <a:t>Summary of Root Cause Explanation:</a:t>
            </a:r>
          </a:p>
          <a:p>
            <a:pPr marL="171450" indent="-171450">
              <a:buFont typeface="Arial"/>
              <a:buChar char="•"/>
            </a:pPr>
            <a:r>
              <a:rPr lang="en-IN" sz="1000" dirty="0">
                <a:solidFill>
                  <a:schemeClr val="bg1"/>
                </a:solidFill>
                <a:ea typeface="+mn-lt"/>
                <a:cs typeface="+mn-lt"/>
              </a:rPr>
              <a:t>The root causes of the issues observed include a lack of awareness or disciplined adherence to internal and regulatory requirements, particularly in handling customer documents and password sharing. There are also deficiencies in implementing IT security policies and monitoring physical security and fire safety at branches. The registers for IT and admin assets are not updated timely or properly, leading to discrepancies. Internal records are not adequately maintained or displayed. Operational processes, including FRFC management, are not adhered to due to lack of awareness. System deficiencies and operational misses have led to issues with Re-KYC of co-borrowers, unmasked Aadhaar copies, and customer detail updates. Lastly, there is a lack of adherence to regulatory guidelines regarding penal charges in facility agreements.</a:t>
            </a:r>
          </a:p>
          <a:p>
            <a:pPr marL="171450" indent="-171450">
              <a:buFont typeface="Arial"/>
              <a:buChar char="•"/>
            </a:pPr>
            <a:endParaRPr lang="en-IN" sz="1400" dirty="0">
              <a:solidFill>
                <a:schemeClr val="bg1"/>
              </a:solidFill>
            </a:endParaRPr>
          </a:p>
          <a:p>
            <a:pPr marL="0" lvl="1" defTabSz="913943"/>
            <a:r>
              <a:rPr lang="en-IN" sz="1200" b="1" dirty="0">
                <a:solidFill>
                  <a:schemeClr val="bg1"/>
                </a:solidFill>
              </a:rPr>
              <a:t>Root Cause Category: </a:t>
            </a:r>
          </a:p>
          <a:p>
            <a:pPr marL="1008063" lvl="2" indent="-285750" defTabSz="913943">
              <a:buFontTx/>
              <a:buChar char="-"/>
            </a:pPr>
            <a:r>
              <a:rPr lang="en-IN" sz="1200" b="1" dirty="0">
                <a:solidFill>
                  <a:schemeClr val="bg1"/>
                </a:solidFill>
                <a:latin typeface="EYInterstate Light" panose="02000506000000020004" pitchFamily="2" charset="0"/>
              </a:rPr>
              <a:t>1. Absence of Process: 5 issues (5 medium)</a:t>
            </a:r>
          </a:p>
          <a:p>
            <a:pPr marL="1008063" lvl="2" indent="-285750" defTabSz="913943">
              <a:buFontTx/>
              <a:buChar char="-"/>
            </a:pPr>
            <a:r>
              <a:rPr lang="en-IN" sz="1200" b="1" dirty="0">
                <a:solidFill>
                  <a:schemeClr val="bg1"/>
                </a:solidFill>
                <a:latin typeface="EYInterstate Light" panose="02000506000000020004" pitchFamily="2" charset="0"/>
              </a:rPr>
              <a:t>2. Lack of Documentation: 6 issues (3 medium, 3 low)</a:t>
            </a:r>
            <a:br>
              <a:rPr lang="en-IN" sz="1200" b="1" dirty="0">
                <a:solidFill>
                  <a:schemeClr val="bg1"/>
                </a:solidFill>
                <a:latin typeface="EYInterstate Light" panose="02000506000000020004" pitchFamily="2" charset="0"/>
              </a:rPr>
            </a:br>
            <a:r>
              <a:rPr lang="en-IN" sz="1200" b="1" dirty="0">
                <a:solidFill>
                  <a:schemeClr val="bg1"/>
                </a:solidFill>
                <a:latin typeface="EYInterstate Light" panose="02000506000000020004" pitchFamily="2" charset="0"/>
              </a:rPr>
              <a:t>3. Process Non-adherence: 21 issue (1 high, 5 medium, 15 low)</a:t>
            </a:r>
          </a:p>
          <a:p>
            <a:pPr marL="1008063" lvl="2" indent="-285750" defTabSz="913943">
              <a:buFontTx/>
              <a:buChar char="-"/>
            </a:pPr>
            <a:r>
              <a:rPr lang="en-IN" sz="1200" b="1" dirty="0">
                <a:solidFill>
                  <a:schemeClr val="bg1"/>
                </a:solidFill>
                <a:latin typeface="EYInterstate Light" panose="02000506000000020004" pitchFamily="2" charset="0"/>
              </a:rPr>
              <a:t>4. System Development: 4 issues (3 medium, 1 low)</a:t>
            </a:r>
          </a:p>
          <a:p>
            <a:pPr marL="1008063" lvl="2" indent="-285750" defTabSz="913943">
              <a:buFontTx/>
              <a:buChar char="-"/>
            </a:pPr>
            <a:r>
              <a:rPr lang="en-IN" sz="1200" b="1" dirty="0">
                <a:solidFill>
                  <a:schemeClr val="bg1"/>
                </a:solidFill>
                <a:latin typeface="EYInterstate Light" panose="02000506000000020004" pitchFamily="2" charset="0"/>
              </a:rPr>
              <a:t>5. System Issue: 5 issues (1 medium, 4 low)</a:t>
            </a:r>
          </a:p>
          <a:p>
            <a:pPr marL="265113" lvl="1" defTabSz="913943"/>
            <a:endParaRPr lang="en-IN" sz="1400" dirty="0">
              <a:solidFill>
                <a:schemeClr val="bg1"/>
              </a:solidFill>
              <a:latin typeface="EYInterstate Light"/>
            </a:endParaRPr>
          </a:p>
          <a:p>
            <a:pPr>
              <a:lnSpc>
                <a:spcPct val="85000"/>
              </a:lnSpc>
              <a:spcAft>
                <a:spcPts val="600"/>
              </a:spcAft>
              <a:buClr>
                <a:schemeClr val="accent2"/>
              </a:buClr>
              <a:buSzPct val="70000"/>
            </a:pPr>
            <a:endParaRPr lang="en-US" sz="1200" dirty="0" err="1">
              <a:solidFill>
                <a:schemeClr val="bg1"/>
              </a:solidFill>
            </a:endParaRPr>
          </a:p>
        </p:txBody>
      </p:sp>
    </p:spTree>
    <p:extLst>
      <p:ext uri="{BB962C8B-B14F-4D97-AF65-F5344CB8AC3E}">
        <p14:creationId xmlns:p14="http://schemas.microsoft.com/office/powerpoint/2010/main" val="45254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2DD-4AE2-5F57-D8FC-20397B0158C1}"/>
              </a:ext>
            </a:extLst>
          </p:cNvPr>
          <p:cNvSpPr>
            <a:spLocks noGrp="1"/>
          </p:cNvSpPr>
          <p:nvPr>
            <p:ph type="title"/>
          </p:nvPr>
        </p:nvSpPr>
        <p:spPr/>
        <p:txBody>
          <a:bodyPr/>
          <a:lstStyle/>
          <a:p>
            <a:r>
              <a:rPr lang="en-IN" b="1" dirty="0"/>
              <a:t>Agenda</a:t>
            </a:r>
            <a:endParaRPr lang="en-IN" sz="1600" b="1" dirty="0"/>
          </a:p>
        </p:txBody>
      </p:sp>
      <p:sp>
        <p:nvSpPr>
          <p:cNvPr id="3" name="Content Placeholder 5">
            <a:extLst>
              <a:ext uri="{FF2B5EF4-FFF2-40B4-BE49-F238E27FC236}">
                <a16:creationId xmlns:a16="http://schemas.microsoft.com/office/drawing/2014/main" id="{BD1C3EA5-B704-2A60-E107-02ED6A040312}"/>
              </a:ext>
            </a:extLst>
          </p:cNvPr>
          <p:cNvSpPr txBox="1">
            <a:spLocks/>
          </p:cNvSpPr>
          <p:nvPr/>
        </p:nvSpPr>
        <p:spPr>
          <a:xfrm>
            <a:off x="609918" y="884599"/>
            <a:ext cx="10978515" cy="5385571"/>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Ø"/>
            </a:pPr>
            <a:r>
              <a:rPr lang="en-IN" sz="1400" b="1" dirty="0"/>
              <a:t>Executive summary</a:t>
            </a:r>
          </a:p>
          <a:p>
            <a:pPr>
              <a:buClr>
                <a:srgbClr val="C00000"/>
              </a:buClr>
              <a:buFont typeface="Wingdings" panose="05000000000000000000" pitchFamily="2" charset="2"/>
              <a:buChar char="Ø"/>
            </a:pPr>
            <a:r>
              <a:rPr lang="en-US" sz="1400" b="1" dirty="0"/>
              <a:t>Summary Statistics</a:t>
            </a:r>
          </a:p>
          <a:p>
            <a:pPr>
              <a:buClr>
                <a:srgbClr val="C00000"/>
              </a:buClr>
              <a:buFont typeface="Wingdings" panose="05000000000000000000" pitchFamily="2" charset="2"/>
              <a:buChar char="Ø"/>
            </a:pPr>
            <a:r>
              <a:rPr lang="en-US" sz="1400" b="1" dirty="0">
                <a:latin typeface="EYInterstate Light" panose="02000506000000020004" pitchFamily="2" charset="0"/>
              </a:rPr>
              <a:t>Summary of Issue findings</a:t>
            </a:r>
            <a:endParaRPr lang="en-US" sz="1400" b="1" dirty="0"/>
          </a:p>
          <a:p>
            <a:pPr>
              <a:buClr>
                <a:srgbClr val="C00000"/>
              </a:buClr>
              <a:buFont typeface="Wingdings" panose="05000000000000000000" pitchFamily="2" charset="2"/>
              <a:buChar char="Ø"/>
            </a:pPr>
            <a:r>
              <a:rPr lang="en-US" sz="1400" b="1" dirty="0"/>
              <a:t>Probable Risk Summary</a:t>
            </a:r>
          </a:p>
          <a:p>
            <a:pPr>
              <a:buClr>
                <a:srgbClr val="C00000"/>
              </a:buClr>
              <a:buFont typeface="Wingdings" panose="05000000000000000000" pitchFamily="2" charset="2"/>
              <a:buChar char="Ø"/>
            </a:pPr>
            <a:r>
              <a:rPr lang="en-US" sz="1400" b="1" dirty="0"/>
              <a:t>Issue root cause summary</a:t>
            </a:r>
          </a:p>
          <a:p>
            <a:pPr>
              <a:buClr>
                <a:srgbClr val="C00000"/>
              </a:buClr>
              <a:buFont typeface="Wingdings" panose="05000000000000000000" pitchFamily="2" charset="2"/>
              <a:buChar char="Ø"/>
            </a:pPr>
            <a:r>
              <a:rPr lang="en-US" sz="1400" b="1" dirty="0"/>
              <a:t>Summary of issue statistics, issue findings, root cause explanation, probable risk - Overall</a:t>
            </a:r>
            <a:endParaRPr lang="en-IN" sz="1400" b="1" dirty="0"/>
          </a:p>
        </p:txBody>
      </p:sp>
    </p:spTree>
    <p:extLst>
      <p:ext uri="{BB962C8B-B14F-4D97-AF65-F5344CB8AC3E}">
        <p14:creationId xmlns:p14="http://schemas.microsoft.com/office/powerpoint/2010/main" val="385285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2DD-4AE2-5F57-D8FC-20397B0158C1}"/>
              </a:ext>
            </a:extLst>
          </p:cNvPr>
          <p:cNvSpPr>
            <a:spLocks noGrp="1"/>
          </p:cNvSpPr>
          <p:nvPr>
            <p:ph type="title"/>
          </p:nvPr>
        </p:nvSpPr>
        <p:spPr/>
        <p:txBody>
          <a:bodyPr/>
          <a:lstStyle/>
          <a:p>
            <a:r>
              <a:rPr lang="en-IN" b="1" dirty="0"/>
              <a:t>Executive summary</a:t>
            </a:r>
            <a:br>
              <a:rPr lang="en-IN" b="1" dirty="0"/>
            </a:br>
            <a:r>
              <a:rPr lang="en-IN" sz="1600" b="1" dirty="0"/>
              <a:t>Key insights – Qualitative and Quantitative</a:t>
            </a:r>
          </a:p>
        </p:txBody>
      </p:sp>
      <p:sp>
        <p:nvSpPr>
          <p:cNvPr id="3" name="Content Placeholder 5">
            <a:extLst>
              <a:ext uri="{FF2B5EF4-FFF2-40B4-BE49-F238E27FC236}">
                <a16:creationId xmlns:a16="http://schemas.microsoft.com/office/drawing/2014/main" id="{BD1C3EA5-B704-2A60-E107-02ED6A040312}"/>
              </a:ext>
            </a:extLst>
          </p:cNvPr>
          <p:cNvSpPr txBox="1">
            <a:spLocks/>
          </p:cNvSpPr>
          <p:nvPr/>
        </p:nvSpPr>
        <p:spPr>
          <a:xfrm>
            <a:off x="609918" y="884599"/>
            <a:ext cx="10978515" cy="5385571"/>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C00000"/>
              </a:buClr>
              <a:buFont typeface="Wingdings" panose="05000000000000000000" pitchFamily="2" charset="2"/>
              <a:buChar char="Ø"/>
            </a:pPr>
            <a:r>
              <a:rPr lang="en-IN" sz="1200" b="1" dirty="0"/>
              <a:t>A total of 4 internal audits were performed.</a:t>
            </a:r>
          </a:p>
          <a:p>
            <a:pPr>
              <a:buClr>
                <a:srgbClr val="C00000"/>
              </a:buClr>
              <a:buFont typeface="Wingdings" panose="05000000000000000000" pitchFamily="2" charset="2"/>
              <a:buChar char="Ø"/>
            </a:pPr>
            <a:r>
              <a:rPr lang="en-IN" sz="1200" b="1" dirty="0"/>
              <a:t>The reports belong to quarter 1 of 2024.</a:t>
            </a:r>
          </a:p>
          <a:p>
            <a:pPr>
              <a:buClr>
                <a:srgbClr val="C00000"/>
              </a:buClr>
              <a:buFont typeface="Wingdings" panose="05000000000000000000" pitchFamily="2" charset="2"/>
              <a:buChar char="Ø"/>
            </a:pPr>
            <a:r>
              <a:rPr lang="en-IN" sz="1200" b="1" dirty="0"/>
              <a:t>The total number of issues identified were 34, with 4 being high risk, 12 being medium risk and the remaining 18 being low risk.</a:t>
            </a:r>
            <a:r>
              <a:rPr lang="en-US" sz="1200" b="1" dirty="0"/>
              <a:t> Some issues were noted across multiple Review areas, resulting in a total of 10 unique high and medium rated risk issues: 2 high risk and 8 medium risk issues.</a:t>
            </a:r>
            <a:endParaRPr lang="en-IN" sz="1200" b="1" dirty="0"/>
          </a:p>
          <a:p>
            <a:pPr>
              <a:buClr>
                <a:srgbClr val="C00000"/>
              </a:buClr>
              <a:buFont typeface="Wingdings" panose="05000000000000000000" pitchFamily="2" charset="2"/>
              <a:buChar char="Ø"/>
            </a:pPr>
            <a:r>
              <a:rPr lang="en-IN" sz="1200" b="1"/>
              <a:t>The top 3 Review </a:t>
            </a:r>
            <a:r>
              <a:rPr lang="en-IN" sz="1200" b="1" dirty="0"/>
              <a:t>Areas with highest number of high and medium risk issues are Branch Review with 1 high and 4 medium risk issues, </a:t>
            </a:r>
            <a:r>
              <a:rPr lang="en-US" sz="1200" b="1" dirty="0"/>
              <a:t>Wholesale LOB (Large Corporate and Mid Market segment) with 1 high and 3 medium risk issues, Wholesale LOB (Construction Finance Segment) with 1 high and 3 medium risk issues.</a:t>
            </a:r>
            <a:endParaRPr lang="en-IN" sz="1200" b="1" dirty="0"/>
          </a:p>
          <a:p>
            <a:pPr>
              <a:buClr>
                <a:srgbClr val="C00000"/>
              </a:buClr>
              <a:buFont typeface="Wingdings" panose="05000000000000000000" pitchFamily="2" charset="2"/>
              <a:buChar char="Ø"/>
            </a:pPr>
            <a:r>
              <a:rPr lang="en-US" sz="1200" b="1" dirty="0"/>
              <a:t>The top Probable Risk categories with the highest overall issue counts are ‘Operational’ with 4 high-risk and 5 medium-risk issues, and ‘Compliance’ with 12 medium-risk issues. However, some issues are common across multiple review areas, resulting in a unique count of 2 high-risk and 4 medium-risk issues for ‘Operational Risk,’ and 4 medium-risk issues for ‘Compliance Risk.’</a:t>
            </a:r>
            <a:endParaRPr lang="en-IN" sz="1200" b="1" dirty="0"/>
          </a:p>
          <a:p>
            <a:pPr lvl="1">
              <a:buClr>
                <a:srgbClr val="C00000"/>
              </a:buClr>
              <a:buFont typeface="Wingdings" panose="05000000000000000000" pitchFamily="2" charset="2"/>
              <a:buChar char="Ø"/>
            </a:pPr>
            <a:r>
              <a:rPr lang="en-IN" sz="1200" b="1" dirty="0"/>
              <a:t>Operational Risk:</a:t>
            </a:r>
          </a:p>
          <a:p>
            <a:pPr marL="914400" lvl="2" indent="0">
              <a:buFont typeface="Arial" pitchFamily="34" charset="0"/>
              <a:buNone/>
            </a:pPr>
            <a:r>
              <a:rPr lang="en-US" sz="1200" b="1" dirty="0"/>
              <a:t>High Rated Issues:</a:t>
            </a:r>
          </a:p>
          <a:p>
            <a:pPr marL="914400" lvl="2" indent="0">
              <a:buFont typeface="Arial" pitchFamily="34" charset="0"/>
              <a:buNone/>
            </a:pPr>
            <a:r>
              <a:rPr lang="en-IN" sz="1200" b="1" dirty="0"/>
              <a:t>The two high-risk operational issues identified pertain to inadequate oversight and control systems. Firstly, there's a significant gap in documentation and approvals for changes to product notes as required by the Product Working Group Charter. Secondly, there's a serious risk of data breaches due to unattended sensitive customer documents across various branches, indicating poor handling and storage of confidential information.</a:t>
            </a:r>
            <a:endParaRPr lang="en-US" sz="1200" b="1" dirty="0"/>
          </a:p>
          <a:p>
            <a:pPr marL="914400" lvl="2" indent="0">
              <a:buFont typeface="Arial" pitchFamily="34" charset="0"/>
              <a:buNone/>
            </a:pPr>
            <a:r>
              <a:rPr lang="en-US" sz="1200" b="1" dirty="0"/>
              <a:t>Medium Rated Issues:</a:t>
            </a:r>
          </a:p>
          <a:p>
            <a:pPr marL="914400" lvl="2" indent="0">
              <a:buFont typeface="Arial" pitchFamily="34" charset="0"/>
              <a:buNone/>
            </a:pPr>
            <a:r>
              <a:rPr lang="en-IN" sz="1200" b="1" dirty="0"/>
              <a:t>The four medium-risk operational issues identified involve breaches of information security, non-compliance with established processes, non-compliance with regulatory requirements, and inadequate physical security. There have been instances of password sharing among relationship officers, compromising system integrity. Additionally, there has been a deviation from the Interest Service Reserve (ISRA) requirement for a loan, demonstrating procedural non-compliance. Furthermore, branches are failing to display notices and certificates as per RBI guidelines, indicating regulatory non-compliance. Lastly, physical security controls at branches are insufficient, compromising incident investigation capabilities.</a:t>
            </a:r>
          </a:p>
        </p:txBody>
      </p:sp>
    </p:spTree>
    <p:extLst>
      <p:ext uri="{BB962C8B-B14F-4D97-AF65-F5344CB8AC3E}">
        <p14:creationId xmlns:p14="http://schemas.microsoft.com/office/powerpoint/2010/main" val="20835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02DD-4AE2-5F57-D8FC-20397B0158C1}"/>
              </a:ext>
            </a:extLst>
          </p:cNvPr>
          <p:cNvSpPr>
            <a:spLocks noGrp="1"/>
          </p:cNvSpPr>
          <p:nvPr>
            <p:ph type="title"/>
          </p:nvPr>
        </p:nvSpPr>
        <p:spPr/>
        <p:txBody>
          <a:bodyPr/>
          <a:lstStyle/>
          <a:p>
            <a:r>
              <a:rPr lang="en-IN" b="1" dirty="0"/>
              <a:t>Executive summary Contd…</a:t>
            </a:r>
            <a:br>
              <a:rPr lang="en-IN" b="1" dirty="0"/>
            </a:br>
            <a:r>
              <a:rPr lang="en-IN" sz="1600" b="1" dirty="0"/>
              <a:t>Key insights – Qualitative and Quantitative</a:t>
            </a:r>
            <a:endParaRPr lang="en-IN" sz="1600" dirty="0"/>
          </a:p>
        </p:txBody>
      </p:sp>
      <p:sp>
        <p:nvSpPr>
          <p:cNvPr id="3" name="Content Placeholder 5">
            <a:extLst>
              <a:ext uri="{FF2B5EF4-FFF2-40B4-BE49-F238E27FC236}">
                <a16:creationId xmlns:a16="http://schemas.microsoft.com/office/drawing/2014/main" id="{BD1C3EA5-B704-2A60-E107-02ED6A040312}"/>
              </a:ext>
            </a:extLst>
          </p:cNvPr>
          <p:cNvSpPr txBox="1">
            <a:spLocks/>
          </p:cNvSpPr>
          <p:nvPr/>
        </p:nvSpPr>
        <p:spPr>
          <a:xfrm>
            <a:off x="609918" y="884599"/>
            <a:ext cx="10978515" cy="5385571"/>
          </a:xfrm>
          <a:prstGeom prst="rect">
            <a:avLst/>
          </a:prstGeom>
        </p:spPr>
        <p:txBody>
          <a:bodyPr/>
          <a:lstStyle>
            <a:lvl1pPr marL="356616" indent="-356616" algn="l" defTabSz="914400" rtl="0" eaLnBrk="1" latinLnBrk="0" hangingPunct="1">
              <a:spcBef>
                <a:spcPct val="2000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spcBef>
                <a:spcPct val="2000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spcBef>
                <a:spcPct val="2000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spcBef>
                <a:spcPct val="2000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783080" indent="-356616" algn="l" defTabSz="914400" rtl="0" eaLnBrk="1" latinLnBrk="0" hangingPunct="1">
              <a:spcBef>
                <a:spcPct val="2000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Clr>
                <a:srgbClr val="C00000"/>
              </a:buClr>
              <a:buFont typeface="Wingdings" panose="05000000000000000000" pitchFamily="2" charset="2"/>
              <a:buChar char="Ø"/>
            </a:pPr>
            <a:r>
              <a:rPr lang="en-IN" sz="1200" b="1" dirty="0"/>
              <a:t>Compliance Risk:</a:t>
            </a:r>
          </a:p>
          <a:p>
            <a:pPr marL="914400" lvl="2" indent="0">
              <a:buFont typeface="Arial" pitchFamily="34" charset="0"/>
              <a:buNone/>
            </a:pPr>
            <a:r>
              <a:rPr lang="en-US" sz="1200" b="1" dirty="0"/>
              <a:t>High Rated Issues: </a:t>
            </a:r>
            <a:r>
              <a:rPr lang="en-IN" sz="1200" b="1" dirty="0"/>
              <a:t>No high rated issues</a:t>
            </a:r>
            <a:endParaRPr lang="en-US" sz="1200" b="1" dirty="0"/>
          </a:p>
          <a:p>
            <a:pPr marL="914400" lvl="2" indent="0">
              <a:buFont typeface="Arial" pitchFamily="34" charset="0"/>
              <a:buNone/>
            </a:pPr>
            <a:r>
              <a:rPr lang="en-US" sz="1200" b="1" dirty="0"/>
              <a:t>Medium Rated Issues:</a:t>
            </a:r>
          </a:p>
          <a:p>
            <a:pPr marL="914400" lvl="2" indent="0">
              <a:buFont typeface="Arial" pitchFamily="34" charset="0"/>
              <a:buNone/>
            </a:pPr>
            <a:r>
              <a:rPr lang="en-IN" sz="1200" b="1" dirty="0"/>
              <a:t>The four medium-risk compliance issues involve lapses in Know Your Customer (KYC) protocols, lack of policy for identifying non-cooperative borrowers, failure to verify non-profit organization customers' registration on the DARPAN Portal, and inadequate adherence to regulatory requirements. There is non-compliance with the RBI's Re-KYC mandate for co-borrowers and a lack of risk categorization for them in the Loan Management System (LMS). Additionally, the absence of a defined policy for reporting non-cooperative borrowers, as required by RBI, creates ambiguity and potential non-compliance. The organization also fails to ensure its non-profit customers are registered on the DARPAN Portal, risking regulatory penalties. Lastly, branches are not displaying various notices and certificates as per RBI guidelines, indicating potential fines or penalties.</a:t>
            </a:r>
          </a:p>
          <a:p>
            <a:pPr marL="914400" lvl="2" indent="0">
              <a:buFont typeface="Arial" pitchFamily="34" charset="0"/>
              <a:buNone/>
            </a:pPr>
            <a:endParaRPr lang="en-IN" sz="1200" b="1" dirty="0"/>
          </a:p>
          <a:p>
            <a:pPr>
              <a:buClr>
                <a:srgbClr val="C00000"/>
              </a:buClr>
              <a:buFont typeface="Wingdings" panose="05000000000000000000" pitchFamily="2" charset="2"/>
              <a:buChar char="Ø"/>
            </a:pPr>
            <a:r>
              <a:rPr lang="en-IN" sz="1200" b="1" dirty="0">
                <a:latin typeface="EYInterstate Light" panose="02000506000000020004" pitchFamily="2" charset="0"/>
              </a:rPr>
              <a:t>The top root cause categories are Lack of Documentation with 3 high and 3 medium risk issues and Process Non-adherence with 1 high and 5 medium risk issues. </a:t>
            </a:r>
            <a:endParaRPr lang="en-IN" sz="1200" b="1" dirty="0"/>
          </a:p>
        </p:txBody>
      </p:sp>
    </p:spTree>
    <p:extLst>
      <p:ext uri="{BB962C8B-B14F-4D97-AF65-F5344CB8AC3E}">
        <p14:creationId xmlns:p14="http://schemas.microsoft.com/office/powerpoint/2010/main" val="158480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A3CE-D65C-8145-5DA8-80E051040B5A}"/>
              </a:ext>
            </a:extLst>
          </p:cNvPr>
          <p:cNvSpPr>
            <a:spLocks noGrp="1"/>
          </p:cNvSpPr>
          <p:nvPr>
            <p:ph type="title"/>
          </p:nvPr>
        </p:nvSpPr>
        <p:spPr/>
        <p:txBody>
          <a:bodyPr/>
          <a:lstStyle/>
          <a:p>
            <a:r>
              <a:rPr lang="en-US" b="1" dirty="0"/>
              <a:t>Summary Statistics</a:t>
            </a:r>
            <a:br>
              <a:rPr lang="en-US" b="1" dirty="0"/>
            </a:br>
            <a:r>
              <a:rPr lang="en-US" sz="1600" b="1" dirty="0"/>
              <a:t>Basic high-level statistics based on the underlying audit reports</a:t>
            </a:r>
            <a:endParaRPr lang="en-IN" sz="1600" b="1" dirty="0"/>
          </a:p>
        </p:txBody>
      </p:sp>
      <p:sp>
        <p:nvSpPr>
          <p:cNvPr id="6" name="TextBox 5">
            <a:extLst>
              <a:ext uri="{FF2B5EF4-FFF2-40B4-BE49-F238E27FC236}">
                <a16:creationId xmlns:a16="http://schemas.microsoft.com/office/drawing/2014/main" id="{5E451C33-F2EB-0DF1-8183-4D4AB6B01352}"/>
              </a:ext>
            </a:extLst>
          </p:cNvPr>
          <p:cNvSpPr txBox="1"/>
          <p:nvPr/>
        </p:nvSpPr>
        <p:spPr>
          <a:xfrm>
            <a:off x="609918" y="1063681"/>
            <a:ext cx="10978516" cy="4893647"/>
          </a:xfrm>
          <a:prstGeom prst="rect">
            <a:avLst/>
          </a:prstGeom>
          <a:noFill/>
        </p:spPr>
        <p:txBody>
          <a:bodyPr wrap="square">
            <a:spAutoFit/>
          </a:bodyPr>
          <a:lstStyle/>
          <a:p>
            <a:pPr marL="228486" indent="-228486">
              <a:buAutoNum type="arabicPeriod"/>
            </a:pPr>
            <a:r>
              <a:rPr lang="en-IN" b="1" dirty="0">
                <a:solidFill>
                  <a:schemeClr val="bg1"/>
                </a:solidFill>
              </a:rPr>
              <a:t>Number of underlying internal audit reports</a:t>
            </a:r>
            <a:r>
              <a:rPr lang="en-IN" dirty="0">
                <a:solidFill>
                  <a:schemeClr val="bg1"/>
                </a:solidFill>
              </a:rPr>
              <a:t>: 4</a:t>
            </a:r>
          </a:p>
          <a:p>
            <a:pPr marL="228486" indent="-228486">
              <a:buAutoNum type="arabicPeriod"/>
            </a:pPr>
            <a:endParaRPr lang="en-IN" dirty="0">
              <a:solidFill>
                <a:schemeClr val="bg1"/>
              </a:solidFill>
            </a:endParaRPr>
          </a:p>
          <a:p>
            <a:pPr marL="228486" indent="-228486">
              <a:buAutoNum type="arabicPeriod"/>
            </a:pPr>
            <a:r>
              <a:rPr lang="en-IN" b="1" dirty="0">
                <a:solidFill>
                  <a:schemeClr val="bg1"/>
                </a:solidFill>
              </a:rPr>
              <a:t>Total Issues identified</a:t>
            </a:r>
            <a:r>
              <a:rPr lang="en-IN" dirty="0">
                <a:solidFill>
                  <a:schemeClr val="bg1"/>
                </a:solidFill>
              </a:rPr>
              <a:t>: The total number of issues identified are 34. </a:t>
            </a:r>
          </a:p>
          <a:p>
            <a:pPr marL="584923" lvl="1" indent="-228486">
              <a:buFont typeface="EYInterstate Light" panose="02000506000000020004" pitchFamily="2" charset="0"/>
              <a:buAutoNum type="arabicPeriod"/>
            </a:pPr>
            <a:r>
              <a:rPr lang="en-IN" sz="1600" dirty="0">
                <a:solidFill>
                  <a:schemeClr val="bg1"/>
                </a:solidFill>
              </a:rPr>
              <a:t>High-rated issues: 4</a:t>
            </a:r>
          </a:p>
          <a:p>
            <a:pPr marL="584923" lvl="1" indent="-228486">
              <a:buFont typeface="EYInterstate Light" panose="02000506000000020004" pitchFamily="2" charset="0"/>
              <a:buAutoNum type="arabicPeriod"/>
            </a:pPr>
            <a:r>
              <a:rPr lang="en-IN" sz="1600" dirty="0">
                <a:solidFill>
                  <a:schemeClr val="bg1"/>
                </a:solidFill>
              </a:rPr>
              <a:t>Medium-rated issues: 12</a:t>
            </a:r>
          </a:p>
          <a:p>
            <a:pPr marL="584923" lvl="1" indent="-228486">
              <a:buFont typeface="EYInterstate Light" panose="02000506000000020004" pitchFamily="2" charset="0"/>
              <a:buAutoNum type="arabicPeriod"/>
            </a:pPr>
            <a:r>
              <a:rPr lang="en-IN" sz="1600" dirty="0">
                <a:solidFill>
                  <a:schemeClr val="bg1"/>
                </a:solidFill>
              </a:rPr>
              <a:t>Low-rated issues: 18</a:t>
            </a:r>
          </a:p>
          <a:p>
            <a:pPr marL="356437" lvl="1" indent="0">
              <a:buNone/>
            </a:pPr>
            <a:r>
              <a:rPr lang="en-IN" sz="1600" dirty="0">
                <a:solidFill>
                  <a:schemeClr val="bg1"/>
                </a:solidFill>
              </a:rPr>
              <a:t>Some issues were noted across multiple Review areas, resulting in a total of 10 unique high and medium rated risk issues: 2 high risk and 8 medium risk issues.</a:t>
            </a:r>
          </a:p>
          <a:p>
            <a:pPr marL="356437" lvl="1" indent="0">
              <a:buNone/>
            </a:pPr>
            <a:endParaRPr lang="en-IN" sz="1600" dirty="0">
              <a:solidFill>
                <a:schemeClr val="bg1"/>
              </a:solidFill>
            </a:endParaRPr>
          </a:p>
          <a:p>
            <a:pPr marL="228486" indent="-228486">
              <a:buFont typeface="EYInterstate Light" panose="02000506000000020004" pitchFamily="2" charset="0"/>
              <a:buAutoNum type="arabicPeriod"/>
            </a:pPr>
            <a:r>
              <a:rPr lang="en-IN" b="1" dirty="0">
                <a:solidFill>
                  <a:schemeClr val="bg1"/>
                </a:solidFill>
              </a:rPr>
              <a:t>Review Area Level</a:t>
            </a:r>
            <a:r>
              <a:rPr lang="en-IN" dirty="0">
                <a:solidFill>
                  <a:schemeClr val="bg1"/>
                </a:solidFill>
              </a:rPr>
              <a:t>: The Review Areas with highest number of high and medium risk issues is Branch Review with 1 high and 4 medium risk issues.</a:t>
            </a:r>
          </a:p>
          <a:p>
            <a:pPr marL="228486" indent="-228486">
              <a:buFont typeface="EYInterstate Light" panose="02000506000000020004" pitchFamily="2" charset="0"/>
              <a:buAutoNum type="arabicPeriod"/>
            </a:pPr>
            <a:endParaRPr lang="en-IN" dirty="0">
              <a:solidFill>
                <a:schemeClr val="bg1"/>
              </a:solidFill>
            </a:endParaRPr>
          </a:p>
          <a:p>
            <a:pPr marL="228486" indent="-228486">
              <a:buFont typeface="EYInterstate Light" panose="02000506000000020004" pitchFamily="2" charset="0"/>
              <a:buAutoNum type="arabicPeriod"/>
            </a:pPr>
            <a:r>
              <a:rPr lang="en-IN" b="1" dirty="0">
                <a:solidFill>
                  <a:schemeClr val="bg1"/>
                </a:solidFill>
              </a:rPr>
              <a:t>Probable Risk Level</a:t>
            </a:r>
            <a:r>
              <a:rPr lang="en-IN" dirty="0">
                <a:solidFill>
                  <a:schemeClr val="bg1"/>
                </a:solidFill>
              </a:rPr>
              <a:t>: The top Probable risks are 'Operational Risk’ (2 high and 4 medium risk issues), 'Compliance Risk’ (4 medium risk issues).</a:t>
            </a:r>
          </a:p>
          <a:p>
            <a:pPr marL="228486" indent="-228486">
              <a:buFont typeface="EYInterstate Light" panose="02000506000000020004" pitchFamily="2" charset="0"/>
              <a:buAutoNum type="arabicPeriod"/>
            </a:pPr>
            <a:endParaRPr lang="en-IN" dirty="0">
              <a:solidFill>
                <a:schemeClr val="bg1"/>
              </a:solidFill>
              <a:highlight>
                <a:srgbClr val="808000"/>
              </a:highlight>
            </a:endParaRPr>
          </a:p>
          <a:p>
            <a:pPr marL="228486" indent="-228486">
              <a:buFont typeface="EYInterstate Light" panose="02000506000000020004" pitchFamily="2" charset="0"/>
              <a:buAutoNum type="arabicPeriod"/>
            </a:pPr>
            <a:r>
              <a:rPr lang="en-IN" b="1" dirty="0">
                <a:solidFill>
                  <a:schemeClr val="bg1"/>
                </a:solidFill>
              </a:rPr>
              <a:t>Root Cause </a:t>
            </a:r>
            <a:r>
              <a:rPr lang="en-IN" dirty="0">
                <a:solidFill>
                  <a:schemeClr val="bg1"/>
                </a:solidFill>
              </a:rPr>
              <a:t>: The top root cause categories are Lack of Documentation with 3 high and 3 medium risk issues and Process Non-adherence with 1 high and 5 medium risk issues.</a:t>
            </a:r>
            <a:br>
              <a:rPr lang="en-IN" dirty="0">
                <a:solidFill>
                  <a:schemeClr val="bg1"/>
                </a:solidFill>
              </a:rPr>
            </a:br>
            <a:endParaRPr lang="en-IN" dirty="0">
              <a:solidFill>
                <a:schemeClr val="bg1"/>
              </a:solidFill>
            </a:endParaRPr>
          </a:p>
        </p:txBody>
      </p:sp>
    </p:spTree>
    <p:extLst>
      <p:ext uri="{BB962C8B-B14F-4D97-AF65-F5344CB8AC3E}">
        <p14:creationId xmlns:p14="http://schemas.microsoft.com/office/powerpoint/2010/main" val="1918325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p:txBody>
          <a:bodyPr>
            <a:normAutofit/>
          </a:bodyPr>
          <a:lstStyle/>
          <a:p>
            <a:r>
              <a:rPr lang="en-US" b="1" dirty="0">
                <a:latin typeface="EYInterstate Light" panose="02000506000000020004" pitchFamily="2" charset="0"/>
              </a:rPr>
              <a:t>Summary of Issue findings (1/3)</a:t>
            </a:r>
            <a:br>
              <a:rPr lang="en-US" b="1" dirty="0">
                <a:latin typeface="EYInterstate Light" panose="02000506000000020004" pitchFamily="2" charset="0"/>
              </a:rPr>
            </a:br>
            <a:r>
              <a:rPr lang="en-US" sz="1599" b="1" dirty="0"/>
              <a:t>Summary of issue findings for top 3 Review Areas for high and medium rated issues </a:t>
            </a:r>
            <a:endParaRPr lang="en-US" b="1" dirty="0">
              <a:latin typeface="EYInterstate Light" panose="02000506000000020004" pitchFamily="2" charset="0"/>
            </a:endParaRPr>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B14021-CB4E-4A4F-8709-D33FAB29C8FB}" type="datetime3">
              <a:rPr lang="en-US" smtClean="0"/>
              <a:pPr/>
              <a:t>10 October 2024</a:t>
            </a:fld>
            <a:endParaRPr lang="en-IN"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6</a:t>
            </a:fld>
            <a:endParaRPr lang="en-IN" dirty="0">
              <a:solidFill>
                <a:prstClr val="white"/>
              </a:solidFill>
            </a:endParaRPr>
          </a:p>
        </p:txBody>
      </p:sp>
      <p:sp>
        <p:nvSpPr>
          <p:cNvPr id="10" name="TextBox 9">
            <a:extLst>
              <a:ext uri="{FF2B5EF4-FFF2-40B4-BE49-F238E27FC236}">
                <a16:creationId xmlns:a16="http://schemas.microsoft.com/office/drawing/2014/main" id="{DE169122-26A5-966E-4958-7F079D6DB4B6}"/>
              </a:ext>
            </a:extLst>
          </p:cNvPr>
          <p:cNvSpPr txBox="1"/>
          <p:nvPr/>
        </p:nvSpPr>
        <p:spPr>
          <a:xfrm>
            <a:off x="511229" y="884600"/>
            <a:ext cx="10692593" cy="6733895"/>
          </a:xfrm>
          <a:prstGeom prst="rect">
            <a:avLst/>
          </a:prstGeom>
          <a:noFill/>
        </p:spPr>
        <p:txBody>
          <a:bodyPr wrap="square">
            <a:spAutoFit/>
          </a:bodyPr>
          <a:lstStyle/>
          <a:p>
            <a:pPr marL="285607" indent="-285607" defTabSz="913943">
              <a:buFontTx/>
              <a:buChar char="-"/>
            </a:pPr>
            <a:r>
              <a:rPr lang="en-IN" sz="1799" b="1" dirty="0">
                <a:solidFill>
                  <a:schemeClr val="bg1"/>
                </a:solidFill>
                <a:latin typeface="EYInterstate Light" panose="02000506000000020004" pitchFamily="2" charset="0"/>
              </a:rPr>
              <a:t>The count of high and medium risk issues under each unique review area is as follows</a:t>
            </a:r>
            <a:r>
              <a:rPr lang="en-IN" sz="1200" dirty="0">
                <a:solidFill>
                  <a:schemeClr val="bg1"/>
                </a:solidFill>
                <a:latin typeface="EYInterstate Light" panose="02000506000000020004" pitchFamily="2" charset="0"/>
              </a:rPr>
              <a:t>:    </a:t>
            </a:r>
          </a:p>
          <a:p>
            <a:pPr marL="742807" lvl="1" indent="-285607" defTabSz="913943">
              <a:buClr>
                <a:srgbClr val="C00000"/>
              </a:buClr>
              <a:buFont typeface="Arial" panose="020B0604020202020204" pitchFamily="34" charset="0"/>
              <a:buChar char="•"/>
            </a:pPr>
            <a:r>
              <a:rPr lang="en-IN" sz="1400" dirty="0">
                <a:solidFill>
                  <a:schemeClr val="bg1"/>
                </a:solidFill>
                <a:latin typeface="EYInterstate Light" panose="02000506000000020004" pitchFamily="2" charset="0"/>
              </a:rPr>
              <a:t>Branch Review: 5</a:t>
            </a:r>
          </a:p>
          <a:p>
            <a:pPr marL="742807" lvl="1" indent="-285607" defTabSz="913943">
              <a:buClr>
                <a:srgbClr val="C00000"/>
              </a:buClr>
              <a:buFont typeface="Arial" panose="020B0604020202020204" pitchFamily="34" charset="0"/>
              <a:buChar char="•"/>
            </a:pPr>
            <a:r>
              <a:rPr lang="en-US" sz="1400" dirty="0">
                <a:solidFill>
                  <a:schemeClr val="bg1"/>
                </a:solidFill>
                <a:latin typeface="EYInterstate Light" panose="02000506000000020004" pitchFamily="2" charset="0"/>
              </a:rPr>
              <a:t>Wholesale LOB (Large Corporate and Mid Market segment)</a:t>
            </a:r>
            <a:r>
              <a:rPr lang="en-IN" sz="1400" dirty="0">
                <a:solidFill>
                  <a:schemeClr val="bg1"/>
                </a:solidFill>
                <a:latin typeface="EYInterstate Light" panose="02000506000000020004" pitchFamily="2" charset="0"/>
              </a:rPr>
              <a:t>: 4  </a:t>
            </a:r>
          </a:p>
          <a:p>
            <a:pPr marL="742807" lvl="1" indent="-285607" defTabSz="913943">
              <a:buClr>
                <a:srgbClr val="C00000"/>
              </a:buClr>
              <a:buFont typeface="Arial" panose="020B0604020202020204" pitchFamily="34" charset="0"/>
              <a:buChar char="•"/>
            </a:pPr>
            <a:r>
              <a:rPr lang="en-IN" sz="1400" dirty="0">
                <a:solidFill>
                  <a:schemeClr val="bg1"/>
                </a:solidFill>
                <a:latin typeface="EYInterstate Light" panose="02000506000000020004" pitchFamily="2" charset="0"/>
              </a:rPr>
              <a:t>Wholesale LOB (Construction Finance Segment): 4</a:t>
            </a:r>
          </a:p>
          <a:p>
            <a:pPr defTabSz="913943"/>
            <a:endParaRPr lang="en-IN" sz="1200" dirty="0">
              <a:solidFill>
                <a:schemeClr val="bg1"/>
              </a:solidFill>
              <a:latin typeface="EYInterstate Light" panose="02000506000000020004" pitchFamily="2" charset="0"/>
            </a:endParaRPr>
          </a:p>
          <a:p>
            <a:pPr marL="171450" indent="-171450" defTabSz="913943">
              <a:buFontTx/>
              <a:buChar char="-"/>
            </a:pPr>
            <a:r>
              <a:rPr lang="en-IN" sz="1799" b="1" dirty="0">
                <a:solidFill>
                  <a:schemeClr val="bg1"/>
                </a:solidFill>
                <a:latin typeface="EYInterstate Light" panose="02000506000000020004" pitchFamily="2" charset="0"/>
              </a:rPr>
              <a:t>The issue findings for the identified high and medium risk issues are</a:t>
            </a:r>
            <a:r>
              <a:rPr lang="en-IN" sz="1200" dirty="0">
                <a:solidFill>
                  <a:schemeClr val="bg1"/>
                </a:solidFill>
                <a:latin typeface="EYInterstate Light" panose="02000506000000020004" pitchFamily="2" charset="0"/>
              </a:rPr>
              <a:t>:</a:t>
            </a:r>
          </a:p>
          <a:p>
            <a:pPr marL="342900" indent="-342900" defTabSz="913943">
              <a:buFont typeface="Wingdings" panose="05000000000000000000" pitchFamily="2" charset="2"/>
              <a:buChar char="q"/>
            </a:pPr>
            <a:r>
              <a:rPr lang="en-US" sz="1400" b="1" dirty="0">
                <a:solidFill>
                  <a:schemeClr val="bg1"/>
                </a:solidFill>
                <a:latin typeface="EYInterstate Light" panose="02000506000000020004" pitchFamily="2" charset="0"/>
              </a:rPr>
              <a:t>Branch Review</a:t>
            </a:r>
          </a:p>
          <a:p>
            <a:pPr lvl="1" defTabSz="913943"/>
            <a:r>
              <a:rPr lang="en-US" sz="1200" b="1" dirty="0">
                <a:solidFill>
                  <a:schemeClr val="bg1"/>
                </a:solidFill>
                <a:latin typeface="EYInterstate Light" panose="02000506000000020004" pitchFamily="2" charset="0"/>
              </a:rPr>
              <a:t>Total High-Risk Issues: 1</a:t>
            </a:r>
          </a:p>
          <a:p>
            <a:pPr marL="812622" lvl="1" indent="-355422" defTabSz="913943"/>
            <a:r>
              <a:rPr lang="en-US" sz="1200" b="1" dirty="0">
                <a:solidFill>
                  <a:schemeClr val="bg1"/>
                </a:solidFill>
                <a:latin typeface="EYInterstate Light" panose="02000506000000020004" pitchFamily="2" charset="0"/>
              </a:rPr>
              <a:t>Total Medium-Risk Issues: 4</a:t>
            </a:r>
          </a:p>
          <a:p>
            <a:pPr marL="812622" lvl="1" indent="-355422" defTabSz="913943"/>
            <a:endParaRPr lang="en-US" sz="1200" dirty="0">
              <a:solidFill>
                <a:schemeClr val="bg1"/>
              </a:solidFill>
              <a:latin typeface="EYInterstate Light" panose="02000506000000020004" pitchFamily="2" charset="0"/>
            </a:endParaRPr>
          </a:p>
          <a:p>
            <a:pPr marL="812622" lvl="1" indent="-355422" defTabSz="913943"/>
            <a:r>
              <a:rPr lang="en-US" sz="1200" b="1" dirty="0">
                <a:solidFill>
                  <a:schemeClr val="bg1"/>
                </a:solidFill>
                <a:latin typeface="EYInterstate Light" panose="02000506000000020004" pitchFamily="2" charset="0"/>
              </a:rPr>
              <a:t>High-Risk Issue:</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200" b="1" kern="100" dirty="0">
                <a:solidFill>
                  <a:schemeClr val="bg1"/>
                </a:solidFill>
                <a:latin typeface="EYInterstate Light" panose="02000506000000020004" pitchFamily="2" charset="0"/>
                <a:ea typeface="Aptos" panose="020B0004020202020204" pitchFamily="34" charset="0"/>
                <a:cs typeface="Times New Roman" panose="02020603050405020304" pitchFamily="18" charset="0"/>
              </a:rPr>
              <a:t>Inadequate Control Over Handling and Storage of Customers’ Confidential Documents: Sensitive documents were found unattended in various branches, indicating a severe lapse in security protocols. This situation poses a risk of data breaches and loss of confidential information.</a:t>
            </a:r>
            <a:endParaRPr lang="en-US" sz="1200" b="1" dirty="0">
              <a:solidFill>
                <a:schemeClr val="bg1"/>
              </a:solidFill>
              <a:latin typeface="EYInterstate Light" panose="02000506000000020004" pitchFamily="2" charset="0"/>
            </a:endParaRPr>
          </a:p>
          <a:p>
            <a:pPr marL="812622" lvl="1" indent="-355422" defTabSz="913943">
              <a:lnSpc>
                <a:spcPct val="107000"/>
              </a:lnSpc>
              <a:spcAft>
                <a:spcPts val="800"/>
              </a:spcAft>
              <a:buClr>
                <a:schemeClr val="tx2"/>
              </a:buClr>
              <a:buSzPct val="110000"/>
              <a:buFont typeface="EYInterstate Light" panose="02000506000000020004" pitchFamily="2" charset="0"/>
            </a:pPr>
            <a:r>
              <a:rPr lang="en-US" sz="1200" b="1" dirty="0">
                <a:solidFill>
                  <a:schemeClr val="bg1"/>
                </a:solidFill>
                <a:latin typeface="EYInterstate Light" panose="02000506000000020004" pitchFamily="2" charset="0"/>
              </a:rPr>
              <a:t>Medium-Risk Issues: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Sharing of User ID and Password by Relationship Officers: Instances of password sharing among relationship officers were observed, violating information security policies. This practice increases the risk of data breaches and compromises the integrity of organizational systems.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Inadequacies in Compliance with Regulatory Requirements: Various notices and certificates mandated by RBI guidelines were not displayed at branches, indicating a lack of adherence to statutory requirements.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Inadequate Physical Security Controls at Branches: Deficiencies in physical security controls were noted, including missing CCTV recordings and inadequate monitoring, compromising the ability to effectively monitor and investigate incidents.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IN" sz="1100" b="1" dirty="0">
                <a:solidFill>
                  <a:schemeClr val="bg1"/>
                </a:solidFill>
              </a:rPr>
              <a:t>Exceptions in compliance with information security (IS) policy</a:t>
            </a:r>
            <a:r>
              <a:rPr lang="en-US" sz="1100" b="1" kern="100" dirty="0">
                <a:solidFill>
                  <a:schemeClr val="bg1"/>
                </a:solidFill>
                <a:cs typeface="Times New Roman" panose="02020603050405020304" pitchFamily="18" charset="0"/>
              </a:rPr>
              <a:t>: </a:t>
            </a:r>
            <a:r>
              <a:rPr lang="en-IN" sz="1100" b="1" dirty="0">
                <a:solidFill>
                  <a:schemeClr val="bg1"/>
                </a:solidFill>
              </a:rPr>
              <a:t>The review of Information Security (IS) policy adherence at branches revealed two instances where personal Google applications were accessible on company laptops/desktops, and 20 instances where the streaming website YouTube was functioning on user's devices. This behaviour contravenes established IS policies, exposing the organization to potential data breaches and related risks.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endParaRPr lang="en-US" sz="1200" b="1" kern="100" dirty="0">
              <a:solidFill>
                <a:schemeClr val="bg1"/>
              </a:solidFill>
              <a:latin typeface="EYInterstate Light" panose="02000506000000020004" pitchFamily="2" charset="0"/>
              <a:cs typeface="Times New Roman" panose="02020603050405020304" pitchFamily="18" charset="0"/>
            </a:endParaRPr>
          </a:p>
          <a:p>
            <a:pPr marL="712875" lvl="1" indent="-356438" defTabSz="913943">
              <a:lnSpc>
                <a:spcPct val="107000"/>
              </a:lnSpc>
              <a:spcAft>
                <a:spcPts val="800"/>
              </a:spcAft>
              <a:buClr>
                <a:srgbClr val="FFE600"/>
              </a:buClr>
              <a:buSzPct val="110000"/>
              <a:buFont typeface="EYInterstate Light" panose="02000506000000020004" pitchFamily="2" charset="0"/>
              <a:buChar char="•"/>
              <a:defRPr/>
            </a:pPr>
            <a:endParaRPr lang="en-US" sz="1200" b="1" dirty="0">
              <a:solidFill>
                <a:schemeClr val="bg1"/>
              </a:solidFill>
              <a:latin typeface="EYInterstate Light" panose="02000506000000020004" pitchFamily="2" charset="0"/>
            </a:endParaRPr>
          </a:p>
          <a:p>
            <a:pPr marL="355422" indent="-355422" defTabSz="913943">
              <a:lnSpc>
                <a:spcPct val="107000"/>
              </a:lnSpc>
              <a:spcAft>
                <a:spcPts val="800"/>
              </a:spcAft>
              <a:buClr>
                <a:schemeClr val="tx2"/>
              </a:buClr>
              <a:buSzPct val="110000"/>
              <a:buFont typeface="EYInterstate Light" panose="02000506000000020004" pitchFamily="2" charset="0"/>
            </a:pPr>
            <a:endParaRPr lang="en-US" sz="1200" b="1" dirty="0">
              <a:solidFill>
                <a:schemeClr val="bg1"/>
              </a:solidFill>
              <a:latin typeface="EYInterstate Light" panose="02000506000000020004" pitchFamily="2" charset="0"/>
            </a:endParaRPr>
          </a:p>
          <a:p>
            <a:pPr marL="355422" indent="-355422" defTabSz="913943"/>
            <a:endParaRPr lang="en-IN" sz="1200" dirty="0">
              <a:solidFill>
                <a:schemeClr val="bg1"/>
              </a:solidFill>
              <a:latin typeface="EYInterstate Light" panose="02000506000000020004" pitchFamily="2" charset="0"/>
            </a:endParaRPr>
          </a:p>
        </p:txBody>
      </p:sp>
    </p:spTree>
    <p:extLst>
      <p:ext uri="{BB962C8B-B14F-4D97-AF65-F5344CB8AC3E}">
        <p14:creationId xmlns:p14="http://schemas.microsoft.com/office/powerpoint/2010/main" val="48997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B14021-CB4E-4A4F-8709-D33FAB29C8FB}" type="datetime3">
              <a:rPr lang="en-US" smtClean="0"/>
              <a:pPr/>
              <a:t>10 October 2024</a:t>
            </a:fld>
            <a:endParaRPr lang="en-IN"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7</a:t>
            </a:fld>
            <a:endParaRPr lang="en-IN" dirty="0">
              <a:solidFill>
                <a:prstClr val="white"/>
              </a:solidFill>
            </a:endParaRPr>
          </a:p>
        </p:txBody>
      </p:sp>
      <p:sp>
        <p:nvSpPr>
          <p:cNvPr id="7" name="TextBox 6">
            <a:extLst>
              <a:ext uri="{FF2B5EF4-FFF2-40B4-BE49-F238E27FC236}">
                <a16:creationId xmlns:a16="http://schemas.microsoft.com/office/drawing/2014/main" id="{A7A09CBD-836D-4C5E-3659-1362F9A5AD69}"/>
              </a:ext>
            </a:extLst>
          </p:cNvPr>
          <p:cNvSpPr txBox="1"/>
          <p:nvPr/>
        </p:nvSpPr>
        <p:spPr>
          <a:xfrm>
            <a:off x="612776" y="986320"/>
            <a:ext cx="11092664" cy="3908186"/>
          </a:xfrm>
          <a:prstGeom prst="rect">
            <a:avLst/>
          </a:prstGeom>
          <a:noFill/>
        </p:spPr>
        <p:txBody>
          <a:bodyPr wrap="square" lIns="0" tIns="36576" rIns="0" bIns="0" rtlCol="0">
            <a:spAutoFit/>
          </a:bodyPr>
          <a:lstStyle/>
          <a:p>
            <a:pPr marL="712875" lvl="1" indent="-356438" defTabSz="913943">
              <a:lnSpc>
                <a:spcPct val="107000"/>
              </a:lnSpc>
              <a:spcAft>
                <a:spcPts val="800"/>
              </a:spcAft>
              <a:buClr>
                <a:schemeClr val="bg1"/>
              </a:buClr>
              <a:buSzPct val="110000"/>
              <a:buFont typeface="Wingdings" panose="05000000000000000000" pitchFamily="2" charset="2"/>
              <a:buChar char="q"/>
              <a:defRPr/>
            </a:pPr>
            <a:r>
              <a:rPr lang="en-US" sz="1400" b="1" dirty="0">
                <a:solidFill>
                  <a:schemeClr val="bg1"/>
                </a:solidFill>
                <a:latin typeface="EYInterstate Light" panose="02000506000000020004" pitchFamily="2" charset="0"/>
              </a:rPr>
              <a:t>Wholesale LOB (Large Corporate and Mid-Market segment)</a:t>
            </a:r>
          </a:p>
          <a:p>
            <a:pPr marL="813637" lvl="1" defTabSz="913943">
              <a:lnSpc>
                <a:spcPct val="107000"/>
              </a:lnSpc>
              <a:buClr>
                <a:schemeClr val="bg1"/>
              </a:buClr>
              <a:buSzPct val="110000"/>
              <a:defRPr/>
            </a:pPr>
            <a:r>
              <a:rPr lang="en-US" sz="1200" b="1" dirty="0">
                <a:solidFill>
                  <a:schemeClr val="bg1"/>
                </a:solidFill>
                <a:latin typeface="EYInterstate Light" panose="02000506000000020004" pitchFamily="2" charset="0"/>
              </a:rPr>
              <a:t>Total High-Risk Issues: 1</a:t>
            </a:r>
          </a:p>
          <a:p>
            <a:pPr marL="813637" lvl="1" defTabSz="913943">
              <a:lnSpc>
                <a:spcPct val="107000"/>
              </a:lnSpc>
              <a:buClr>
                <a:schemeClr val="bg1"/>
              </a:buClr>
              <a:buSzPct val="110000"/>
              <a:defRPr/>
            </a:pPr>
            <a:r>
              <a:rPr lang="en-US" sz="1200" b="1" dirty="0">
                <a:solidFill>
                  <a:schemeClr val="bg1"/>
                </a:solidFill>
                <a:latin typeface="EYInterstate Light" panose="02000506000000020004" pitchFamily="2" charset="0"/>
              </a:rPr>
              <a:t>Total Medium-Risk Issues: 3</a:t>
            </a:r>
          </a:p>
          <a:p>
            <a:pPr marL="813637" lvl="1" defTabSz="913943">
              <a:lnSpc>
                <a:spcPct val="107000"/>
              </a:lnSpc>
              <a:buClr>
                <a:schemeClr val="bg1"/>
              </a:buClr>
              <a:buSzPct val="110000"/>
              <a:defRPr/>
            </a:pPr>
            <a:endParaRPr lang="en-US" sz="1200" b="1" dirty="0">
              <a:solidFill>
                <a:schemeClr val="bg1"/>
              </a:solidFill>
              <a:latin typeface="EYInterstate Light" panose="02000506000000020004" pitchFamily="2" charset="0"/>
            </a:endParaRPr>
          </a:p>
          <a:p>
            <a:pPr marL="812622" lvl="2" indent="-355422" defTabSz="913943">
              <a:lnSpc>
                <a:spcPct val="107000"/>
              </a:lnSpc>
              <a:spcAft>
                <a:spcPts val="800"/>
              </a:spcAft>
              <a:buClr>
                <a:srgbClr val="FFE600"/>
              </a:buClr>
              <a:buSzPct val="110000"/>
              <a:defRPr/>
            </a:pPr>
            <a:r>
              <a:rPr lang="en-US" sz="1100" b="1" dirty="0">
                <a:solidFill>
                  <a:schemeClr val="bg1"/>
                </a:solidFill>
              </a:rPr>
              <a:t>High-Risk Issue:</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Approval of Product Note: There was no evidence of approvals and formal email sign-offs for product notes as required by the Product Working Group Charter. This lack of documentation creates an absence of an audit trail, which is critical for accountability.</a:t>
            </a:r>
          </a:p>
          <a:p>
            <a:pPr marL="812622" lvl="2" indent="-355422" defTabSz="913943">
              <a:lnSpc>
                <a:spcPct val="107000"/>
              </a:lnSpc>
              <a:spcAft>
                <a:spcPts val="800"/>
              </a:spcAft>
              <a:buClr>
                <a:srgbClr val="FFE600"/>
              </a:buClr>
              <a:buSzPct val="110000"/>
              <a:defRPr/>
            </a:pPr>
            <a:r>
              <a:rPr lang="en-US" sz="1100" b="1" dirty="0">
                <a:solidFill>
                  <a:schemeClr val="bg1"/>
                </a:solidFill>
              </a:rPr>
              <a:t>Medium-Risk Issues: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Re-KYC of Co-Borrowers: Periodic Re-KYC was not conducted for co-borrowers, violating RBI regulations. The LMS system also fails to capture the risk categorization for co-borrowers, leading to potential non-compliance.</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Non-Cooperative Borrowers: There is no defined policy for identifying and reporting non-cooperative borrowers, which creates ambiguity in compliance. This lack of documentation may hinder regulatory compliance efforts.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cs typeface="Times New Roman" panose="02020603050405020304" pitchFamily="18" charset="0"/>
              </a:rPr>
              <a:t>Registration on NITI Aayog Darpan Portal: The organization has not established a process to verify that non-profit organization customers are registered on the DARPAN Portal, as required by RBI regulations. This oversight could lead to non-compliance and regulatory penalties.</a:t>
            </a:r>
          </a:p>
          <a:p>
            <a:pPr marL="356437" lvl="1" defTabSz="913943">
              <a:lnSpc>
                <a:spcPct val="107000"/>
              </a:lnSpc>
              <a:spcAft>
                <a:spcPts val="800"/>
              </a:spcAft>
              <a:buClr>
                <a:srgbClr val="FFE600"/>
              </a:buClr>
              <a:buSzPct val="110000"/>
              <a:defRPr/>
            </a:pPr>
            <a:endParaRPr lang="en-US" sz="1400" b="1" kern="100" dirty="0">
              <a:solidFill>
                <a:schemeClr val="bg1"/>
              </a:solidFill>
              <a:cs typeface="Times New Roman" panose="02020603050405020304" pitchFamily="18" charset="0"/>
            </a:endParaRPr>
          </a:p>
          <a:p>
            <a:pPr marL="356437" lvl="1" defTabSz="913943">
              <a:lnSpc>
                <a:spcPct val="107000"/>
              </a:lnSpc>
              <a:spcAft>
                <a:spcPts val="800"/>
              </a:spcAft>
              <a:buClr>
                <a:srgbClr val="FFE600"/>
              </a:buClr>
              <a:buSzPct val="110000"/>
              <a:defRPr/>
            </a:pPr>
            <a:endParaRPr lang="en-US" sz="1200" b="1" kern="100" dirty="0">
              <a:solidFill>
                <a:schemeClr val="bg1"/>
              </a:solidFill>
              <a:cs typeface="Times New Roman" panose="02020603050405020304" pitchFamily="18" charset="0"/>
            </a:endParaRPr>
          </a:p>
        </p:txBody>
      </p:sp>
      <p:sp>
        <p:nvSpPr>
          <p:cNvPr id="8" name="Title 1">
            <a:extLst>
              <a:ext uri="{FF2B5EF4-FFF2-40B4-BE49-F238E27FC236}">
                <a16:creationId xmlns:a16="http://schemas.microsoft.com/office/drawing/2014/main" id="{BE2EB5D2-1E99-3CFE-38F1-5B80A337E7EB}"/>
              </a:ext>
            </a:extLst>
          </p:cNvPr>
          <p:cNvSpPr txBox="1">
            <a:spLocks/>
          </p:cNvSpPr>
          <p:nvPr/>
        </p:nvSpPr>
        <p:spPr>
          <a:xfrm>
            <a:off x="672708" y="298917"/>
            <a:ext cx="10972800" cy="5904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2399" kern="1200">
                <a:solidFill>
                  <a:schemeClr val="bg1"/>
                </a:solidFill>
                <a:latin typeface="+mj-lt"/>
                <a:ea typeface="+mj-ea"/>
                <a:cs typeface="+mj-cs"/>
              </a:defRPr>
            </a:lvl1pPr>
          </a:lstStyle>
          <a:p>
            <a:r>
              <a:rPr lang="en-US" b="1" dirty="0">
                <a:latin typeface="EYInterstate Light" panose="02000506000000020004" pitchFamily="2" charset="0"/>
              </a:rPr>
              <a:t>Summary of Issue findings (2/3)</a:t>
            </a:r>
            <a:br>
              <a:rPr lang="en-US" b="1" dirty="0">
                <a:latin typeface="EYInterstate Light" panose="02000506000000020004" pitchFamily="2" charset="0"/>
              </a:rPr>
            </a:br>
            <a:r>
              <a:rPr lang="en-US" sz="1599" b="1" dirty="0">
                <a:latin typeface="EYInterstate Light" panose="02000506000000020004" pitchFamily="2" charset="0"/>
              </a:rPr>
              <a:t>Summary of issue findings for top 3 Review Areas for high and medium rated issues </a:t>
            </a:r>
            <a:r>
              <a:rPr lang="en-US" sz="1600" b="1" dirty="0">
                <a:latin typeface="EYInterstate Light" panose="02000506000000020004" pitchFamily="2" charset="0"/>
              </a:rPr>
              <a:t>contd…</a:t>
            </a:r>
            <a:r>
              <a:rPr lang="en-US" sz="1599" b="1" dirty="0">
                <a:latin typeface="EYInterstate Light" panose="02000506000000020004" pitchFamily="2" charset="0"/>
              </a:rPr>
              <a:t> </a:t>
            </a:r>
            <a:endParaRPr lang="en-US" b="1" dirty="0">
              <a:latin typeface="EYInterstate Light" panose="02000506000000020004" pitchFamily="2" charset="0"/>
            </a:endParaRPr>
          </a:p>
        </p:txBody>
      </p:sp>
    </p:spTree>
    <p:extLst>
      <p:ext uri="{BB962C8B-B14F-4D97-AF65-F5344CB8AC3E}">
        <p14:creationId xmlns:p14="http://schemas.microsoft.com/office/powerpoint/2010/main" val="25637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8D5E-DED9-B367-9C64-94BB1C627909}"/>
              </a:ext>
            </a:extLst>
          </p:cNvPr>
          <p:cNvSpPr>
            <a:spLocks noGrp="1"/>
          </p:cNvSpPr>
          <p:nvPr>
            <p:ph type="title"/>
          </p:nvPr>
        </p:nvSpPr>
        <p:spPr/>
        <p:txBody>
          <a:bodyPr>
            <a:normAutofit/>
          </a:bodyPr>
          <a:lstStyle/>
          <a:p>
            <a:r>
              <a:rPr lang="en-US" b="1" dirty="0">
                <a:latin typeface="EYInterstate Light" panose="02000506000000020004" pitchFamily="2" charset="0"/>
              </a:rPr>
              <a:t>Summary of Issue findings (3/3)</a:t>
            </a:r>
            <a:br>
              <a:rPr lang="en-US" b="1" dirty="0">
                <a:latin typeface="EYInterstate Light" panose="02000506000000020004" pitchFamily="2" charset="0"/>
              </a:rPr>
            </a:br>
            <a:r>
              <a:rPr lang="en-US" sz="1599" b="1" dirty="0"/>
              <a:t>Summary of issue findings for top 3 Review Areas for high and medium rated issues </a:t>
            </a:r>
            <a:r>
              <a:rPr lang="en-US" sz="1600" b="1" dirty="0"/>
              <a:t>contd…</a:t>
            </a:r>
            <a:r>
              <a:rPr lang="en-US" sz="1599" b="1" dirty="0"/>
              <a:t> </a:t>
            </a:r>
            <a:endParaRPr lang="en-US" b="1" dirty="0">
              <a:latin typeface="EYInterstate Light" panose="02000506000000020004" pitchFamily="2" charset="0"/>
            </a:endParaRPr>
          </a:p>
        </p:txBody>
      </p:sp>
      <p:sp>
        <p:nvSpPr>
          <p:cNvPr id="3" name="Date Placeholder 2">
            <a:extLst>
              <a:ext uri="{FF2B5EF4-FFF2-40B4-BE49-F238E27FC236}">
                <a16:creationId xmlns:a16="http://schemas.microsoft.com/office/drawing/2014/main" id="{BDC95145-9E36-4202-63CE-F6CECE2E8C48}"/>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B14021-CB4E-4A4F-8709-D33FAB29C8FB}" type="datetime3">
              <a:rPr lang="en-US" smtClean="0"/>
              <a:pPr/>
              <a:t>10 October 2024</a:t>
            </a:fld>
            <a:endParaRPr lang="en-IN" dirty="0">
              <a:solidFill>
                <a:prstClr val="white"/>
              </a:solidFill>
            </a:endParaRPr>
          </a:p>
        </p:txBody>
      </p:sp>
      <p:sp>
        <p:nvSpPr>
          <p:cNvPr id="5" name="Slide Number Placeholder 4">
            <a:extLst>
              <a:ext uri="{FF2B5EF4-FFF2-40B4-BE49-F238E27FC236}">
                <a16:creationId xmlns:a16="http://schemas.microsoft.com/office/drawing/2014/main" id="{83166DA1-6F1E-B584-6B3C-AB4DE549C85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Page </a:t>
            </a:r>
            <a:fld id="{F1BC30E3-FFE5-4B91-AA19-87A149EBB9EE}" type="slidenum">
              <a:rPr smtClean="0"/>
              <a:pPr/>
              <a:t>8</a:t>
            </a:fld>
            <a:endParaRPr lang="en-IN" dirty="0">
              <a:solidFill>
                <a:prstClr val="white"/>
              </a:solidFill>
            </a:endParaRPr>
          </a:p>
        </p:txBody>
      </p:sp>
      <p:sp>
        <p:nvSpPr>
          <p:cNvPr id="4" name="TextBox 3">
            <a:extLst>
              <a:ext uri="{FF2B5EF4-FFF2-40B4-BE49-F238E27FC236}">
                <a16:creationId xmlns:a16="http://schemas.microsoft.com/office/drawing/2014/main" id="{5CB4C95C-5D4A-85F9-7554-1470A2F1CD57}"/>
              </a:ext>
            </a:extLst>
          </p:cNvPr>
          <p:cNvSpPr txBox="1"/>
          <p:nvPr/>
        </p:nvSpPr>
        <p:spPr>
          <a:xfrm>
            <a:off x="620076" y="1017143"/>
            <a:ext cx="10965501" cy="3922869"/>
          </a:xfrm>
          <a:prstGeom prst="rect">
            <a:avLst/>
          </a:prstGeom>
          <a:noFill/>
        </p:spPr>
        <p:txBody>
          <a:bodyPr wrap="square" lIns="0" tIns="36576" rIns="0" bIns="0" rtlCol="0">
            <a:spAutoFit/>
          </a:bodyPr>
          <a:lstStyle/>
          <a:p>
            <a:pPr marL="742950" lvl="1" indent="-285750">
              <a:lnSpc>
                <a:spcPct val="90000"/>
              </a:lnSpc>
              <a:spcBef>
                <a:spcPts val="500"/>
              </a:spcBef>
              <a:spcAft>
                <a:spcPts val="800"/>
              </a:spcAft>
              <a:buClr>
                <a:schemeClr val="bg1"/>
              </a:buClr>
              <a:buSzPct val="110000"/>
              <a:buFont typeface="Wingdings" panose="05000000000000000000" pitchFamily="2" charset="2"/>
              <a:buChar char="q"/>
              <a:defRPr/>
            </a:pPr>
            <a:r>
              <a:rPr lang="en-US" sz="1400" b="1" dirty="0">
                <a:solidFill>
                  <a:schemeClr val="bg1"/>
                </a:solidFill>
                <a:latin typeface="EYInterstate Light" panose="02000506000000020004" pitchFamily="2" charset="0"/>
              </a:rPr>
              <a:t>Wholesale LOB (Construction Finance Segment)</a:t>
            </a:r>
          </a:p>
          <a:p>
            <a:pPr lvl="1">
              <a:lnSpc>
                <a:spcPct val="90000"/>
              </a:lnSpc>
              <a:spcBef>
                <a:spcPts val="500"/>
              </a:spcBef>
              <a:buClr>
                <a:schemeClr val="bg1"/>
              </a:buClr>
              <a:buSzPct val="110000"/>
              <a:defRPr/>
            </a:pPr>
            <a:r>
              <a:rPr lang="en-US" sz="1400" b="1" dirty="0">
                <a:solidFill>
                  <a:schemeClr val="bg1"/>
                </a:solidFill>
                <a:latin typeface="EYInterstate Light" panose="02000506000000020004" pitchFamily="2" charset="0"/>
              </a:rPr>
              <a:t>	</a:t>
            </a:r>
            <a:r>
              <a:rPr lang="en-US" sz="1200" b="1" dirty="0">
                <a:solidFill>
                  <a:schemeClr val="bg1"/>
                </a:solidFill>
                <a:latin typeface="EYInterstate Light" panose="02000506000000020004" pitchFamily="2" charset="0"/>
              </a:rPr>
              <a:t>Total High-Risk Issues: 1</a:t>
            </a:r>
          </a:p>
          <a:p>
            <a:pPr lvl="1">
              <a:lnSpc>
                <a:spcPct val="90000"/>
              </a:lnSpc>
              <a:spcBef>
                <a:spcPts val="500"/>
              </a:spcBef>
              <a:buClr>
                <a:schemeClr val="bg1"/>
              </a:buClr>
              <a:buSzPct val="110000"/>
              <a:defRPr/>
            </a:pPr>
            <a:r>
              <a:rPr lang="en-US" sz="1200" b="1" dirty="0">
                <a:solidFill>
                  <a:schemeClr val="bg1"/>
                </a:solidFill>
                <a:latin typeface="EYInterstate Light" panose="02000506000000020004" pitchFamily="2" charset="0"/>
              </a:rPr>
              <a:t>	Total Medium-Risk Issues: 3</a:t>
            </a:r>
          </a:p>
          <a:p>
            <a:pPr lvl="1">
              <a:lnSpc>
                <a:spcPct val="85000"/>
              </a:lnSpc>
              <a:spcAft>
                <a:spcPts val="600"/>
              </a:spcAft>
              <a:buClr>
                <a:schemeClr val="accent2"/>
              </a:buClr>
              <a:buSzPct val="70000"/>
            </a:pPr>
            <a:endParaRPr lang="en-US" sz="1200" dirty="0">
              <a:solidFill>
                <a:schemeClr val="bg1"/>
              </a:solidFill>
              <a:latin typeface="EYInterstate Light" panose="02000506000000020004" pitchFamily="2" charset="0"/>
            </a:endParaRPr>
          </a:p>
          <a:p>
            <a:pPr marL="812622" lvl="2" indent="-355422" defTabSz="913943">
              <a:lnSpc>
                <a:spcPct val="107000"/>
              </a:lnSpc>
              <a:spcAft>
                <a:spcPts val="800"/>
              </a:spcAft>
              <a:buClr>
                <a:srgbClr val="FFE600"/>
              </a:buClr>
              <a:buSzPct val="110000"/>
              <a:defRPr/>
            </a:pPr>
            <a:r>
              <a:rPr lang="en-US" sz="1100" b="1" dirty="0">
                <a:solidFill>
                  <a:schemeClr val="bg1"/>
                </a:solidFill>
                <a:latin typeface="EYInterstate Light" panose="02000506000000020004" pitchFamily="2" charset="0"/>
              </a:rPr>
              <a:t>High-Risk Issue</a:t>
            </a:r>
            <a:r>
              <a:rPr lang="en-US" sz="1400" b="1" dirty="0">
                <a:solidFill>
                  <a:schemeClr val="bg1"/>
                </a:solidFill>
                <a:latin typeface="EYInterstate Light" panose="02000506000000020004" pitchFamily="2" charset="0"/>
              </a:rPr>
              <a:t>:</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latin typeface="EYInterstate Light" panose="02000506000000020004" pitchFamily="2" charset="0"/>
                <a:cs typeface="Times New Roman" panose="02020603050405020304" pitchFamily="18" charset="0"/>
              </a:rPr>
              <a:t>Approval for Product Notes: Similar to the previous area, there was no evidence of approvals and formal email sign-offs for product notes. This indicates a significant gap in documentation and oversight, leading to a lack of audit trails.</a:t>
            </a:r>
          </a:p>
          <a:p>
            <a:pPr marL="812622" lvl="2" indent="-355422" defTabSz="913943">
              <a:lnSpc>
                <a:spcPct val="107000"/>
              </a:lnSpc>
              <a:spcAft>
                <a:spcPts val="800"/>
              </a:spcAft>
              <a:buClr>
                <a:srgbClr val="FFE600"/>
              </a:buClr>
              <a:buSzPct val="110000"/>
              <a:defRPr/>
            </a:pPr>
            <a:r>
              <a:rPr lang="en-US" sz="1100" b="1" dirty="0">
                <a:solidFill>
                  <a:schemeClr val="bg1"/>
                </a:solidFill>
                <a:latin typeface="EYInterstate Light" panose="02000506000000020004" pitchFamily="2" charset="0"/>
              </a:rPr>
              <a:t>Medium-Risk Issues: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latin typeface="EYInterstate Light" panose="02000506000000020004" pitchFamily="2" charset="0"/>
                <a:cs typeface="Times New Roman" panose="02020603050405020304" pitchFamily="18" charset="0"/>
              </a:rPr>
              <a:t>Re-KYC of Co-Borrowers: Periodic Re-KYC is not conducted for co-borrowers as mandated by RBI regulations. The LMS does not capture the risk categorization for co-borrowers, leading to potential non-compliance.</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latin typeface="EYInterstate Light" panose="02000506000000020004" pitchFamily="2" charset="0"/>
                <a:cs typeface="Times New Roman" panose="02020603050405020304" pitchFamily="18" charset="0"/>
              </a:rPr>
              <a:t>Deviation for Interest Service Reserve: An instance was noted where the required Interest Service Reserve was not obtained from a borrower, and no approval was secured for this deviation, indicating a failure to adhere to established processes.</a:t>
            </a:r>
          </a:p>
          <a:p>
            <a:pPr marL="1170075" lvl="2" indent="-356438" defTabSz="913943">
              <a:lnSpc>
                <a:spcPct val="107000"/>
              </a:lnSpc>
              <a:spcAft>
                <a:spcPts val="800"/>
              </a:spcAft>
              <a:buClr>
                <a:srgbClr val="C00000"/>
              </a:buClr>
              <a:buSzPct val="110000"/>
              <a:buFont typeface="EYInterstate Light" panose="02000506000000020004" pitchFamily="2" charset="0"/>
              <a:buChar char="•"/>
              <a:defRPr/>
            </a:pPr>
            <a:r>
              <a:rPr lang="en-US" sz="1100" b="1" kern="100" dirty="0">
                <a:solidFill>
                  <a:schemeClr val="bg1"/>
                </a:solidFill>
                <a:latin typeface="EYInterstate Light" panose="02000506000000020004" pitchFamily="2" charset="0"/>
                <a:cs typeface="Times New Roman" panose="02020603050405020304" pitchFamily="18" charset="0"/>
              </a:rPr>
              <a:t>Non-Cooperative Borrowers: There is currently no defined policy for identifying and reporting non-cooperative borrowers, which creates a compliance risk.</a:t>
            </a:r>
          </a:p>
          <a:p>
            <a:pPr marL="356616" indent="-356616">
              <a:lnSpc>
                <a:spcPct val="85000"/>
              </a:lnSpc>
              <a:spcAft>
                <a:spcPts val="600"/>
              </a:spcAft>
              <a:buClr>
                <a:schemeClr val="accent2"/>
              </a:buClr>
              <a:buSzPct val="70000"/>
              <a:buFont typeface="Arial" pitchFamily="34" charset="0"/>
              <a:buChar char="►"/>
            </a:pPr>
            <a:endParaRPr lang="en-US" sz="1200" dirty="0">
              <a:solidFill>
                <a:schemeClr val="bg1"/>
              </a:solidFill>
              <a:latin typeface="EYInterstate Light" panose="02000506000000020004" pitchFamily="2" charset="0"/>
            </a:endParaRPr>
          </a:p>
          <a:p>
            <a:pPr marL="356616" indent="-356616">
              <a:lnSpc>
                <a:spcPct val="85000"/>
              </a:lnSpc>
              <a:spcAft>
                <a:spcPts val="600"/>
              </a:spcAft>
              <a:buClr>
                <a:schemeClr val="accent2"/>
              </a:buClr>
              <a:buSzPct val="70000"/>
              <a:buFont typeface="Arial" pitchFamily="34" charset="0"/>
              <a:buChar char="►"/>
            </a:pPr>
            <a:endParaRPr lang="en-US" sz="1200" dirty="0" err="1">
              <a:solidFill>
                <a:schemeClr val="bg1"/>
              </a:solidFill>
              <a:latin typeface="EYInterstate Light" panose="02000506000000020004" pitchFamily="2" charset="0"/>
            </a:endParaRPr>
          </a:p>
        </p:txBody>
      </p:sp>
    </p:spTree>
    <p:extLst>
      <p:ext uri="{BB962C8B-B14F-4D97-AF65-F5344CB8AC3E}">
        <p14:creationId xmlns:p14="http://schemas.microsoft.com/office/powerpoint/2010/main" val="238421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A2CC9-AF03-4CDA-22A9-B647FA782AA3}"/>
              </a:ext>
            </a:extLst>
          </p:cNvPr>
          <p:cNvSpPr>
            <a:spLocks noGrp="1"/>
          </p:cNvSpPr>
          <p:nvPr>
            <p:ph type="title"/>
          </p:nvPr>
        </p:nvSpPr>
        <p:spPr/>
        <p:txBody>
          <a:bodyPr/>
          <a:lstStyle/>
          <a:p>
            <a:r>
              <a:rPr lang="en-US" b="1" dirty="0"/>
              <a:t>Probable Risk Summary </a:t>
            </a:r>
            <a:br>
              <a:rPr lang="en-US" b="1" dirty="0"/>
            </a:br>
            <a:r>
              <a:rPr lang="en-US" sz="1600" b="1" dirty="0"/>
              <a:t> Top probable risks identified with their summary of issues and root cause explanations</a:t>
            </a:r>
            <a:endParaRPr lang="en-IN" sz="1600" b="1" dirty="0"/>
          </a:p>
        </p:txBody>
      </p:sp>
      <p:sp>
        <p:nvSpPr>
          <p:cNvPr id="4" name="TextBox 3">
            <a:extLst>
              <a:ext uri="{FF2B5EF4-FFF2-40B4-BE49-F238E27FC236}">
                <a16:creationId xmlns:a16="http://schemas.microsoft.com/office/drawing/2014/main" id="{07B0B5B8-7419-9890-13BF-D7AFDB447CAC}"/>
              </a:ext>
            </a:extLst>
          </p:cNvPr>
          <p:cNvSpPr txBox="1"/>
          <p:nvPr/>
        </p:nvSpPr>
        <p:spPr>
          <a:xfrm>
            <a:off x="609918" y="905170"/>
            <a:ext cx="10904058" cy="3170483"/>
          </a:xfrm>
          <a:prstGeom prst="rect">
            <a:avLst/>
          </a:prstGeom>
          <a:noFill/>
        </p:spPr>
        <p:txBody>
          <a:bodyPr wrap="square">
            <a:spAutoFit/>
          </a:bodyPr>
          <a:lstStyle/>
          <a:p>
            <a:r>
              <a:rPr lang="en-US" sz="1000" b="1" dirty="0">
                <a:solidFill>
                  <a:schemeClr val="bg1"/>
                </a:solidFill>
                <a:ea typeface="+mn-lt"/>
                <a:cs typeface="+mn-lt"/>
              </a:rPr>
              <a:t>**Operational Risk**</a:t>
            </a:r>
            <a:endParaRPr lang="en-US" sz="1000" dirty="0">
              <a:solidFill>
                <a:schemeClr val="bg1"/>
              </a:solidFill>
              <a:ea typeface="+mn-lt"/>
              <a:cs typeface="+mn-lt"/>
            </a:endParaRPr>
          </a:p>
          <a:p>
            <a:endParaRPr lang="en-US" sz="1000" b="1" dirty="0">
              <a:solidFill>
                <a:schemeClr val="bg1"/>
              </a:solidFill>
              <a:ea typeface="+mn-lt"/>
              <a:cs typeface="+mn-lt"/>
            </a:endParaRPr>
          </a:p>
          <a:p>
            <a:r>
              <a:rPr lang="en-US" sz="1000" dirty="0">
                <a:solidFill>
                  <a:schemeClr val="bg1"/>
                </a:solidFill>
                <a:ea typeface="+mn-lt"/>
                <a:cs typeface="+mn-lt"/>
              </a:rPr>
              <a:t>High Rated Issues</a:t>
            </a:r>
          </a:p>
          <a:p>
            <a:pPr marL="171450" indent="-171450">
              <a:buFont typeface="Arial"/>
              <a:buChar char="•"/>
            </a:pPr>
            <a:r>
              <a:rPr lang="en-US" sz="1000" dirty="0">
                <a:solidFill>
                  <a:schemeClr val="bg1"/>
                </a:solidFill>
                <a:ea typeface="+mn-lt"/>
                <a:cs typeface="+mn-lt"/>
              </a:rPr>
              <a:t>Observation: The audit identified significant deficiencies in the approval process for product notes. The Product Working Group Charter mandates that all members review and sign off on any variations to existing products. However, there was no evidence of approvals or formal email signoffs from the product approval committee for the current versions of the Product notes dated October/November 2023. Additionally, there was inadequate control over the handling and storage of customers’ confidential documents, with sensitive materials found unsecured across various branches.</a:t>
            </a:r>
          </a:p>
          <a:p>
            <a:pPr marL="171450" indent="-171450">
              <a:buFont typeface="Arial"/>
              <a:buChar char="•"/>
            </a:pPr>
            <a:r>
              <a:rPr lang="en-US" sz="1000" dirty="0">
                <a:solidFill>
                  <a:schemeClr val="bg1"/>
                </a:solidFill>
                <a:ea typeface="+mn-lt"/>
                <a:cs typeface="+mn-lt"/>
              </a:rPr>
              <a:t>Root Cause Explanation: The lack of a centralized repository and formal email signoff processes contributed to the absence of documentation for product approvals. Furthermore, there was a general lack of awareness and discipline regarding the handling of sensitive customer documents, leading to potential misplacement </a:t>
            </a:r>
            <a:br>
              <a:rPr lang="en-US" sz="1000" dirty="0">
                <a:solidFill>
                  <a:schemeClr val="bg1"/>
                </a:solidFill>
                <a:ea typeface="+mn-lt"/>
                <a:cs typeface="+mn-lt"/>
              </a:rPr>
            </a:br>
            <a:r>
              <a:rPr lang="en-US" sz="1000" dirty="0">
                <a:solidFill>
                  <a:schemeClr val="bg1"/>
                </a:solidFill>
                <a:ea typeface="+mn-lt"/>
                <a:cs typeface="+mn-lt"/>
              </a:rPr>
              <a:t> or loss.</a:t>
            </a:r>
            <a:endParaRPr lang="en-US" sz="1000" dirty="0">
              <a:solidFill>
                <a:schemeClr val="bg1"/>
              </a:solidFill>
            </a:endParaRPr>
          </a:p>
          <a:p>
            <a:endParaRPr lang="en-US" sz="1000" dirty="0">
              <a:solidFill>
                <a:schemeClr val="bg1"/>
              </a:solidFill>
            </a:endParaRPr>
          </a:p>
          <a:p>
            <a:r>
              <a:rPr lang="en-US" sz="1000" dirty="0">
                <a:solidFill>
                  <a:schemeClr val="bg1"/>
                </a:solidFill>
                <a:ea typeface="+mn-lt"/>
                <a:cs typeface="+mn-lt"/>
              </a:rPr>
              <a:t> Medium Rated Issues</a:t>
            </a:r>
          </a:p>
          <a:p>
            <a:pPr marL="171450" indent="-171450">
              <a:buFont typeface="Arial"/>
              <a:buChar char="•"/>
            </a:pPr>
            <a:r>
              <a:rPr lang="en-IN" sz="1000" dirty="0">
                <a:solidFill>
                  <a:schemeClr val="bg1"/>
                </a:solidFill>
              </a:rPr>
              <a:t>Deviations from the Construction Finance product note regarding the Interest Service Reserve (ISRA) were noted, where ISRA was not taken for one loan without requisite approval. Sharing of user IDs and passwords by relationship officers was observed, which is non-compliance with the code of conduct and information security policy. Additionally, exceptions in compliance with information security policy were noted, with unauthorized access to personal and streaming websites on company devices, and inadequate physical security controls at branches were identified.</a:t>
            </a:r>
            <a:r>
              <a:rPr lang="en-US" sz="1000" dirty="0">
                <a:solidFill>
                  <a:schemeClr val="bg1"/>
                </a:solidFill>
                <a:ea typeface="+mn-lt"/>
                <a:cs typeface="+mn-lt"/>
              </a:rPr>
              <a:t>  </a:t>
            </a:r>
          </a:p>
          <a:p>
            <a:pPr marL="171450" indent="-171450">
              <a:buFont typeface="Arial"/>
              <a:buChar char="•"/>
            </a:pPr>
            <a:r>
              <a:rPr lang="en-US" sz="1000" dirty="0">
                <a:solidFill>
                  <a:schemeClr val="bg1"/>
                </a:solidFill>
                <a:ea typeface="+mn-lt"/>
                <a:cs typeface="+mn-lt"/>
              </a:rPr>
              <a:t>Root Cause Explanation: </a:t>
            </a:r>
            <a:r>
              <a:rPr lang="en-IN" sz="1000" dirty="0">
                <a:solidFill>
                  <a:schemeClr val="bg1"/>
                </a:solidFill>
              </a:rPr>
              <a:t>The deviations were due to operational miss-outs and process non-adherence. Staff were not sensitized to the implications of password sharing, leading to potential data breaches. There were also system deficiencies that prevented compliance with regulatory requirements, and a lack of communication regarding security issues contributed to inadequate physical security controls.</a:t>
            </a:r>
            <a:endParaRPr lang="en-US" sz="1000" b="1" dirty="0">
              <a:solidFill>
                <a:schemeClr val="bg1"/>
              </a:solidFill>
              <a:cs typeface="Times New Roman" panose="02020603050405020304" pitchFamily="18" charset="0"/>
            </a:endParaRPr>
          </a:p>
          <a:p>
            <a:pPr>
              <a:lnSpc>
                <a:spcPct val="107000"/>
              </a:lnSpc>
              <a:spcAft>
                <a:spcPts val="800"/>
              </a:spcAft>
            </a:pPr>
            <a:endParaRPr lang="en-US" sz="1000" kern="100" dirty="0">
              <a:solidFill>
                <a:schemeClr val="bg1"/>
              </a:solidFill>
              <a:cs typeface="Times New Roman" panose="02020603050405020304" pitchFamily="18" charset="0"/>
            </a:endParaRPr>
          </a:p>
        </p:txBody>
      </p:sp>
      <p:sp>
        <p:nvSpPr>
          <p:cNvPr id="5" name="TextBox 4">
            <a:extLst>
              <a:ext uri="{FF2B5EF4-FFF2-40B4-BE49-F238E27FC236}">
                <a16:creationId xmlns:a16="http://schemas.microsoft.com/office/drawing/2014/main" id="{61A6A97A-BAB0-C4CB-A24A-7BFA9C52E813}"/>
              </a:ext>
            </a:extLst>
          </p:cNvPr>
          <p:cNvSpPr txBox="1"/>
          <p:nvPr/>
        </p:nvSpPr>
        <p:spPr>
          <a:xfrm>
            <a:off x="684374" y="4096223"/>
            <a:ext cx="10702025" cy="2191754"/>
          </a:xfrm>
          <a:prstGeom prst="rect">
            <a:avLst/>
          </a:prstGeom>
          <a:noFill/>
        </p:spPr>
        <p:txBody>
          <a:bodyPr wrap="square" lIns="0" tIns="36576" rIns="0" bIns="0" rtlCol="0" anchor="t">
            <a:spAutoFit/>
          </a:bodyPr>
          <a:lstStyle/>
          <a:p>
            <a:r>
              <a:rPr lang="en-US" sz="1000" b="1" dirty="0">
                <a:solidFill>
                  <a:schemeClr val="bg1"/>
                </a:solidFill>
                <a:ea typeface="+mn-lt"/>
                <a:cs typeface="+mn-lt"/>
              </a:rPr>
              <a:t>**Compliance Risk**</a:t>
            </a:r>
            <a:endParaRPr lang="en-US" sz="1000" dirty="0">
              <a:solidFill>
                <a:schemeClr val="bg1"/>
              </a:solidFill>
              <a:ea typeface="+mn-lt"/>
              <a:cs typeface="+mn-lt"/>
            </a:endParaRPr>
          </a:p>
          <a:p>
            <a:pPr marL="285750" indent="-285750">
              <a:buFont typeface="Arial"/>
              <a:buChar char="•"/>
            </a:pPr>
            <a:endParaRPr lang="en-US" sz="1000" b="1" dirty="0">
              <a:solidFill>
                <a:schemeClr val="bg1"/>
              </a:solidFill>
              <a:ea typeface="+mn-lt"/>
              <a:cs typeface="+mn-lt"/>
            </a:endParaRPr>
          </a:p>
          <a:p>
            <a:r>
              <a:rPr lang="en-US" sz="1000" dirty="0">
                <a:solidFill>
                  <a:schemeClr val="bg1"/>
                </a:solidFill>
                <a:ea typeface="+mn-lt"/>
                <a:cs typeface="+mn-lt"/>
              </a:rPr>
              <a:t> Medium Rated Issues</a:t>
            </a:r>
          </a:p>
          <a:p>
            <a:pPr marL="171450" indent="-171450">
              <a:buFont typeface="Arial"/>
              <a:buChar char="•"/>
            </a:pPr>
            <a:r>
              <a:rPr lang="en-US" sz="1000" dirty="0">
                <a:solidFill>
                  <a:schemeClr val="bg1"/>
                </a:solidFill>
                <a:ea typeface="+mn-lt"/>
                <a:cs typeface="+mn-lt"/>
              </a:rPr>
              <a:t>Observation: The medium-rated issues under compliance risk include Re-KYC of co-borrowers, where periodic Re-KYC is not conducted as per RBI guidelines, leading to potential regulatory non-compliance. Additionally, the Non-Co-operative Borrowers issue highlights the absence of a defined policy for identifying and reporting non-cooperative borrowers, which may create ambiguity and hinder compliance with regulatory requirements. Other issues include Registration on NITI Aayog Darpan Portal, where the process for verifying registration of non-profit organizations was not established, and Inadequacies in compliance with respect to regulatory and statutory requirements, where branches failed to display required notices and certificates.</a:t>
            </a:r>
          </a:p>
          <a:p>
            <a:pPr marL="171450" indent="-171450">
              <a:buFont typeface="Arial"/>
              <a:buChar char="•"/>
            </a:pPr>
            <a:r>
              <a:rPr lang="en-US" sz="1000" dirty="0">
                <a:solidFill>
                  <a:schemeClr val="bg1"/>
                </a:solidFill>
                <a:ea typeface="+mn-lt"/>
                <a:cs typeface="+mn-lt"/>
              </a:rPr>
              <a:t>Root Cause Explanation: The root causes for these issues stem from system deficiencies that prevent the execution of required Re-KYC processes, the absence of a formal policy for identifying non-cooperative borrowers, and a lack of established procedures for verifying DARPAN registration. Additionally, there is a lack of awareness and process non-adherence regarding the display of statutory requirements at branches, contributing to regulatory non-compliance.  </a:t>
            </a:r>
          </a:p>
          <a:p>
            <a:endParaRPr lang="en-US" sz="1000" b="1" dirty="0">
              <a:solidFill>
                <a:schemeClr val="bg1"/>
              </a:solidFill>
              <a:ea typeface="+mn-lt"/>
              <a:cs typeface="+mn-lt"/>
            </a:endParaRPr>
          </a:p>
          <a:p>
            <a:endParaRPr lang="en-US" sz="1000" b="1" dirty="0">
              <a:solidFill>
                <a:schemeClr val="bg1"/>
              </a:solidFill>
              <a:cs typeface="Times New Roman" panose="02020603050405020304" pitchFamily="18" charset="0"/>
            </a:endParaRPr>
          </a:p>
          <a:p>
            <a:pPr>
              <a:lnSpc>
                <a:spcPct val="107000"/>
              </a:lnSpc>
              <a:spcAft>
                <a:spcPts val="800"/>
              </a:spcAft>
            </a:pPr>
            <a:endParaRPr lang="en-US" sz="1000" kern="1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974945322"/>
      </p:ext>
    </p:extLst>
  </p:cSld>
  <p:clrMapOvr>
    <a:masterClrMapping/>
  </p:clrMapOvr>
</p:sld>
</file>

<file path=ppt/theme/theme1.xml><?xml version="1.0" encoding="utf-8"?>
<a:theme xmlns:a="http://schemas.openxmlformats.org/drawingml/2006/main" name="EY dark background">
  <a:themeElements>
    <a:clrScheme name="EY Color">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2.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2855</Words>
  <Application>Microsoft Office PowerPoint</Application>
  <PresentationFormat>Custom</PresentationFormat>
  <Paragraphs>147</Paragraphs>
  <Slides>12</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12</vt:i4>
      </vt:variant>
    </vt:vector>
  </HeadingPairs>
  <TitlesOfParts>
    <vt:vector size="23" baseType="lpstr">
      <vt:lpstr>Aptos</vt:lpstr>
      <vt:lpstr>Aptos Narrow</vt:lpstr>
      <vt:lpstr>Arial</vt:lpstr>
      <vt:lpstr>EYInterstate</vt:lpstr>
      <vt:lpstr>EYInterstate Light</vt:lpstr>
      <vt:lpstr>EYInterstate Regular</vt:lpstr>
      <vt:lpstr>Georgia</vt:lpstr>
      <vt:lpstr>Times New Roman</vt:lpstr>
      <vt:lpstr>Wingdings</vt:lpstr>
      <vt:lpstr>EY dark background</vt:lpstr>
      <vt:lpstr>EY light background</vt:lpstr>
      <vt:lpstr>AC report digitization</vt:lpstr>
      <vt:lpstr>Agenda</vt:lpstr>
      <vt:lpstr>Executive summary Key insights – Qualitative and Quantitative</vt:lpstr>
      <vt:lpstr>Executive summary Contd… Key insights – Qualitative and Quantitative</vt:lpstr>
      <vt:lpstr>Summary Statistics Basic high-level statistics based on the underlying audit reports</vt:lpstr>
      <vt:lpstr>Summary of Issue findings (1/3) Summary of issue findings for top 3 Review Areas for high and medium rated issues </vt:lpstr>
      <vt:lpstr>PowerPoint Presentation</vt:lpstr>
      <vt:lpstr>Summary of Issue findings (3/3) Summary of issue findings for top 3 Review Areas for high and medium rated issues contd… </vt:lpstr>
      <vt:lpstr>Probable Risk Summary   Top probable risks identified with their summary of issues and root cause explanations</vt:lpstr>
      <vt:lpstr>Issue root cause summary Summary of issue root cause explanations for high and medium rated issues across review areas </vt:lpstr>
      <vt:lpstr>Issue root cause summary Summary of issue root cause explanations for high and medium rated issues across review areas </vt:lpstr>
      <vt:lpstr>Summary of issue statistics, issue findings, root cause explanation,  probable risk - Overall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2016-03-16T05:57:48Z</dcterms:created>
  <dcterms:modified xsi:type="dcterms:W3CDTF">2024-10-10T11:03:50Z</dcterms:modified>
  <cp:contentStatus/>
</cp:coreProperties>
</file>