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57" r:id="rId5"/>
    <p:sldId id="259" r:id="rId6"/>
    <p:sldId id="260" r:id="rId7"/>
    <p:sldId id="261" r:id="rId8"/>
    <p:sldId id="262" r:id="rId9"/>
    <p:sldId id="272" r:id="rId10"/>
    <p:sldId id="275" r:id="rId11"/>
    <p:sldId id="276" r:id="rId12"/>
    <p:sldId id="268" r:id="rId13"/>
    <p:sldId id="273" r:id="rId14"/>
    <p:sldId id="270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howGuide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271D22-6C0B-4248-AB3F-571FF557B39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1416AC-B7BF-4E1E-B8F7-865849DEF4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2320399/article/details/80324613" TargetMode="External"/><Relationship Id="rId2" Type="http://schemas.openxmlformats.org/officeDocument/2006/relationships/hyperlink" Target="https://blog.csdn.net/almost_123/article/details/85839735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zh-CN" altLang="zh-CN" dirty="0"/>
              <a:t>数据结构上机</a:t>
            </a:r>
          </a:p>
        </p:txBody>
      </p:sp>
      <p:sp>
        <p:nvSpPr>
          <p:cNvPr id="3075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eaLnBrk="1" hangingPunct="1"/>
            <a:endParaRPr lang="en-US" altLang="zh-CN" dirty="0">
              <a:solidFill>
                <a:srgbClr val="898989"/>
              </a:solidFill>
            </a:endParaRPr>
          </a:p>
          <a:p>
            <a:pPr lvl="0" eaLnBrk="1" hangingPunct="1"/>
            <a:r>
              <a:rPr lang="en-US" altLang="zh-CN" dirty="0">
                <a:solidFill>
                  <a:srgbClr val="898989"/>
                </a:solidFill>
              </a:rPr>
              <a:t>2020.2.</a:t>
            </a:r>
            <a:r>
              <a:rPr lang="en-US" dirty="0">
                <a:solidFill>
                  <a:srgbClr val="898989"/>
                </a:solidFill>
              </a:rPr>
              <a:t>1</a:t>
            </a:r>
            <a:r>
              <a:rPr lang="en-US" altLang="zh-CN" dirty="0">
                <a:solidFill>
                  <a:srgbClr val="898989"/>
                </a:solidFill>
              </a:rPr>
              <a:t>9</a:t>
            </a:r>
            <a:endParaRPr 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501650" y="1216025"/>
            <a:ext cx="8215313" cy="487838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i="1" dirty="0"/>
              <a:t>Int length();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返回顺序中加入元素的个数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int </a:t>
            </a:r>
            <a:r>
              <a:rPr lang="en-US" altLang="zh-CN" sz="2800" i="1" dirty="0" err="1"/>
              <a:t>getData</a:t>
            </a:r>
            <a:r>
              <a:rPr lang="en-US" altLang="zh-CN" sz="2800" i="1" dirty="0"/>
              <a:t>(const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返回位置为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的元素。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bool insert(const int&amp; data, 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将</a:t>
            </a:r>
            <a:r>
              <a:rPr lang="en-US" altLang="zh-CN" sz="2400" dirty="0"/>
              <a:t>data</a:t>
            </a:r>
            <a:r>
              <a:rPr lang="zh-CN" altLang="en-US" sz="2400" dirty="0"/>
              <a:t>插入</a:t>
            </a:r>
            <a:r>
              <a:rPr lang="en-US" altLang="zh-CN" sz="2400" dirty="0"/>
              <a:t>location</a:t>
            </a:r>
            <a:r>
              <a:rPr lang="zh-CN" altLang="en-US" sz="2400" dirty="0"/>
              <a:t>中，其中如果顺序表已经满了，则返回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。其中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的计数从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开始，并且</a:t>
            </a:r>
            <a:r>
              <a:rPr lang="zh-CN" altLang="en-US" sz="2400" dirty="0">
                <a:highlight>
                  <a:srgbClr val="FFFF00"/>
                </a:highlight>
              </a:rPr>
              <a:t>测试时会保证</a:t>
            </a:r>
            <a:r>
              <a:rPr lang="en-US" altLang="zh-CN" sz="2400" dirty="0"/>
              <a:t>location </a:t>
            </a:r>
            <a:r>
              <a:rPr lang="zh-CN" altLang="en-US" sz="2400" dirty="0"/>
              <a:t>小于等于元素的个数。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二、上机内容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52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501650" y="1216025"/>
            <a:ext cx="8215313" cy="487838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i="1" dirty="0"/>
              <a:t>bool remove(const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删除位置为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的元素，如果</a:t>
            </a:r>
            <a:r>
              <a:rPr lang="en-US" altLang="zh-CN" sz="2400" dirty="0"/>
              <a:t>location</a:t>
            </a:r>
            <a:r>
              <a:rPr lang="zh-CN" altLang="en-US" sz="2400" dirty="0"/>
              <a:t>不合法，则返回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。删除成功则返回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i="1" dirty="0"/>
              <a:t>～</a:t>
            </a:r>
            <a:r>
              <a:rPr lang="en-US" altLang="zh-CN" sz="2800" i="1" dirty="0" err="1"/>
              <a:t>SeqList</a:t>
            </a:r>
            <a:r>
              <a:rPr lang="en-US" altLang="zh-CN" sz="2800" i="1" dirty="0"/>
              <a:t>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析构函数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二、上机内容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550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三、注意事项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、首先要注意</a:t>
            </a:r>
            <a:r>
              <a:rPr lang="zh-CN" altLang="en-US" sz="2800" dirty="0">
                <a:solidFill>
                  <a:srgbClr val="FF0000"/>
                </a:solidFill>
              </a:rPr>
              <a:t>内存泄露</a:t>
            </a:r>
            <a:r>
              <a:rPr lang="zh-CN" altLang="en-US" sz="2800" dirty="0"/>
              <a:t>的问题。</a:t>
            </a:r>
            <a:r>
              <a:rPr lang="en-US" altLang="zh-CN" sz="2800" dirty="0"/>
              <a:t>new/malloc</a:t>
            </a:r>
            <a:r>
              <a:rPr lang="zh-CN" altLang="en-US" sz="2800" dirty="0"/>
              <a:t>后一定要进行相应的</a:t>
            </a:r>
            <a:r>
              <a:rPr lang="en-US" altLang="zh-CN" sz="2800" dirty="0"/>
              <a:t>delete/free</a:t>
            </a:r>
            <a:r>
              <a:rPr lang="zh-CN" altLang="en-US" sz="2800" dirty="0"/>
              <a:t>，否则会产生内存泄漏问题。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、在完成作业时，</a:t>
            </a:r>
            <a:r>
              <a:rPr lang="zh-CN" altLang="en-US" sz="2800" dirty="0">
                <a:solidFill>
                  <a:srgbClr val="FF0000"/>
                </a:solidFill>
              </a:rPr>
              <a:t>只可以对</a:t>
            </a:r>
            <a:r>
              <a:rPr lang="en-US" altLang="zh-CN" sz="2800" dirty="0" err="1"/>
              <a:t>SeqList.cpp</a:t>
            </a:r>
            <a:r>
              <a:rPr lang="zh-CN" altLang="en-US" sz="2800" dirty="0"/>
              <a:t>进行编辑。如果疑惑请复习类的定义与实现分离相关知识。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作业中给出了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文件，可以使用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文件对作业进行编译。</a:t>
            </a:r>
            <a:endParaRPr lang="en-US" altLang="zh-CN" sz="2800" dirty="0"/>
          </a:p>
          <a:p>
            <a:pPr>
              <a:defRPr/>
            </a:pPr>
            <a:r>
              <a:rPr lang="en-US" altLang="zh-CN" sz="2200" dirty="0">
                <a:solidFill>
                  <a:srgbClr val="7030A0"/>
                </a:solidFill>
              </a:rPr>
              <a:t>make</a:t>
            </a:r>
            <a:r>
              <a:rPr lang="zh-CN" altLang="en-US" sz="2200" dirty="0">
                <a:solidFill>
                  <a:srgbClr val="7030A0"/>
                </a:solidFill>
              </a:rPr>
              <a:t>的使用方法</a:t>
            </a:r>
            <a:r>
              <a:rPr lang="en-US" altLang="zh-CN" sz="2200" dirty="0">
                <a:solidFill>
                  <a:srgbClr val="7030A0"/>
                </a:solidFill>
              </a:rPr>
              <a:t>:</a:t>
            </a:r>
          </a:p>
          <a:p>
            <a:pPr lvl="1">
              <a:defRPr/>
            </a:pPr>
            <a:r>
              <a:rPr lang="en-US" altLang="zh-CN" sz="1800" dirty="0">
                <a:solidFill>
                  <a:srgbClr val="7030A0"/>
                </a:solidFill>
              </a:rPr>
              <a:t>https://</a:t>
            </a:r>
            <a:r>
              <a:rPr lang="en-US" altLang="zh-CN" sz="1800" dirty="0" err="1">
                <a:solidFill>
                  <a:srgbClr val="7030A0"/>
                </a:solidFill>
              </a:rPr>
              <a:t>blog.csdn.net</a:t>
            </a:r>
            <a:r>
              <a:rPr lang="en-US" altLang="zh-CN" sz="1800" dirty="0">
                <a:solidFill>
                  <a:srgbClr val="7030A0"/>
                </a:solidFill>
              </a:rPr>
              <a:t>/pdcxs007/article/details/8582559</a:t>
            </a:r>
          </a:p>
        </p:txBody>
      </p:sp>
    </p:spTree>
    <p:extLst>
      <p:ext uri="{BB962C8B-B14F-4D97-AF65-F5344CB8AC3E}">
        <p14:creationId xmlns:p14="http://schemas.microsoft.com/office/powerpoint/2010/main" val="239083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三、注意事项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4"/>
            <a:ext cx="8390830" cy="5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3</a:t>
            </a:r>
            <a:r>
              <a:rPr lang="zh-CN" altLang="en-US" sz="2800" dirty="0"/>
              <a:t>、注意</a:t>
            </a:r>
            <a:r>
              <a:rPr lang="zh-CN" altLang="en-US" sz="2800" dirty="0">
                <a:solidFill>
                  <a:srgbClr val="FF0000"/>
                </a:solidFill>
              </a:rPr>
              <a:t>代码风格问题和注释的完整性</a:t>
            </a:r>
            <a:r>
              <a:rPr lang="zh-CN" altLang="en-US" sz="2800" dirty="0"/>
              <a:t>。需要注意代码中应有简单的注释，并且注意缩紧、命名方式等问题。可以找一些文章，然后从中选择自己认为自己喜欢的代码格式规范，增加代码的可读性。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给出两个文章作为参考：</a:t>
            </a:r>
            <a:endParaRPr lang="en-US" altLang="zh-CN" sz="2800" dirty="0"/>
          </a:p>
          <a:p>
            <a:pPr lvl="1">
              <a:defRPr/>
            </a:pPr>
            <a:r>
              <a:rPr lang="en-US" altLang="zh-CN" sz="1500" dirty="0">
                <a:hlinkClick r:id="rId2"/>
              </a:rPr>
              <a:t>https://blog.csdn.net/almost_123/article/details/85839735</a:t>
            </a:r>
            <a:endParaRPr lang="en-US" altLang="zh-CN" sz="1500" dirty="0"/>
          </a:p>
          <a:p>
            <a:pPr lvl="1">
              <a:defRPr/>
            </a:pPr>
            <a:r>
              <a:rPr lang="en-US" altLang="zh-CN" sz="1500" dirty="0">
                <a:hlinkClick r:id="rId3"/>
              </a:rPr>
              <a:t>https://blog.csdn.net/qq_32320399/article/details/80324613</a:t>
            </a:r>
            <a:endParaRPr lang="en-US" altLang="zh-CN" sz="1500" dirty="0"/>
          </a:p>
          <a:p>
            <a:pPr>
              <a:defRPr/>
            </a:pPr>
            <a:r>
              <a:rPr lang="en-US" altLang="zh-CN" sz="2800" dirty="0"/>
              <a:t>4</a:t>
            </a:r>
            <a:r>
              <a:rPr lang="zh-CN" altLang="en-US" sz="2800" dirty="0"/>
              <a:t>、代码会自动评测给出分数，本次测试中，如果给运行程序得到了</a:t>
            </a:r>
            <a:r>
              <a:rPr lang="en-US" altLang="zh-CN" sz="2800" dirty="0"/>
              <a:t> </a:t>
            </a:r>
            <a:r>
              <a:rPr lang="zh-CN" altLang="en-US" sz="2800" dirty="0"/>
              <a:t>“</a:t>
            </a:r>
            <a:r>
              <a:rPr lang="en-US" altLang="zh-CN" sz="2800" dirty="0"/>
              <a:t>pass check point k</a:t>
            </a:r>
            <a:r>
              <a:rPr lang="zh-CN" altLang="en-US" sz="2800" dirty="0"/>
              <a:t>！”（其中</a:t>
            </a:r>
            <a:r>
              <a:rPr lang="en-US" altLang="zh-CN" sz="2800" dirty="0"/>
              <a:t>k</a:t>
            </a:r>
            <a:r>
              <a:rPr lang="zh-CN" altLang="en-US" sz="2800" dirty="0"/>
              <a:t>为样例点编号）说明程序通过了第</a:t>
            </a:r>
            <a:r>
              <a:rPr lang="en-US" altLang="zh-CN" sz="2800" dirty="0"/>
              <a:t>k</a:t>
            </a:r>
            <a:r>
              <a:rPr lang="zh-CN" altLang="en-US" sz="2800" dirty="0"/>
              <a:t>个样例测试。在</a:t>
            </a:r>
            <a:r>
              <a:rPr lang="en-US" altLang="zh-CN" sz="2800" dirty="0"/>
              <a:t>PPT</a:t>
            </a:r>
            <a:r>
              <a:rPr lang="zh-CN" altLang="en-US" sz="2800" dirty="0"/>
              <a:t>第</a:t>
            </a:r>
            <a:r>
              <a:rPr lang="en-US" altLang="zh-CN" sz="2800" dirty="0"/>
              <a:t>8</a:t>
            </a:r>
            <a:r>
              <a:rPr lang="zh-CN" altLang="en-US" sz="2800" dirty="0"/>
              <a:t>页的输出即为通过了样例点</a:t>
            </a:r>
            <a:r>
              <a:rPr lang="en-US" altLang="zh-CN" sz="2800" dirty="0"/>
              <a:t>1-8</a:t>
            </a:r>
            <a:r>
              <a:rPr lang="zh-CN" altLang="en-US" sz="2800" dirty="0"/>
              <a:t>的程序。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348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四、作业提交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390830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、文件夹结构为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     3019244xxx_name_dshk1</a:t>
            </a:r>
          </a:p>
          <a:p>
            <a:pPr>
              <a:defRPr/>
            </a:pPr>
            <a:r>
              <a:rPr lang="en-US" altLang="zh-CN" sz="2800" dirty="0"/>
              <a:t>          |- </a:t>
            </a:r>
            <a:r>
              <a:rPr lang="en-US" altLang="zh-CN" sz="2800" dirty="0" err="1"/>
              <a:t>SeqList.cpp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2</a:t>
            </a:r>
            <a:r>
              <a:rPr lang="zh-CN" altLang="en-US" sz="2800" dirty="0"/>
              <a:t>、将文件夹打包为</a:t>
            </a:r>
            <a:r>
              <a:rPr lang="en-US" altLang="zh-CN" sz="2800" dirty="0"/>
              <a:t> 3019244xxx_name_dshk1.zip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</a:p>
          <a:p>
            <a:pPr>
              <a:defRPr/>
            </a:pPr>
            <a:r>
              <a:rPr lang="en-US" altLang="zh-CN" sz="2800" dirty="0"/>
              <a:t>3</a:t>
            </a:r>
            <a:r>
              <a:rPr lang="zh-CN" altLang="en-US" sz="2800" dirty="0"/>
              <a:t>、命名失误的同学可能会无法统计上成绩。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90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zh-CN" dirty="0"/>
              <a:t>上机任务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一、（复习）</a:t>
            </a:r>
            <a:r>
              <a:rPr lang="zh-CN" altLang="en-US" dirty="0"/>
              <a:t>实验环境搭建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二、（必做）实现顺序表的基本操作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可以使用</a:t>
            </a:r>
            <a:r>
              <a:rPr lang="en-US" altLang="zh-CN" dirty="0" err="1"/>
              <a:t>codeblocks</a:t>
            </a:r>
            <a:r>
              <a:rPr lang="zh-CN" altLang="en-US" dirty="0"/>
              <a:t>，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等工具，按照个人喜好即可</a:t>
            </a:r>
            <a:endParaRPr lang="en-US" altLang="zh-CN" dirty="0"/>
          </a:p>
          <a:p>
            <a:r>
              <a:rPr lang="zh-CN" altLang="en-US" dirty="0"/>
              <a:t>下面操作以</a:t>
            </a:r>
            <a:r>
              <a:rPr lang="en-US" altLang="zh-CN" dirty="0" err="1"/>
              <a:t>codeblocks</a:t>
            </a:r>
            <a:r>
              <a:rPr lang="zh-CN" altLang="en-US" dirty="0"/>
              <a:t>为例。</a:t>
            </a:r>
            <a:endParaRPr lang="en-US" altLang="zh-CN" dirty="0"/>
          </a:p>
          <a:p>
            <a:endParaRPr lang="en-US" altLang="zh-CN" sz="2200" dirty="0"/>
          </a:p>
          <a:p>
            <a:r>
              <a:rPr lang="zh-CN" altLang="en-US" sz="2200" dirty="0"/>
              <a:t>使用</a:t>
            </a:r>
            <a:r>
              <a:rPr lang="en-US" altLang="zh-CN" sz="2200" dirty="0"/>
              <a:t>DEV</a:t>
            </a:r>
            <a:r>
              <a:rPr lang="zh-CN" altLang="en-US" sz="2200" dirty="0"/>
              <a:t> </a:t>
            </a:r>
            <a:r>
              <a:rPr lang="en-US" altLang="zh-CN" sz="2200" dirty="0"/>
              <a:t>C++</a:t>
            </a:r>
            <a:r>
              <a:rPr lang="zh-CN" altLang="en-US" sz="2200" dirty="0"/>
              <a:t>的同学需要掌握多文件编译的技巧。</a:t>
            </a:r>
          </a:p>
        </p:txBody>
      </p:sp>
    </p:spTree>
    <p:extLst>
      <p:ext uri="{BB962C8B-B14F-4D97-AF65-F5344CB8AC3E}">
        <p14:creationId xmlns:p14="http://schemas.microsoft.com/office/powerpoint/2010/main" val="32161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下载安装</a:t>
            </a:r>
            <a:r>
              <a:rPr lang="en-US" altLang="zh-CN" dirty="0" err="1"/>
              <a:t>codeblocks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http://www.codeblocks.org/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53497" b="1333"/>
          <a:stretch/>
        </p:blipFill>
        <p:spPr>
          <a:xfrm>
            <a:off x="475631" y="2212585"/>
            <a:ext cx="3533149" cy="30166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647" y="2212585"/>
            <a:ext cx="4514286" cy="22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92" y="5178421"/>
            <a:ext cx="7322109" cy="15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5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新建项目选择控制台程序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2428571" cy="10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097761"/>
            <a:ext cx="581904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6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前两步默认</a:t>
            </a:r>
            <a:r>
              <a:rPr lang="en-US" altLang="zh-CN" dirty="0"/>
              <a:t>next</a:t>
            </a:r>
            <a:r>
              <a:rPr lang="zh-CN" altLang="en-US" dirty="0"/>
              <a:t>，第三步填写项目名称和文件路径，之后默认即可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47915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向项目中添加文件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右键点击项目名称，选择</a:t>
            </a:r>
            <a:r>
              <a:rPr lang="en-US" altLang="zh-CN" dirty="0"/>
              <a:t>”Add files”</a:t>
            </a:r>
            <a:r>
              <a:rPr lang="zh-CN" altLang="en-US" dirty="0"/>
              <a:t>，添加上机材料中的</a:t>
            </a:r>
            <a:r>
              <a:rPr lang="en-US" altLang="zh-CN" dirty="0"/>
              <a:t>.h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2206" b="54200"/>
          <a:stretch/>
        </p:blipFill>
        <p:spPr>
          <a:xfrm>
            <a:off x="457200" y="2708920"/>
            <a:ext cx="5554960" cy="37865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24" y="3501008"/>
            <a:ext cx="199047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US" altLang="zh-CN" dirty="0"/>
              <a:t>.h</a:t>
            </a:r>
            <a:r>
              <a:rPr lang="zh-CN" altLang="en-US" dirty="0"/>
              <a:t>文件由助教完成，作业只需要补全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文件。作业将会在</a:t>
            </a:r>
            <a:r>
              <a:rPr lang="en-US" altLang="zh-CN" dirty="0"/>
              <a:t>main</a:t>
            </a:r>
            <a:r>
              <a:rPr lang="zh-CN" altLang="en-US" dirty="0"/>
              <a:t>函数中进行测试。</a:t>
            </a:r>
            <a:r>
              <a:rPr lang="en-US" altLang="zh-CN" dirty="0"/>
              <a:t>(</a:t>
            </a:r>
            <a:r>
              <a:rPr lang="en-US" altLang="zh-CN" dirty="0" err="1"/>
              <a:t>codeblocks</a:t>
            </a:r>
            <a:r>
              <a:rPr lang="zh-CN" altLang="en-US" dirty="0"/>
              <a:t>按</a:t>
            </a:r>
            <a:r>
              <a:rPr lang="en-US" altLang="zh-CN" dirty="0"/>
              <a:t>F9</a:t>
            </a:r>
            <a:r>
              <a:rPr lang="zh-CN" altLang="en-US" dirty="0"/>
              <a:t>编译并运行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样例</a:t>
            </a:r>
            <a:r>
              <a:rPr lang="en-US" altLang="zh-CN" dirty="0" err="1"/>
              <a:t>main.cpp</a:t>
            </a:r>
            <a:r>
              <a:rPr lang="zh-CN" altLang="en-US" dirty="0"/>
              <a:t>会给出部分测试供同学们来调试代码</a:t>
            </a:r>
            <a:r>
              <a:rPr lang="en-US" altLang="zh-CN" dirty="0"/>
              <a:t>(</a:t>
            </a:r>
            <a:r>
              <a:rPr lang="zh-CN" altLang="en-US" dirty="0"/>
              <a:t>正式评测文件不会给出</a:t>
            </a:r>
            <a:r>
              <a:rPr lang="en-US" altLang="zh-CN" dirty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9514"/>
            <a:ext cx="8363272" cy="2312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2620910"/>
            <a:ext cx="507657" cy="37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4294967295"/>
          </p:nvPr>
        </p:nvSpPr>
        <p:spPr>
          <a:xfrm>
            <a:off x="501650" y="1216025"/>
            <a:ext cx="8215313" cy="48783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/>
              <a:t>本次上机要求实现一个</a:t>
            </a:r>
            <a:r>
              <a:rPr lang="en-US" altLang="zh-CN" sz="2800" dirty="0" err="1"/>
              <a:t>SeqList</a:t>
            </a:r>
            <a:r>
              <a:rPr lang="zh-CN" altLang="en-US" sz="2800" dirty="0"/>
              <a:t>类。模板已经在</a:t>
            </a:r>
            <a:r>
              <a:rPr lang="en-US" altLang="zh-CN" sz="2800" dirty="0" err="1"/>
              <a:t>SampleProject.zip</a:t>
            </a:r>
            <a:r>
              <a:rPr lang="zh-CN" altLang="en-US" sz="2800" dirty="0"/>
              <a:t>中给出。其中</a:t>
            </a:r>
            <a:r>
              <a:rPr lang="en-US" altLang="zh-CN" sz="2800" dirty="0" err="1"/>
              <a:t>SeqList.h</a:t>
            </a:r>
            <a:r>
              <a:rPr lang="zh-CN" altLang="en-US" sz="2800" dirty="0"/>
              <a:t>中已经给出函数声明，需要在</a:t>
            </a:r>
            <a:r>
              <a:rPr lang="en-US" altLang="zh-CN" sz="2800" dirty="0" err="1"/>
              <a:t>SeqList.cpp</a:t>
            </a:r>
            <a:r>
              <a:rPr lang="zh-CN" altLang="en-US" sz="2800" dirty="0"/>
              <a:t>中给出实现。本次需要实现下列函数：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i="1" dirty="0" err="1"/>
              <a:t>SeqList</a:t>
            </a:r>
            <a:r>
              <a:rPr lang="en-US" altLang="zh-CN" sz="2800" i="1" dirty="0"/>
              <a:t>(const int&amp; </a:t>
            </a:r>
            <a:r>
              <a:rPr lang="en-US" altLang="zh-CN" sz="2800" i="1" dirty="0" err="1"/>
              <a:t>listSize</a:t>
            </a:r>
            <a:r>
              <a:rPr lang="en-US" altLang="zh-CN" sz="2800" i="1" dirty="0"/>
              <a:t>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构造函数，构建一个</a:t>
            </a:r>
            <a:r>
              <a:rPr lang="en-US" altLang="zh-CN" sz="2400" dirty="0" err="1"/>
              <a:t>SeqList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listSize</a:t>
            </a:r>
            <a:r>
              <a:rPr lang="zh-CN" altLang="en-US" sz="2400" dirty="0"/>
              <a:t>为顺序表最多存放元素的个数。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Bool </a:t>
            </a:r>
            <a:r>
              <a:rPr lang="en-US" altLang="zh-CN" sz="2800" i="1" dirty="0" err="1"/>
              <a:t>isIn</a:t>
            </a:r>
            <a:r>
              <a:rPr lang="en-US" altLang="zh-CN" sz="2800" i="1" dirty="0"/>
              <a:t>(const int&amp; data);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判断</a:t>
            </a:r>
            <a:r>
              <a:rPr lang="en-US" altLang="zh-CN" sz="2400" dirty="0"/>
              <a:t>data</a:t>
            </a:r>
            <a:r>
              <a:rPr lang="zh-CN" altLang="en-US" sz="2400" dirty="0"/>
              <a:t>是否在顺序表中。如果</a:t>
            </a:r>
            <a:r>
              <a:rPr lang="en-US" altLang="zh-CN" sz="2400" dirty="0"/>
              <a:t>data</a:t>
            </a:r>
            <a:r>
              <a:rPr lang="zh-CN" altLang="en-US" sz="2400" dirty="0"/>
              <a:t>在顺序表中，返回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，否则返回</a:t>
            </a:r>
            <a:r>
              <a:rPr lang="en-US" altLang="zh-CN" sz="2400" dirty="0"/>
              <a:t>false</a:t>
            </a:r>
          </a:p>
          <a:p>
            <a:pPr>
              <a:defRPr/>
            </a:pPr>
            <a:endParaRPr lang="en-US" altLang="zh-CN" sz="2800" dirty="0"/>
          </a:p>
        </p:txBody>
      </p:sp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二、上机内容</a:t>
            </a:r>
            <a:br>
              <a:rPr lang="en-US" altLang="zh-CN" sz="3600" dirty="0"/>
            </a:b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853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737</Words>
  <Application>Microsoft Macintosh PowerPoint</Application>
  <PresentationFormat>全屏显示(4:3)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主题</vt:lpstr>
      <vt:lpstr>数据结构上机</vt:lpstr>
      <vt:lpstr>上机任务</vt:lpstr>
      <vt:lpstr>一、环境搭建</vt:lpstr>
      <vt:lpstr>下载安装codeblocks</vt:lpstr>
      <vt:lpstr>新建项目</vt:lpstr>
      <vt:lpstr>新建项目</vt:lpstr>
      <vt:lpstr>向项目中添加文件</vt:lpstr>
      <vt:lpstr>完成代码</vt:lpstr>
      <vt:lpstr>二、上机内容 </vt:lpstr>
      <vt:lpstr>二、上机内容 </vt:lpstr>
      <vt:lpstr>二、上机内容 </vt:lpstr>
      <vt:lpstr>三、注意事项 </vt:lpstr>
      <vt:lpstr>三、注意事项 </vt:lpstr>
      <vt:lpstr>四、作业提交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lishuxin</dc:creator>
  <cp:lastModifiedBy>AZ5033</cp:lastModifiedBy>
  <cp:revision>53</cp:revision>
  <dcterms:created xsi:type="dcterms:W3CDTF">2015-10-09T06:46:07Z</dcterms:created>
  <dcterms:modified xsi:type="dcterms:W3CDTF">2020-02-18T12:59:56Z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