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67" r:id="rId3"/>
    <p:sldId id="272" r:id="rId4"/>
    <p:sldId id="270" r:id="rId5"/>
    <p:sldId id="271" r:id="rId6"/>
    <p:sldId id="266" r:id="rId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howGuides="1">
      <p:cViewPr varScale="1">
        <p:scale>
          <a:sx n="102" d="100"/>
          <a:sy n="102" d="100"/>
        </p:scale>
        <p:origin x="192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411BDA-00F1-43A3-BF6B-9DCFD4814F7D}"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295882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46E6264-365A-4A2C-A589-E248EAAC687C}" type="slidenum">
              <a:rPr kumimoji="0" lang="zh-CN" altLang="en-US" sz="1200" b="0" i="0" u="none" strike="noStrike" kern="1200" cap="none" spc="0" normalizeH="0" baseline="0" noProof="0" smtClean="0">
                <a:ln>
                  <a:noFill/>
                </a:ln>
                <a:solidFill>
                  <a:srgbClr val="898989"/>
                </a:solidFill>
                <a:effectLst/>
                <a:uLnTx/>
                <a:uFillTx/>
                <a:latin typeface="+mn-lt"/>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ctrTitle"/>
          </p:nvPr>
        </p:nvSpPr>
        <p:spPr>
          <a:xfrm>
            <a:off x="685800" y="2130425"/>
            <a:ext cx="7772400" cy="1470025"/>
          </a:xfrm>
          <a:ln/>
        </p:spPr>
        <p:txBody>
          <a:bodyPr wrap="square" lIns="91440" tIns="45720" rIns="91440" bIns="45720" anchor="ctr"/>
          <a:lstStyle>
            <a:lvl1pPr lvl="0">
              <a:defRPr/>
            </a:lvl1pPr>
          </a:lstStyle>
          <a:p>
            <a:pPr lvl="0" eaLnBrk="1" hangingPunct="1"/>
            <a:r>
              <a:rPr lang="zh-CN" altLang="zh-CN" dirty="0"/>
              <a:t>数据结构上机</a:t>
            </a:r>
          </a:p>
        </p:txBody>
      </p:sp>
      <p:sp>
        <p:nvSpPr>
          <p:cNvPr id="3074" name="副标题 2"/>
          <p:cNvSpPr>
            <a:spLocks noGrp="1"/>
          </p:cNvSpPr>
          <p:nvPr>
            <p:ph type="subTitle"/>
          </p:nvPr>
        </p:nvSpPr>
        <p:spPr>
          <a:xfrm>
            <a:off x="1371600" y="3886200"/>
            <a:ext cx="6400800" cy="1752600"/>
          </a:xfrm>
          <a:ln/>
        </p:spPr>
        <p:txBody>
          <a:bodyPr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eaLnBrk="1" hangingPunct="1">
              <a:buNone/>
            </a:pPr>
            <a:endParaRPr lang="en-US" altLang="zh-CN" dirty="0">
              <a:solidFill>
                <a:srgbClr val="898989"/>
              </a:solidFill>
            </a:endParaRPr>
          </a:p>
          <a:p>
            <a:pPr marL="0" lvl="0" indent="0" algn="ctr" eaLnBrk="1" hangingPunct="1">
              <a:buNone/>
            </a:pPr>
            <a:r>
              <a:rPr lang="en-US" altLang="zh-CN" dirty="0">
                <a:solidFill>
                  <a:srgbClr val="898989"/>
                </a:solidFill>
              </a:rPr>
              <a:t>2020.03.25</a:t>
            </a:r>
            <a:endParaRPr lang="zh-CN"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571500" y="1428750"/>
            <a:ext cx="8248972" cy="5312618"/>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Tx/>
              <a:buSzTx/>
              <a:buNone/>
              <a:defRPr/>
            </a:pPr>
            <a:r>
              <a:rPr lang="zh-CN" altLang="en-US" dirty="0">
                <a:solidFill>
                  <a:srgbClr val="7030A0"/>
                </a:solidFill>
              </a:rPr>
              <a:t>实现稀疏矩阵的三元组形式</a:t>
            </a:r>
            <a:r>
              <a:rPr kumimoji="0" lang="zh-CN" altLang="en-US" sz="3200" b="0" i="0" u="none" strike="noStrike" kern="1200" cap="none" spc="0" normalizeH="0" baseline="0" noProof="0" dirty="0">
                <a:ln>
                  <a:noFill/>
                </a:ln>
                <a:solidFill>
                  <a:srgbClr val="7030A0"/>
                </a:solidFill>
                <a:effectLst/>
                <a:uLnTx/>
                <a:uFillTx/>
                <a:latin typeface="+mn-lt"/>
                <a:ea typeface="+mn-ea"/>
                <a:cs typeface="+mn-cs"/>
              </a:rPr>
              <a:t>：</a:t>
            </a:r>
          </a:p>
          <a:p>
            <a:pPr lvl="0">
              <a:lnSpc>
                <a:spcPct val="90000"/>
              </a:lnSpc>
              <a:buNone/>
              <a:defRPr/>
            </a:pPr>
            <a:r>
              <a:rPr lang="en-US" altLang="zh-CN" dirty="0"/>
              <a:t>	</a:t>
            </a:r>
            <a:r>
              <a:rPr lang="zh-CN" altLang="en-US" dirty="0"/>
              <a:t>通常认为矩阵中非零元素的总数比上矩阵所有元素总数的值小于等于</a:t>
            </a:r>
            <a:r>
              <a:rPr lang="en-US" altLang="zh-CN" dirty="0"/>
              <a:t>0.05</a:t>
            </a:r>
            <a:r>
              <a:rPr lang="zh-CN" altLang="en-US" dirty="0"/>
              <a:t>时，则称该矩阵为稀疏矩阵。</a:t>
            </a:r>
            <a:endParaRPr lang="en-US" altLang="zh-CN" dirty="0"/>
          </a:p>
          <a:p>
            <a:pPr lvl="0">
              <a:lnSpc>
                <a:spcPct val="90000"/>
              </a:lnSpc>
              <a:buNone/>
              <a:defRPr/>
            </a:pPr>
            <a:r>
              <a:rPr lang="en-US" altLang="zh-CN" dirty="0"/>
              <a:t>	</a:t>
            </a:r>
            <a:r>
              <a:rPr lang="zh-CN" altLang="en-US" dirty="0"/>
              <a:t>本次实验要求以三元组的形式实现稀疏矩阵。需要</a:t>
            </a:r>
            <a:r>
              <a:rPr lang="en-US" altLang="zh-CN" dirty="0" err="1"/>
              <a:t>SPMartix</a:t>
            </a:r>
            <a:r>
              <a:rPr lang="zh-CN" altLang="en-US" dirty="0"/>
              <a:t>类的接口有</a:t>
            </a:r>
            <a:r>
              <a:rPr lang="en-US" altLang="zh-CN" dirty="0"/>
              <a:t>:</a:t>
            </a:r>
          </a:p>
        </p:txBody>
      </p:sp>
      <p:sp>
        <p:nvSpPr>
          <p:cNvPr id="2" name="矩形 1"/>
          <p:cNvSpPr/>
          <p:nvPr/>
        </p:nvSpPr>
        <p:spPr>
          <a:xfrm>
            <a:off x="2411760" y="332656"/>
            <a:ext cx="3758442" cy="784830"/>
          </a:xfrm>
          <a:prstGeom prst="rect">
            <a:avLst/>
          </a:prstGeom>
        </p:spPr>
        <p:txBody>
          <a:bodyPr wrap="square">
            <a:spAutoFit/>
          </a:bodyPr>
          <a:lstStyle/>
          <a:p>
            <a:r>
              <a:rPr lang="zh-CN" altLang="en-US" sz="4500" dirty="0">
                <a:solidFill>
                  <a:srgbClr val="000000"/>
                </a:solidFill>
              </a:rPr>
              <a:t>一、上机内容</a:t>
            </a:r>
            <a:endParaRPr lang="zh-CN" alt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571500" y="1428750"/>
            <a:ext cx="8248972" cy="5312618"/>
          </a:xfrm>
        </p:spPr>
        <p:txBody>
          <a:bodyPr vert="horz" wrap="square" lIns="91440" tIns="45720" rIns="91440" bIns="45720" numCol="1" anchor="t" anchorCtr="0" compatLnSpc="1"/>
          <a:lstStyle/>
          <a:p>
            <a:r>
              <a:rPr kumimoji="0" lang="en-US" altLang="zh-CN" sz="3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a:t>
            </a:r>
            <a:r>
              <a:rPr lang="en" altLang="zh-CN" dirty="0"/>
              <a:t> </a:t>
            </a:r>
            <a:r>
              <a:rPr lang="en" altLang="zh-CN" dirty="0" err="1"/>
              <a:t>SPMatrix</a:t>
            </a:r>
            <a:r>
              <a:rPr lang="en" altLang="zh-CN" dirty="0"/>
              <a:t>::</a:t>
            </a:r>
            <a:r>
              <a:rPr lang="en" altLang="zh-CN" dirty="0" err="1"/>
              <a:t>SPMatrix</a:t>
            </a:r>
            <a:r>
              <a:rPr lang="en" altLang="zh-CN" dirty="0"/>
              <a:t>(int r, int c)</a:t>
            </a:r>
          </a:p>
          <a:p>
            <a:pPr lvl="1"/>
            <a:r>
              <a:rPr lang="zh-CN" altLang="en" sz="2400" dirty="0"/>
              <a:t>构造函数</a:t>
            </a:r>
            <a:r>
              <a:rPr lang="zh-CN" altLang="en-US" sz="2400" dirty="0"/>
              <a:t>，构造一个</a:t>
            </a:r>
            <a:r>
              <a:rPr lang="en-US" altLang="zh-CN" sz="2400" dirty="0"/>
              <a:t>r</a:t>
            </a:r>
            <a:r>
              <a:rPr lang="zh-CN" altLang="en-US" sz="2400" dirty="0"/>
              <a:t>行</a:t>
            </a:r>
            <a:r>
              <a:rPr lang="en-US" altLang="zh-CN" sz="2400" dirty="0"/>
              <a:t>c</a:t>
            </a:r>
            <a:r>
              <a:rPr lang="zh-CN" altLang="en-US" sz="2400" dirty="0"/>
              <a:t>列的稀疏矩阵。</a:t>
            </a:r>
            <a:endParaRPr lang="en-US" altLang="zh-CN" sz="2400" dirty="0"/>
          </a:p>
          <a:p>
            <a:pPr lvl="1"/>
            <a:endParaRPr lang="en-US" altLang="zh-CN" dirty="0"/>
          </a:p>
          <a:p>
            <a:r>
              <a:rPr lang="en-US" altLang="zh-CN" dirty="0"/>
              <a:t>2</a:t>
            </a:r>
            <a:r>
              <a:rPr lang="zh-CN" altLang="en-US" dirty="0"/>
              <a:t>、</a:t>
            </a:r>
            <a:r>
              <a:rPr lang="en" altLang="zh-CN" dirty="0" err="1"/>
              <a:t>SPMatrix</a:t>
            </a:r>
            <a:r>
              <a:rPr lang="en" altLang="zh-CN" dirty="0"/>
              <a:t>::</a:t>
            </a:r>
            <a:r>
              <a:rPr lang="en" altLang="zh-CN" dirty="0" err="1"/>
              <a:t>SPMatrix</a:t>
            </a:r>
            <a:r>
              <a:rPr lang="en" altLang="zh-CN" dirty="0"/>
              <a:t>(int r, int c, int </a:t>
            </a:r>
            <a:r>
              <a:rPr lang="en" altLang="zh-CN" dirty="0" err="1"/>
              <a:t>max_element</a:t>
            </a:r>
            <a:r>
              <a:rPr lang="en" altLang="zh-CN" dirty="0"/>
              <a:t>)</a:t>
            </a:r>
          </a:p>
          <a:p>
            <a:pPr lvl="1"/>
            <a:r>
              <a:rPr lang="zh-CN" altLang="en" sz="2400" dirty="0"/>
              <a:t>构造</a:t>
            </a:r>
            <a:r>
              <a:rPr lang="zh-CN" altLang="en-US" sz="2400" dirty="0"/>
              <a:t>函数，构造一个</a:t>
            </a:r>
            <a:r>
              <a:rPr lang="en-US" altLang="zh-CN" sz="2400" dirty="0"/>
              <a:t>r</a:t>
            </a:r>
            <a:r>
              <a:rPr lang="zh-CN" altLang="en-US" sz="2400" dirty="0"/>
              <a:t>行</a:t>
            </a:r>
            <a:r>
              <a:rPr lang="en-US" altLang="zh-CN" sz="2400" dirty="0"/>
              <a:t>c</a:t>
            </a:r>
            <a:r>
              <a:rPr lang="zh-CN" altLang="en-US" sz="2400" dirty="0"/>
              <a:t>列，元素最多为</a:t>
            </a:r>
            <a:r>
              <a:rPr lang="en-US" altLang="zh-CN" sz="2400" dirty="0" err="1"/>
              <a:t>max_element</a:t>
            </a:r>
            <a:r>
              <a:rPr lang="zh-CN" altLang="en-US" sz="2400" dirty="0"/>
              <a:t>个的稀疏矩阵。</a:t>
            </a:r>
            <a:endParaRPr lang="en-US" altLang="zh-CN" sz="2400" dirty="0"/>
          </a:p>
          <a:p>
            <a:pPr lvl="1"/>
            <a:endParaRPr lang="en-US" altLang="zh-CN" dirty="0"/>
          </a:p>
          <a:p>
            <a:r>
              <a:rPr lang="en-US" altLang="zh-CN" dirty="0"/>
              <a:t>3</a:t>
            </a:r>
            <a:r>
              <a:rPr lang="zh-CN" altLang="en-US" dirty="0"/>
              <a:t>、</a:t>
            </a:r>
            <a:r>
              <a:rPr lang="en" altLang="zh-CN" dirty="0"/>
              <a:t>int </a:t>
            </a:r>
            <a:r>
              <a:rPr lang="en" altLang="zh-CN" dirty="0" err="1"/>
              <a:t>SPMatrix</a:t>
            </a:r>
            <a:r>
              <a:rPr lang="en" altLang="zh-CN" dirty="0"/>
              <a:t>::get(int </a:t>
            </a:r>
            <a:r>
              <a:rPr lang="en" altLang="zh-CN" dirty="0" err="1"/>
              <a:t>i</a:t>
            </a:r>
            <a:r>
              <a:rPr lang="en" altLang="zh-CN" dirty="0"/>
              <a:t>, int j)</a:t>
            </a:r>
          </a:p>
          <a:p>
            <a:pPr lvl="1"/>
            <a:r>
              <a:rPr lang="zh-CN" altLang="en" sz="2400" dirty="0"/>
              <a:t>获取</a:t>
            </a:r>
            <a:r>
              <a:rPr lang="zh-CN" altLang="en-US" sz="2400" dirty="0"/>
              <a:t>矩阵中</a:t>
            </a:r>
            <a:r>
              <a:rPr lang="en-US" altLang="zh-CN" sz="2400" dirty="0" err="1"/>
              <a:t>i</a:t>
            </a:r>
            <a:r>
              <a:rPr lang="zh-CN" altLang="en-US" sz="2400" dirty="0"/>
              <a:t>行</a:t>
            </a:r>
            <a:r>
              <a:rPr lang="en-US" altLang="zh-CN" sz="2400" dirty="0"/>
              <a:t>j</a:t>
            </a:r>
            <a:r>
              <a:rPr lang="zh-CN" altLang="en-US" sz="2400" dirty="0"/>
              <a:t>列的值。如果没有元素，则返回</a:t>
            </a:r>
            <a:r>
              <a:rPr lang="en-US" altLang="zh-CN" sz="2400" dirty="0"/>
              <a:t>0</a:t>
            </a:r>
            <a:endParaRPr lang="zh-CN" altLang="en-US" sz="2400" noProof="0" dirty="0">
              <a:ln>
                <a:noFill/>
              </a:ln>
              <a:solidFill>
                <a:schemeClr val="tx1"/>
              </a:solidFill>
              <a:effectLst/>
              <a:uLnTx/>
              <a:uFillTx/>
              <a:sym typeface="+mn-ea"/>
            </a:endParaRPr>
          </a:p>
        </p:txBody>
      </p:sp>
      <p:sp>
        <p:nvSpPr>
          <p:cNvPr id="2" name="矩形 1"/>
          <p:cNvSpPr/>
          <p:nvPr/>
        </p:nvSpPr>
        <p:spPr>
          <a:xfrm>
            <a:off x="2411760" y="332656"/>
            <a:ext cx="3758442" cy="784830"/>
          </a:xfrm>
          <a:prstGeom prst="rect">
            <a:avLst/>
          </a:prstGeom>
        </p:spPr>
        <p:txBody>
          <a:bodyPr wrap="square">
            <a:spAutoFit/>
          </a:bodyPr>
          <a:lstStyle/>
          <a:p>
            <a:r>
              <a:rPr lang="zh-CN" altLang="en-US" sz="4500" dirty="0">
                <a:solidFill>
                  <a:srgbClr val="000000"/>
                </a:solidFill>
              </a:rPr>
              <a:t>一、上机内容</a:t>
            </a:r>
            <a:endParaRPr lang="zh-CN" altLang="en-US" sz="4500" dirty="0"/>
          </a:p>
        </p:txBody>
      </p:sp>
    </p:spTree>
    <p:extLst>
      <p:ext uri="{BB962C8B-B14F-4D97-AF65-F5344CB8AC3E}">
        <p14:creationId xmlns:p14="http://schemas.microsoft.com/office/powerpoint/2010/main" val="231048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571500" y="1428750"/>
            <a:ext cx="8248972" cy="5312618"/>
          </a:xfrm>
        </p:spPr>
        <p:txBody>
          <a:bodyPr vert="horz" wrap="square" lIns="91440" tIns="45720" rIns="91440" bIns="45720" numCol="1" anchor="t" anchorCtr="0" compatLnSpc="1"/>
          <a:lstStyle/>
          <a:p>
            <a:r>
              <a:rPr lang="en" altLang="zh-CN" dirty="0"/>
              <a:t>4</a:t>
            </a:r>
            <a:r>
              <a:rPr lang="zh-CN" altLang="en-US" dirty="0"/>
              <a:t>、</a:t>
            </a:r>
            <a:r>
              <a:rPr lang="en-US" altLang="zh-CN" dirty="0"/>
              <a:t>void </a:t>
            </a:r>
            <a:r>
              <a:rPr lang="en-US" altLang="zh-CN" dirty="0" err="1"/>
              <a:t>SPMatrix</a:t>
            </a:r>
            <a:r>
              <a:rPr lang="en-US" altLang="zh-CN" dirty="0"/>
              <a:t>::rotate();</a:t>
            </a:r>
          </a:p>
          <a:p>
            <a:pPr lvl="1"/>
            <a:r>
              <a:rPr lang="zh-CN" altLang="en-US" sz="2400" dirty="0"/>
              <a:t>实现稀疏矩阵的转置操作。</a:t>
            </a:r>
            <a:endParaRPr lang="en-US" altLang="zh-CN" sz="2400" dirty="0"/>
          </a:p>
          <a:p>
            <a:pPr lvl="1"/>
            <a:endParaRPr lang="en" altLang="zh-CN" dirty="0"/>
          </a:p>
          <a:p>
            <a:r>
              <a:rPr lang="en-US" altLang="zh-CN" dirty="0"/>
              <a:t>5</a:t>
            </a:r>
            <a:r>
              <a:rPr lang="zh-CN" altLang="en-US" dirty="0"/>
              <a:t>、</a:t>
            </a:r>
            <a:r>
              <a:rPr lang="en" altLang="zh-CN" dirty="0"/>
              <a:t>int </a:t>
            </a:r>
            <a:r>
              <a:rPr lang="en" altLang="zh-CN" dirty="0" err="1"/>
              <a:t>SPMatrix</a:t>
            </a:r>
            <a:r>
              <a:rPr lang="en" altLang="zh-CN" dirty="0"/>
              <a:t>::set(int </a:t>
            </a:r>
            <a:r>
              <a:rPr lang="en" altLang="zh-CN" dirty="0" err="1"/>
              <a:t>i</a:t>
            </a:r>
            <a:r>
              <a:rPr lang="en" altLang="zh-CN" dirty="0"/>
              <a:t>, int j, int </a:t>
            </a:r>
            <a:r>
              <a:rPr lang="en" altLang="zh-CN" dirty="0" err="1"/>
              <a:t>val</a:t>
            </a:r>
            <a:r>
              <a:rPr lang="en" altLang="zh-CN" dirty="0"/>
              <a:t>)</a:t>
            </a:r>
          </a:p>
          <a:p>
            <a:pPr lvl="1"/>
            <a:r>
              <a:rPr lang="zh-CN" altLang="en-US" sz="2400" dirty="0"/>
              <a:t>将</a:t>
            </a:r>
            <a:r>
              <a:rPr lang="en-US" altLang="zh-CN" sz="2400" dirty="0" err="1"/>
              <a:t>i</a:t>
            </a:r>
            <a:r>
              <a:rPr lang="zh-CN" altLang="en-US" sz="2400" dirty="0"/>
              <a:t>行</a:t>
            </a:r>
            <a:r>
              <a:rPr lang="en-US" altLang="zh-CN" sz="2400" dirty="0"/>
              <a:t>j</a:t>
            </a:r>
            <a:r>
              <a:rPr lang="zh-CN" altLang="en-US" sz="2400" dirty="0"/>
              <a:t>列的值设置为</a:t>
            </a:r>
            <a:r>
              <a:rPr lang="en-US" altLang="zh-CN" sz="2400" dirty="0" err="1"/>
              <a:t>val</a:t>
            </a:r>
            <a:r>
              <a:rPr lang="zh-CN" altLang="en-US" sz="2400" dirty="0"/>
              <a:t>。</a:t>
            </a:r>
            <a:endParaRPr lang="en-US" altLang="zh-CN" sz="2400" dirty="0"/>
          </a:p>
          <a:p>
            <a:pPr lvl="1"/>
            <a:endParaRPr lang="en-US" altLang="zh-CN" dirty="0"/>
          </a:p>
          <a:p>
            <a:r>
              <a:rPr lang="en-US" altLang="zh-CN" dirty="0"/>
              <a:t>6</a:t>
            </a:r>
            <a:r>
              <a:rPr lang="zh-CN" altLang="en-US" dirty="0"/>
              <a:t>、</a:t>
            </a:r>
            <a:r>
              <a:rPr lang="en" altLang="zh-CN" dirty="0" err="1"/>
              <a:t>SPMatrix</a:t>
            </a:r>
            <a:r>
              <a:rPr lang="en" altLang="zh-CN" dirty="0"/>
              <a:t> </a:t>
            </a:r>
            <a:r>
              <a:rPr lang="en" altLang="zh-CN" dirty="0" err="1"/>
              <a:t>SPMatrix</a:t>
            </a:r>
            <a:r>
              <a:rPr lang="en" altLang="zh-CN" dirty="0"/>
              <a:t>::operator+(const </a:t>
            </a:r>
            <a:r>
              <a:rPr lang="en" altLang="zh-CN" dirty="0" err="1"/>
              <a:t>SPMatrix</a:t>
            </a:r>
            <a:r>
              <a:rPr lang="en" altLang="zh-CN" dirty="0"/>
              <a:t>&amp; b)</a:t>
            </a:r>
          </a:p>
          <a:p>
            <a:pPr lvl="1"/>
            <a:r>
              <a:rPr lang="zh-CN" altLang="en-US" sz="2400" dirty="0"/>
              <a:t>重载矩阵的加法操作。</a:t>
            </a:r>
            <a:endParaRPr lang="en" altLang="zh-CN" sz="2400" dirty="0"/>
          </a:p>
          <a:p>
            <a:pPr lvl="0">
              <a:lnSpc>
                <a:spcPct val="90000"/>
              </a:lnSpc>
              <a:buNone/>
              <a:defRPr/>
            </a:pPr>
            <a:endParaRPr lang="zh-CN" altLang="en-US" noProof="0" dirty="0">
              <a:ln>
                <a:noFill/>
              </a:ln>
              <a:solidFill>
                <a:schemeClr val="tx1"/>
              </a:solidFill>
              <a:effectLst/>
              <a:uLnTx/>
              <a:uFillTx/>
              <a:sym typeface="+mn-ea"/>
            </a:endParaRPr>
          </a:p>
        </p:txBody>
      </p:sp>
      <p:sp>
        <p:nvSpPr>
          <p:cNvPr id="2" name="矩形 1"/>
          <p:cNvSpPr/>
          <p:nvPr/>
        </p:nvSpPr>
        <p:spPr>
          <a:xfrm>
            <a:off x="2411760" y="332656"/>
            <a:ext cx="3758442" cy="784830"/>
          </a:xfrm>
          <a:prstGeom prst="rect">
            <a:avLst/>
          </a:prstGeom>
        </p:spPr>
        <p:txBody>
          <a:bodyPr wrap="square">
            <a:spAutoFit/>
          </a:bodyPr>
          <a:lstStyle/>
          <a:p>
            <a:r>
              <a:rPr lang="zh-CN" altLang="en-US" sz="4500" dirty="0">
                <a:solidFill>
                  <a:srgbClr val="000000"/>
                </a:solidFill>
              </a:rPr>
              <a:t>一、上机内容</a:t>
            </a:r>
            <a:endParaRPr lang="zh-CN" altLang="en-US" sz="4500" dirty="0"/>
          </a:p>
        </p:txBody>
      </p:sp>
    </p:spTree>
    <p:extLst>
      <p:ext uri="{BB962C8B-B14F-4D97-AF65-F5344CB8AC3E}">
        <p14:creationId xmlns:p14="http://schemas.microsoft.com/office/powerpoint/2010/main" val="318883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571500" y="1428750"/>
            <a:ext cx="8248972" cy="5312618"/>
          </a:xfrm>
        </p:spPr>
        <p:txBody>
          <a:bodyPr vert="horz" wrap="square" lIns="91440" tIns="45720" rIns="91440" bIns="45720" numCol="1" anchor="t" anchorCtr="0" compatLnSpc="1"/>
          <a:lstStyle/>
          <a:p>
            <a:r>
              <a:rPr lang="en-US" altLang="zh-CN" dirty="0"/>
              <a:t>7</a:t>
            </a:r>
            <a:r>
              <a:rPr lang="zh-CN" altLang="en-US" dirty="0"/>
              <a:t>、</a:t>
            </a:r>
            <a:r>
              <a:rPr lang="en" altLang="zh-CN" dirty="0" err="1"/>
              <a:t>SPMatrix</a:t>
            </a:r>
            <a:r>
              <a:rPr lang="en" altLang="zh-CN" dirty="0"/>
              <a:t> </a:t>
            </a:r>
            <a:r>
              <a:rPr lang="en" altLang="zh-CN" dirty="0" err="1"/>
              <a:t>SPMatrix</a:t>
            </a:r>
            <a:r>
              <a:rPr lang="en" altLang="zh-CN" dirty="0"/>
              <a:t>::operator-(const </a:t>
            </a:r>
            <a:r>
              <a:rPr lang="en" altLang="zh-CN" dirty="0" err="1"/>
              <a:t>SPMatrix</a:t>
            </a:r>
            <a:r>
              <a:rPr lang="en" altLang="zh-CN" dirty="0"/>
              <a:t>&amp; b)</a:t>
            </a:r>
          </a:p>
          <a:p>
            <a:pPr lvl="1"/>
            <a:r>
              <a:rPr lang="zh-CN" altLang="en" sz="2400" dirty="0"/>
              <a:t>重载</a:t>
            </a:r>
            <a:r>
              <a:rPr lang="zh-CN" altLang="en-US" sz="2400" dirty="0"/>
              <a:t>稀疏矩阵的减法操作。</a:t>
            </a:r>
            <a:endParaRPr lang="en" altLang="zh-CN" sz="2400" dirty="0"/>
          </a:p>
          <a:p>
            <a:endParaRPr lang="en" altLang="zh-CN" dirty="0"/>
          </a:p>
          <a:p>
            <a:r>
              <a:rPr lang="en-US" altLang="zh-CN" dirty="0"/>
              <a:t>8</a:t>
            </a:r>
            <a:r>
              <a:rPr lang="zh-CN" altLang="en-US" dirty="0"/>
              <a:t>、</a:t>
            </a:r>
            <a:r>
              <a:rPr lang="en" altLang="zh-CN" dirty="0" err="1"/>
              <a:t>SPMatrix</a:t>
            </a:r>
            <a:r>
              <a:rPr lang="en" altLang="zh-CN" dirty="0"/>
              <a:t> </a:t>
            </a:r>
            <a:r>
              <a:rPr lang="en" altLang="zh-CN" dirty="0" err="1"/>
              <a:t>SPMatrix</a:t>
            </a:r>
            <a:r>
              <a:rPr lang="en" altLang="zh-CN" dirty="0"/>
              <a:t>::operator*(const </a:t>
            </a:r>
            <a:r>
              <a:rPr lang="en" altLang="zh-CN" dirty="0" err="1"/>
              <a:t>SPMatrix</a:t>
            </a:r>
            <a:r>
              <a:rPr lang="en" altLang="zh-CN" dirty="0"/>
              <a:t>&amp; b)</a:t>
            </a:r>
            <a:r>
              <a:rPr lang="en-US" altLang="zh-CN" dirty="0"/>
              <a:t>;</a:t>
            </a:r>
          </a:p>
          <a:p>
            <a:pPr lvl="1"/>
            <a:r>
              <a:rPr lang="zh-CN" altLang="en-US" sz="2400" dirty="0"/>
              <a:t>重载稀疏矩阵中的乘法操作。</a:t>
            </a:r>
            <a:br>
              <a:rPr lang="en" altLang="zh-CN" dirty="0"/>
            </a:br>
            <a:endParaRPr lang="en" altLang="zh-CN" dirty="0"/>
          </a:p>
          <a:p>
            <a:pPr lvl="0">
              <a:lnSpc>
                <a:spcPct val="90000"/>
              </a:lnSpc>
              <a:buNone/>
              <a:defRPr/>
            </a:pPr>
            <a:endParaRPr lang="zh-CN" altLang="en-US" noProof="0" dirty="0">
              <a:ln>
                <a:noFill/>
              </a:ln>
              <a:solidFill>
                <a:schemeClr val="tx1"/>
              </a:solidFill>
              <a:effectLst/>
              <a:uLnTx/>
              <a:uFillTx/>
              <a:sym typeface="+mn-ea"/>
            </a:endParaRPr>
          </a:p>
        </p:txBody>
      </p:sp>
      <p:sp>
        <p:nvSpPr>
          <p:cNvPr id="2" name="矩形 1"/>
          <p:cNvSpPr/>
          <p:nvPr/>
        </p:nvSpPr>
        <p:spPr>
          <a:xfrm>
            <a:off x="2411760" y="332656"/>
            <a:ext cx="3758442" cy="784830"/>
          </a:xfrm>
          <a:prstGeom prst="rect">
            <a:avLst/>
          </a:prstGeom>
        </p:spPr>
        <p:txBody>
          <a:bodyPr wrap="square">
            <a:spAutoFit/>
          </a:bodyPr>
          <a:lstStyle/>
          <a:p>
            <a:r>
              <a:rPr lang="zh-CN" altLang="en-US" sz="4500" dirty="0">
                <a:solidFill>
                  <a:srgbClr val="000000"/>
                </a:solidFill>
              </a:rPr>
              <a:t>一、上机内容</a:t>
            </a:r>
            <a:endParaRPr lang="zh-CN" altLang="en-US" sz="4500" dirty="0"/>
          </a:p>
        </p:txBody>
      </p:sp>
    </p:spTree>
    <p:extLst>
      <p:ext uri="{BB962C8B-B14F-4D97-AF65-F5344CB8AC3E}">
        <p14:creationId xmlns:p14="http://schemas.microsoft.com/office/powerpoint/2010/main" val="111974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571500" y="1428750"/>
            <a:ext cx="8229600" cy="4525963"/>
          </a:xfrm>
        </p:spPr>
        <p:txBody>
          <a:bodyPr vert="horz" wrap="square" lIns="91440" tIns="45720" rIns="91440" bIns="45720" numCol="1" anchor="t" anchorCtr="0" compatLnSpc="1"/>
          <a:lstStyle/>
          <a:p>
            <a:r>
              <a:rPr lang="zh-CN" altLang="en-US" dirty="0"/>
              <a:t>需要提交</a:t>
            </a:r>
            <a:r>
              <a:rPr lang="en-US" altLang="zh-CN" dirty="0" err="1"/>
              <a:t>SPMatrix.cpp</a:t>
            </a:r>
            <a:r>
              <a:rPr lang="zh-CN" altLang="en-US" dirty="0"/>
              <a:t>，</a:t>
            </a:r>
            <a:r>
              <a:rPr lang="en-US" altLang="zh-CN" dirty="0" err="1"/>
              <a:t>SPMatrix.h</a:t>
            </a:r>
            <a:r>
              <a:rPr lang="zh-CN" altLang="en-US" dirty="0"/>
              <a:t>文件。上机说明的示例压缩包中给出了提交样例。</a:t>
            </a:r>
            <a:endParaRPr lang="en-US" altLang="zh-CN" dirty="0"/>
          </a:p>
          <a:p>
            <a:pPr marL="0" indent="0">
              <a:buNone/>
            </a:pPr>
            <a:r>
              <a:rPr lang="en-US" altLang="zh-CN" dirty="0"/>
              <a:t>      </a:t>
            </a:r>
            <a:r>
              <a:rPr lang="zh-CN" altLang="en-US" dirty="0">
                <a:solidFill>
                  <a:srgbClr val="7030A0"/>
                </a:solidFill>
              </a:rPr>
              <a:t>目录结构     </a:t>
            </a:r>
            <a:r>
              <a:rPr lang="en-US" altLang="zh-CN" dirty="0"/>
              <a:t>3019244xxx_name_dshk7.zip</a:t>
            </a:r>
          </a:p>
          <a:p>
            <a:pPr marL="0" indent="0">
              <a:buNone/>
            </a:pPr>
            <a:r>
              <a:rPr lang="en-US" altLang="zh-CN" dirty="0"/>
              <a:t>                                 |- </a:t>
            </a:r>
            <a:r>
              <a:rPr lang="en-US" altLang="zh-CN" dirty="0" err="1"/>
              <a:t>SPMatrix.cpp</a:t>
            </a:r>
            <a:endParaRPr lang="en-US" altLang="zh-CN" dirty="0"/>
          </a:p>
          <a:p>
            <a:pPr marL="0" indent="0">
              <a:buNone/>
            </a:pPr>
            <a:r>
              <a:rPr lang="en-US" altLang="zh-CN" dirty="0"/>
              <a:t>			</a:t>
            </a:r>
            <a:r>
              <a:rPr lang="zh-CN" altLang="en-US" dirty="0"/>
              <a:t>  </a:t>
            </a:r>
            <a:r>
              <a:rPr lang="en-US" altLang="zh-CN" dirty="0"/>
              <a:t> |- </a:t>
            </a:r>
            <a:r>
              <a:rPr lang="en-US" altLang="zh-CN" dirty="0" err="1"/>
              <a:t>SPMatrix.h</a:t>
            </a:r>
            <a:endParaRPr lang="en-US" altLang="zh-CN" dirty="0"/>
          </a:p>
        </p:txBody>
      </p:sp>
      <p:sp>
        <p:nvSpPr>
          <p:cNvPr id="4" name="矩形 3"/>
          <p:cNvSpPr/>
          <p:nvPr/>
        </p:nvSpPr>
        <p:spPr>
          <a:xfrm>
            <a:off x="2411760" y="332656"/>
            <a:ext cx="3758442" cy="784830"/>
          </a:xfrm>
          <a:prstGeom prst="rect">
            <a:avLst/>
          </a:prstGeom>
        </p:spPr>
        <p:txBody>
          <a:bodyPr wrap="square">
            <a:spAutoFit/>
          </a:bodyPr>
          <a:lstStyle/>
          <a:p>
            <a:r>
              <a:rPr lang="zh-CN" altLang="en-US" sz="4500" dirty="0">
                <a:solidFill>
                  <a:srgbClr val="000000"/>
                </a:solidFill>
              </a:rPr>
              <a:t>三、提交要求</a:t>
            </a:r>
            <a:endParaRPr lang="zh-CN" altLang="en-US" sz="4500" dirty="0"/>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327</Words>
  <Application>Microsoft Macintosh PowerPoint</Application>
  <PresentationFormat>全屏显示(4:3)</PresentationFormat>
  <Paragraphs>36</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主题</vt:lpstr>
      <vt:lpstr>数据结构上机</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lishuxin</dc:creator>
  <cp:lastModifiedBy>AZ5033</cp:lastModifiedBy>
  <cp:revision>92</cp:revision>
  <dcterms:created xsi:type="dcterms:W3CDTF">2015-11-13T05:11:27Z</dcterms:created>
  <dcterms:modified xsi:type="dcterms:W3CDTF">2020-03-24T10:46:04Z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