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59" r:id="rId7"/>
    <p:sldId id="263" r:id="rId8"/>
    <p:sldId id="265" r:id="rId9"/>
    <p:sldId id="268" r:id="rId10"/>
    <p:sldId id="267" r:id="rId11"/>
    <p:sldId id="266" r:id="rId12"/>
    <p:sldId id="262" r:id="rId13"/>
    <p:sldId id="261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56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E52A3-CE7B-41EF-9CA0-2AB49E14905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Yu Gothic UI Light" panose="020B0300000000000000" pitchFamily="34" charset="-128"/>
                <a:ea typeface="Yu Gothic UI Light" panose="020B0300000000000000" pitchFamily="34" charset="-128"/>
              </a:defRPr>
            </a:lvl1pPr>
          </a:lstStyle>
          <a:p>
            <a:r>
              <a:rPr lang="de-DE" dirty="0"/>
              <a:t>Titelmasterformat durch </a:t>
            </a:r>
            <a:r>
              <a:rPr lang="de-DE" dirty="0" err="1"/>
              <a:t>aKlicken</a:t>
            </a:r>
            <a:r>
              <a:rPr lang="de-DE" dirty="0"/>
              <a:t>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CE454C3-2ADC-4049-BF6A-EFF263A0B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Yu Gothic UI Light" panose="020B0300000000000000" pitchFamily="34" charset="-128"/>
                <a:ea typeface="Yu Gothic UI Light" panose="020B0300000000000000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26B7D7-F27B-4A62-9D4B-D71271C3B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B253-C284-4818-A59C-10695373A54E}" type="datetimeFigureOut">
              <a:rPr lang="de-DE" smtClean="0"/>
              <a:t>17.07.2017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4642E1-37EB-4D98-8911-2BFB8203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2C48F6-2FB2-4EF1-8E5B-1B3D9298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11FD-82D4-492C-822E-47AD70A849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771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660A85-E577-46CF-96B5-5666F130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5261FA-497F-4874-A1AF-36A317B3E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FAF729-7445-4D28-814F-5A05884C2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B253-C284-4818-A59C-10695373A54E}" type="datetimeFigureOut">
              <a:rPr lang="de-DE" smtClean="0"/>
              <a:t>17.07.2017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CD0BF8-C1FB-4E41-A8B4-6FD961C9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74CC48-144F-432E-B58C-BEA42CFB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11FD-82D4-492C-822E-47AD70A849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87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B634AC9-8956-484F-8AF3-A2D9E5E79D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F47B974-3B57-4574-AD61-B37E3B55A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D98FA5-CB29-4BAE-84B1-86510E844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B253-C284-4818-A59C-10695373A54E}" type="datetimeFigureOut">
              <a:rPr lang="de-DE" smtClean="0"/>
              <a:t>17.07.2017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043DCE-4025-43DE-8EED-6BB047844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B58D7-17D7-43CB-9FC4-A4EF42C5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11FD-82D4-492C-822E-47AD70A849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04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A61B03-765B-4357-B885-43CEA770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1F3DF8-25FB-40D0-B060-878EA7CB3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E2277-C84E-4F2E-9029-A1C81B361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B253-C284-4818-A59C-10695373A54E}" type="datetimeFigureOut">
              <a:rPr lang="de-DE" smtClean="0"/>
              <a:t>17.07.2017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4FAD15-5324-4B59-86E1-77D1BED4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F55F2C-6098-4188-8DE4-4B611D6A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11FD-82D4-492C-822E-47AD70A849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03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721FF7-7373-43E2-9BFA-881A38009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0E5EC1-D314-4EFD-8ACC-DECFCFF58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3EF7FC-8639-4B41-8711-7EC54B90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B253-C284-4818-A59C-10695373A54E}" type="datetimeFigureOut">
              <a:rPr lang="de-DE" smtClean="0"/>
              <a:t>17.07.2017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C58D6E-3E57-48CD-80ED-6AF75F324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3A6689-9F18-4AE6-93F2-EBC44FB7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11FD-82D4-492C-822E-47AD70A849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336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6727F-E151-47C9-B7D3-5380890CD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1CD81E-9203-4CB7-A945-0D172DA37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B4235AB-A6D4-4A2D-8B4B-6E3EAA17A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BF3DE-8372-4895-8B37-40CDADA9F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B253-C284-4818-A59C-10695373A54E}" type="datetimeFigureOut">
              <a:rPr lang="de-DE" smtClean="0"/>
              <a:t>17.07.2017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671CC5-789D-4D8A-94DF-7ADF915D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24CD62-D5C3-4FCB-96B5-042AA94F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11FD-82D4-492C-822E-47AD70A849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50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BB28C3-C739-4C62-AA4B-37B2FB302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0BAC8C-EC54-4E08-B0F3-38C77D304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19553F-D32B-43F9-8C18-0DA4D4929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7C3F4C5-C658-4E03-9894-4C94CE1BF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119862E-15F5-4DC8-B95A-101934FCE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E986E6-68AB-45C5-8124-05A3941E6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B253-C284-4818-A59C-10695373A54E}" type="datetimeFigureOut">
              <a:rPr lang="de-DE" smtClean="0"/>
              <a:t>17.07.2017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5BBB59D-E7E9-4758-9C78-41B6461AE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342AF7-13F3-42F5-B86D-D393C6B88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11FD-82D4-492C-822E-47AD70A849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26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C398DA-4919-46DC-BF1D-EB396A34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421CA13-A1C1-4B68-9339-C7DEFBC4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B253-C284-4818-A59C-10695373A54E}" type="datetimeFigureOut">
              <a:rPr lang="de-DE" smtClean="0"/>
              <a:t>17.07.2017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760EED-13C5-4EDF-8B5D-BDD75618F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705335-BEC7-44BB-A15B-D861F60F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11FD-82D4-492C-822E-47AD70A849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87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30B6E3B-5BE3-4862-9EFB-AE1B3462F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B253-C284-4818-A59C-10695373A54E}" type="datetimeFigureOut">
              <a:rPr lang="de-DE" smtClean="0"/>
              <a:t>17.07.2017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73741E1-2892-4CE3-B19E-E2FF94C30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81367A-95F9-4873-9B27-6541F1A9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11FD-82D4-492C-822E-47AD70A849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350A56-AFE4-4253-8139-B5B452425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9AEFD9-C4E3-4A8F-B091-0D9699E42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608DB72-8503-4889-9EA8-DCDCED0FD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A41DAC-9D57-48AE-BAB8-5AE14793A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B253-C284-4818-A59C-10695373A54E}" type="datetimeFigureOut">
              <a:rPr lang="de-DE" smtClean="0"/>
              <a:t>17.07.2017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FB3818-0F24-442C-BFD1-60E4BE0A4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691279-BAB0-45E5-8100-C7E7E0A1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11FD-82D4-492C-822E-47AD70A849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13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FD4A07-57EB-45A0-993D-A0AD6BA1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41DABE1-ED9E-47BB-890A-5C89CA8EA4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BE3C98-0E6F-4304-891B-C2F8B0AF3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51D60C-96E3-41AD-9C78-E1D7B269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B253-C284-4818-A59C-10695373A54E}" type="datetimeFigureOut">
              <a:rPr lang="de-DE" smtClean="0"/>
              <a:t>17.07.2017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1D1AD0-79AC-4073-9871-44D988EC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B3572B-56F9-4267-A688-3D8939EC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11FD-82D4-492C-822E-47AD70A849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69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F0FFCAE-A8B8-46EB-B2A6-6DCB8979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1537D6-B343-4CA3-8A98-65D70F9DA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0103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46FF20-632C-497A-A2F6-C14A77374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DB253-C284-4818-A59C-10695373A54E}" type="datetimeFigureOut">
              <a:rPr lang="de-DE" smtClean="0"/>
              <a:t>17.07.2017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D3A5FE-74CD-4AF2-933D-BDA1795D3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3483A3-10D5-444E-9787-6E266A523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911FD-82D4-492C-822E-47AD70A849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735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Yu Gothic UI Light" panose="020B0300000000000000" pitchFamily="34" charset="-128"/>
          <a:ea typeface="Yu Gothic UI Light" panose="020B03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Yu Gothic UI Light" panose="020B0300000000000000" pitchFamily="34" charset="-128"/>
          <a:ea typeface="Yu Gothic UI Light" panose="020B03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Yu Gothic UI Light" panose="020B0300000000000000" pitchFamily="34" charset="-128"/>
          <a:ea typeface="Yu Gothic UI Light" panose="020B03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Yu Gothic UI Light" panose="020B0300000000000000" pitchFamily="34" charset="-128"/>
          <a:ea typeface="Yu Gothic UI Light" panose="020B03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Yu Gothic UI Light" panose="020B0300000000000000" pitchFamily="34" charset="-128"/>
          <a:ea typeface="Yu Gothic UI Light" panose="020B03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Yu Gothic UI Light" panose="020B0300000000000000" pitchFamily="34" charset="-128"/>
          <a:ea typeface="Yu Gothic UI Light" panose="020B03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numpy-dev/user/numpy-for-matlab-user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10879-BD5E-4FE1-95E3-BA6CC5205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VECTORIZE YOUR CODE</a:t>
            </a:r>
            <a:br>
              <a:rPr lang="de-DE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</a:br>
            <a:r>
              <a:rPr lang="de-DE" dirty="0" err="1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advanced</a:t>
            </a:r>
            <a:r>
              <a:rPr lang="de-DE" dirty="0">
                <a:solidFill>
                  <a:schemeClr val="bg1"/>
                </a:solidFill>
              </a:rPr>
              <a:t>             s   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1D5DE2F-B7DD-4C69-B44D-32B17713BC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Super Python Talks, 19.VII.2017</a:t>
            </a:r>
          </a:p>
          <a:p>
            <a:r>
              <a:rPr lang="de-DE" dirty="0"/>
              <a:t>Andreas Kist</a:t>
            </a:r>
          </a:p>
        </p:txBody>
      </p:sp>
      <p:pic>
        <p:nvPicPr>
          <p:cNvPr id="1026" name="Picture 2" descr="NumPy">
            <a:extLst>
              <a:ext uri="{FF2B5EF4-FFF2-40B4-BE49-F238E27FC236}">
                <a16:creationId xmlns:a16="http://schemas.microsoft.com/office/drawing/2014/main" id="{7BDFA8D5-1166-4AF1-AF9D-536EDD177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72728"/>
            <a:ext cx="171450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711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BCC4AA-31A3-401A-A32E-DBCB83906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numpy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thresholding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4B4CDAB-61F8-49B6-B55D-7DABAE55E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690688"/>
            <a:ext cx="44196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95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F7BACB-0CFA-452F-AAD9-808FC180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views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5517C16-1F15-4142-BF61-CDE0F776C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7534"/>
            <a:ext cx="2760428" cy="276042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9855B48-0897-46B0-B35B-43991B2B4B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25" t="3185" r="40764" b="64013"/>
          <a:stretch/>
        </p:blipFill>
        <p:spPr>
          <a:xfrm>
            <a:off x="4767281" y="2814912"/>
            <a:ext cx="1257138" cy="13212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9F739F8-BA53-492B-98D6-084925BB22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20000"/>
                    </a14:imgEffect>
                  </a14:imgLayer>
                </a14:imgProps>
              </a:ext>
            </a:extLst>
          </a:blip>
          <a:srcRect l="28025" t="3185" r="40764" b="64013"/>
          <a:stretch/>
        </p:blipFill>
        <p:spPr>
          <a:xfrm>
            <a:off x="6659259" y="2814912"/>
            <a:ext cx="1257138" cy="132127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C34B849-D44C-43A7-959B-AB5E7B61C3A0}"/>
              </a:ext>
            </a:extLst>
          </p:cNvPr>
          <p:cNvGrpSpPr/>
          <p:nvPr/>
        </p:nvGrpSpPr>
        <p:grpSpPr>
          <a:xfrm>
            <a:off x="9093112" y="2297534"/>
            <a:ext cx="2760428" cy="2760428"/>
            <a:chOff x="5646972" y="2297534"/>
            <a:chExt cx="2760428" cy="2760428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50CE6F4A-3401-454B-8E9B-173103285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46972" y="2297534"/>
              <a:ext cx="2760428" cy="2760428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DFA5547C-59BC-4D59-A8AE-318E875A3C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20000"/>
                      </a14:imgEffect>
                    </a14:imgLayer>
                  </a14:imgProps>
                </a:ext>
              </a:extLst>
            </a:blip>
            <a:srcRect l="28025" t="3185" r="40764" b="64013"/>
            <a:stretch/>
          </p:blipFill>
          <p:spPr>
            <a:xfrm>
              <a:off x="6398617" y="2356471"/>
              <a:ext cx="872374" cy="91688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1A8C8191-515F-4EE0-BD16-B723FE6DB759}"/>
              </a:ext>
            </a:extLst>
          </p:cNvPr>
          <p:cNvSpPr/>
          <p:nvPr/>
        </p:nvSpPr>
        <p:spPr>
          <a:xfrm>
            <a:off x="3598628" y="3273354"/>
            <a:ext cx="1168653" cy="4043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88C8E6F4-AD87-49F5-9E28-237ABD7CF4B5}"/>
              </a:ext>
            </a:extLst>
          </p:cNvPr>
          <p:cNvSpPr/>
          <p:nvPr/>
        </p:nvSpPr>
        <p:spPr>
          <a:xfrm>
            <a:off x="7936534" y="3273354"/>
            <a:ext cx="1168653" cy="404394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DF38C6DF-1C74-425C-A1F9-99C19FDE841B}"/>
              </a:ext>
            </a:extLst>
          </p:cNvPr>
          <p:cNvSpPr/>
          <p:nvPr/>
        </p:nvSpPr>
        <p:spPr>
          <a:xfrm>
            <a:off x="6019802" y="3273353"/>
            <a:ext cx="647519" cy="4043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5199ED9C-F7C0-4C5E-A8A9-6E31273C87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3565" y="158371"/>
            <a:ext cx="2089150" cy="2212386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9FF4052D-83EA-4482-A7F9-5F6F0F64BBB4}"/>
              </a:ext>
            </a:extLst>
          </p:cNvPr>
          <p:cNvSpPr txBox="1"/>
          <p:nvPr/>
        </p:nvSpPr>
        <p:spPr>
          <a:xfrm>
            <a:off x="2813344" y="5202785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Intended</a:t>
            </a:r>
            <a:r>
              <a:rPr lang="de-DE" sz="2400" dirty="0"/>
              <a:t>: </a:t>
            </a:r>
            <a:r>
              <a:rPr lang="de-DE" sz="2400" dirty="0" err="1"/>
              <a:t>Good</a:t>
            </a:r>
            <a:r>
              <a:rPr lang="de-DE" sz="2400" dirty="0"/>
              <a:t>, </a:t>
            </a:r>
            <a:r>
              <a:rPr lang="de-DE" sz="2400" dirty="0" err="1"/>
              <a:t>it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automatically</a:t>
            </a:r>
            <a:r>
              <a:rPr lang="de-DE" sz="2400" dirty="0"/>
              <a:t> a </a:t>
            </a:r>
            <a:r>
              <a:rPr lang="de-DE" sz="2400" dirty="0" err="1"/>
              <a:t>view</a:t>
            </a:r>
            <a:r>
              <a:rPr lang="de-DE" sz="2400" dirty="0"/>
              <a:t>!</a:t>
            </a:r>
          </a:p>
          <a:p>
            <a:r>
              <a:rPr lang="de-DE" sz="2400" dirty="0"/>
              <a:t>Not </a:t>
            </a:r>
            <a:r>
              <a:rPr lang="de-DE" sz="2400" dirty="0" err="1"/>
              <a:t>intended</a:t>
            </a:r>
            <a:r>
              <a:rPr lang="de-DE" sz="2400" dirty="0"/>
              <a:t>: Use a </a:t>
            </a:r>
            <a:r>
              <a:rPr lang="de-DE" sz="2400" dirty="0" err="1"/>
              <a:t>deep</a:t>
            </a:r>
            <a:r>
              <a:rPr lang="de-DE" sz="2400" dirty="0"/>
              <a:t> </a:t>
            </a:r>
            <a:r>
              <a:rPr lang="de-DE" sz="2400" dirty="0" err="1"/>
              <a:t>copy</a:t>
            </a:r>
            <a:r>
              <a:rPr lang="de-DE" sz="2400" dirty="0"/>
              <a:t>: a[10:100, 20:200]</a:t>
            </a:r>
            <a:r>
              <a:rPr lang="de-DE" sz="2400" b="1" dirty="0"/>
              <a:t>.</a:t>
            </a:r>
            <a:r>
              <a:rPr lang="de-DE" sz="2400" b="1" dirty="0" err="1"/>
              <a:t>copy</a:t>
            </a:r>
            <a:r>
              <a:rPr lang="de-DE" sz="2400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5640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ECC97-F984-4FC5-88C4-2BA351E1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Fast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processing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606584-2CFA-4FFD-B28C-DDE996247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040"/>
            <a:ext cx="10515600" cy="634770"/>
          </a:xfrm>
        </p:spPr>
        <p:txBody>
          <a:bodyPr/>
          <a:lstStyle/>
          <a:p>
            <a:r>
              <a:rPr lang="de-DE" dirty="0"/>
              <a:t>Maximum </a:t>
            </a:r>
            <a:r>
              <a:rPr lang="de-DE" dirty="0" err="1"/>
              <a:t>intensity</a:t>
            </a:r>
            <a:r>
              <a:rPr lang="de-DE" dirty="0"/>
              <a:t> </a:t>
            </a:r>
            <a:r>
              <a:rPr lang="de-DE" dirty="0" err="1"/>
              <a:t>projection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 3 </a:t>
            </a:r>
            <a:r>
              <a:rPr lang="de-DE" dirty="0" err="1"/>
              <a:t>views</a:t>
            </a:r>
            <a:r>
              <a:rPr lang="de-DE" dirty="0"/>
              <a:t>!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E124DB5-41FA-49E7-B253-A13B48414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2535810"/>
            <a:ext cx="7270750" cy="385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35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8AA76D-56EF-41D4-914B-FCCCC29D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Advantage </a:t>
            </a:r>
            <a:r>
              <a:rPr lang="de-DE" dirty="0" err="1"/>
              <a:t>lists</a:t>
            </a:r>
            <a:r>
              <a:rPr lang="de-DE" dirty="0"/>
              <a:t> vs. </a:t>
            </a:r>
            <a:r>
              <a:rPr lang="de-DE" dirty="0" err="1"/>
              <a:t>Numpy</a:t>
            </a:r>
            <a:r>
              <a:rPr lang="de-DE" dirty="0"/>
              <a:t> </a:t>
            </a:r>
            <a:r>
              <a:rPr lang="de-DE" dirty="0" err="1"/>
              <a:t>arrays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0759B6-C65E-4F4C-9262-D7C250672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Stacking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unknown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(e.g.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acquisition</a:t>
            </a:r>
            <a:r>
              <a:rPr lang="de-DE" dirty="0"/>
              <a:t>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77A8B05-091A-4D2B-94A4-AB50AF9D4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2500328"/>
            <a:ext cx="57912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35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7349B757-2C03-402A-9B04-DC333057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 descr="Fun fact: nothing on this blackboard makes any sense.">
            <a:extLst>
              <a:ext uri="{FF2B5EF4-FFF2-40B4-BE49-F238E27FC236}">
                <a16:creationId xmlns:a16="http://schemas.microsoft.com/office/drawing/2014/main" id="{C0F3E4E7-D5AA-4B8B-BB5B-9657986E5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7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3370DB8-E023-49BD-A446-78843F7F0C7C}"/>
              </a:ext>
            </a:extLst>
          </p:cNvPr>
          <p:cNvSpPr txBox="1"/>
          <p:nvPr/>
        </p:nvSpPr>
        <p:spPr>
          <a:xfrm>
            <a:off x="8712200" y="6464301"/>
            <a:ext cx="3479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solidFill>
                  <a:schemeClr val="bg1"/>
                </a:solidFill>
              </a:rPr>
              <a:t>http://insights.dice.com/2014/03/05/data-science-is-dead/</a:t>
            </a:r>
          </a:p>
        </p:txBody>
      </p:sp>
    </p:spTree>
    <p:extLst>
      <p:ext uri="{BB962C8B-B14F-4D97-AF65-F5344CB8AC3E}">
        <p14:creationId xmlns:p14="http://schemas.microsoft.com/office/powerpoint/2010/main" val="3905014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CEF979-448C-46B0-8E75-C229CF6C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68691D-C003-4320-911B-669603FF9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039"/>
            <a:ext cx="10515600" cy="2429661"/>
          </a:xfrm>
        </p:spPr>
        <p:txBody>
          <a:bodyPr>
            <a:normAutofit/>
          </a:bodyPr>
          <a:lstStyle/>
          <a:p>
            <a:r>
              <a:rPr lang="de-DE" dirty="0"/>
              <a:t>Python in-</a:t>
            </a:r>
            <a:r>
              <a:rPr lang="de-DE" dirty="0" err="1"/>
              <a:t>built</a:t>
            </a:r>
            <a:r>
              <a:rPr lang="de-DE" dirty="0"/>
              <a:t>.</a:t>
            </a:r>
          </a:p>
          <a:p>
            <a:r>
              <a:rPr lang="de-DE" dirty="0"/>
              <a:t>Very </a:t>
            </a:r>
            <a:r>
              <a:rPr lang="de-DE" dirty="0" err="1"/>
              <a:t>convenient</a:t>
            </a:r>
            <a:r>
              <a:rPr lang="de-DE" dirty="0"/>
              <a:t> (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comprehensions</a:t>
            </a:r>
            <a:r>
              <a:rPr lang="de-DE" dirty="0"/>
              <a:t>)</a:t>
            </a:r>
          </a:p>
          <a:p>
            <a:r>
              <a:rPr lang="de-DE" dirty="0"/>
              <a:t>Can carry </a:t>
            </a:r>
            <a:r>
              <a:rPr lang="de-DE" dirty="0" err="1"/>
              <a:t>everything</a:t>
            </a:r>
            <a:endParaRPr lang="de-DE" dirty="0"/>
          </a:p>
          <a:p>
            <a:r>
              <a:rPr lang="de-DE" dirty="0"/>
              <a:t>Flexible </a:t>
            </a:r>
            <a:r>
              <a:rPr lang="de-DE" dirty="0" err="1"/>
              <a:t>length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E162E81-F2D2-42F1-863A-783CD38389CC}"/>
              </a:ext>
            </a:extLst>
          </p:cNvPr>
          <p:cNvSpPr txBox="1"/>
          <p:nvPr/>
        </p:nvSpPr>
        <p:spPr>
          <a:xfrm>
            <a:off x="838200" y="4064000"/>
            <a:ext cx="94869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Disadvantages</a:t>
            </a:r>
            <a:r>
              <a:rPr lang="de-DE" sz="28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Iterate</a:t>
            </a:r>
            <a:r>
              <a:rPr lang="de-DE" sz="28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via </a:t>
            </a:r>
            <a:r>
              <a:rPr lang="de-DE" sz="2800" dirty="0" err="1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for</a:t>
            </a:r>
            <a:r>
              <a:rPr lang="de-DE" sz="28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de-DE" sz="2800" dirty="0" err="1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loops</a:t>
            </a:r>
            <a:r>
              <a:rPr lang="de-DE" sz="28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-&gt; SLOW.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Nested</a:t>
            </a:r>
            <a:r>
              <a:rPr lang="de-DE" sz="28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de-DE" sz="2800" dirty="0" err="1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operations</a:t>
            </a:r>
            <a:r>
              <a:rPr lang="de-DE" sz="28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de-DE" sz="2800" dirty="0" err="1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complicated</a:t>
            </a:r>
            <a:endParaRPr lang="de-DE" sz="28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In-place </a:t>
            </a:r>
            <a:r>
              <a:rPr lang="de-DE" sz="2800" dirty="0" err="1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operations</a:t>
            </a:r>
            <a:r>
              <a:rPr lang="de-DE" sz="28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de-DE" sz="2800" dirty="0" err="1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no</a:t>
            </a:r>
            <a:r>
              <a:rPr lang="de-DE" sz="28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real </a:t>
            </a:r>
            <a:r>
              <a:rPr lang="de-DE" sz="2800" dirty="0" err="1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speed</a:t>
            </a:r>
            <a:r>
              <a:rPr lang="de-DE" sz="28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de-DE" sz="2800" dirty="0" err="1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advantage</a:t>
            </a:r>
            <a:r>
              <a:rPr lang="de-DE" sz="28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531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D38D36-C48B-4602-9AEC-10F101479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: Plot </a:t>
            </a:r>
            <a:r>
              <a:rPr lang="de-DE" dirty="0" err="1"/>
              <a:t>lists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11E30-9E40-4527-B513-C3DB8E74C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1300"/>
            <a:ext cx="1714500" cy="1524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1EA5F67-ACBB-4F0B-B31B-2555D2509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076" y="1771808"/>
            <a:ext cx="3587115" cy="252698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85B17F7-45B9-4F15-9BC0-0C6539AA42C3}"/>
              </a:ext>
            </a:extLst>
          </p:cNvPr>
          <p:cNvSpPr txBox="1"/>
          <p:nvPr/>
        </p:nvSpPr>
        <p:spPr>
          <a:xfrm>
            <a:off x="6578600" y="1361916"/>
            <a:ext cx="5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like </a:t>
            </a:r>
            <a:r>
              <a:rPr lang="de-DE" dirty="0" err="1"/>
              <a:t>this</a:t>
            </a:r>
            <a:r>
              <a:rPr lang="de-DE" dirty="0"/>
              <a:t>: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10D4A68-E37E-4196-8D01-426D790A2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5788" y="1771808"/>
            <a:ext cx="3653790" cy="254698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C8F2D1D-7555-48CB-B0B5-22982EAF21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3958" y="4519612"/>
            <a:ext cx="2457450" cy="8667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1141031-A942-4B70-A1B4-B4BA7C279C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4350" y="5762625"/>
            <a:ext cx="65151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5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BE86B-FC4A-4ED1-BDFC-9A14CB0BE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Numpy</a:t>
            </a:r>
            <a:r>
              <a:rPr lang="de-DE" dirty="0"/>
              <a:t> – „</a:t>
            </a:r>
            <a:r>
              <a:rPr lang="de-DE" dirty="0" err="1"/>
              <a:t>lists</a:t>
            </a:r>
            <a:r>
              <a:rPr lang="de-DE" dirty="0"/>
              <a:t>“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benefits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DB5ED9E-D5A6-4FC8-AA5D-849E24BBF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362" y="756443"/>
            <a:ext cx="2200275" cy="542925"/>
          </a:xfrm>
          <a:prstGeom prst="rect">
            <a:avLst/>
          </a:prstGeom>
        </p:spPr>
      </p:pic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B0E5245B-9BB7-47E2-9270-8FA7F2E8B389}"/>
              </a:ext>
            </a:extLst>
          </p:cNvPr>
          <p:cNvGrpSpPr/>
          <p:nvPr/>
        </p:nvGrpSpPr>
        <p:grpSpPr>
          <a:xfrm>
            <a:off x="857251" y="1690686"/>
            <a:ext cx="8793161" cy="1371600"/>
            <a:chOff x="857251" y="1690686"/>
            <a:chExt cx="8793161" cy="1371600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9A17B62-0FC5-4C5E-85B9-7C67BF9AFA84}"/>
                </a:ext>
              </a:extLst>
            </p:cNvPr>
            <p:cNvSpPr txBox="1"/>
            <p:nvPr/>
          </p:nvSpPr>
          <p:spPr>
            <a:xfrm>
              <a:off x="857251" y="1790700"/>
              <a:ext cx="5778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Numpy</a:t>
              </a:r>
              <a:r>
                <a:rPr lang="de-DE" dirty="0"/>
                <a:t> </a:t>
              </a:r>
              <a:r>
                <a:rPr lang="de-DE" dirty="0" err="1"/>
                <a:t>has</a:t>
              </a:r>
              <a:r>
                <a:rPr lang="de-DE" dirty="0"/>
                <a:t> </a:t>
              </a:r>
              <a:r>
                <a:rPr lang="de-DE" dirty="0" err="1"/>
                <a:t>arrays</a:t>
              </a:r>
              <a:r>
                <a:rPr lang="de-DE" dirty="0"/>
                <a:t>, not </a:t>
              </a:r>
              <a:r>
                <a:rPr lang="de-DE" dirty="0" err="1"/>
                <a:t>lists</a:t>
              </a:r>
              <a:r>
                <a:rPr lang="de-DE" dirty="0"/>
                <a:t>.</a:t>
              </a:r>
            </a:p>
          </p:txBody>
        </p:sp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93462DF0-B821-484A-BBED-2B84842AE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75087" y="1752154"/>
              <a:ext cx="3381375" cy="504825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15EEE89C-9202-468E-B926-083FAF82D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59662" y="1690686"/>
              <a:ext cx="2190750" cy="1371600"/>
            </a:xfrm>
            <a:prstGeom prst="rect">
              <a:avLst/>
            </a:prstGeom>
          </p:spPr>
        </p:pic>
      </p:grpSp>
      <p:pic>
        <p:nvPicPr>
          <p:cNvPr id="13" name="Grafik 12">
            <a:extLst>
              <a:ext uri="{FF2B5EF4-FFF2-40B4-BE49-F238E27FC236}">
                <a16:creationId xmlns:a16="http://schemas.microsoft.com/office/drawing/2014/main" id="{2A8DE3F8-1590-4541-9198-A9E841DCC7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2873186"/>
            <a:ext cx="3981450" cy="3108512"/>
          </a:xfrm>
          <a:prstGeom prst="rect">
            <a:avLst/>
          </a:prstGeom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D887259-D2C6-472F-BA28-89D78AA9218A}"/>
              </a:ext>
            </a:extLst>
          </p:cNvPr>
          <p:cNvGrpSpPr/>
          <p:nvPr/>
        </p:nvGrpSpPr>
        <p:grpSpPr>
          <a:xfrm>
            <a:off x="6070601" y="3307551"/>
            <a:ext cx="3579811" cy="887320"/>
            <a:chOff x="6070601" y="3307551"/>
            <a:chExt cx="3579811" cy="887320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0A0B51EA-0DBA-491A-B788-77F03E0F4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70601" y="3307551"/>
              <a:ext cx="1914525" cy="828675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BB1FF57E-4BAC-486E-AC01-0690FE2E5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35937" y="3328096"/>
              <a:ext cx="1514475" cy="866775"/>
            </a:xfrm>
            <a:prstGeom prst="rect">
              <a:avLst/>
            </a:prstGeom>
          </p:spPr>
        </p:pic>
      </p:grpSp>
      <p:pic>
        <p:nvPicPr>
          <p:cNvPr id="15" name="Grafik 14">
            <a:extLst>
              <a:ext uri="{FF2B5EF4-FFF2-40B4-BE49-F238E27FC236}">
                <a16:creationId xmlns:a16="http://schemas.microsoft.com/office/drawing/2014/main" id="{3A4153F4-C1E6-4F9A-9477-1979CEBB87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3287" y="4427425"/>
            <a:ext cx="36671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6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B9FE33-9C93-4CD0-9AF9-09797854B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Numpy</a:t>
            </a:r>
            <a:r>
              <a:rPr lang="de-DE" dirty="0"/>
              <a:t>.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CEF07F3-AF30-4038-96FF-1C0C07F97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039"/>
            <a:ext cx="10515600" cy="237886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/>
              <a:t>Advantages</a:t>
            </a:r>
          </a:p>
          <a:p>
            <a:r>
              <a:rPr lang="de-DE" dirty="0"/>
              <a:t>Can handle N-dimensional </a:t>
            </a:r>
            <a:r>
              <a:rPr lang="de-DE" dirty="0" err="1"/>
              <a:t>arrays</a:t>
            </a:r>
            <a:endParaRPr lang="de-DE" dirty="0"/>
          </a:p>
          <a:p>
            <a:r>
              <a:rPr lang="de-DE" dirty="0"/>
              <a:t>Intel MKL support</a:t>
            </a:r>
          </a:p>
          <a:p>
            <a:r>
              <a:rPr lang="de-DE" dirty="0"/>
              <a:t>Memory </a:t>
            </a:r>
            <a:r>
              <a:rPr lang="de-DE" dirty="0" err="1"/>
              <a:t>efficient</a:t>
            </a:r>
            <a:endParaRPr lang="de-DE" dirty="0"/>
          </a:p>
          <a:p>
            <a:r>
              <a:rPr lang="de-DE" dirty="0"/>
              <a:t>Fast in-place </a:t>
            </a:r>
            <a:r>
              <a:rPr lang="de-DE" dirty="0" err="1"/>
              <a:t>methods</a:t>
            </a:r>
            <a:endParaRPr lang="de-DE" dirty="0"/>
          </a:p>
          <a:p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MATLAB </a:t>
            </a:r>
            <a:r>
              <a:rPr lang="de-DE" dirty="0" err="1"/>
              <a:t>syntax</a:t>
            </a:r>
            <a:r>
              <a:rPr lang="de-DE" dirty="0"/>
              <a:t> (</a:t>
            </a:r>
            <a:r>
              <a:rPr lang="de-DE" dirty="0">
                <a:hlinkClick r:id="rId2"/>
              </a:rPr>
              <a:t>differences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4357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DCF57-58AB-4054-8573-B8271AA89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Circumvent</a:t>
            </a:r>
            <a:r>
              <a:rPr lang="de-DE" dirty="0"/>
              <a:t> </a:t>
            </a:r>
            <a:r>
              <a:rPr lang="de-DE" dirty="0" err="1"/>
              <a:t>disadvantages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9BE93D-D77D-4E40-A42E-F0549A50B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039"/>
            <a:ext cx="10515600" cy="1350161"/>
          </a:xfrm>
        </p:spPr>
        <p:txBody>
          <a:bodyPr/>
          <a:lstStyle/>
          <a:p>
            <a:r>
              <a:rPr lang="de-DE" dirty="0" err="1"/>
              <a:t>Nested</a:t>
            </a:r>
            <a:r>
              <a:rPr lang="de-DE" dirty="0"/>
              <a:t> </a:t>
            </a:r>
            <a:r>
              <a:rPr lang="de-DE" dirty="0" err="1"/>
              <a:t>lists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abritrary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, </a:t>
            </a:r>
            <a:r>
              <a:rPr lang="de-DE" dirty="0" err="1"/>
              <a:t>numpy</a:t>
            </a:r>
            <a:r>
              <a:rPr lang="de-DE" dirty="0"/>
              <a:t> </a:t>
            </a:r>
            <a:r>
              <a:rPr lang="de-DE" dirty="0" err="1"/>
              <a:t>arrays</a:t>
            </a:r>
            <a:r>
              <a:rPr lang="de-DE" dirty="0"/>
              <a:t> not.</a:t>
            </a:r>
          </a:p>
          <a:p>
            <a:pPr marL="0" indent="0">
              <a:buNone/>
            </a:pPr>
            <a:r>
              <a:rPr lang="de-DE" dirty="0"/>
              <a:t>=&gt; Solution: </a:t>
            </a:r>
            <a:r>
              <a:rPr lang="de-DE" dirty="0" err="1"/>
              <a:t>interpolation</a:t>
            </a:r>
            <a:r>
              <a:rPr lang="de-DE" dirty="0"/>
              <a:t>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C830A52-701F-4744-85EC-866B57A60249}"/>
              </a:ext>
            </a:extLst>
          </p:cNvPr>
          <p:cNvSpPr txBox="1"/>
          <p:nvPr/>
        </p:nvSpPr>
        <p:spPr>
          <a:xfrm>
            <a:off x="2190750" y="3251200"/>
            <a:ext cx="78105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/>
              <a:t>np.interp</a:t>
            </a:r>
            <a:r>
              <a:rPr lang="de-DE" sz="3200" dirty="0"/>
              <a:t>(x, </a:t>
            </a:r>
            <a:r>
              <a:rPr lang="de-DE" sz="3200" dirty="0" err="1"/>
              <a:t>xp</a:t>
            </a:r>
            <a:r>
              <a:rPr lang="de-DE" sz="3200" dirty="0"/>
              <a:t>, </a:t>
            </a:r>
            <a:r>
              <a:rPr lang="de-DE" sz="3200" dirty="0" err="1"/>
              <a:t>fp</a:t>
            </a:r>
            <a:r>
              <a:rPr lang="de-DE" sz="3200" dirty="0"/>
              <a:t>)</a:t>
            </a:r>
          </a:p>
          <a:p>
            <a:endParaRPr lang="de-DE" sz="3200" dirty="0"/>
          </a:p>
          <a:p>
            <a:r>
              <a:rPr lang="de-DE" sz="3200" dirty="0" err="1"/>
              <a:t>Example</a:t>
            </a:r>
            <a:r>
              <a:rPr lang="de-DE" sz="3200" dirty="0"/>
              <a:t>:</a:t>
            </a:r>
          </a:p>
          <a:p>
            <a:r>
              <a:rPr lang="de-DE" sz="3200" dirty="0" err="1"/>
              <a:t>np.interp</a:t>
            </a:r>
            <a:r>
              <a:rPr lang="de-DE" sz="3200" dirty="0"/>
              <a:t>(</a:t>
            </a:r>
            <a:r>
              <a:rPr lang="de-DE" sz="3200" dirty="0" err="1"/>
              <a:t>new_time</a:t>
            </a:r>
            <a:r>
              <a:rPr lang="de-DE" sz="3200" dirty="0"/>
              <a:t>, </a:t>
            </a:r>
            <a:r>
              <a:rPr lang="de-DE" sz="3200" dirty="0" err="1"/>
              <a:t>old_time</a:t>
            </a:r>
            <a:r>
              <a:rPr lang="de-DE" sz="3200" dirty="0"/>
              <a:t>, </a:t>
            </a:r>
            <a:r>
              <a:rPr lang="de-DE" sz="3200" dirty="0" err="1"/>
              <a:t>data</a:t>
            </a:r>
            <a:r>
              <a:rPr lang="de-DE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5156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972FF-BC20-47E3-83D6-F9C29D7B5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 </a:t>
            </a:r>
            <a:r>
              <a:rPr lang="de-DE" dirty="0" err="1"/>
              <a:t>easily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tasks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C5BAEF-4D6D-4DE2-ACB5-BAA1A0FB6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Std</a:t>
            </a:r>
          </a:p>
          <a:p>
            <a:r>
              <a:rPr lang="de-DE" dirty="0"/>
              <a:t>Mean</a:t>
            </a:r>
          </a:p>
          <a:p>
            <a:r>
              <a:rPr lang="de-DE" dirty="0" err="1"/>
              <a:t>Sum</a:t>
            </a:r>
            <a:endParaRPr lang="de-DE" dirty="0"/>
          </a:p>
          <a:p>
            <a:r>
              <a:rPr lang="de-DE" dirty="0" err="1"/>
              <a:t>Cumsum</a:t>
            </a:r>
            <a:endParaRPr lang="de-DE" dirty="0"/>
          </a:p>
          <a:p>
            <a:r>
              <a:rPr lang="de-DE" dirty="0"/>
              <a:t>Min</a:t>
            </a:r>
          </a:p>
          <a:p>
            <a:r>
              <a:rPr lang="de-DE" dirty="0"/>
              <a:t>Max</a:t>
            </a:r>
          </a:p>
          <a:p>
            <a:pPr marL="0" indent="0">
              <a:buNone/>
            </a:pPr>
            <a:r>
              <a:rPr lang="de-DE" dirty="0"/>
              <a:t>And,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, </a:t>
            </a:r>
            <a:r>
              <a:rPr lang="de-DE" dirty="0" err="1"/>
              <a:t>along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axis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axes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07899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AED355-608F-4BBC-BD49-838D4102D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Powerful </a:t>
            </a:r>
            <a:r>
              <a:rPr lang="de-DE" dirty="0" err="1"/>
              <a:t>tool</a:t>
            </a:r>
            <a:r>
              <a:rPr lang="de-DE" dirty="0"/>
              <a:t>: Fourier </a:t>
            </a:r>
            <a:r>
              <a:rPr lang="de-DE" dirty="0" err="1"/>
              <a:t>transformations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66AFDE-5463-423D-A64C-EFB241835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039"/>
            <a:ext cx="10515600" cy="626261"/>
          </a:xfrm>
        </p:spPr>
        <p:txBody>
          <a:bodyPr/>
          <a:lstStyle/>
          <a:p>
            <a:r>
              <a:rPr lang="de-DE" dirty="0"/>
              <a:t>Embedded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FFT </a:t>
            </a:r>
            <a:r>
              <a:rPr lang="de-DE" dirty="0" err="1"/>
              <a:t>algorithm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4A2F006-76E6-4D3F-A50D-6246086B0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2695892"/>
            <a:ext cx="2537460" cy="172021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2F39A34-9C46-4629-997F-4BF0F0B38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250" y="2737651"/>
            <a:ext cx="2571750" cy="173164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9695103-CB53-4C67-9354-223D32DCA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421" y="2720505"/>
            <a:ext cx="2634615" cy="176593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A5BE95A-A2DD-4323-9D08-AFE8BE3D54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4011" y="2720505"/>
            <a:ext cx="2531745" cy="172021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BFECBB4-72E6-4CCE-B6BB-0707FC216B1B}"/>
              </a:ext>
            </a:extLst>
          </p:cNvPr>
          <p:cNvSpPr txBox="1"/>
          <p:nvPr/>
        </p:nvSpPr>
        <p:spPr>
          <a:xfrm flipH="1">
            <a:off x="4224019" y="4494981"/>
            <a:ext cx="123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 NOISE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479FEC3-BF23-4F9E-BB13-3727530693CD}"/>
              </a:ext>
            </a:extLst>
          </p:cNvPr>
          <p:cNvSpPr txBox="1"/>
          <p:nvPr/>
        </p:nvSpPr>
        <p:spPr>
          <a:xfrm flipH="1">
            <a:off x="1341119" y="4513728"/>
            <a:ext cx="123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Input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6A05F59-6851-42CC-9F47-1B53E6D8898E}"/>
              </a:ext>
            </a:extLst>
          </p:cNvPr>
          <p:cNvSpPr txBox="1"/>
          <p:nvPr/>
        </p:nvSpPr>
        <p:spPr>
          <a:xfrm flipH="1">
            <a:off x="6907527" y="4513728"/>
            <a:ext cx="181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Power </a:t>
            </a:r>
            <a:r>
              <a:rPr lang="de-DE" dirty="0" err="1"/>
              <a:t>spectrum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C51968E-1DF0-418B-8534-5850A5AFCACC}"/>
              </a:ext>
            </a:extLst>
          </p:cNvPr>
          <p:cNvSpPr txBox="1"/>
          <p:nvPr/>
        </p:nvSpPr>
        <p:spPr>
          <a:xfrm flipH="1">
            <a:off x="9541192" y="4513728"/>
            <a:ext cx="181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Cleaned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12" name="Gleichschenkliges Dreieck 11">
            <a:extLst>
              <a:ext uri="{FF2B5EF4-FFF2-40B4-BE49-F238E27FC236}">
                <a16:creationId xmlns:a16="http://schemas.microsoft.com/office/drawing/2014/main" id="{8C48E958-11F9-481A-9735-D517C34FD7D6}"/>
              </a:ext>
            </a:extLst>
          </p:cNvPr>
          <p:cNvSpPr/>
          <p:nvPr/>
        </p:nvSpPr>
        <p:spPr>
          <a:xfrm rot="13306575">
            <a:off x="6869427" y="2370144"/>
            <a:ext cx="228600" cy="7350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BD39350-9954-48A2-916B-BF09B6380A52}"/>
              </a:ext>
            </a:extLst>
          </p:cNvPr>
          <p:cNvSpPr txBox="1"/>
          <p:nvPr/>
        </p:nvSpPr>
        <p:spPr>
          <a:xfrm>
            <a:off x="7186611" y="210404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Get</a:t>
            </a:r>
            <a:r>
              <a:rPr lang="de-DE" b="1" dirty="0"/>
              <a:t> </a:t>
            </a:r>
            <a:r>
              <a:rPr lang="de-DE" b="1" dirty="0" err="1"/>
              <a:t>rid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this</a:t>
            </a:r>
            <a:r>
              <a:rPr lang="de-DE" b="1" dirty="0"/>
              <a:t> </a:t>
            </a:r>
            <a:r>
              <a:rPr lang="de-DE" b="1" dirty="0" err="1"/>
              <a:t>spike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474067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Microsoft Office PowerPoint</Application>
  <PresentationFormat>Breitbild</PresentationFormat>
  <Paragraphs>54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Yu Gothic UI Light</vt:lpstr>
      <vt:lpstr>Arial</vt:lpstr>
      <vt:lpstr>Calibri</vt:lpstr>
      <vt:lpstr>Office</vt:lpstr>
      <vt:lpstr>VECTORIZE YOUR CODE advanced             s   l</vt:lpstr>
      <vt:lpstr>PowerPoint-Präsentation</vt:lpstr>
      <vt:lpstr>Lists</vt:lpstr>
      <vt:lpstr>Example: Plot lists</vt:lpstr>
      <vt:lpstr>Numpy – „lists“ with benefits</vt:lpstr>
      <vt:lpstr>Numpy.</vt:lpstr>
      <vt:lpstr>Circumvent disadvantages</vt:lpstr>
      <vt:lpstr>Do easily the most common tasks</vt:lpstr>
      <vt:lpstr>Powerful tool: Fourier transformations</vt:lpstr>
      <vt:lpstr>Using numpy for thresholding</vt:lpstr>
      <vt:lpstr>Work with views</vt:lpstr>
      <vt:lpstr>Fast image processing</vt:lpstr>
      <vt:lpstr>Advantage lists vs. Numpy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VECTORIZE YOUR CODE using       s   l</dc:title>
  <dc:creator>Andreas Kist</dc:creator>
  <cp:lastModifiedBy>Andreas Kist</cp:lastModifiedBy>
  <cp:revision>13</cp:revision>
  <dcterms:created xsi:type="dcterms:W3CDTF">2017-07-17T18:10:57Z</dcterms:created>
  <dcterms:modified xsi:type="dcterms:W3CDTF">2017-07-18T21:31:47Z</dcterms:modified>
</cp:coreProperties>
</file>