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0"/>
  </p:normalViewPr>
  <p:slideViewPr>
    <p:cSldViewPr snapToGrid="0">
      <p:cViewPr varScale="1">
        <p:scale>
          <a:sx n="99" d="100"/>
          <a:sy n="99" d="100"/>
        </p:scale>
        <p:origin x="176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F4F31D-4ADD-67B7-CC44-923F080419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26FD155-8ADF-5A60-0451-DF62BF06C0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D8CF8F8-B8C5-6B89-39A5-F9FA92AA7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358FC-FF31-6143-BEC4-7CC8B2435A20}" type="datetimeFigureOut">
              <a:rPr lang="es-CL" smtClean="0"/>
              <a:t>10-05-24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5421C29-9C51-F76A-E464-54AB76DB6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7B2AAB4-F7E9-81DB-1761-228EED9BC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2E6FD-6042-3044-AEED-0F3DEABBF05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6487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A66E99-61BE-44D7-8CC9-8F2AD3B32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098E0E1-DE77-6BCB-0E73-129B219922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8B95B0E-F25A-9FD6-B77B-D12169331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358FC-FF31-6143-BEC4-7CC8B2435A20}" type="datetimeFigureOut">
              <a:rPr lang="es-CL" smtClean="0"/>
              <a:t>10-05-24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F9072C2-87A1-F147-F169-33BC121F8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5DC613D-B49C-D38E-DC4B-059C230A7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2E6FD-6042-3044-AEED-0F3DEABBF05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6464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F25BD41-2EA2-2258-1242-9DABF1D639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5A8858F-D43C-B1EA-28BE-6A8BF30178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EAD97A6-C330-8329-C6C7-9CD7A31C1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358FC-FF31-6143-BEC4-7CC8B2435A20}" type="datetimeFigureOut">
              <a:rPr lang="es-CL" smtClean="0"/>
              <a:t>10-05-24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F073E79-E240-630B-B96D-2A476ED85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125F9A0-D0C5-EE76-F4D6-CB4775F46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2E6FD-6042-3044-AEED-0F3DEABBF05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48311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7A2BF3-A065-D734-17CA-F8CFC221F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1B706A4-FE4A-4F47-CBA2-4B7080D0CA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97D8F71-F2F1-B6F9-9A19-02D49D426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358FC-FF31-6143-BEC4-7CC8B2435A20}" type="datetimeFigureOut">
              <a:rPr lang="es-CL" smtClean="0"/>
              <a:t>10-05-24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EAA5CD5-6773-9E9F-9032-1DA4417BF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D985848-A4FA-9D93-384E-D5BDC6BAE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2E6FD-6042-3044-AEED-0F3DEABBF05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09293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707728-6494-3B03-1029-31DB6561B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C7E63E3-0CD3-4038-6A70-8AA274F8E9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52F0DF5-6316-4DC3-ECFE-896C29F0D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358FC-FF31-6143-BEC4-7CC8B2435A20}" type="datetimeFigureOut">
              <a:rPr lang="es-CL" smtClean="0"/>
              <a:t>10-05-24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F15BB40-DC37-A772-31DC-D9B70C510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5014141-03A0-E0D9-7506-0AE591564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2E6FD-6042-3044-AEED-0F3DEABBF05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053951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D7B3CB-A479-7DD2-4F6C-25407073D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10E07CE-146B-98FF-BE78-1827BDC52B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8519891-20E5-F86B-FDD3-24440003A9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CFB54CC-417C-E972-F933-4FF0F8DD3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358FC-FF31-6143-BEC4-7CC8B2435A20}" type="datetimeFigureOut">
              <a:rPr lang="es-CL" smtClean="0"/>
              <a:t>10-05-24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98D174A-ACCB-D4B4-1059-14E34A069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F75588C-A503-16F4-03B1-42332FA86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2E6FD-6042-3044-AEED-0F3DEABBF05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84118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B811D0-EBD5-0188-9391-D727D851E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78BCCFE-B019-4140-1500-B38490BF94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DC33881-02B6-8C7E-D8BD-71E69D490C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8935AD8-992E-36C6-5989-1367C3FE47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02732F6-0DD2-63F9-2EB7-C8CA4A3822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726230C-D563-4A51-EEA8-604CCA0CB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358FC-FF31-6143-BEC4-7CC8B2435A20}" type="datetimeFigureOut">
              <a:rPr lang="es-CL" smtClean="0"/>
              <a:t>10-05-24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F78059F-4AB7-5EEB-85D5-47F76B815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BA2FDFC-120D-10C3-2DA8-2F46D27D7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2E6FD-6042-3044-AEED-0F3DEABBF05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00017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10EC4E-6DF4-8898-74D0-D5DF1A82A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2E03242-8346-2421-2E29-03260301B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358FC-FF31-6143-BEC4-7CC8B2435A20}" type="datetimeFigureOut">
              <a:rPr lang="es-CL" smtClean="0"/>
              <a:t>10-05-24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4C00BA8-16DF-E5A0-4E39-5E402B07E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F796F51-99BE-CA56-92CE-FCD972FE9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2E6FD-6042-3044-AEED-0F3DEABBF05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10613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8A49B6E-D774-4CBB-B5D6-09F6702C3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358FC-FF31-6143-BEC4-7CC8B2435A20}" type="datetimeFigureOut">
              <a:rPr lang="es-CL" smtClean="0"/>
              <a:t>10-05-24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F52C3B1-9F3C-D781-FFF8-E1DA81868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77FAF13-43DC-D1AF-4079-A21877D18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2E6FD-6042-3044-AEED-0F3DEABBF05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01997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3872D2-4072-6319-98FA-1C714A067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A0E8F58-943E-CB13-A68A-FF5918662C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3584DBB-D709-5B3B-9024-60DAAD7E93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E83854D-4175-254E-3E8A-4709ECC40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358FC-FF31-6143-BEC4-7CC8B2435A20}" type="datetimeFigureOut">
              <a:rPr lang="es-CL" smtClean="0"/>
              <a:t>10-05-24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84B8DBB-7885-027A-8FBC-C9877AC09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0482AA6-0B39-5B84-9934-30E9AEBB5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2E6FD-6042-3044-AEED-0F3DEABBF05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25626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7BBFE1-472A-AE3B-9D32-BA6E2B3ED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EA99728-D81A-9FDA-C71B-2B54BF324C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3E94539-9427-AE24-58A0-66894940DF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0CE5452-CC1E-27F4-6834-EF3C6E88F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358FC-FF31-6143-BEC4-7CC8B2435A20}" type="datetimeFigureOut">
              <a:rPr lang="es-CL" smtClean="0"/>
              <a:t>10-05-24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4C43A34-ACFD-B399-8012-7D509DBA5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C2FC9B2-1DB4-5F82-AA10-341F36ED5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2E6FD-6042-3044-AEED-0F3DEABBF05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57955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3517F0F-3E1D-31C0-D4C8-AA64FEEEC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E0F4C98-E318-9923-B5D3-EAF974A65A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9E8BD64-E367-9CED-4DAA-D2DE07D541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24358FC-FF31-6143-BEC4-7CC8B2435A20}" type="datetimeFigureOut">
              <a:rPr lang="es-CL" smtClean="0"/>
              <a:t>10-05-24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DF54A90-A8A1-468A-7E69-B18114AD8D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16F1761-039B-3BC2-B78B-568F83DF15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FC2E6FD-6042-3044-AEED-0F3DEABBF05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14132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EA935421-7B36-5532-4CA2-001885FB0FC9}"/>
              </a:ext>
            </a:extLst>
          </p:cNvPr>
          <p:cNvSpPr txBox="1"/>
          <p:nvPr/>
        </p:nvSpPr>
        <p:spPr>
          <a:xfrm>
            <a:off x="407307" y="141515"/>
            <a:ext cx="2243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1.- ¿Cómo funciona?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D1F21665-D34F-DFC6-D767-68F4F1033631}"/>
              </a:ext>
            </a:extLst>
          </p:cNvPr>
          <p:cNvSpPr txBox="1"/>
          <p:nvPr/>
        </p:nvSpPr>
        <p:spPr>
          <a:xfrm>
            <a:off x="130493" y="4038022"/>
            <a:ext cx="3552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2. ¿Cuál el código que hay detrás?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792CF446-32FD-8BA6-D0CA-CA9D838DD9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734"/>
          <a:stretch/>
        </p:blipFill>
        <p:spPr>
          <a:xfrm>
            <a:off x="338266" y="4495016"/>
            <a:ext cx="4104050" cy="18161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2" name="CuadroTexto 21">
            <a:extLst>
              <a:ext uri="{FF2B5EF4-FFF2-40B4-BE49-F238E27FC236}">
                <a16:creationId xmlns:a16="http://schemas.microsoft.com/office/drawing/2014/main" id="{20FE5471-A04B-3C28-D839-D020BB721036}"/>
              </a:ext>
            </a:extLst>
          </p:cNvPr>
          <p:cNvSpPr txBox="1"/>
          <p:nvPr/>
        </p:nvSpPr>
        <p:spPr>
          <a:xfrm>
            <a:off x="5800407" y="141515"/>
            <a:ext cx="5578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3. Ya OK, pero ¿qué es eso de “</a:t>
            </a:r>
            <a:r>
              <a:rPr lang="es-CL" dirty="0" err="1">
                <a:solidFill>
                  <a:srgbClr val="00B050"/>
                </a:solidFill>
              </a:rPr>
              <a:t>diames</a:t>
            </a:r>
            <a:r>
              <a:rPr lang="es-CL" dirty="0">
                <a:solidFill>
                  <a:srgbClr val="00B050"/>
                </a:solidFill>
              </a:rPr>
              <a:t>(DD, MM, AA)</a:t>
            </a:r>
            <a:r>
              <a:rPr lang="es-CL" dirty="0"/>
              <a:t>”?</a:t>
            </a:r>
          </a:p>
        </p:txBody>
      </p:sp>
      <p:pic>
        <p:nvPicPr>
          <p:cNvPr id="24" name="Imagen 23">
            <a:extLst>
              <a:ext uri="{FF2B5EF4-FFF2-40B4-BE49-F238E27FC236}">
                <a16:creationId xmlns:a16="http://schemas.microsoft.com/office/drawing/2014/main" id="{53E1EF9B-0BAB-8B59-A8C5-9D45C3612C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266" y="592239"/>
            <a:ext cx="3136900" cy="32385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25" name="Imagen 24">
            <a:extLst>
              <a:ext uri="{FF2B5EF4-FFF2-40B4-BE49-F238E27FC236}">
                <a16:creationId xmlns:a16="http://schemas.microsoft.com/office/drawing/2014/main" id="{CAE0449F-CAD0-66C2-AF57-910E1E8FDE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6936" y="627866"/>
            <a:ext cx="6019800" cy="47752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26" name="Imagen 25">
            <a:extLst>
              <a:ext uri="{FF2B5EF4-FFF2-40B4-BE49-F238E27FC236}">
                <a16:creationId xmlns:a16="http://schemas.microsoft.com/office/drawing/2014/main" id="{3B83BBC4-696D-D188-527B-2738817E753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8881" r="13153" b="8991"/>
          <a:stretch/>
        </p:blipFill>
        <p:spPr>
          <a:xfrm>
            <a:off x="10329734" y="4392653"/>
            <a:ext cx="1592921" cy="165281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7" name="CuadroTexto 26">
            <a:extLst>
              <a:ext uri="{FF2B5EF4-FFF2-40B4-BE49-F238E27FC236}">
                <a16:creationId xmlns:a16="http://schemas.microsoft.com/office/drawing/2014/main" id="{ECD34D37-B851-6F6A-09D3-9621B3C1B568}"/>
              </a:ext>
            </a:extLst>
          </p:cNvPr>
          <p:cNvSpPr txBox="1"/>
          <p:nvPr/>
        </p:nvSpPr>
        <p:spPr>
          <a:xfrm>
            <a:off x="5706936" y="6222754"/>
            <a:ext cx="4958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Explicación “paso a paso” en la siguiente página</a:t>
            </a:r>
          </a:p>
        </p:txBody>
      </p:sp>
    </p:spTree>
    <p:extLst>
      <p:ext uri="{BB962C8B-B14F-4D97-AF65-F5344CB8AC3E}">
        <p14:creationId xmlns:p14="http://schemas.microsoft.com/office/powerpoint/2010/main" val="37809242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4D877E44-3EC0-B464-89F4-ACAC72031C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4149" y="0"/>
            <a:ext cx="5537402" cy="68580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AB8E5851-7BCD-2C5E-12C1-2135EC5B10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1551" y="0"/>
            <a:ext cx="3510449" cy="68580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D02C81F3-100D-787E-C512-0F17DBF3ACC3}"/>
              </a:ext>
            </a:extLst>
          </p:cNvPr>
          <p:cNvSpPr txBox="1"/>
          <p:nvPr/>
        </p:nvSpPr>
        <p:spPr>
          <a:xfrm>
            <a:off x="146957" y="186722"/>
            <a:ext cx="25962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b="1" dirty="0"/>
              <a:t>OK, pero </a:t>
            </a:r>
          </a:p>
          <a:p>
            <a:r>
              <a:rPr lang="es-CL" b="1" dirty="0"/>
              <a:t>¿Cómo se imprimen</a:t>
            </a:r>
          </a:p>
          <a:p>
            <a:r>
              <a:rPr lang="es-CL" b="1" dirty="0"/>
              <a:t>2 meses, uno al lado </a:t>
            </a:r>
          </a:p>
          <a:p>
            <a:r>
              <a:rPr lang="es-CL" b="1" dirty="0"/>
              <a:t>del otro ?</a:t>
            </a:r>
          </a:p>
        </p:txBody>
      </p:sp>
      <p:sp>
        <p:nvSpPr>
          <p:cNvPr id="2" name="Rectángulo redondeado 1">
            <a:extLst>
              <a:ext uri="{FF2B5EF4-FFF2-40B4-BE49-F238E27FC236}">
                <a16:creationId xmlns:a16="http://schemas.microsoft.com/office/drawing/2014/main" id="{6101F66A-68F7-125E-9F88-A38E58D4ABDA}"/>
              </a:ext>
            </a:extLst>
          </p:cNvPr>
          <p:cNvSpPr/>
          <p:nvPr/>
        </p:nvSpPr>
        <p:spPr>
          <a:xfrm>
            <a:off x="3472542" y="2699658"/>
            <a:ext cx="3614057" cy="1186541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" name="Rectángulo redondeado 5">
            <a:extLst>
              <a:ext uri="{FF2B5EF4-FFF2-40B4-BE49-F238E27FC236}">
                <a16:creationId xmlns:a16="http://schemas.microsoft.com/office/drawing/2014/main" id="{3ACA32C2-6490-AF2F-0F57-1FA45EBD31A5}"/>
              </a:ext>
            </a:extLst>
          </p:cNvPr>
          <p:cNvSpPr/>
          <p:nvPr/>
        </p:nvSpPr>
        <p:spPr>
          <a:xfrm>
            <a:off x="3472543" y="4005944"/>
            <a:ext cx="3614057" cy="1262742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8" name="Rectángulo redondeado 7">
            <a:extLst>
              <a:ext uri="{FF2B5EF4-FFF2-40B4-BE49-F238E27FC236}">
                <a16:creationId xmlns:a16="http://schemas.microsoft.com/office/drawing/2014/main" id="{FADA94BD-1039-BDC8-AB8C-2CBB87E439F8}"/>
              </a:ext>
            </a:extLst>
          </p:cNvPr>
          <p:cNvSpPr/>
          <p:nvPr/>
        </p:nvSpPr>
        <p:spPr>
          <a:xfrm>
            <a:off x="9009944" y="293915"/>
            <a:ext cx="2724857" cy="3058885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9" name="Rectángulo redondeado 8">
            <a:extLst>
              <a:ext uri="{FF2B5EF4-FFF2-40B4-BE49-F238E27FC236}">
                <a16:creationId xmlns:a16="http://schemas.microsoft.com/office/drawing/2014/main" id="{7F5C0DB9-6EC2-CB85-C937-C61AA7978375}"/>
              </a:ext>
            </a:extLst>
          </p:cNvPr>
          <p:cNvSpPr/>
          <p:nvPr/>
        </p:nvSpPr>
        <p:spPr>
          <a:xfrm>
            <a:off x="9009944" y="3429000"/>
            <a:ext cx="2724857" cy="3058885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50B92223-B2F1-8FC9-B75C-89F79A40B15B}"/>
              </a:ext>
            </a:extLst>
          </p:cNvPr>
          <p:cNvSpPr txBox="1"/>
          <p:nvPr/>
        </p:nvSpPr>
        <p:spPr>
          <a:xfrm>
            <a:off x="208952" y="2700960"/>
            <a:ext cx="2606804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Nota : se ve que hay</a:t>
            </a:r>
          </a:p>
          <a:p>
            <a:r>
              <a:rPr lang="es-CL" dirty="0"/>
              <a:t>porciones del código</a:t>
            </a:r>
          </a:p>
          <a:p>
            <a:r>
              <a:rPr lang="es-CL" dirty="0"/>
              <a:t>que se van repitiendo</a:t>
            </a:r>
          </a:p>
          <a:p>
            <a:r>
              <a:rPr lang="es-CL" dirty="0"/>
              <a:t>prácticamente iguales</a:t>
            </a:r>
          </a:p>
          <a:p>
            <a:endParaRPr lang="es-CL" dirty="0"/>
          </a:p>
          <a:p>
            <a:r>
              <a:rPr lang="es-CL" dirty="0"/>
              <a:t>Por ejemplo: donde se</a:t>
            </a:r>
          </a:p>
          <a:p>
            <a:r>
              <a:rPr lang="es-CL" dirty="0"/>
              <a:t>imprime la primera fila</a:t>
            </a:r>
          </a:p>
          <a:p>
            <a:r>
              <a:rPr lang="es-CL" dirty="0"/>
              <a:t>del mes, considerando</a:t>
            </a:r>
          </a:p>
          <a:p>
            <a:r>
              <a:rPr lang="es-CL" dirty="0"/>
              <a:t>el desplazamiento</a:t>
            </a:r>
          </a:p>
          <a:p>
            <a:endParaRPr lang="es-CL" dirty="0"/>
          </a:p>
          <a:p>
            <a:r>
              <a:rPr lang="es-CL" dirty="0"/>
              <a:t>O donde se imprime el</a:t>
            </a:r>
          </a:p>
          <a:p>
            <a:r>
              <a:rPr lang="es-CL" dirty="0"/>
              <a:t>cuerpo del mes, desde</a:t>
            </a:r>
          </a:p>
          <a:p>
            <a:r>
              <a:rPr lang="es-CL" dirty="0"/>
              <a:t>la segunda fila (semana)</a:t>
            </a:r>
          </a:p>
          <a:p>
            <a:r>
              <a:rPr lang="es-CL" dirty="0"/>
              <a:t>en adelante</a:t>
            </a:r>
          </a:p>
        </p:txBody>
      </p: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8FCAF98D-CAD3-4B32-31C4-1410CD7E77C8}"/>
              </a:ext>
            </a:extLst>
          </p:cNvPr>
          <p:cNvCxnSpPr>
            <a:cxnSpLocks/>
          </p:cNvCxnSpPr>
          <p:nvPr/>
        </p:nvCxnSpPr>
        <p:spPr>
          <a:xfrm flipV="1">
            <a:off x="2351314" y="3801835"/>
            <a:ext cx="1121228" cy="12491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62719FAA-1B10-0CE6-AC93-5032EADD77DE}"/>
              </a:ext>
            </a:extLst>
          </p:cNvPr>
          <p:cNvCxnSpPr>
            <a:cxnSpLocks/>
          </p:cNvCxnSpPr>
          <p:nvPr/>
        </p:nvCxnSpPr>
        <p:spPr>
          <a:xfrm>
            <a:off x="2351313" y="5050971"/>
            <a:ext cx="112122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62E04B7C-384C-63A1-9EA5-86A75970B947}"/>
              </a:ext>
            </a:extLst>
          </p:cNvPr>
          <p:cNvCxnSpPr>
            <a:cxnSpLocks/>
          </p:cNvCxnSpPr>
          <p:nvPr/>
        </p:nvCxnSpPr>
        <p:spPr>
          <a:xfrm flipV="1">
            <a:off x="2911927" y="4958442"/>
            <a:ext cx="6098017" cy="12790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CD75AB04-4341-50E8-108E-8B77C1FF4AF1}"/>
              </a:ext>
            </a:extLst>
          </p:cNvPr>
          <p:cNvCxnSpPr>
            <a:cxnSpLocks/>
          </p:cNvCxnSpPr>
          <p:nvPr/>
        </p:nvCxnSpPr>
        <p:spPr>
          <a:xfrm flipV="1">
            <a:off x="2911927" y="2398940"/>
            <a:ext cx="6098017" cy="38195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81165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244A3BFA-9169-65FD-6BB8-1622FAB8AB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907" y="2814316"/>
            <a:ext cx="5902960" cy="37782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5D0D16BA-9DBE-929F-1AC4-2AA20F688B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1707" y="609596"/>
            <a:ext cx="5689600" cy="598297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63B23E44-FD76-E621-D9AF-A7C765A10890}"/>
              </a:ext>
            </a:extLst>
          </p:cNvPr>
          <p:cNvSpPr txBox="1"/>
          <p:nvPr/>
        </p:nvSpPr>
        <p:spPr>
          <a:xfrm>
            <a:off x="479886" y="999826"/>
            <a:ext cx="52904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L" dirty="0"/>
              <a:t>Identificando estas  porciones del código que se van repitiendo prácticamente iguales y aislándolas es posible generar nuevas funciones que podremos usar para simplificar nuestro código</a:t>
            </a:r>
          </a:p>
        </p:txBody>
      </p:sp>
    </p:spTree>
    <p:extLst>
      <p:ext uri="{BB962C8B-B14F-4D97-AF65-F5344CB8AC3E}">
        <p14:creationId xmlns:p14="http://schemas.microsoft.com/office/powerpoint/2010/main" val="27057222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A5D16479-EAEC-603A-B733-88A9380C22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8747" y="0"/>
            <a:ext cx="5892546" cy="552602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A9879027-C3D9-19DA-5D91-0277C7D600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807964" cy="396595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60F9E4A3-6C98-D1BD-AA4C-F1734A4D7A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46312" y="4977332"/>
            <a:ext cx="3345688" cy="115595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FF23339C-EC71-D862-A993-54F0612693E5}"/>
              </a:ext>
            </a:extLst>
          </p:cNvPr>
          <p:cNvSpPr txBox="1"/>
          <p:nvPr/>
        </p:nvSpPr>
        <p:spPr>
          <a:xfrm>
            <a:off x="122897" y="4995907"/>
            <a:ext cx="5641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En el futuro se podría inventar una forma mejor o más sencilla para imprimir uno o varios meses hacia el lado.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5271EF9F-59C3-2645-76A6-3871963F40C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16616"/>
          <a:stretch/>
        </p:blipFill>
        <p:spPr>
          <a:xfrm>
            <a:off x="2701597" y="3545658"/>
            <a:ext cx="3236443" cy="121234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6810E143-934D-75C0-E766-1D96B61A9052}"/>
              </a:ext>
            </a:extLst>
          </p:cNvPr>
          <p:cNvSpPr txBox="1"/>
          <p:nvPr/>
        </p:nvSpPr>
        <p:spPr>
          <a:xfrm>
            <a:off x="122897" y="5880145"/>
            <a:ext cx="66642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“La gracia” es que ahora es  “más simple” crear una función</a:t>
            </a:r>
          </a:p>
          <a:p>
            <a:r>
              <a:rPr lang="es-CL" dirty="0"/>
              <a:t>para imprimir 3 , 4 o incluso 6 meses hacia el lado, aprovechando</a:t>
            </a:r>
          </a:p>
          <a:p>
            <a:r>
              <a:rPr lang="es-CL" dirty="0"/>
              <a:t>la estructura que ya se ha creado</a:t>
            </a:r>
          </a:p>
        </p:txBody>
      </p:sp>
    </p:spTree>
    <p:extLst>
      <p:ext uri="{BB962C8B-B14F-4D97-AF65-F5344CB8AC3E}">
        <p14:creationId xmlns:p14="http://schemas.microsoft.com/office/powerpoint/2010/main" val="2575064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F45E951E-1268-95F1-CC7D-0B7E593769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379420" cy="68580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7F9B4269-6863-16A4-C3B9-2B6B8586E4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1242" y="101601"/>
            <a:ext cx="4902200" cy="34544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A82BB4FA-7785-5AC6-8B1A-FC573D6B4E03}"/>
              </a:ext>
            </a:extLst>
          </p:cNvPr>
          <p:cNvSpPr txBox="1"/>
          <p:nvPr/>
        </p:nvSpPr>
        <p:spPr>
          <a:xfrm>
            <a:off x="10428514" y="145145"/>
            <a:ext cx="3674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D</a:t>
            </a:r>
          </a:p>
          <a:p>
            <a:r>
              <a:rPr lang="es-CL" dirty="0"/>
              <a:t>M</a:t>
            </a:r>
          </a:p>
          <a:p>
            <a:r>
              <a:rPr lang="es-CL" dirty="0"/>
              <a:t>A</a:t>
            </a:r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7995AD80-D01B-E813-9FDB-63D28FB612AA}"/>
              </a:ext>
            </a:extLst>
          </p:cNvPr>
          <p:cNvCxnSpPr/>
          <p:nvPr/>
        </p:nvCxnSpPr>
        <p:spPr>
          <a:xfrm>
            <a:off x="10025744" y="315685"/>
            <a:ext cx="28302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D85797DE-47C3-A9C6-16BA-3F4CE7457B28}"/>
              </a:ext>
            </a:extLst>
          </p:cNvPr>
          <p:cNvCxnSpPr/>
          <p:nvPr/>
        </p:nvCxnSpPr>
        <p:spPr>
          <a:xfrm>
            <a:off x="10047514" y="587831"/>
            <a:ext cx="28302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64EF2F25-1301-D4EC-2701-6364A2576716}"/>
              </a:ext>
            </a:extLst>
          </p:cNvPr>
          <p:cNvCxnSpPr/>
          <p:nvPr/>
        </p:nvCxnSpPr>
        <p:spPr>
          <a:xfrm>
            <a:off x="10058398" y="870856"/>
            <a:ext cx="28302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EFD2F705-A8C4-B82E-2B12-BAD8D89525C4}"/>
              </a:ext>
            </a:extLst>
          </p:cNvPr>
          <p:cNvCxnSpPr>
            <a:cxnSpLocks/>
          </p:cNvCxnSpPr>
          <p:nvPr/>
        </p:nvCxnSpPr>
        <p:spPr>
          <a:xfrm>
            <a:off x="4103913" y="892626"/>
            <a:ext cx="3156858" cy="53340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5F5F9BA6-6840-C5A3-2645-19128087C94D}"/>
              </a:ext>
            </a:extLst>
          </p:cNvPr>
          <p:cNvCxnSpPr>
            <a:cxnSpLocks/>
          </p:cNvCxnSpPr>
          <p:nvPr/>
        </p:nvCxnSpPr>
        <p:spPr>
          <a:xfrm>
            <a:off x="4222562" y="1527630"/>
            <a:ext cx="3102976" cy="18142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2EE7EDF7-7E61-4121-A110-8E1CA159FFA6}"/>
              </a:ext>
            </a:extLst>
          </p:cNvPr>
          <p:cNvCxnSpPr>
            <a:cxnSpLocks/>
          </p:cNvCxnSpPr>
          <p:nvPr/>
        </p:nvCxnSpPr>
        <p:spPr>
          <a:xfrm flipV="1">
            <a:off x="6096000" y="2009322"/>
            <a:ext cx="1283420" cy="53249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ángulo 16">
            <a:extLst>
              <a:ext uri="{FF2B5EF4-FFF2-40B4-BE49-F238E27FC236}">
                <a16:creationId xmlns:a16="http://schemas.microsoft.com/office/drawing/2014/main" id="{E7C96011-9F2D-7B3F-EDF4-902877622A68}"/>
              </a:ext>
            </a:extLst>
          </p:cNvPr>
          <p:cNvSpPr/>
          <p:nvPr/>
        </p:nvSpPr>
        <p:spPr>
          <a:xfrm>
            <a:off x="7379420" y="1861456"/>
            <a:ext cx="2461266" cy="2394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6F4CDE3C-A38C-8CB1-1926-2AFD77A463D1}"/>
              </a:ext>
            </a:extLst>
          </p:cNvPr>
          <p:cNvCxnSpPr>
            <a:cxnSpLocks/>
          </p:cNvCxnSpPr>
          <p:nvPr/>
        </p:nvCxnSpPr>
        <p:spPr>
          <a:xfrm flipV="1">
            <a:off x="3111498" y="2100943"/>
            <a:ext cx="6827159" cy="103414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EEF1B030-C740-C6B5-FC01-C4745E29F02B}"/>
              </a:ext>
            </a:extLst>
          </p:cNvPr>
          <p:cNvCxnSpPr>
            <a:cxnSpLocks/>
          </p:cNvCxnSpPr>
          <p:nvPr/>
        </p:nvCxnSpPr>
        <p:spPr>
          <a:xfrm>
            <a:off x="3111498" y="3185884"/>
            <a:ext cx="7893959" cy="3991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CuadroTexto 22">
            <a:extLst>
              <a:ext uri="{FF2B5EF4-FFF2-40B4-BE49-F238E27FC236}">
                <a16:creationId xmlns:a16="http://schemas.microsoft.com/office/drawing/2014/main" id="{31DC0829-4A9E-0825-E9AF-CB0CDB1D6826}"/>
              </a:ext>
            </a:extLst>
          </p:cNvPr>
          <p:cNvSpPr txBox="1"/>
          <p:nvPr/>
        </p:nvSpPr>
        <p:spPr>
          <a:xfrm>
            <a:off x="7688149" y="3915224"/>
            <a:ext cx="4227952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4.- Ok, pero </a:t>
            </a:r>
          </a:p>
          <a:p>
            <a:r>
              <a:rPr lang="es-CL" dirty="0"/>
              <a:t>      ¿Qué es eso de “</a:t>
            </a:r>
            <a:r>
              <a:rPr lang="es-CL" dirty="0" err="1"/>
              <a:t>nombre_mes</a:t>
            </a:r>
            <a:r>
              <a:rPr lang="es-CL" dirty="0"/>
              <a:t>”,</a:t>
            </a:r>
          </a:p>
          <a:p>
            <a:r>
              <a:rPr lang="es-CL" dirty="0"/>
              <a:t>        “</a:t>
            </a:r>
            <a:r>
              <a:rPr lang="es-CL" dirty="0" err="1"/>
              <a:t>dia_semana</a:t>
            </a:r>
            <a:r>
              <a:rPr lang="es-CL" dirty="0"/>
              <a:t>” o “duración”?</a:t>
            </a:r>
          </a:p>
          <a:p>
            <a:endParaRPr lang="es-CL" dirty="0"/>
          </a:p>
          <a:p>
            <a:r>
              <a:rPr lang="es-CL" dirty="0"/>
              <a:t>Otras funciones, que se llaman, </a:t>
            </a:r>
          </a:p>
          <a:p>
            <a:r>
              <a:rPr lang="es-CL" dirty="0"/>
              <a:t>hacen lo que tienen que hacer y retornan</a:t>
            </a:r>
          </a:p>
          <a:p>
            <a:r>
              <a:rPr lang="es-CL" dirty="0"/>
              <a:t>el control al programa principal.</a:t>
            </a:r>
          </a:p>
          <a:p>
            <a:endParaRPr lang="es-CL" dirty="0"/>
          </a:p>
          <a:p>
            <a:r>
              <a:rPr lang="es-CL" dirty="0"/>
              <a:t>Revisemos cada una</a:t>
            </a:r>
          </a:p>
        </p:txBody>
      </p:sp>
    </p:spTree>
    <p:extLst>
      <p:ext uri="{BB962C8B-B14F-4D97-AF65-F5344CB8AC3E}">
        <p14:creationId xmlns:p14="http://schemas.microsoft.com/office/powerpoint/2010/main" val="167700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380C4438-6526-CD92-26C5-248E337F06DF}"/>
              </a:ext>
            </a:extLst>
          </p:cNvPr>
          <p:cNvSpPr txBox="1"/>
          <p:nvPr/>
        </p:nvSpPr>
        <p:spPr>
          <a:xfrm>
            <a:off x="413657" y="174172"/>
            <a:ext cx="523603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b="1" dirty="0" err="1"/>
              <a:t>Nombre_mes</a:t>
            </a:r>
            <a:r>
              <a:rPr lang="es-CL" b="1" dirty="0"/>
              <a:t> </a:t>
            </a:r>
          </a:p>
          <a:p>
            <a:r>
              <a:rPr lang="es-CL" dirty="0"/>
              <a:t>me dice el nombre del mes con palabras</a:t>
            </a:r>
          </a:p>
          <a:p>
            <a:endParaRPr lang="es-C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dirty="0"/>
              <a:t>Nota : Si, hay mejores formas de hacerlo, PERO</a:t>
            </a:r>
          </a:p>
          <a:p>
            <a:r>
              <a:rPr lang="es-CL" dirty="0"/>
              <a:t>                    hasta ahora no conozco nada de arreglos,</a:t>
            </a:r>
          </a:p>
          <a:p>
            <a:r>
              <a:rPr lang="es-CL" dirty="0"/>
              <a:t>                    listas, diccionarios, etc.  Por eso uso solo</a:t>
            </a:r>
          </a:p>
          <a:p>
            <a:r>
              <a:rPr lang="es-CL" dirty="0"/>
              <a:t>                    lo que sé hasta ahora </a:t>
            </a:r>
            <a:r>
              <a:rPr lang="es-CL" dirty="0" err="1"/>
              <a:t>if</a:t>
            </a:r>
            <a:r>
              <a:rPr lang="es-CL" dirty="0"/>
              <a:t>, </a:t>
            </a:r>
            <a:r>
              <a:rPr lang="es-CL" dirty="0" err="1"/>
              <a:t>elif</a:t>
            </a:r>
            <a:r>
              <a:rPr lang="es-CL" dirty="0"/>
              <a:t>, </a:t>
            </a:r>
            <a:r>
              <a:rPr lang="es-CL" dirty="0" err="1"/>
              <a:t>else</a:t>
            </a:r>
            <a:endParaRPr lang="es-CL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F2C5D512-AC91-31D1-AD8D-4C000D5816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2315" y="0"/>
            <a:ext cx="3490673" cy="68580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182248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8DFC84EB-446D-FEE9-ABAD-32003D1CFB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9687" y="284115"/>
            <a:ext cx="4610100" cy="20066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380C4438-6526-CD92-26C5-248E337F06DF}"/>
              </a:ext>
            </a:extLst>
          </p:cNvPr>
          <p:cNvSpPr txBox="1"/>
          <p:nvPr/>
        </p:nvSpPr>
        <p:spPr>
          <a:xfrm>
            <a:off x="413657" y="174172"/>
            <a:ext cx="523603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b="1" dirty="0" err="1"/>
              <a:t>duracion</a:t>
            </a:r>
            <a:r>
              <a:rPr lang="es-CL" b="1" dirty="0"/>
              <a:t> </a:t>
            </a:r>
          </a:p>
          <a:p>
            <a:r>
              <a:rPr lang="es-CL" dirty="0"/>
              <a:t>me dice cuantos días tiene un mes :</a:t>
            </a:r>
          </a:p>
          <a:p>
            <a:r>
              <a:rPr lang="es-CL" dirty="0"/>
              <a:t> 28 para febrero , a menos que sea un año bisiesto</a:t>
            </a:r>
          </a:p>
          <a:p>
            <a:r>
              <a:rPr lang="es-CL" dirty="0"/>
              <a:t>30 para abril, junio, septiembre y noviembre</a:t>
            </a:r>
          </a:p>
          <a:p>
            <a:r>
              <a:rPr lang="es-CL" dirty="0"/>
              <a:t>31 para los otros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321BFC16-202A-2EF9-733F-E60272DC4970}"/>
              </a:ext>
            </a:extLst>
          </p:cNvPr>
          <p:cNvSpPr txBox="1"/>
          <p:nvPr/>
        </p:nvSpPr>
        <p:spPr>
          <a:xfrm>
            <a:off x="413657" y="2873830"/>
            <a:ext cx="52360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b="1" dirty="0"/>
              <a:t>bisiesto</a:t>
            </a:r>
          </a:p>
          <a:p>
            <a:r>
              <a:rPr lang="es-CL" dirty="0"/>
              <a:t>me dice 1 si el año porque se consulta es bisiesto</a:t>
            </a:r>
          </a:p>
          <a:p>
            <a:r>
              <a:rPr lang="es-CL" dirty="0"/>
              <a:t>Y me dice 0 si el año consultado es normal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74C6FC8F-4970-F1B6-68CE-EA715A560B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9687" y="3025322"/>
            <a:ext cx="4978400" cy="17653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4364599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380C4438-6526-CD92-26C5-248E337F06DF}"/>
              </a:ext>
            </a:extLst>
          </p:cNvPr>
          <p:cNvSpPr txBox="1"/>
          <p:nvPr/>
        </p:nvSpPr>
        <p:spPr>
          <a:xfrm>
            <a:off x="413657" y="174172"/>
            <a:ext cx="109836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b="1" dirty="0" err="1"/>
              <a:t>dia_semana</a:t>
            </a:r>
            <a:r>
              <a:rPr lang="es-CL" b="1" dirty="0"/>
              <a:t> </a:t>
            </a:r>
          </a:p>
          <a:p>
            <a:r>
              <a:rPr lang="es-CL" dirty="0"/>
              <a:t>me dice que día de la semana (lunes, martes, </a:t>
            </a:r>
            <a:r>
              <a:rPr lang="es-CL" dirty="0" err="1"/>
              <a:t>etc</a:t>
            </a:r>
            <a:r>
              <a:rPr lang="es-CL" dirty="0"/>
              <a:t>): corresponde a una fecha (día, mes, años) dada</a:t>
            </a:r>
          </a:p>
          <a:p>
            <a:r>
              <a:rPr lang="es-CL" dirty="0"/>
              <a:t>* Nota : Emplea el algoritmo de Gauss, fuente </a:t>
            </a:r>
            <a:r>
              <a:rPr lang="es-CL" dirty="0" err="1"/>
              <a:t>wikipedia</a:t>
            </a:r>
            <a:endParaRPr lang="es-CL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0C72E5B1-207F-ABE6-3951-2D6AC458FF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1304622"/>
            <a:ext cx="7772400" cy="237641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FA05E13E-9D59-792C-B473-0D4F8EB4FCCC}"/>
              </a:ext>
            </a:extLst>
          </p:cNvPr>
          <p:cNvSpPr txBox="1"/>
          <p:nvPr/>
        </p:nvSpPr>
        <p:spPr>
          <a:xfrm>
            <a:off x="604157" y="3691922"/>
            <a:ext cx="109836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b="1" dirty="0" err="1"/>
              <a:t>dias_acumulados</a:t>
            </a:r>
            <a:endParaRPr lang="es-CL" b="1" dirty="0"/>
          </a:p>
          <a:p>
            <a:r>
              <a:rPr lang="es-CL" dirty="0"/>
              <a:t>me dice cuantos días han transcurrido ANTES del primer día del mes,</a:t>
            </a:r>
          </a:p>
          <a:p>
            <a:r>
              <a:rPr lang="es-CL" dirty="0"/>
              <a:t>Ejemplos : 1 de Enero </a:t>
            </a:r>
            <a:r>
              <a:rPr lang="es-CL" dirty="0">
                <a:sym typeface="Wingdings" pitchFamily="2" charset="2"/>
              </a:rPr>
              <a:t></a:t>
            </a:r>
            <a:r>
              <a:rPr lang="es-CL" dirty="0"/>
              <a:t> 0 días; 1 de Febrero </a:t>
            </a:r>
            <a:r>
              <a:rPr lang="es-CL" dirty="0">
                <a:sym typeface="Wingdings" pitchFamily="2" charset="2"/>
              </a:rPr>
              <a:t> 31 días, 1 de Marzo  59 días o 60 días en año bisiesto, etc.</a:t>
            </a:r>
            <a:endParaRPr lang="es-CL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3CFF9A34-BDF4-F5DA-4699-888F00475C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4150" y="4727878"/>
            <a:ext cx="4203700" cy="16510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27F01193-698F-4BD3-8F9B-901296D7429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881" r="13153" b="8991"/>
          <a:stretch/>
        </p:blipFill>
        <p:spPr>
          <a:xfrm>
            <a:off x="10318848" y="4838968"/>
            <a:ext cx="1592921" cy="165281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8659592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D2F40BE2-3D43-08B9-9218-BC52AB67E325}"/>
              </a:ext>
            </a:extLst>
          </p:cNvPr>
          <p:cNvSpPr txBox="1"/>
          <p:nvPr/>
        </p:nvSpPr>
        <p:spPr>
          <a:xfrm>
            <a:off x="146957" y="186722"/>
            <a:ext cx="10983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b="1" dirty="0"/>
              <a:t>¿Qué podemos hacer con esto?</a:t>
            </a:r>
          </a:p>
          <a:p>
            <a:r>
              <a:rPr lang="es-CL" dirty="0"/>
              <a:t>Si podemos imprimir un mes, podemos usar esta función para imprimir un año completo: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20DCCDCC-C619-7387-A742-9DBD696F9D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322" y="1110935"/>
            <a:ext cx="6591300" cy="53086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18B9578C-80CC-2453-9FB2-842667A4C73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4171"/>
          <a:stretch/>
        </p:blipFill>
        <p:spPr>
          <a:xfrm>
            <a:off x="8816068" y="817334"/>
            <a:ext cx="2146300" cy="270872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8BD381DC-4481-32BD-2873-B9F1E543BA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37840" y="3869572"/>
            <a:ext cx="2159000" cy="29083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18391EAB-8124-C0E6-F5E1-F8BB12A8A59E}"/>
              </a:ext>
            </a:extLst>
          </p:cNvPr>
          <p:cNvCxnSpPr>
            <a:cxnSpLocks/>
          </p:cNvCxnSpPr>
          <p:nvPr/>
        </p:nvCxnSpPr>
        <p:spPr>
          <a:xfrm flipV="1">
            <a:off x="2982686" y="1053341"/>
            <a:ext cx="5998028" cy="44548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F1955D34-ABCA-9A10-3674-7ED900059E97}"/>
              </a:ext>
            </a:extLst>
          </p:cNvPr>
          <p:cNvCxnSpPr>
            <a:cxnSpLocks/>
          </p:cNvCxnSpPr>
          <p:nvPr/>
        </p:nvCxnSpPr>
        <p:spPr>
          <a:xfrm flipV="1">
            <a:off x="2982686" y="5421696"/>
            <a:ext cx="6008914" cy="1844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uadroTexto 14">
            <a:extLst>
              <a:ext uri="{FF2B5EF4-FFF2-40B4-BE49-F238E27FC236}">
                <a16:creationId xmlns:a16="http://schemas.microsoft.com/office/drawing/2014/main" id="{26683AA2-6AF2-744F-2009-767D5B8ADAE0}"/>
              </a:ext>
            </a:extLst>
          </p:cNvPr>
          <p:cNvSpPr txBox="1"/>
          <p:nvPr/>
        </p:nvSpPr>
        <p:spPr>
          <a:xfrm>
            <a:off x="9002486" y="344955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21341395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D2F40BE2-3D43-08B9-9218-BC52AB67E325}"/>
              </a:ext>
            </a:extLst>
          </p:cNvPr>
          <p:cNvSpPr txBox="1"/>
          <p:nvPr/>
        </p:nvSpPr>
        <p:spPr>
          <a:xfrm>
            <a:off x="146957" y="186722"/>
            <a:ext cx="10983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b="1" dirty="0"/>
              <a:t>¿Podemos imprimir dos meses hacia el lado?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AEC76E41-5074-E2BB-9508-A24C68B8EE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3356" y="0"/>
            <a:ext cx="3321231" cy="68580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612FA5B5-04BF-B2FD-D2AA-911CA92C0CDC}"/>
              </a:ext>
            </a:extLst>
          </p:cNvPr>
          <p:cNvSpPr txBox="1"/>
          <p:nvPr/>
        </p:nvSpPr>
        <p:spPr>
          <a:xfrm>
            <a:off x="146957" y="3658873"/>
            <a:ext cx="76368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b="1" dirty="0"/>
              <a:t>¡Obvio!  </a:t>
            </a:r>
          </a:p>
          <a:p>
            <a:r>
              <a:rPr lang="es-CL" b="1" dirty="0"/>
              <a:t>Y también podemos usar esta función para imprimir el año completo :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821AC35F-9EC0-6734-7C9C-FC27A19437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1857" y="4764950"/>
            <a:ext cx="4546600" cy="16891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07A1B0CC-288C-5EFB-E2B8-13D4D9D76E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4193" y="1015800"/>
            <a:ext cx="4419600" cy="14605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7066900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D2F40BE2-3D43-08B9-9218-BC52AB67E325}"/>
              </a:ext>
            </a:extLst>
          </p:cNvPr>
          <p:cNvSpPr txBox="1"/>
          <p:nvPr/>
        </p:nvSpPr>
        <p:spPr>
          <a:xfrm>
            <a:off x="146957" y="186722"/>
            <a:ext cx="10983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b="1" dirty="0"/>
              <a:t>¿Podemos imprimir tres o cuatro meses hacia el lado?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DC63B7AB-8527-B5D8-A4E3-C744F78D8B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871" y="715737"/>
            <a:ext cx="5397500" cy="16383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83AC0F6A-51F1-690B-461F-34B3CC26B1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8800" y="715737"/>
            <a:ext cx="6477000" cy="59817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7788757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D2F40BE2-3D43-08B9-9218-BC52AB67E325}"/>
              </a:ext>
            </a:extLst>
          </p:cNvPr>
          <p:cNvSpPr txBox="1"/>
          <p:nvPr/>
        </p:nvSpPr>
        <p:spPr>
          <a:xfrm>
            <a:off x="146957" y="186722"/>
            <a:ext cx="10983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b="1" dirty="0"/>
              <a:t>¿Podemos imprimir tres o cuatro meses hacia el lado?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8354377-3941-AC5B-9E8C-D3D7B16F7F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100" y="796471"/>
            <a:ext cx="6578600" cy="14986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93825888-EA78-FA28-AC7A-CE3368B606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4429" y="2533823"/>
            <a:ext cx="7772400" cy="38862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67032155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365</TotalTime>
  <Words>512</Words>
  <Application>Microsoft Macintosh PowerPoint</Application>
  <PresentationFormat>Panorámica</PresentationFormat>
  <Paragraphs>68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7" baseType="lpstr">
      <vt:lpstr>Aptos</vt:lpstr>
      <vt:lpstr>Aptos Display</vt:lpstr>
      <vt:lpstr>Arial</vt:lpstr>
      <vt:lpstr>Wingdings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Roy A Barrera Richards</dc:creator>
  <cp:lastModifiedBy>Roy A Barrera Richards</cp:lastModifiedBy>
  <cp:revision>5</cp:revision>
  <dcterms:created xsi:type="dcterms:W3CDTF">2024-05-09T14:34:53Z</dcterms:created>
  <dcterms:modified xsi:type="dcterms:W3CDTF">2024-05-10T20:37:39Z</dcterms:modified>
</cp:coreProperties>
</file>