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7" r:id="rId3"/>
    <p:sldId id="327" r:id="rId5"/>
    <p:sldId id="322" r:id="rId6"/>
    <p:sldId id="342" r:id="rId7"/>
    <p:sldId id="343" r:id="rId8"/>
    <p:sldId id="323" r:id="rId9"/>
    <p:sldId id="324" r:id="rId10"/>
    <p:sldId id="325" r:id="rId11"/>
    <p:sldId id="328" r:id="rId12"/>
    <p:sldId id="329" r:id="rId13"/>
    <p:sldId id="334" r:id="rId14"/>
    <p:sldId id="337" r:id="rId15"/>
    <p:sldId id="339" r:id="rId16"/>
    <p:sldId id="338" r:id="rId17"/>
    <p:sldId id="335" r:id="rId18"/>
    <p:sldId id="336" r:id="rId19"/>
    <p:sldId id="34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huacai" initials="d"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321" autoAdjust="0"/>
  </p:normalViewPr>
  <p:slideViewPr>
    <p:cSldViewPr snapToGrid="0">
      <p:cViewPr>
        <p:scale>
          <a:sx n="80" d="100"/>
          <a:sy n="80" d="100"/>
        </p:scale>
        <p:origin x="9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5E240-6AEA-4217-B299-92852864352F}"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7675B-19A6-467E-92A0-7EC5DA2D6BD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5"/>
          </p:nvPr>
        </p:nvSpPr>
        <p:spPr/>
        <p:txBody>
          <a:bodyPr/>
          <a:lstStyle/>
          <a:p>
            <a:fld id="{A5B7675B-19A6-467E-92A0-7EC5DA2D6BD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true"/>
          </p:cNvSpPr>
          <p:nvPr>
            <p:ph type="dt" sz="half" idx="10"/>
          </p:nvPr>
        </p:nvSpPr>
        <p:spPr/>
        <p:txBody>
          <a:bodyPr/>
          <a:lstStyle/>
          <a:p>
            <a:fld id="{C4408324-A84C-4A45-93B6-78D079CCE772}" type="datetime1">
              <a:rPr lang="en-US" smtClean="0"/>
            </a:fld>
            <a:endParaRPr lang="en-US" dirty="0"/>
          </a:p>
        </p:txBody>
      </p:sp>
      <p:sp>
        <p:nvSpPr>
          <p:cNvPr id="5" name="页脚占位符 4"/>
          <p:cNvSpPr>
            <a:spLocks noGrp="true"/>
          </p:cNvSpPr>
          <p:nvPr>
            <p:ph type="ftr" sz="quarter" idx="11"/>
          </p:nvPr>
        </p:nvSpPr>
        <p:spPr/>
        <p:txBody>
          <a:bodyPr/>
          <a:lstStyle/>
          <a:p>
            <a:endParaRPr lang="en-US" dirty="0"/>
          </a:p>
        </p:txBody>
      </p:sp>
      <p:sp>
        <p:nvSpPr>
          <p:cNvPr id="6" name="灯片编号占位符 5"/>
          <p:cNvSpPr>
            <a:spLocks noGrp="true"/>
          </p:cNvSpPr>
          <p:nvPr>
            <p:ph type="sldNum" sz="quarter" idx="12"/>
          </p:nvPr>
        </p:nvSpPr>
        <p:spPr/>
        <p:txBody>
          <a:bodyPr/>
          <a:lstStyle/>
          <a:p>
            <a:pPr algn="l"/>
            <a:fld id="{FAEF9944-A4F6-4C59-AEBD-678D6480B8EA}" type="slidenum">
              <a:rPr lang="en-US" smtClean="0"/>
            </a:fld>
            <a:endParaRPr lang="en-US" dirty="0"/>
          </a:p>
        </p:txBody>
      </p:sp>
      <p:pic>
        <p:nvPicPr>
          <p:cNvPr id="8" name="图片 7"/>
          <p:cNvPicPr>
            <a:picLocks noChangeAspect="true"/>
          </p:cNvPicPr>
          <p:nvPr userDrawn="true"/>
        </p:nvPicPr>
        <p:blipFill>
          <a:blip r:embed="rId2"/>
          <a:stretch>
            <a:fillRect/>
          </a:stretch>
        </p:blipFill>
        <p:spPr>
          <a:xfrm>
            <a:off x="10991850" y="0"/>
            <a:ext cx="1200150" cy="752475"/>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true"/>
          </p:cNvSpPr>
          <p:nvPr>
            <p:ph type="dt" sz="half" idx="10"/>
          </p:nvPr>
        </p:nvSpPr>
        <p:spPr/>
        <p:txBody>
          <a:bodyPr/>
          <a:lstStyle/>
          <a:p>
            <a:fld id="{C4408324-A84C-4A45-93B6-78D079CCE772}" type="datetime1">
              <a:rPr lang="en-US" smtClean="0"/>
            </a:fld>
            <a:endParaRPr lang="en-US" dirty="0"/>
          </a:p>
        </p:txBody>
      </p:sp>
      <p:sp>
        <p:nvSpPr>
          <p:cNvPr id="5" name="页脚占位符 4"/>
          <p:cNvSpPr>
            <a:spLocks noGrp="true"/>
          </p:cNvSpPr>
          <p:nvPr>
            <p:ph type="ftr" sz="quarter" idx="11"/>
          </p:nvPr>
        </p:nvSpPr>
        <p:spPr/>
        <p:txBody>
          <a:bodyPr/>
          <a:lstStyle/>
          <a:p>
            <a:endParaRPr lang="en-US" dirty="0"/>
          </a:p>
        </p:txBody>
      </p:sp>
      <p:sp>
        <p:nvSpPr>
          <p:cNvPr id="6" name="灯片编号占位符 5"/>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true"/>
          </p:cNvSpPr>
          <p:nvPr>
            <p:ph type="dt" sz="half" idx="10"/>
          </p:nvPr>
        </p:nvSpPr>
        <p:spPr/>
        <p:txBody>
          <a:bodyPr/>
          <a:lstStyle/>
          <a:p>
            <a:fld id="{C4408324-A84C-4A45-93B6-78D079CCE772}" type="datetime1">
              <a:rPr lang="en-US" smtClean="0"/>
            </a:fld>
            <a:endParaRPr lang="en-US" dirty="0"/>
          </a:p>
        </p:txBody>
      </p:sp>
      <p:sp>
        <p:nvSpPr>
          <p:cNvPr id="5" name="页脚占位符 4"/>
          <p:cNvSpPr>
            <a:spLocks noGrp="true"/>
          </p:cNvSpPr>
          <p:nvPr>
            <p:ph type="ftr" sz="quarter" idx="11"/>
          </p:nvPr>
        </p:nvSpPr>
        <p:spPr/>
        <p:txBody>
          <a:bodyPr/>
          <a:lstStyle/>
          <a:p>
            <a:endParaRPr lang="en-US" dirty="0"/>
          </a:p>
        </p:txBody>
      </p:sp>
      <p:sp>
        <p:nvSpPr>
          <p:cNvPr id="6" name="灯片编号占位符 5"/>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true"/>
          </p:cNvSpPr>
          <p:nvPr>
            <p:ph type="dt" sz="half" idx="10"/>
          </p:nvPr>
        </p:nvSpPr>
        <p:spPr/>
        <p:txBody>
          <a:bodyPr/>
          <a:lstStyle/>
          <a:p>
            <a:fld id="{C4408324-A84C-4A45-93B6-78D079CCE772}" type="datetime1">
              <a:rPr lang="en-US" smtClean="0"/>
            </a:fld>
            <a:endParaRPr lang="en-US" dirty="0"/>
          </a:p>
        </p:txBody>
      </p:sp>
      <p:sp>
        <p:nvSpPr>
          <p:cNvPr id="5" name="页脚占位符 4"/>
          <p:cNvSpPr>
            <a:spLocks noGrp="true"/>
          </p:cNvSpPr>
          <p:nvPr>
            <p:ph type="ftr" sz="quarter" idx="11"/>
          </p:nvPr>
        </p:nvSpPr>
        <p:spPr/>
        <p:txBody>
          <a:bodyPr/>
          <a:lstStyle/>
          <a:p>
            <a:endParaRPr lang="en-US" dirty="0"/>
          </a:p>
        </p:txBody>
      </p:sp>
      <p:sp>
        <p:nvSpPr>
          <p:cNvPr id="6" name="灯片编号占位符 5"/>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true"/>
          </p:cNvSpPr>
          <p:nvPr>
            <p:ph type="dt" sz="half" idx="10"/>
          </p:nvPr>
        </p:nvSpPr>
        <p:spPr/>
        <p:txBody>
          <a:bodyPr/>
          <a:lstStyle/>
          <a:p>
            <a:fld id="{C4408324-A84C-4A45-93B6-78D079CCE772}" type="datetime1">
              <a:rPr lang="en-US" smtClean="0"/>
            </a:fld>
            <a:endParaRPr lang="en-US" dirty="0"/>
          </a:p>
        </p:txBody>
      </p:sp>
      <p:sp>
        <p:nvSpPr>
          <p:cNvPr id="5" name="页脚占位符 4"/>
          <p:cNvSpPr>
            <a:spLocks noGrp="true"/>
          </p:cNvSpPr>
          <p:nvPr>
            <p:ph type="ftr" sz="quarter" idx="11"/>
          </p:nvPr>
        </p:nvSpPr>
        <p:spPr/>
        <p:txBody>
          <a:bodyPr/>
          <a:lstStyle/>
          <a:p>
            <a:endParaRPr lang="en-US" dirty="0"/>
          </a:p>
        </p:txBody>
      </p:sp>
      <p:sp>
        <p:nvSpPr>
          <p:cNvPr id="6" name="灯片编号占位符 5"/>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true"/>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true"/>
          </p:cNvSpPr>
          <p:nvPr>
            <p:ph type="dt" sz="half" idx="10"/>
          </p:nvPr>
        </p:nvSpPr>
        <p:spPr/>
        <p:txBody>
          <a:bodyPr/>
          <a:lstStyle/>
          <a:p>
            <a:fld id="{C4408324-A84C-4A45-93B6-78D079CCE772}" type="datetime1">
              <a:rPr lang="en-US" smtClean="0"/>
            </a:fld>
            <a:endParaRPr lang="en-US" dirty="0"/>
          </a:p>
        </p:txBody>
      </p:sp>
      <p:sp>
        <p:nvSpPr>
          <p:cNvPr id="6" name="页脚占位符 5"/>
          <p:cNvSpPr>
            <a:spLocks noGrp="true"/>
          </p:cNvSpPr>
          <p:nvPr>
            <p:ph type="ftr" sz="quarter" idx="11"/>
          </p:nvPr>
        </p:nvSpPr>
        <p:spPr/>
        <p:txBody>
          <a:bodyPr/>
          <a:lstStyle/>
          <a:p>
            <a:endParaRPr lang="en-US" dirty="0"/>
          </a:p>
        </p:txBody>
      </p:sp>
      <p:sp>
        <p:nvSpPr>
          <p:cNvPr id="7" name="灯片编号占位符 6"/>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true"/>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true"/>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true"/>
          </p:cNvSpPr>
          <p:nvPr>
            <p:ph type="dt" sz="half" idx="10"/>
          </p:nvPr>
        </p:nvSpPr>
        <p:spPr/>
        <p:txBody>
          <a:bodyPr/>
          <a:lstStyle/>
          <a:p>
            <a:fld id="{C4408324-A84C-4A45-93B6-78D079CCE772}" type="datetime1">
              <a:rPr lang="en-US" smtClean="0"/>
            </a:fld>
            <a:endParaRPr lang="en-US" dirty="0"/>
          </a:p>
        </p:txBody>
      </p:sp>
      <p:sp>
        <p:nvSpPr>
          <p:cNvPr id="8" name="页脚占位符 7"/>
          <p:cNvSpPr>
            <a:spLocks noGrp="true"/>
          </p:cNvSpPr>
          <p:nvPr>
            <p:ph type="ftr" sz="quarter" idx="11"/>
          </p:nvPr>
        </p:nvSpPr>
        <p:spPr/>
        <p:txBody>
          <a:bodyPr/>
          <a:lstStyle/>
          <a:p>
            <a:endParaRPr lang="en-US" dirty="0"/>
          </a:p>
        </p:txBody>
      </p:sp>
      <p:sp>
        <p:nvSpPr>
          <p:cNvPr id="9" name="灯片编号占位符 8"/>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日期占位符 2"/>
          <p:cNvSpPr>
            <a:spLocks noGrp="true"/>
          </p:cNvSpPr>
          <p:nvPr>
            <p:ph type="dt" sz="half" idx="10"/>
          </p:nvPr>
        </p:nvSpPr>
        <p:spPr/>
        <p:txBody>
          <a:bodyPr/>
          <a:lstStyle/>
          <a:p>
            <a:fld id="{C4408324-A84C-4A45-93B6-78D079CCE772}" type="datetime1">
              <a:rPr lang="en-US" smtClean="0"/>
            </a:fld>
            <a:endParaRPr lang="en-US" dirty="0"/>
          </a:p>
        </p:txBody>
      </p:sp>
      <p:sp>
        <p:nvSpPr>
          <p:cNvPr id="4" name="页脚占位符 3"/>
          <p:cNvSpPr>
            <a:spLocks noGrp="true"/>
          </p:cNvSpPr>
          <p:nvPr>
            <p:ph type="ftr" sz="quarter" idx="11"/>
          </p:nvPr>
        </p:nvSpPr>
        <p:spPr/>
        <p:txBody>
          <a:bodyPr/>
          <a:lstStyle/>
          <a:p>
            <a:endParaRPr lang="en-US" dirty="0"/>
          </a:p>
        </p:txBody>
      </p:sp>
      <p:sp>
        <p:nvSpPr>
          <p:cNvPr id="5" name="灯片编号占位符 4"/>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C4408324-A84C-4A45-93B6-78D079CCE772}" type="datetime1">
              <a:rPr lang="en-US" smtClean="0"/>
            </a:fld>
            <a:endParaRPr lang="en-US" dirty="0"/>
          </a:p>
        </p:txBody>
      </p:sp>
      <p:sp>
        <p:nvSpPr>
          <p:cNvPr id="3" name="页脚占位符 2"/>
          <p:cNvSpPr>
            <a:spLocks noGrp="true"/>
          </p:cNvSpPr>
          <p:nvPr>
            <p:ph type="ftr" sz="quarter" idx="11"/>
          </p:nvPr>
        </p:nvSpPr>
        <p:spPr/>
        <p:txBody>
          <a:bodyPr/>
          <a:lstStyle/>
          <a:p>
            <a:endParaRPr lang="en-US" dirty="0"/>
          </a:p>
        </p:txBody>
      </p:sp>
      <p:sp>
        <p:nvSpPr>
          <p:cNvPr id="4" name="灯片编号占位符 3"/>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true"/>
          </p:cNvSpPr>
          <p:nvPr>
            <p:ph type="dt" sz="half" idx="10"/>
          </p:nvPr>
        </p:nvSpPr>
        <p:spPr/>
        <p:txBody>
          <a:bodyPr/>
          <a:lstStyle/>
          <a:p>
            <a:fld id="{C4408324-A84C-4A45-93B6-78D079CCE772}" type="datetime1">
              <a:rPr lang="en-US" smtClean="0"/>
            </a:fld>
            <a:endParaRPr lang="en-US" dirty="0"/>
          </a:p>
        </p:txBody>
      </p:sp>
      <p:sp>
        <p:nvSpPr>
          <p:cNvPr id="6" name="页脚占位符 5"/>
          <p:cNvSpPr>
            <a:spLocks noGrp="true"/>
          </p:cNvSpPr>
          <p:nvPr>
            <p:ph type="ftr" sz="quarter" idx="11"/>
          </p:nvPr>
        </p:nvSpPr>
        <p:spPr/>
        <p:txBody>
          <a:bodyPr/>
          <a:lstStyle/>
          <a:p>
            <a:endParaRPr lang="en-US" dirty="0"/>
          </a:p>
        </p:txBody>
      </p:sp>
      <p:sp>
        <p:nvSpPr>
          <p:cNvPr id="7" name="灯片编号占位符 6"/>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true"/>
          </p:cNvSpPr>
          <p:nvPr>
            <p:ph type="dt" sz="half" idx="10"/>
          </p:nvPr>
        </p:nvSpPr>
        <p:spPr/>
        <p:txBody>
          <a:bodyPr/>
          <a:lstStyle/>
          <a:p>
            <a:fld id="{C4408324-A84C-4A45-93B6-78D079CCE772}" type="datetime1">
              <a:rPr lang="en-US" smtClean="0"/>
            </a:fld>
            <a:endParaRPr lang="en-US" dirty="0"/>
          </a:p>
        </p:txBody>
      </p:sp>
      <p:sp>
        <p:nvSpPr>
          <p:cNvPr id="6" name="页脚占位符 5"/>
          <p:cNvSpPr>
            <a:spLocks noGrp="true"/>
          </p:cNvSpPr>
          <p:nvPr>
            <p:ph type="ftr" sz="quarter" idx="11"/>
          </p:nvPr>
        </p:nvSpPr>
        <p:spPr/>
        <p:txBody>
          <a:bodyPr/>
          <a:lstStyle/>
          <a:p>
            <a:endParaRPr lang="en-US" dirty="0"/>
          </a:p>
        </p:txBody>
      </p:sp>
      <p:sp>
        <p:nvSpPr>
          <p:cNvPr id="7" name="灯片编号占位符 6"/>
          <p:cNvSpPr>
            <a:spLocks noGrp="true"/>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fld>
            <a:endParaRPr lang="en-US" dirty="0"/>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image" Target="../media/image4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9.png"/><Relationship Id="rId1" Type="http://schemas.openxmlformats.org/officeDocument/2006/relationships/image" Target="../media/image48.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xml"/><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1" Type="http://schemas.openxmlformats.org/officeDocument/2006/relationships/notesSlide" Target="../notesSlides/notesSlide9.xml"/><Relationship Id="rId10" Type="http://schemas.openxmlformats.org/officeDocument/2006/relationships/slideLayout" Target="../slideLayouts/slideLayout1.xml"/><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Box 2"/>
          <p:cNvSpPr txBox="true"/>
          <p:nvPr/>
        </p:nvSpPr>
        <p:spPr>
          <a:xfrm>
            <a:off x="5625465" y="1061720"/>
            <a:ext cx="6338570" cy="645160"/>
          </a:xfrm>
          <a:prstGeom prst="rect">
            <a:avLst/>
          </a:prstGeom>
          <a:noFill/>
        </p:spPr>
        <p:txBody>
          <a:bodyPr wrap="square" rtlCol="0">
            <a:spAutoFit/>
          </a:bodyPr>
          <a:p>
            <a:r>
              <a:rPr lang="en-US" altLang="en-US" sz="3600"/>
              <a:t>Nonlinear optimization </a:t>
            </a:r>
            <a:endParaRPr lang="en-US" altLang="en-US" sz="3600"/>
          </a:p>
        </p:txBody>
      </p:sp>
      <p:sp>
        <p:nvSpPr>
          <p:cNvPr id="6" name="Text Box 5"/>
          <p:cNvSpPr txBox="true"/>
          <p:nvPr/>
        </p:nvSpPr>
        <p:spPr>
          <a:xfrm>
            <a:off x="6094095" y="3041650"/>
            <a:ext cx="4559300" cy="645160"/>
          </a:xfrm>
          <a:prstGeom prst="rect">
            <a:avLst/>
          </a:prstGeom>
          <a:noFill/>
        </p:spPr>
        <p:txBody>
          <a:bodyPr wrap="none" rtlCol="0" anchor="t">
            <a:spAutoFit/>
          </a:bodyPr>
          <a:p>
            <a:r>
              <a:rPr lang="en-US" altLang="en-US" sz="3600">
                <a:sym typeface="+mn-ea"/>
              </a:rPr>
              <a:t>Graph optimization</a:t>
            </a:r>
            <a:endParaRPr lang="en-US" altLang="en-US" sz="3600">
              <a:sym typeface="+mn-ea"/>
            </a:endParaRPr>
          </a:p>
        </p:txBody>
      </p:sp>
      <p:sp>
        <p:nvSpPr>
          <p:cNvPr id="8" name="Text Box 7"/>
          <p:cNvSpPr txBox="true"/>
          <p:nvPr/>
        </p:nvSpPr>
        <p:spPr>
          <a:xfrm>
            <a:off x="7860665" y="2051685"/>
            <a:ext cx="1026795" cy="645160"/>
          </a:xfrm>
          <a:prstGeom prst="rect">
            <a:avLst/>
          </a:prstGeom>
          <a:noFill/>
        </p:spPr>
        <p:txBody>
          <a:bodyPr wrap="none" rtlCol="0" anchor="t">
            <a:spAutoFit/>
          </a:bodyPr>
          <a:p>
            <a:r>
              <a:rPr lang="en-US" altLang="en-US" sz="3600">
                <a:sym typeface="+mn-ea"/>
              </a:rPr>
              <a:t>and</a:t>
            </a:r>
            <a:endParaRPr lang="en-US" altLang="en-US" sz="3600">
              <a:sym typeface="+mn-ea"/>
            </a:endParaRPr>
          </a:p>
        </p:txBody>
      </p:sp>
      <p:sp>
        <p:nvSpPr>
          <p:cNvPr id="9" name="Text Box 8"/>
          <p:cNvSpPr txBox="true"/>
          <p:nvPr/>
        </p:nvSpPr>
        <p:spPr>
          <a:xfrm>
            <a:off x="8887460" y="5133975"/>
            <a:ext cx="2120900" cy="368300"/>
          </a:xfrm>
          <a:prstGeom prst="rect">
            <a:avLst/>
          </a:prstGeom>
          <a:noFill/>
        </p:spPr>
        <p:txBody>
          <a:bodyPr wrap="square" rtlCol="0">
            <a:spAutoFit/>
          </a:bodyPr>
          <a:p>
            <a:r>
              <a:rPr lang="zh-CN" altLang="en-US"/>
              <a:t>阿吉</a:t>
            </a:r>
            <a:r>
              <a:rPr lang="en-US" altLang="zh-CN"/>
              <a:t>       </a:t>
            </a:r>
            <a:r>
              <a:rPr lang="zh-CN" altLang="en-US"/>
              <a:t>张汉烨</a:t>
            </a:r>
            <a:endParaRPr lang="zh-CN" altLang="en-US"/>
          </a:p>
        </p:txBody>
      </p:sp>
      <p:sp>
        <p:nvSpPr>
          <p:cNvPr id="10" name="Text Box 9"/>
          <p:cNvSpPr txBox="true"/>
          <p:nvPr/>
        </p:nvSpPr>
        <p:spPr>
          <a:xfrm>
            <a:off x="8887460" y="5644515"/>
            <a:ext cx="2824480" cy="368300"/>
          </a:xfrm>
          <a:prstGeom prst="rect">
            <a:avLst/>
          </a:prstGeom>
          <a:noFill/>
        </p:spPr>
        <p:txBody>
          <a:bodyPr wrap="square" rtlCol="0">
            <a:spAutoFit/>
          </a:bodyPr>
          <a:p>
            <a:r>
              <a:rPr lang="en-US"/>
              <a:t>aji</a:t>
            </a:r>
            <a:r>
              <a:rPr lang="en-US" altLang="en-US"/>
              <a:t>.zhang@tuya.com</a:t>
            </a:r>
            <a:endParaRPr lang="en-US" altLang="en-US"/>
          </a:p>
        </p:txBody>
      </p:sp>
      <p:pic>
        <p:nvPicPr>
          <p:cNvPr id="12" name="Picture 11" descr="cover"/>
          <p:cNvPicPr>
            <a:picLocks noChangeAspect="true"/>
          </p:cNvPicPr>
          <p:nvPr/>
        </p:nvPicPr>
        <p:blipFill>
          <a:blip r:embed="rId1"/>
          <a:stretch>
            <a:fillRect/>
          </a:stretch>
        </p:blipFill>
        <p:spPr>
          <a:xfrm>
            <a:off x="448310" y="313055"/>
            <a:ext cx="4978400" cy="6102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698500" y="457200"/>
            <a:ext cx="7429500" cy="368300"/>
          </a:xfrm>
          <a:prstGeom prst="rect">
            <a:avLst/>
          </a:prstGeom>
          <a:noFill/>
        </p:spPr>
        <p:txBody>
          <a:bodyPr wrap="square" rtlCol="0">
            <a:spAutoFit/>
          </a:bodyPr>
          <a:p>
            <a:r>
              <a:rPr lang="en-US" altLang="en-US"/>
              <a:t>To overcome the singular matrix and ill-conditioned matrix: </a:t>
            </a:r>
            <a:endParaRPr lang="en-US" altLang="en-US"/>
          </a:p>
        </p:txBody>
      </p:sp>
      <p:sp>
        <p:nvSpPr>
          <p:cNvPr id="3" name="Text Box 2"/>
          <p:cNvSpPr txBox="true"/>
          <p:nvPr/>
        </p:nvSpPr>
        <p:spPr>
          <a:xfrm>
            <a:off x="698500" y="1088390"/>
            <a:ext cx="3784600" cy="1476375"/>
          </a:xfrm>
          <a:prstGeom prst="rect">
            <a:avLst/>
          </a:prstGeom>
          <a:noFill/>
        </p:spPr>
        <p:txBody>
          <a:bodyPr wrap="square" rtlCol="0">
            <a:spAutoFit/>
          </a:bodyPr>
          <a:p>
            <a:r>
              <a:rPr lang="en-US" altLang="en-US"/>
              <a:t>1&gt;Levenberg-Marquadt</a:t>
            </a:r>
            <a:endParaRPr lang="en-US" altLang="en-US"/>
          </a:p>
          <a:p>
            <a:endParaRPr lang="en-US" altLang="en-US"/>
          </a:p>
          <a:p>
            <a:r>
              <a:rPr lang="en-US" altLang="en-US"/>
              <a:t>2&gt;</a:t>
            </a:r>
            <a:r>
              <a:rPr lang="en-US" altLang="en-US">
                <a:sym typeface="+mn-ea"/>
              </a:rPr>
              <a:t>Damped Newton Method</a:t>
            </a:r>
            <a:endParaRPr lang="en-US" altLang="en-US"/>
          </a:p>
          <a:p>
            <a:endParaRPr lang="en-US" altLang="en-US"/>
          </a:p>
          <a:p>
            <a:r>
              <a:rPr lang="en-US" altLang="en-US"/>
              <a:t>3&gt;DogLeg</a:t>
            </a:r>
            <a:endParaRPr lang="en-US" altLang="en-US"/>
          </a:p>
        </p:txBody>
      </p:sp>
      <mc:AlternateContent xmlns:mc="http://schemas.openxmlformats.org/markup-compatibility/2006">
        <mc:Choice xmlns:a14="http://schemas.microsoft.com/office/drawing/2010/main" Requires="a14">
          <p:sp>
            <p:nvSpPr>
              <p:cNvPr id="4" name="Text Box 3"/>
              <p:cNvSpPr txBox="true"/>
              <p:nvPr/>
            </p:nvSpPr>
            <p:spPr>
              <a:xfrm>
                <a:off x="698437" y="3333686"/>
                <a:ext cx="8330565" cy="2590800"/>
              </a:xfrm>
              <a:prstGeom prst="rect">
                <a:avLst/>
              </a:prstGeom>
              <a:noFill/>
            </p:spPr>
            <p:txBody>
              <a:bodyPr wrap="none" rtlCol="0" anchor="t">
                <a:spAutoFit/>
              </a:bodyPr>
              <a:p>
                <a:pPr algn="l"/>
                <a:r>
                  <a:rPr lang="en-US" altLang="en-US"/>
                  <a:t>Summary:</a:t>
                </a:r>
                <a:endParaRPr lang="en-US" altLang="en-US"/>
              </a:p>
              <a:p>
                <a:pPr algn="l"/>
                <a:endParaRPr lang="en-US" altLang="en-US"/>
              </a:p>
              <a:p>
                <a:pPr algn="l"/>
                <a:r>
                  <a:rPr lang="en-US" altLang="en-US"/>
                  <a:t>1&gt; Set a initial value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0</m:t>
                        </m:r>
                      </m:sub>
                    </m:sSub>
                    <m:r>
                      <a:rPr lang="en-US" altLang="en-US" i="1">
                        <a:latin typeface="DejaVu Math TeX Gyre" panose="02000503000000000000" charset="0"/>
                        <a:cs typeface="DejaVu Math TeX Gyre" panose="02000503000000000000" charset="0"/>
                      </a:rPr>
                      <m:t>.</m:t>
                    </m:r>
                  </m:oMath>
                </a14:m>
                <a:endParaRPr lang="en-US" altLang="en-US" i="1">
                  <a:latin typeface="DejaVu Math TeX Gyre" panose="02000503000000000000" charset="0"/>
                  <a:cs typeface="DejaVu Math TeX Gyre" panose="02000503000000000000" charset="0"/>
                </a:endParaRPr>
              </a:p>
              <a:p>
                <a:pPr algn="l"/>
                <a:endParaRPr lang="en-US" altLang="en-US"/>
              </a:p>
              <a:p>
                <a:pPr algn="l"/>
                <a:r>
                  <a:rPr lang="en-US" altLang="en-US"/>
                  <a:t>2&gt; For the k’th iteration, calculate the jacobians and errors.</a:t>
                </a:r>
                <a:endParaRPr lang="en-US" altLang="en-US"/>
              </a:p>
              <a:p>
                <a:pPr algn="l"/>
                <a:endParaRPr lang="en-US" altLang="en-US"/>
              </a:p>
              <a:p>
                <a:pPr algn="l"/>
                <a:r>
                  <a:rPr lang="en-US" altLang="en-US"/>
                  <a:t>3&gt; Solve the normal equation.</a:t>
                </a:r>
                <a:endParaRPr lang="en-US" altLang="en-US"/>
              </a:p>
              <a:p>
                <a:pPr algn="l"/>
                <a:endParaRPr lang="en-US" altLang="en-US"/>
              </a:p>
              <a:p>
                <a:pPr algn="l"/>
                <a:r>
                  <a:rPr lang="en-US" altLang="en-US"/>
                  <a:t>4&gt; If condition is satisfied, stop. Otherwise,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oMath>
                </a14:m>
                <a:r>
                  <a:rPr lang="en-US" altLang="en-US">
                    <a:latin typeface="DejaVu Math TeX Gyre" panose="02000503000000000000" charset="0"/>
                    <a:cs typeface="DejaVu Math TeX Gyre" panose="02000503000000000000" charset="0"/>
                    <a:sym typeface="+mn-ea"/>
                  </a:rPr>
                  <a:t>, return 2&gt;.</a:t>
                </a:r>
                <a:endParaRPr lang="en-US" altLang="en-US"/>
              </a:p>
            </p:txBody>
          </p:sp>
        </mc:Choice>
        <mc:Fallback>
          <p:sp>
            <p:nvSpPr>
              <p:cNvPr id="4" name="Text Box 3"/>
              <p:cNvSpPr txBox="true">
                <a:spLocks noRot="true" noChangeAspect="true" noMove="true" noResize="true" noEditPoints="true" noAdjustHandles="true" noChangeArrowheads="true" noChangeShapeType="true" noTextEdit="true"/>
              </p:cNvSpPr>
              <p:nvPr/>
            </p:nvSpPr>
            <p:spPr>
              <a:xfrm>
                <a:off x="698437" y="3333686"/>
                <a:ext cx="8330565" cy="2590800"/>
              </a:xfrm>
              <a:prstGeom prst="rect">
                <a:avLst/>
              </a:prstGeom>
              <a:blipFill rotWithShape="true">
                <a:blip r:embed="rId1"/>
                <a:stretch>
                  <a:fillRect l="-7" t="-22" r="7" b="22"/>
                </a:stretch>
              </a:blipFill>
            </p:spPr>
            <p:txBody>
              <a:bodyPr/>
              <a:lstStyle/>
              <a:p>
                <a:r>
                  <a:rPr lang="en-US" altLang="en-US">
                    <a:noFill/>
                  </a:rPr>
                  <a:t> </a:t>
                </a:r>
              </a:p>
            </p:txBody>
          </p:sp>
        </mc:Fallback>
      </mc:AlternateContent>
      <p:sp>
        <p:nvSpPr>
          <p:cNvPr id="5" name="Text Box 4"/>
          <p:cNvSpPr txBox="true"/>
          <p:nvPr/>
        </p:nvSpPr>
        <p:spPr>
          <a:xfrm>
            <a:off x="6597650" y="2048510"/>
            <a:ext cx="4086225" cy="368300"/>
          </a:xfrm>
          <a:prstGeom prst="rect">
            <a:avLst/>
          </a:prstGeom>
          <a:noFill/>
        </p:spPr>
        <p:txBody>
          <a:bodyPr wrap="none" rtlCol="0" anchor="t">
            <a:spAutoFit/>
          </a:bodyPr>
          <a:p>
            <a:r>
              <a:rPr lang="en-US" altLang="en-US">
                <a:sym typeface="+mn-ea"/>
              </a:rPr>
              <a:t>To overcome outlier: robust kernel</a:t>
            </a:r>
            <a:endParaRPr lang="en-US" altLang="en-US">
              <a:sym typeface="+mn-ea"/>
            </a:endParaRPr>
          </a:p>
        </p:txBody>
      </p:sp>
      <mc:AlternateContent xmlns:mc="http://schemas.openxmlformats.org/markup-compatibility/2006">
        <mc:Choice xmlns:a14="http://schemas.microsoft.com/office/drawing/2010/main" Requires="a14">
          <p:sp>
            <p:nvSpPr>
              <p:cNvPr id="6" name="Text Box 5"/>
              <p:cNvSpPr txBox="true"/>
              <p:nvPr/>
            </p:nvSpPr>
            <p:spPr>
              <a:xfrm>
                <a:off x="7332980" y="2611755"/>
                <a:ext cx="2861945" cy="7708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𝑚</m:t>
                          </m:r>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r>
                            <a:rPr lang="en-US" i="1">
                              <a:latin typeface="DejaVu Math TeX Gyre" panose="02000503000000000000" charset="0"/>
                              <a:cs typeface="DejaVu Math TeX Gyre" panose="02000503000000000000" charset="0"/>
                            </a:rPr>
                            <m:t>𝜌</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e>
                                <m:sup>
                                  <m:r>
                                    <a:rPr lang="en-US" i="1">
                                      <a:latin typeface="DejaVu Math TeX Gyre" panose="02000503000000000000" charset="0"/>
                                      <a:cs typeface="DejaVu Math TeX Gyre" panose="02000503000000000000" charset="0"/>
                                    </a:rPr>
                                    <m:t>2</m:t>
                                  </m:r>
                                </m:sup>
                              </m:sSup>
                            </m:e>
                          </m:d>
                        </m:e>
                      </m:nary>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7332980" y="2611755"/>
                <a:ext cx="2861945" cy="770890"/>
              </a:xfrm>
              <a:prstGeom prst="rect">
                <a:avLst/>
              </a:prstGeom>
              <a:blipFill rotWithShape="true">
                <a:blip r:embed="rId2"/>
                <a:stretch>
                  <a:fillRect r="-799"/>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762000" y="825500"/>
            <a:ext cx="6146800" cy="368300"/>
          </a:xfrm>
          <a:prstGeom prst="rect">
            <a:avLst/>
          </a:prstGeom>
          <a:noFill/>
        </p:spPr>
        <p:txBody>
          <a:bodyPr wrap="square" rtlCol="0">
            <a:spAutoFit/>
          </a:bodyPr>
          <a:p>
            <a:r>
              <a:rPr lang="en-US" altLang="en-US"/>
              <a:t>Have a try. Example 1</a:t>
            </a:r>
            <a:endParaRPr lang="en-US" altLang="en-US"/>
          </a:p>
        </p:txBody>
      </p:sp>
      <mc:AlternateContent xmlns:mc="http://schemas.openxmlformats.org/markup-compatibility/2006">
        <mc:Choice xmlns:a14="http://schemas.microsoft.com/office/drawing/2010/main" Requires="a14">
          <p:sp>
            <p:nvSpPr>
              <p:cNvPr id="3" name="Text Box 2"/>
              <p:cNvSpPr txBox="true"/>
              <p:nvPr/>
            </p:nvSpPr>
            <p:spPr>
              <a:xfrm>
                <a:off x="5868607" y="1389316"/>
                <a:ext cx="1839595" cy="4152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𝑦</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𝑒</m:t>
                          </m:r>
                        </m:e>
                        <m:sup>
                          <m:r>
                            <a:rPr lang="en-US" i="1">
                              <a:latin typeface="DejaVu Math TeX Gyre" panose="02000503000000000000" charset="0"/>
                              <a:cs typeface="DejaVu Math TeX Gyre" panose="02000503000000000000" charset="0"/>
                            </a:rPr>
                            <m:t>𝑎</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𝑐</m:t>
                          </m:r>
                        </m:sup>
                      </m:sSup>
                    </m:oMath>
                  </m:oMathPara>
                </a14:m>
                <a:endParaRPr lang="en-US"/>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5868607" y="1389316"/>
                <a:ext cx="1839595" cy="415290"/>
              </a:xfrm>
              <a:prstGeom prst="rect">
                <a:avLst/>
              </a:prstGeom>
              <a:blipFill rotWithShape="true">
                <a:blip r:embed="rId1"/>
                <a:stretch>
                  <a:fillRect l="-31" t="-137" r="-1212" b="137"/>
                </a:stretch>
              </a:blipFill>
            </p:spPr>
            <p:txBody>
              <a:bodyPr/>
              <a:lstStyle/>
              <a:p>
                <a:r>
                  <a:rPr lang="en-US" altLang="en-US">
                    <a:noFill/>
                  </a:rPr>
                  <a:t> </a:t>
                </a:r>
              </a:p>
            </p:txBody>
          </p:sp>
        </mc:Fallback>
      </mc:AlternateContent>
      <p:sp>
        <p:nvSpPr>
          <p:cNvPr id="4" name="Text Box 3"/>
          <p:cNvSpPr txBox="true"/>
          <p:nvPr/>
        </p:nvSpPr>
        <p:spPr>
          <a:xfrm>
            <a:off x="762000" y="1412875"/>
            <a:ext cx="5200650" cy="368300"/>
          </a:xfrm>
          <a:prstGeom prst="rect">
            <a:avLst/>
          </a:prstGeom>
          <a:noFill/>
        </p:spPr>
        <p:txBody>
          <a:bodyPr wrap="square" rtlCol="0">
            <a:spAutoFit/>
          </a:bodyPr>
          <a:p>
            <a:r>
              <a:rPr lang="" altLang="en-US"/>
              <a:t>R</a:t>
            </a:r>
            <a:r>
              <a:rPr lang="en-US"/>
              <a:t>ecognizing the model parameters</a:t>
            </a:r>
            <a:r>
              <a:rPr lang="" altLang="en-US"/>
              <a:t>: </a:t>
            </a:r>
            <a:endParaRPr lang="" altLang="en-US"/>
          </a:p>
        </p:txBody>
      </p:sp>
      <mc:AlternateContent xmlns:mc="http://schemas.openxmlformats.org/markup-compatibility/2006">
        <mc:Choice xmlns:a14="http://schemas.microsoft.com/office/drawing/2010/main" Requires="a14">
          <p:sp>
            <p:nvSpPr>
              <p:cNvPr id="5" name="Text Box 4"/>
              <p:cNvSpPr txBox="true"/>
              <p:nvPr/>
            </p:nvSpPr>
            <p:spPr>
              <a:xfrm>
                <a:off x="8046720" y="295275"/>
                <a:ext cx="2514600" cy="77089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𝑚</m:t>
                          </m:r>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e>
                            <m:sup>
                              <m:r>
                                <a:rPr lang="en-US" i="1">
                                  <a:latin typeface="DejaVu Math TeX Gyre" panose="02000503000000000000" charset="0"/>
                                  <a:cs typeface="DejaVu Math TeX Gyre" panose="02000503000000000000" charset="0"/>
                                </a:rPr>
                                <m:t>2</m:t>
                              </m:r>
                            </m:sup>
                          </m:sSup>
                        </m:e>
                      </m:nary>
                    </m:oMath>
                  </m:oMathPara>
                </a14:m>
                <a:endParaRPr lang="en-US"/>
              </a:p>
            </p:txBody>
          </p:sp>
        </mc:Choice>
        <mc:Fallback>
          <p:sp>
            <p:nvSpPr>
              <p:cNvPr id="5" name="Text Box 4"/>
              <p:cNvSpPr txBox="true">
                <a:spLocks noRot="true" noChangeAspect="true" noMove="true" noResize="true" noEditPoints="true" noAdjustHandles="true" noChangeArrowheads="true" noChangeShapeType="true" noTextEdit="true"/>
              </p:cNvSpPr>
              <p:nvPr/>
            </p:nvSpPr>
            <p:spPr>
              <a:xfrm>
                <a:off x="8046720" y="295275"/>
                <a:ext cx="2514600" cy="770890"/>
              </a:xfrm>
              <a:prstGeom prst="rect">
                <a:avLst/>
              </a:prstGeom>
              <a:blipFill rotWithShape="true">
                <a:blip r:embed="rId2"/>
                <a:stretch>
                  <a:fillRect r="-40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true"/>
              <p:nvPr/>
            </p:nvSpPr>
            <p:spPr>
              <a:xfrm>
                <a:off x="4512882" y="2337371"/>
                <a:ext cx="2758440" cy="83566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m>
                            <m:mPr>
                              <m:mcs>
                                <m:mc>
                                  <m:mcPr>
                                    <m:count m:val="2"/>
                                    <m:mcJc m:val="center"/>
                                  </m:mcPr>
                                </m:mc>
                              </m:mcs>
                              <m:ctrlPr>
                                <a:rPr lang="en-US" i="1">
                                  <a:latin typeface="DejaVu Math TeX Gyre" panose="02000503000000000000" charset="0"/>
                                  <a:cs typeface="DejaVu Math TeX Gyre" panose="02000503000000000000" charset="0"/>
                                </a:rPr>
                              </m:ctrlPr>
                            </m:mPr>
                            <m:mr>
                              <m:e>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1</m:t>
                                          </m:r>
                                        </m:sub>
                                      </m:sSub>
                                    </m:e>
                                  </m:mr>
                                  <m:mr>
                                    <m:e>
                                      <m:r>
                                        <a:rPr lang="en-US" i="1">
                                          <a:latin typeface="DejaVu Math TeX Gyre" panose="02000503000000000000" charset="0"/>
                                          <a:cs typeface="DejaVu Math TeX Gyre" panose="02000503000000000000" charset="0"/>
                                        </a:rPr>
                                        <m:t>⋮</m:t>
                                      </m:r>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𝑛</m:t>
                                          </m:r>
                                        </m:sub>
                                      </m:sSub>
                                    </m:e>
                                  </m:mr>
                                </m:m>
                              </m:e>
                              <m:e>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1</m:t>
                                          </m:r>
                                        </m:sub>
                                      </m:sSub>
                                    </m:e>
                                  </m:mr>
                                  <m:mr>
                                    <m:e>
                                      <m:r>
                                        <a:rPr lang="en-US" i="1">
                                          <a:latin typeface="DejaVu Math TeX Gyre" panose="02000503000000000000" charset="0"/>
                                          <a:cs typeface="DejaVu Math TeX Gyre" panose="02000503000000000000" charset="0"/>
                                        </a:rPr>
                                        <m:t>⋮</m:t>
                                      </m:r>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𝑛</m:t>
                                          </m:r>
                                        </m:sub>
                                      </m:sSub>
                                    </m:e>
                                  </m:mr>
                                </m:m>
                              </m:e>
                            </m:mr>
                          </m:m>
                        </m:e>
                      </m:d>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3"/>
                                    <m:mcJc m:val="center"/>
                                  </m:mcPr>
                                </m:mc>
                              </m:mcs>
                              <m:ctrlPr>
                                <a:rPr lang="en-US" i="1">
                                  <a:latin typeface="DejaVu Math TeX Gyre" panose="02000503000000000000" charset="0"/>
                                  <a:cs typeface="DejaVu Math TeX Gyre" panose="02000503000000000000" charset="0"/>
                                </a:rPr>
                              </m:ctrlPr>
                            </m:mPr>
                            <m:mr>
                              <m:e>
                                <m:r>
                                  <a:rPr lang="en-US" i="1">
                                    <a:latin typeface="DejaVu Math TeX Gyre" panose="02000503000000000000" charset="0"/>
                                    <a:cs typeface="DejaVu Math TeX Gyre" panose="02000503000000000000" charset="0"/>
                                  </a:rPr>
                                  <m:t>𝑎</m:t>
                                </m:r>
                              </m:e>
                              <m:e>
                                <m:r>
                                  <a:rPr lang="en-US" i="1">
                                    <a:latin typeface="DejaVu Math TeX Gyre" panose="02000503000000000000" charset="0"/>
                                    <a:cs typeface="DejaVu Math TeX Gyre" panose="02000503000000000000" charset="0"/>
                                  </a:rPr>
                                  <m:t>𝑏</m:t>
                                </m:r>
                              </m:e>
                              <m:e>
                                <m:r>
                                  <a:rPr lang="en-US" i="1">
                                    <a:latin typeface="DejaVu Math TeX Gyre" panose="02000503000000000000" charset="0"/>
                                    <a:cs typeface="DejaVu Math TeX Gyre" panose="02000503000000000000" charset="0"/>
                                  </a:rPr>
                                  <m:t>𝑐</m:t>
                                </m:r>
                              </m:e>
                            </m:mr>
                          </m:m>
                        </m:e>
                      </m:d>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4512882" y="2337371"/>
                <a:ext cx="2758440" cy="835660"/>
              </a:xfrm>
              <a:prstGeom prst="rect">
                <a:avLst/>
              </a:prstGeom>
              <a:blipFill rotWithShape="true">
                <a:blip r:embed="rId3"/>
                <a:stretch>
                  <a:fillRect l="-21" t="-68" r="21" b="68"/>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Box 3"/>
          <p:cNvSpPr txBox="true"/>
          <p:nvPr/>
        </p:nvSpPr>
        <p:spPr>
          <a:xfrm>
            <a:off x="357505" y="485140"/>
            <a:ext cx="7085330" cy="521970"/>
          </a:xfrm>
          <a:prstGeom prst="rect">
            <a:avLst/>
          </a:prstGeom>
          <a:noFill/>
        </p:spPr>
        <p:txBody>
          <a:bodyPr wrap="square" rtlCol="0">
            <a:spAutoFit/>
          </a:bodyPr>
          <a:p>
            <a:r>
              <a:rPr lang="en-US" altLang="en-US" sz="2800"/>
              <a:t>3.The conception of graph optimization </a:t>
            </a:r>
            <a:endParaRPr lang="en-US" altLang="en-US" sz="2800"/>
          </a:p>
        </p:txBody>
      </p:sp>
      <p:sp>
        <p:nvSpPr>
          <p:cNvPr id="2" name="Text Box 1"/>
          <p:cNvSpPr txBox="true"/>
          <p:nvPr/>
        </p:nvSpPr>
        <p:spPr>
          <a:xfrm>
            <a:off x="990600" y="1384300"/>
            <a:ext cx="10210800" cy="1938020"/>
          </a:xfrm>
          <a:prstGeom prst="rect">
            <a:avLst/>
          </a:prstGeom>
          <a:noFill/>
        </p:spPr>
        <p:txBody>
          <a:bodyPr wrap="square" rtlCol="0">
            <a:spAutoFit/>
          </a:bodyPr>
          <a:p>
            <a:pPr algn="just"/>
            <a:r>
              <a:rPr lang="en-US" altLang="en-US" sz="2400"/>
              <a:t>	In popular terms, graph optimization, that is</a:t>
            </a:r>
            <a:r>
              <a:rPr lang="" altLang="en-US" sz="2400"/>
              <a:t> a</a:t>
            </a:r>
            <a:r>
              <a:rPr lang="en-US" altLang="en-US" sz="2400"/>
              <a:t> method, expressing the nonlinear optimization </a:t>
            </a:r>
            <a:r>
              <a:rPr lang="en-US" altLang="en-US" sz="2400">
                <a:sym typeface="+mn-ea"/>
              </a:rPr>
              <a:t>problem </a:t>
            </a:r>
            <a:r>
              <a:rPr lang="en-US" altLang="en-US" sz="2400"/>
              <a:t>in the form of graph. Graph is the undirected graph in graph theory. We use vertices to describe the state of the system, use edges to describe the observation error(constraints). We can c</a:t>
            </a:r>
            <a:r>
              <a:rPr lang="" altLang="en-US" sz="2400"/>
              <a:t>o</a:t>
            </a:r>
            <a:r>
              <a:rPr lang="en-US" altLang="en-US" sz="2400"/>
              <a:t>nstruct a corresponding graph for any nonlinear optimization problem. </a:t>
            </a:r>
            <a:endParaRPr lang="en-US" altLang="en-US" sz="2400"/>
          </a:p>
        </p:txBody>
      </p:sp>
      <p:pic>
        <p:nvPicPr>
          <p:cNvPr id="3" name="Picture 2" descr="CurveFitting"/>
          <p:cNvPicPr>
            <a:picLocks noChangeAspect="true"/>
          </p:cNvPicPr>
          <p:nvPr/>
        </p:nvPicPr>
        <p:blipFill>
          <a:blip r:embed="rId1"/>
          <a:stretch>
            <a:fillRect/>
          </a:stretch>
        </p:blipFill>
        <p:spPr>
          <a:xfrm>
            <a:off x="7163435" y="4049395"/>
            <a:ext cx="2854960" cy="2369820"/>
          </a:xfrm>
          <a:prstGeom prst="rect">
            <a:avLst/>
          </a:prstGeom>
        </p:spPr>
      </p:pic>
      <p:pic>
        <p:nvPicPr>
          <p:cNvPr id="5" name="Picture 4" descr="graph"/>
          <p:cNvPicPr>
            <a:picLocks noChangeAspect="true"/>
          </p:cNvPicPr>
          <p:nvPr/>
        </p:nvPicPr>
        <p:blipFill>
          <a:blip r:embed="rId2"/>
          <a:stretch>
            <a:fillRect/>
          </a:stretch>
        </p:blipFill>
        <p:spPr>
          <a:xfrm>
            <a:off x="1890395" y="4049395"/>
            <a:ext cx="3206115" cy="23698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736600" y="431800"/>
            <a:ext cx="4953000" cy="583565"/>
          </a:xfrm>
          <a:prstGeom prst="rect">
            <a:avLst/>
          </a:prstGeom>
          <a:noFill/>
        </p:spPr>
        <p:txBody>
          <a:bodyPr wrap="square" rtlCol="0">
            <a:spAutoFit/>
          </a:bodyPr>
          <a:p>
            <a:r>
              <a:rPr lang="en-US" altLang="en-US" sz="3200"/>
              <a:t>SLAM in graph</a:t>
            </a:r>
            <a:endParaRPr lang="en-US" altLang="en-US" sz="3200"/>
          </a:p>
        </p:txBody>
      </p:sp>
      <mc:AlternateContent xmlns:mc="http://schemas.openxmlformats.org/markup-compatibility/2006">
        <mc:Choice xmlns:a14="http://schemas.microsoft.com/office/drawing/2010/main" Requires="a14">
          <p:sp>
            <p:nvSpPr>
              <p:cNvPr id="4" name="Text Box 3"/>
              <p:cNvSpPr txBox="true"/>
              <p:nvPr/>
            </p:nvSpPr>
            <p:spPr>
              <a:xfrm>
                <a:off x="2407222" y="5410136"/>
                <a:ext cx="6934200" cy="8432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𝑎𝑟𝑔𝑚𝑖𝑛</m:t>
                      </m:r>
                      <m:d>
                        <m:dPr>
                          <m:begChr m:val="{"/>
                          <m:endChr m:val="}"/>
                          <m:ctrlPr>
                            <a:rPr lang="en-US" i="1">
                              <a:latin typeface="DejaVu Math TeX Gyre" panose="02000503000000000000" charset="0"/>
                              <a:cs typeface="DejaVu Math TeX Gyre" panose="02000503000000000000" charset="0"/>
                            </a:rPr>
                          </m:ctrlPr>
                        </m:dPr>
                        <m:e>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𝑗</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𝐹</m:t>
                              </m:r>
                            </m:sup>
                            <m:e>
                              <m:r>
                                <a:rPr lang="en-US" i="1">
                                  <a:latin typeface="DejaVu Math TeX Gyre" panose="02000503000000000000" charset="0"/>
                                  <a:cs typeface="DejaVu Math TeX Gyre" panose="02000503000000000000" charset="0"/>
                                </a:rPr>
                                <m:t>𝜌</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𝑟</m:t>
                                              </m:r>
                                            </m:e>
                                            <m:sub>
                                              <m:r>
                                                <a:rPr lang="en-US" i="1">
                                                  <a:latin typeface="DejaVu Math TeX Gyre" panose="02000503000000000000" charset="0"/>
                                                  <a:cs typeface="DejaVu Math TeX Gyre" panose="02000503000000000000" charset="0"/>
                                                </a:rPr>
                                                <m:t>𝑣</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𝜒</m:t>
                                              </m:r>
                                            </m:e>
                                          </m:d>
                                        </m:e>
                                      </m:d>
                                    </m:e>
                                    <m:sup>
                                      <m:r>
                                        <a:rPr lang="en-US" i="1">
                                          <a:latin typeface="DejaVu Math TeX Gyre" panose="02000503000000000000" charset="0"/>
                                          <a:cs typeface="DejaVu Math TeX Gyre" panose="02000503000000000000" charset="0"/>
                                        </a:rPr>
                                        <m:t>2</m:t>
                                      </m:r>
                                    </m:sup>
                                  </m:sSup>
                                </m:e>
                              </m:d>
                            </m:e>
                          </m:nary>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𝐵</m:t>
                              </m:r>
                            </m:sup>
                            <m:e>
                              <m:r>
                                <a:rPr lang="en-US" i="1">
                                  <a:latin typeface="DejaVu Math TeX Gyre" panose="02000503000000000000" charset="0"/>
                                  <a:cs typeface="DejaVu Math TeX Gyre" panose="02000503000000000000" charset="0"/>
                                </a:rPr>
                                <m:t>𝜌</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𝑟</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𝜒</m:t>
                                              </m:r>
                                            </m:e>
                                          </m:d>
                                        </m:e>
                                      </m:d>
                                    </m:e>
                                    <m:sup>
                                      <m:r>
                                        <a:rPr lang="en-US" i="1">
                                          <a:latin typeface="DejaVu Math TeX Gyre" panose="02000503000000000000" charset="0"/>
                                          <a:cs typeface="DejaVu Math TeX Gyre" panose="02000503000000000000" charset="0"/>
                                        </a:rPr>
                                        <m:t>2</m:t>
                                      </m:r>
                                    </m:sup>
                                  </m:sSup>
                                </m:e>
                              </m:d>
                            </m:e>
                          </m:nary>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2</m:t>
                              </m:r>
                            </m:sup>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𝑟</m:t>
                                          </m:r>
                                        </m:e>
                                        <m:sub>
                                          <m:r>
                                            <a:rPr lang="en-US" i="1">
                                              <a:latin typeface="DejaVu Math TeX Gyre" panose="02000503000000000000" charset="0"/>
                                              <a:cs typeface="DejaVu Math TeX Gyre" panose="02000503000000000000" charset="0"/>
                                            </a:rPr>
                                            <m:t>𝑙</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𝜒</m:t>
                                          </m:r>
                                        </m:e>
                                      </m:d>
                                    </m:e>
                                  </m:d>
                                </m:e>
                                <m:sup>
                                  <m:r>
                                    <a:rPr lang="en-US" i="1">
                                      <a:latin typeface="DejaVu Math TeX Gyre" panose="02000503000000000000" charset="0"/>
                                      <a:cs typeface="DejaVu Math TeX Gyre" panose="02000503000000000000" charset="0"/>
                                    </a:rPr>
                                    <m:t>2</m:t>
                                  </m:r>
                                </m:sup>
                              </m:sSup>
                            </m:e>
                          </m:nary>
                        </m:e>
                      </m:d>
                    </m:oMath>
                  </m:oMathPara>
                </a14:m>
                <a:endParaRPr lang="en-US"/>
              </a:p>
            </p:txBody>
          </p:sp>
        </mc:Choice>
        <mc:Fallback>
          <p:sp>
            <p:nvSpPr>
              <p:cNvPr id="4" name="Text Box 3"/>
              <p:cNvSpPr txBox="true">
                <a:spLocks noRot="true" noChangeAspect="true" noMove="true" noResize="true" noEditPoints="true" noAdjustHandles="true" noChangeArrowheads="true" noChangeShapeType="true" noTextEdit="true"/>
              </p:cNvSpPr>
              <p:nvPr/>
            </p:nvSpPr>
            <p:spPr>
              <a:xfrm>
                <a:off x="2407222" y="5410136"/>
                <a:ext cx="6934200" cy="843280"/>
              </a:xfrm>
              <a:prstGeom prst="rect">
                <a:avLst/>
              </a:prstGeom>
              <a:blipFill rotWithShape="true">
                <a:blip r:embed="rId1"/>
                <a:stretch>
                  <a:fillRect l="-8" t="-68" r="-321" b="68"/>
                </a:stretch>
              </a:blipFill>
            </p:spPr>
            <p:txBody>
              <a:bodyPr/>
              <a:lstStyle/>
              <a:p>
                <a:r>
                  <a:rPr lang="en-US" altLang="en-US">
                    <a:noFill/>
                  </a:rPr>
                  <a:t> </a:t>
                </a:r>
              </a:p>
            </p:txBody>
          </p:sp>
        </mc:Fallback>
      </mc:AlternateContent>
      <p:pic>
        <p:nvPicPr>
          <p:cNvPr id="5" name="Picture 4" descr="SLAM graph"/>
          <p:cNvPicPr>
            <a:picLocks noChangeAspect="true"/>
          </p:cNvPicPr>
          <p:nvPr/>
        </p:nvPicPr>
        <p:blipFill>
          <a:blip r:embed="rId2"/>
          <a:stretch>
            <a:fillRect/>
          </a:stretch>
        </p:blipFill>
        <p:spPr>
          <a:xfrm>
            <a:off x="1641475" y="1246505"/>
            <a:ext cx="9305925" cy="38703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939800" y="508000"/>
            <a:ext cx="4267200" cy="368300"/>
          </a:xfrm>
          <a:prstGeom prst="rect">
            <a:avLst/>
          </a:prstGeom>
          <a:noFill/>
        </p:spPr>
        <p:txBody>
          <a:bodyPr wrap="square" rtlCol="0">
            <a:spAutoFit/>
          </a:bodyPr>
          <a:p>
            <a:r>
              <a:rPr lang="en-US" altLang="en-US"/>
              <a:t>Example 2</a:t>
            </a:r>
            <a:endParaRPr lang="en-US" altLang="en-US"/>
          </a:p>
        </p:txBody>
      </p:sp>
      <mc:AlternateContent xmlns:mc="http://schemas.openxmlformats.org/markup-compatibility/2006">
        <mc:Choice xmlns:a14="http://schemas.microsoft.com/office/drawing/2010/main" Requires="a14">
          <p:sp>
            <p:nvSpPr>
              <p:cNvPr id="3" name="Text Box 2"/>
              <p:cNvSpPr txBox="true"/>
              <p:nvPr/>
            </p:nvSpPr>
            <p:spPr>
              <a:xfrm>
                <a:off x="1473137" y="2176716"/>
                <a:ext cx="2142490" cy="3619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1</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𝑎</m:t>
                      </m:r>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𝑏</m:t>
                      </m:r>
                    </m:oMath>
                  </m:oMathPara>
                </a14:m>
                <a:endParaRPr lang="en-US"/>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1473137" y="2176716"/>
                <a:ext cx="2142490" cy="361950"/>
              </a:xfrm>
              <a:prstGeom prst="rect">
                <a:avLst/>
              </a:prstGeom>
              <a:blipFill rotWithShape="true">
                <a:blip r:embed="rId1"/>
                <a:stretch>
                  <a:fillRect l="-27" t="-158" r="27" b="15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Box 3"/>
              <p:cNvSpPr txBox="true"/>
              <p:nvPr/>
            </p:nvSpPr>
            <p:spPr>
              <a:xfrm>
                <a:off x="1490917" y="2774251"/>
                <a:ext cx="2106295" cy="3619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2</m:t>
                          </m:r>
                        </m:sub>
                      </m:sSub>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2</m:t>
                              </m:r>
                            </m:sub>
                          </m:sSub>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𝑎</m:t>
                      </m:r>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2</m:t>
                          </m:r>
                        </m:sub>
                      </m:sSub>
                      <m:r>
                        <a:rPr lang="en-US" i="1">
                          <a:latin typeface="DejaVu Math TeX Gyre" panose="02000503000000000000" charset="0"/>
                          <a:cs typeface="DejaVu Math TeX Gyre" panose="02000503000000000000" charset="0"/>
                        </a:rPr>
                        <m:t>𝑏</m:t>
                      </m:r>
                    </m:oMath>
                  </m:oMathPara>
                </a14:m>
                <a:endParaRPr lang="en-US"/>
              </a:p>
            </p:txBody>
          </p:sp>
        </mc:Choice>
        <mc:Fallback>
          <p:sp>
            <p:nvSpPr>
              <p:cNvPr id="4" name="Text Box 3"/>
              <p:cNvSpPr txBox="true">
                <a:spLocks noRot="true" noChangeAspect="true" noMove="true" noResize="true" noEditPoints="true" noAdjustHandles="true" noChangeArrowheads="true" noChangeShapeType="true" noTextEdit="true"/>
              </p:cNvSpPr>
              <p:nvPr/>
            </p:nvSpPr>
            <p:spPr>
              <a:xfrm>
                <a:off x="1490917" y="2774251"/>
                <a:ext cx="2106295" cy="361950"/>
              </a:xfrm>
              <a:prstGeom prst="rect">
                <a:avLst/>
              </a:prstGeom>
              <a:blipFill rotWithShape="true">
                <a:blip r:embed="rId2"/>
                <a:stretch>
                  <a:fillRect l="-27" t="-158" r="-666" b="15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Box 4"/>
              <p:cNvSpPr txBox="true"/>
              <p:nvPr/>
            </p:nvSpPr>
            <p:spPr>
              <a:xfrm>
                <a:off x="1490917" y="3357816"/>
                <a:ext cx="13208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𝑝</m:t>
                          </m:r>
                        </m:e>
                        <m:sub>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𝑒</m:t>
                          </m:r>
                        </m:e>
                        <m:sup>
                          <m:r>
                            <a:rPr lang="en-US" i="1">
                              <a:latin typeface="DejaVu Math TeX Gyre" panose="02000503000000000000" charset="0"/>
                              <a:cs typeface="DejaVu Math TeX Gyre" panose="02000503000000000000" charset="0"/>
                            </a:rPr>
                            <m:t>𝑐</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𝑞</m:t>
                              </m:r>
                            </m:e>
                            <m:sub>
                              <m:r>
                                <a:rPr lang="en-US" i="1">
                                  <a:latin typeface="DejaVu Math TeX Gyre" panose="02000503000000000000" charset="0"/>
                                  <a:cs typeface="DejaVu Math TeX Gyre" panose="02000503000000000000" charset="0"/>
                                </a:rPr>
                                <m:t>1</m:t>
                              </m:r>
                            </m:sub>
                          </m:sSub>
                        </m:sup>
                      </m:sSup>
                    </m:oMath>
                  </m:oMathPara>
                </a14:m>
                <a:endParaRPr lang="en-US"/>
              </a:p>
            </p:txBody>
          </p:sp>
        </mc:Choice>
        <mc:Fallback>
          <p:sp>
            <p:nvSpPr>
              <p:cNvPr id="5" name="Text Box 4"/>
              <p:cNvSpPr txBox="true">
                <a:spLocks noRot="true" noChangeAspect="true" noMove="true" noResize="true" noEditPoints="true" noAdjustHandles="true" noChangeArrowheads="true" noChangeShapeType="true" noTextEdit="true"/>
              </p:cNvSpPr>
              <p:nvPr/>
            </p:nvSpPr>
            <p:spPr>
              <a:xfrm>
                <a:off x="1490917" y="3357816"/>
                <a:ext cx="1320800" cy="368300"/>
              </a:xfrm>
              <a:prstGeom prst="rect">
                <a:avLst/>
              </a:prstGeom>
              <a:blipFill rotWithShape="true">
                <a:blip r:embed="rId3"/>
                <a:stretch>
                  <a:fillRect l="-43" t="-155" r="-1159" b="1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true"/>
              <p:nvPr/>
            </p:nvSpPr>
            <p:spPr>
              <a:xfrm>
                <a:off x="1497267" y="3930586"/>
                <a:ext cx="131445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𝑝</m:t>
                          </m:r>
                        </m:e>
                        <m:sub>
                          <m:r>
                            <a:rPr lang="en-US" i="1">
                              <a:latin typeface="DejaVu Math TeX Gyre" panose="02000503000000000000" charset="0"/>
                              <a:cs typeface="DejaVu Math TeX Gyre" panose="02000503000000000000" charset="0"/>
                            </a:rPr>
                            <m:t>2</m:t>
                          </m:r>
                        </m:sub>
                      </m:sSub>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𝑒</m:t>
                          </m:r>
                        </m:e>
                        <m:sup>
                          <m:r>
                            <a:rPr lang="en-US" i="1">
                              <a:latin typeface="DejaVu Math TeX Gyre" panose="02000503000000000000" charset="0"/>
                              <a:cs typeface="DejaVu Math TeX Gyre" panose="02000503000000000000" charset="0"/>
                            </a:rPr>
                            <m:t>𝑐</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𝑞</m:t>
                              </m:r>
                            </m:e>
                            <m:sub>
                              <m:r>
                                <a:rPr lang="en-US" i="1">
                                  <a:latin typeface="DejaVu Math TeX Gyre" panose="02000503000000000000" charset="0"/>
                                  <a:cs typeface="DejaVu Math TeX Gyre" panose="02000503000000000000" charset="0"/>
                                </a:rPr>
                                <m:t>2</m:t>
                              </m:r>
                            </m:sub>
                          </m:sSub>
                        </m:sup>
                      </m:sSup>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1497267" y="3930586"/>
                <a:ext cx="1314450" cy="368300"/>
              </a:xfrm>
              <a:prstGeom prst="rect">
                <a:avLst/>
              </a:prstGeom>
              <a:blipFill rotWithShape="true">
                <a:blip r:embed="rId4"/>
                <a:stretch>
                  <a:fillRect l="-44" t="-155" r="-1406" b="1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true"/>
              <p:nvPr/>
            </p:nvSpPr>
            <p:spPr>
              <a:xfrm>
                <a:off x="1473137" y="4463351"/>
                <a:ext cx="184912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𝜔</m:t>
                          </m:r>
                        </m:e>
                        <m:sub>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𝑎</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𝑐</m:t>
                      </m:r>
                    </m:oMath>
                  </m:oMathPara>
                </a14:m>
                <a:endParaRPr lang="en-US"/>
              </a:p>
            </p:txBody>
          </p:sp>
        </mc:Choice>
        <mc:Fallback>
          <p:sp>
            <p:nvSpPr>
              <p:cNvPr id="7" name="Text Box 6"/>
              <p:cNvSpPr txBox="true">
                <a:spLocks noRot="true" noChangeAspect="true" noMove="true" noResize="true" noEditPoints="true" noAdjustHandles="true" noChangeArrowheads="true" noChangeShapeType="true" noTextEdit="true"/>
              </p:cNvSpPr>
              <p:nvPr/>
            </p:nvSpPr>
            <p:spPr>
              <a:xfrm>
                <a:off x="1473137" y="4463351"/>
                <a:ext cx="1849120" cy="368300"/>
              </a:xfrm>
              <a:prstGeom prst="rect">
                <a:avLst/>
              </a:prstGeom>
              <a:blipFill rotWithShape="true">
                <a:blip r:embed="rId5"/>
                <a:stretch>
                  <a:fillRect l="-31" t="-155" r="-1205" b="1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true"/>
              <p:nvPr/>
            </p:nvSpPr>
            <p:spPr>
              <a:xfrm>
                <a:off x="1490917" y="4996116"/>
                <a:ext cx="186499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𝜔</m:t>
                          </m:r>
                        </m:e>
                        <m:sub>
                          <m:r>
                            <a:rPr lang="en-US" i="1">
                              <a:latin typeface="DejaVu Math TeX Gyre" panose="02000503000000000000" charset="0"/>
                              <a:cs typeface="DejaVu Math TeX Gyre" panose="02000503000000000000" charset="0"/>
                            </a:rPr>
                            <m:t>2</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𝑎</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𝑐</m:t>
                      </m:r>
                    </m:oMath>
                  </m:oMathPara>
                </a14:m>
                <a:endParaRPr lang="en-US"/>
              </a:p>
            </p:txBody>
          </p:sp>
        </mc:Choice>
        <mc:Fallback>
          <p:sp>
            <p:nvSpPr>
              <p:cNvPr id="8" name="Text Box 7"/>
              <p:cNvSpPr txBox="true">
                <a:spLocks noRot="true" noChangeAspect="true" noMove="true" noResize="true" noEditPoints="true" noAdjustHandles="true" noChangeArrowheads="true" noChangeShapeType="true" noTextEdit="true"/>
              </p:cNvSpPr>
              <p:nvPr/>
            </p:nvSpPr>
            <p:spPr>
              <a:xfrm>
                <a:off x="1490917" y="4996116"/>
                <a:ext cx="1864995" cy="368300"/>
              </a:xfrm>
              <a:prstGeom prst="rect">
                <a:avLst/>
              </a:prstGeom>
              <a:blipFill rotWithShape="true">
                <a:blip r:embed="rId6"/>
                <a:stretch>
                  <a:fillRect l="-31" t="-155" r="-752" b="155"/>
                </a:stretch>
              </a:blipFill>
            </p:spPr>
            <p:txBody>
              <a:bodyPr/>
              <a:lstStyle/>
              <a:p>
                <a:r>
                  <a:rPr lang="en-US" altLang="en-US">
                    <a:noFill/>
                  </a:rPr>
                  <a:t> </a:t>
                </a:r>
              </a:p>
            </p:txBody>
          </p:sp>
        </mc:Fallback>
      </mc:AlternateContent>
      <p:sp>
        <p:nvSpPr>
          <p:cNvPr id="9" name="Text Box 8"/>
          <p:cNvSpPr txBox="true"/>
          <p:nvPr/>
        </p:nvSpPr>
        <p:spPr>
          <a:xfrm>
            <a:off x="1497330" y="1513840"/>
            <a:ext cx="3936365" cy="368300"/>
          </a:xfrm>
          <a:prstGeom prst="rect">
            <a:avLst/>
          </a:prstGeom>
          <a:noFill/>
        </p:spPr>
        <p:txBody>
          <a:bodyPr wrap="square" rtlCol="0">
            <a:spAutoFit/>
          </a:bodyPr>
          <a:p>
            <a:r>
              <a:rPr lang="en-US" altLang="en-US"/>
              <a:t>Draw a graph with constraints:</a:t>
            </a:r>
            <a:endParaRPr lang="en-US" altLang="en-US"/>
          </a:p>
        </p:txBody>
      </p:sp>
      <p:pic>
        <p:nvPicPr>
          <p:cNvPr id="10" name="Picture 9" descr="graph2"/>
          <p:cNvPicPr>
            <a:picLocks noChangeAspect="true"/>
          </p:cNvPicPr>
          <p:nvPr/>
        </p:nvPicPr>
        <p:blipFill>
          <a:blip r:embed="rId7"/>
          <a:stretch>
            <a:fillRect/>
          </a:stretch>
        </p:blipFill>
        <p:spPr>
          <a:xfrm>
            <a:off x="6262370" y="3007360"/>
            <a:ext cx="3400425" cy="1590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2" grpId="1"/>
      <p:bldP spid="3" grpId="1"/>
      <p:bldP spid="4" grpId="1"/>
      <p:bldP spid="5" grpId="1"/>
      <p:bldP spid="6" grpId="1"/>
      <p:bldP spid="7" grpId="1"/>
      <p:bldP spid="8" grpId="1"/>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 Box 4"/>
          <p:cNvSpPr txBox="true"/>
          <p:nvPr/>
        </p:nvSpPr>
        <p:spPr>
          <a:xfrm>
            <a:off x="647065" y="518795"/>
            <a:ext cx="5243195" cy="521970"/>
          </a:xfrm>
          <a:prstGeom prst="rect">
            <a:avLst/>
          </a:prstGeom>
          <a:noFill/>
        </p:spPr>
        <p:txBody>
          <a:bodyPr wrap="square" rtlCol="0">
            <a:spAutoFit/>
          </a:bodyPr>
          <a:p>
            <a:r>
              <a:rPr lang="en-US" altLang="en-US" sz="2800"/>
              <a:t>4.Review and prospect</a:t>
            </a:r>
            <a:endParaRPr lang="en-US" altLang="en-US" sz="2800"/>
          </a:p>
        </p:txBody>
      </p:sp>
      <p:sp>
        <p:nvSpPr>
          <p:cNvPr id="11" name="Text Box 10"/>
          <p:cNvSpPr txBox="true"/>
          <p:nvPr/>
        </p:nvSpPr>
        <p:spPr>
          <a:xfrm>
            <a:off x="1054100" y="1437005"/>
            <a:ext cx="7366000" cy="368300"/>
          </a:xfrm>
          <a:prstGeom prst="rect">
            <a:avLst/>
          </a:prstGeom>
          <a:noFill/>
        </p:spPr>
        <p:txBody>
          <a:bodyPr wrap="square" rtlCol="0">
            <a:spAutoFit/>
          </a:bodyPr>
          <a:p>
            <a:r>
              <a:rPr lang="en-US" altLang="en-US">
                <a:sym typeface="+mn-ea"/>
              </a:rPr>
              <a:t>1.Describe the problem: n</a:t>
            </a:r>
            <a:r>
              <a:rPr lang="en-US"/>
              <a:t>onlinear </a:t>
            </a:r>
            <a:r>
              <a:rPr lang="en-US" altLang="en-US"/>
              <a:t>l</a:t>
            </a:r>
            <a:r>
              <a:rPr lang="en-US"/>
              <a:t>east </a:t>
            </a:r>
            <a:r>
              <a:rPr lang="en-US" altLang="en-US"/>
              <a:t>s</a:t>
            </a:r>
            <a:r>
              <a:rPr lang="en-US"/>
              <a:t>quares </a:t>
            </a:r>
            <a:r>
              <a:rPr lang="en-US" altLang="en-US"/>
              <a:t>m</a:t>
            </a:r>
            <a:r>
              <a:rPr lang="en-US"/>
              <a:t>odeling</a:t>
            </a:r>
            <a:r>
              <a:rPr lang="" altLang="en-US"/>
              <a:t>, and draw graph.</a:t>
            </a:r>
            <a:endParaRPr lang="en-US" altLang="en-US"/>
          </a:p>
        </p:txBody>
      </p:sp>
      <p:sp>
        <p:nvSpPr>
          <p:cNvPr id="2" name="Text Box 1"/>
          <p:cNvSpPr txBox="true"/>
          <p:nvPr/>
        </p:nvSpPr>
        <p:spPr>
          <a:xfrm>
            <a:off x="1054100" y="2160270"/>
            <a:ext cx="6490335" cy="368300"/>
          </a:xfrm>
          <a:prstGeom prst="rect">
            <a:avLst/>
          </a:prstGeom>
          <a:noFill/>
        </p:spPr>
        <p:txBody>
          <a:bodyPr wrap="square" rtlCol="0">
            <a:spAutoFit/>
          </a:bodyPr>
          <a:p>
            <a:r>
              <a:rPr lang="en-US" altLang="en-US"/>
              <a:t>2.Solve th problem: calculate residuals and jacobians.</a:t>
            </a:r>
            <a:endParaRPr lang="en-US" altLang="en-US"/>
          </a:p>
        </p:txBody>
      </p:sp>
      <p:sp>
        <p:nvSpPr>
          <p:cNvPr id="3" name="Text Box 2"/>
          <p:cNvSpPr txBox="true"/>
          <p:nvPr/>
        </p:nvSpPr>
        <p:spPr>
          <a:xfrm>
            <a:off x="3590925" y="3651885"/>
            <a:ext cx="3953510" cy="645160"/>
          </a:xfrm>
          <a:prstGeom prst="rect">
            <a:avLst/>
          </a:prstGeom>
          <a:noFill/>
        </p:spPr>
        <p:txBody>
          <a:bodyPr wrap="square" rtlCol="0">
            <a:spAutoFit/>
          </a:bodyPr>
          <a:p>
            <a:r>
              <a:rPr lang="en-US" altLang="en-US" sz="3600"/>
              <a:t>What can we do?</a:t>
            </a:r>
            <a:endParaRPr lang="en-US" altLang="en-US" sz="3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SLAM problem"/>
          <p:cNvPicPr>
            <a:picLocks noChangeAspect="true"/>
          </p:cNvPicPr>
          <p:nvPr/>
        </p:nvPicPr>
        <p:blipFill>
          <a:blip r:embed="rId1"/>
          <a:stretch>
            <a:fillRect/>
          </a:stretch>
        </p:blipFill>
        <p:spPr>
          <a:xfrm>
            <a:off x="2769235" y="2115820"/>
            <a:ext cx="6035675" cy="3858260"/>
          </a:xfrm>
          <a:prstGeom prst="rect">
            <a:avLst/>
          </a:prstGeom>
        </p:spPr>
      </p:pic>
      <p:sp>
        <p:nvSpPr>
          <p:cNvPr id="4" name="Text Box 3"/>
          <p:cNvSpPr txBox="true"/>
          <p:nvPr/>
        </p:nvSpPr>
        <p:spPr>
          <a:xfrm>
            <a:off x="1246505" y="656590"/>
            <a:ext cx="7225030" cy="368300"/>
          </a:xfrm>
          <a:prstGeom prst="rect">
            <a:avLst/>
          </a:prstGeom>
          <a:noFill/>
        </p:spPr>
        <p:txBody>
          <a:bodyPr wrap="square" rtlCol="0">
            <a:spAutoFit/>
          </a:bodyPr>
          <a:p>
            <a:r>
              <a:rPr lang="en-US"/>
              <a:t>https://github.com/supersaiyajinggod/LearnGraphOptimization</a:t>
            </a:r>
            <a:endParaRPr lang="en-US"/>
          </a:p>
        </p:txBody>
      </p:sp>
      <p:sp>
        <p:nvSpPr>
          <p:cNvPr id="5" name="Text Box 4"/>
          <p:cNvSpPr txBox="true"/>
          <p:nvPr/>
        </p:nvSpPr>
        <p:spPr>
          <a:xfrm>
            <a:off x="1246505" y="1094105"/>
            <a:ext cx="6000115" cy="368300"/>
          </a:xfrm>
          <a:prstGeom prst="rect">
            <a:avLst/>
          </a:prstGeom>
          <a:noFill/>
        </p:spPr>
        <p:txBody>
          <a:bodyPr wrap="square" rtlCol="0">
            <a:spAutoFit/>
          </a:bodyPr>
          <a:p>
            <a:r>
              <a:rPr lang="en-US"/>
              <a:t>https://github.com/supersaiyajinggod/VISFS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2491105" y="2354580"/>
            <a:ext cx="6836410" cy="521970"/>
          </a:xfrm>
          <a:prstGeom prst="rect">
            <a:avLst/>
          </a:prstGeom>
          <a:noFill/>
        </p:spPr>
        <p:txBody>
          <a:bodyPr wrap="square" rtlCol="0">
            <a:spAutoFit/>
          </a:bodyPr>
          <a:p>
            <a:r>
              <a:rPr lang="en-US" altLang="en-US" sz="2800"/>
              <a:t>1.What is nonlinear optimization</a:t>
            </a:r>
            <a:endParaRPr lang="en-US" altLang="en-US" sz="2800"/>
          </a:p>
        </p:txBody>
      </p:sp>
      <p:sp>
        <p:nvSpPr>
          <p:cNvPr id="3" name="Text Box 2"/>
          <p:cNvSpPr txBox="true"/>
          <p:nvPr/>
        </p:nvSpPr>
        <p:spPr>
          <a:xfrm>
            <a:off x="2491105" y="3337560"/>
            <a:ext cx="7625080" cy="521970"/>
          </a:xfrm>
          <a:prstGeom prst="rect">
            <a:avLst/>
          </a:prstGeom>
          <a:noFill/>
        </p:spPr>
        <p:txBody>
          <a:bodyPr wrap="square" rtlCol="0">
            <a:spAutoFit/>
          </a:bodyPr>
          <a:p>
            <a:r>
              <a:rPr lang="en-US" altLang="en-US" sz="2800"/>
              <a:t>2.How to solve the nonlinear least squares</a:t>
            </a:r>
            <a:endParaRPr lang="en-US" altLang="en-US" sz="2800"/>
          </a:p>
        </p:txBody>
      </p:sp>
      <p:sp>
        <p:nvSpPr>
          <p:cNvPr id="4" name="Text Box 3"/>
          <p:cNvSpPr txBox="true"/>
          <p:nvPr/>
        </p:nvSpPr>
        <p:spPr>
          <a:xfrm>
            <a:off x="2491105" y="4320540"/>
            <a:ext cx="7085330" cy="521970"/>
          </a:xfrm>
          <a:prstGeom prst="rect">
            <a:avLst/>
          </a:prstGeom>
          <a:noFill/>
        </p:spPr>
        <p:txBody>
          <a:bodyPr wrap="square" rtlCol="0">
            <a:spAutoFit/>
          </a:bodyPr>
          <a:p>
            <a:r>
              <a:rPr lang="en-US" altLang="en-US" sz="2800"/>
              <a:t>3.The conception of graph optimization </a:t>
            </a:r>
            <a:endParaRPr lang="en-US" altLang="en-US" sz="2800"/>
          </a:p>
        </p:txBody>
      </p:sp>
      <p:sp>
        <p:nvSpPr>
          <p:cNvPr id="5" name="Text Box 4"/>
          <p:cNvSpPr txBox="true"/>
          <p:nvPr/>
        </p:nvSpPr>
        <p:spPr>
          <a:xfrm>
            <a:off x="2491105" y="5293360"/>
            <a:ext cx="5243195" cy="521970"/>
          </a:xfrm>
          <a:prstGeom prst="rect">
            <a:avLst/>
          </a:prstGeom>
          <a:noFill/>
        </p:spPr>
        <p:txBody>
          <a:bodyPr wrap="square" rtlCol="0">
            <a:spAutoFit/>
          </a:bodyPr>
          <a:p>
            <a:r>
              <a:rPr lang="en-US" altLang="en-US" sz="2800"/>
              <a:t>4.Review and prospect</a:t>
            </a:r>
            <a:endParaRPr lang="en-US" altLang="en-US" sz="2800"/>
          </a:p>
        </p:txBody>
      </p:sp>
      <p:sp>
        <p:nvSpPr>
          <p:cNvPr id="6" name="Text Box 5"/>
          <p:cNvSpPr txBox="true"/>
          <p:nvPr/>
        </p:nvSpPr>
        <p:spPr>
          <a:xfrm>
            <a:off x="1090295" y="1096010"/>
            <a:ext cx="6836410" cy="645160"/>
          </a:xfrm>
          <a:prstGeom prst="rect">
            <a:avLst/>
          </a:prstGeom>
          <a:noFill/>
        </p:spPr>
        <p:txBody>
          <a:bodyPr wrap="square" rtlCol="0">
            <a:spAutoFit/>
          </a:bodyPr>
          <a:p>
            <a:r>
              <a:rPr lang="en-US" altLang="en-US" sz="3600"/>
              <a:t>Objectives of this salon:</a:t>
            </a:r>
            <a:endParaRPr lang="en-US" altLang="en-US" sz="3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713740" y="564515"/>
            <a:ext cx="7134860" cy="521970"/>
          </a:xfrm>
          <a:prstGeom prst="rect">
            <a:avLst/>
          </a:prstGeom>
          <a:noFill/>
        </p:spPr>
        <p:txBody>
          <a:bodyPr wrap="square" rtlCol="0">
            <a:spAutoFit/>
          </a:bodyPr>
          <a:p>
            <a:r>
              <a:rPr lang="en-US" altLang="en-US" sz="2800"/>
              <a:t>1.What is nonlinear optimization</a:t>
            </a:r>
            <a:endParaRPr lang="en-US" altLang="en-US" sz="2800"/>
          </a:p>
        </p:txBody>
      </p:sp>
      <p:sp>
        <p:nvSpPr>
          <p:cNvPr id="3" name="Text Box 2"/>
          <p:cNvSpPr txBox="true"/>
          <p:nvPr/>
        </p:nvSpPr>
        <p:spPr>
          <a:xfrm>
            <a:off x="1289050" y="1305560"/>
            <a:ext cx="5371465" cy="368300"/>
          </a:xfrm>
          <a:prstGeom prst="rect">
            <a:avLst/>
          </a:prstGeom>
          <a:noFill/>
        </p:spPr>
        <p:txBody>
          <a:bodyPr wrap="square" rtlCol="0">
            <a:spAutoFit/>
          </a:bodyPr>
          <a:p>
            <a:r>
              <a:rPr lang="en-US" altLang="en-US"/>
              <a:t>What does the EKF or PF want to do?</a:t>
            </a:r>
            <a:endParaRPr lang="en-US" altLang="en-US"/>
          </a:p>
        </p:txBody>
      </p:sp>
      <p:sp>
        <p:nvSpPr>
          <p:cNvPr id="4" name="Text Box 3"/>
          <p:cNvSpPr txBox="true"/>
          <p:nvPr/>
        </p:nvSpPr>
        <p:spPr>
          <a:xfrm>
            <a:off x="1437640" y="2030095"/>
            <a:ext cx="2258060" cy="368300"/>
          </a:xfrm>
          <a:prstGeom prst="rect">
            <a:avLst/>
          </a:prstGeom>
          <a:noFill/>
        </p:spPr>
        <p:txBody>
          <a:bodyPr wrap="square" rtlCol="0">
            <a:spAutoFit/>
          </a:bodyPr>
          <a:p>
            <a:r>
              <a:rPr lang="en-US" altLang="en-US"/>
              <a:t>Nonlinear system:</a:t>
            </a:r>
            <a:endParaRPr lang="en-US" altLang="en-US"/>
          </a:p>
        </p:txBody>
      </p:sp>
      <mc:AlternateContent xmlns:mc="http://schemas.openxmlformats.org/markup-compatibility/2006">
        <mc:Choice xmlns:a14="http://schemas.microsoft.com/office/drawing/2010/main" Requires="a14">
          <p:sp>
            <p:nvSpPr>
              <p:cNvPr id="5" name="Text Box 4"/>
              <p:cNvSpPr txBox="true"/>
              <p:nvPr/>
            </p:nvSpPr>
            <p:spPr>
              <a:xfrm>
                <a:off x="3478467" y="2568511"/>
                <a:ext cx="5234305" cy="642620"/>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𝑢</m:t>
                                        </m:r>
                                      </m:e>
                                      <m:sub>
                                        <m:r>
                                          <a:rPr lang="en-US" i="1">
                                            <a:latin typeface="DejaVu Math TeX Gyre" panose="02000503000000000000" charset="0"/>
                                            <a:cs typeface="DejaVu Math TeX Gyre" panose="02000503000000000000" charset="0"/>
                                          </a:rPr>
                                          <m:t>𝑘</m:t>
                                        </m:r>
                                      </m:sub>
                                    </m:sSub>
                                  </m:e>
                                </m:d>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𝑤</m:t>
                                    </m:r>
                                  </m:e>
                                  <m:sub>
                                    <m:r>
                                      <a:rPr lang="en-US" i="1">
                                        <a:latin typeface="DejaVu Math TeX Gyre" panose="02000503000000000000" charset="0"/>
                                        <a:cs typeface="DejaVu Math TeX Gyre" panose="02000503000000000000" charset="0"/>
                                      </a:rPr>
                                      <m:t>𝑘</m:t>
                                    </m:r>
                                  </m:sub>
                                </m:sSub>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ℎ</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𝑖</m:t>
                                        </m:r>
                                      </m:sub>
                                    </m:sSub>
                                  </m:e>
                                </m:d>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𝑣</m:t>
                                    </m:r>
                                  </m:e>
                                  <m:sub>
                                    <m:r>
                                      <a:rPr lang="en-US" i="1">
                                        <a:latin typeface="DejaVu Math TeX Gyre" panose="02000503000000000000" charset="0"/>
                                        <a:cs typeface="DejaVu Math TeX Gyre" panose="02000503000000000000" charset="0"/>
                                      </a:rPr>
                                      <m:t>𝑘</m:t>
                                    </m:r>
                                  </m:sub>
                                </m:sSub>
                              </m:e>
                            </m:mr>
                          </m:m>
                        </m:e>
                      </m:d>
                      <m:r>
                        <a:rPr lang="en-US" i="1">
                          <a:latin typeface="DejaVu Math TeX Gyre" panose="02000503000000000000" charset="0"/>
                          <a:cs typeface="DejaVu Math TeX Gyre" panose="02000503000000000000" charset="0"/>
                        </a:rPr>
                        <m:t>          </m:t>
                      </m:r>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𝑤</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𝑄</m:t>
                                    </m:r>
                                  </m:e>
                                  <m:sub>
                                    <m:r>
                                      <a:rPr lang="en-US" i="1">
                                        <a:latin typeface="DejaVu Math TeX Gyre" panose="02000503000000000000" charset="0"/>
                                        <a:cs typeface="DejaVu Math TeX Gyre" panose="02000503000000000000" charset="0"/>
                                      </a:rPr>
                                      <m:t>𝑘</m:t>
                                    </m:r>
                                  </m:sub>
                                </m:sSub>
                              </m:e>
                            </m:d>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𝑣</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𝑅</m:t>
                                    </m:r>
                                  </m:e>
                                  <m:sub>
                                    <m:r>
                                      <a:rPr lang="en-US" i="1">
                                        <a:latin typeface="DejaVu Math TeX Gyre" panose="02000503000000000000" charset="0"/>
                                        <a:cs typeface="DejaVu Math TeX Gyre" panose="02000503000000000000" charset="0"/>
                                      </a:rPr>
                                      <m:t>𝑘</m:t>
                                    </m:r>
                                  </m:sub>
                                </m:sSub>
                              </m:e>
                            </m:d>
                          </m:e>
                        </m:mr>
                      </m:m>
                    </m:oMath>
                  </m:oMathPara>
                </a14:m>
                <a:endParaRPr lang="en-US"/>
              </a:p>
            </p:txBody>
          </p:sp>
        </mc:Choice>
        <mc:Fallback>
          <p:sp>
            <p:nvSpPr>
              <p:cNvPr id="5" name="Text Box 4"/>
              <p:cNvSpPr txBox="true">
                <a:spLocks noRot="true" noChangeAspect="true" noMove="true" noResize="true" noEditPoints="true" noAdjustHandles="true" noChangeArrowheads="true" noChangeShapeType="true" noTextEdit="true"/>
              </p:cNvSpPr>
              <p:nvPr/>
            </p:nvSpPr>
            <p:spPr>
              <a:xfrm>
                <a:off x="3478467" y="2568511"/>
                <a:ext cx="5234305" cy="642620"/>
              </a:xfrm>
              <a:prstGeom prst="rect">
                <a:avLst/>
              </a:prstGeom>
              <a:blipFill rotWithShape="true">
                <a:blip r:embed="rId1"/>
                <a:stretch>
                  <a:fillRect l="-11" t="-89" r="-426" b="89"/>
                </a:stretch>
              </a:blipFill>
            </p:spPr>
            <p:txBody>
              <a:bodyPr/>
              <a:lstStyle/>
              <a:p>
                <a:r>
                  <a:rPr lang="en-US" altLang="en-US">
                    <a:noFill/>
                  </a:rPr>
                  <a:t> </a:t>
                </a:r>
              </a:p>
            </p:txBody>
          </p:sp>
        </mc:Fallback>
      </mc:AlternateContent>
      <p:sp>
        <p:nvSpPr>
          <p:cNvPr id="7" name="Text Box 6"/>
          <p:cNvSpPr txBox="true"/>
          <p:nvPr/>
        </p:nvSpPr>
        <p:spPr>
          <a:xfrm>
            <a:off x="1652270" y="4705350"/>
            <a:ext cx="2471420" cy="368300"/>
          </a:xfrm>
          <a:prstGeom prst="rect">
            <a:avLst/>
          </a:prstGeom>
          <a:noFill/>
        </p:spPr>
        <p:txBody>
          <a:bodyPr wrap="square" rtlCol="0">
            <a:spAutoFit/>
          </a:bodyPr>
          <a:p>
            <a:r>
              <a:rPr lang="en-US"/>
              <a:t>Posterior estimation</a:t>
            </a:r>
            <a:endParaRPr lang="en-US"/>
          </a:p>
        </p:txBody>
      </p:sp>
      <p:cxnSp>
        <p:nvCxnSpPr>
          <p:cNvPr id="8" name="Straight Arrow Connector 7"/>
          <p:cNvCxnSpPr/>
          <p:nvPr/>
        </p:nvCxnSpPr>
        <p:spPr>
          <a:xfrm flipH="true">
            <a:off x="3495040" y="4194175"/>
            <a:ext cx="628650" cy="58610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4996815" y="4780280"/>
            <a:ext cx="3006090" cy="368300"/>
          </a:xfrm>
          <a:prstGeom prst="rect">
            <a:avLst/>
          </a:prstGeom>
          <a:noFill/>
        </p:spPr>
        <p:txBody>
          <a:bodyPr wrap="square" rtlCol="0">
            <a:spAutoFit/>
          </a:bodyPr>
          <a:p>
            <a:r>
              <a:rPr lang="en-US"/>
              <a:t>Likelihood estimation</a:t>
            </a:r>
            <a:endParaRPr lang="en-US"/>
          </a:p>
        </p:txBody>
      </p:sp>
      <mc:AlternateContent xmlns:mc="http://schemas.openxmlformats.org/markup-compatibility/2006">
        <mc:Choice xmlns:a14="http://schemas.microsoft.com/office/drawing/2010/main" Requires="a14">
          <p:sp>
            <p:nvSpPr>
              <p:cNvPr id="6" name="Text Box 5"/>
              <p:cNvSpPr txBox="true"/>
              <p:nvPr/>
            </p:nvSpPr>
            <p:spPr>
              <a:xfrm>
                <a:off x="2098612" y="3526726"/>
                <a:ext cx="8818880" cy="66738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𝑦</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 </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sub>
                          </m:sSub>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e>
                          </m:d>
                        </m:num>
                        <m:den>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sub>
                              </m:sSub>
                            </m:e>
                          </m:d>
                        </m:den>
                      </m:f>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e>
                      </m:d>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2098612" y="3526726"/>
                <a:ext cx="8818880" cy="667385"/>
              </a:xfrm>
              <a:prstGeom prst="rect">
                <a:avLst/>
              </a:prstGeom>
              <a:blipFill rotWithShape="true">
                <a:blip r:embed="rId2"/>
                <a:stretch>
                  <a:fillRect l="-6" t="-86" r="-159" b="86"/>
                </a:stretch>
              </a:blipFill>
            </p:spPr>
            <p:txBody>
              <a:bodyPr/>
              <a:lstStyle/>
              <a:p>
                <a:r>
                  <a:rPr lang="en-US" altLang="en-US">
                    <a:noFill/>
                  </a:rPr>
                  <a:t> </a:t>
                </a:r>
              </a:p>
            </p:txBody>
          </p:sp>
        </mc:Fallback>
      </mc:AlternateContent>
      <p:cxnSp>
        <p:nvCxnSpPr>
          <p:cNvPr id="11" name="Straight Arrow Connector 10"/>
          <p:cNvCxnSpPr/>
          <p:nvPr/>
        </p:nvCxnSpPr>
        <p:spPr>
          <a:xfrm flipH="true">
            <a:off x="6404610" y="4024630"/>
            <a:ext cx="3079750" cy="64960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true"/>
          <p:nvPr/>
        </p:nvSpPr>
        <p:spPr>
          <a:xfrm>
            <a:off x="8919210" y="4780280"/>
            <a:ext cx="2589530" cy="368300"/>
          </a:xfrm>
          <a:prstGeom prst="rect">
            <a:avLst/>
          </a:prstGeom>
          <a:noFill/>
        </p:spPr>
        <p:txBody>
          <a:bodyPr wrap="square" rtlCol="0">
            <a:spAutoFit/>
          </a:bodyPr>
          <a:p>
            <a:r>
              <a:rPr lang="en-US" altLang="en-US"/>
              <a:t>Prior estimation</a:t>
            </a:r>
            <a:endParaRPr lang="en-US" altLang="en-US"/>
          </a:p>
        </p:txBody>
      </p:sp>
      <p:cxnSp>
        <p:nvCxnSpPr>
          <p:cNvPr id="13" name="Straight Arrow Connector 12"/>
          <p:cNvCxnSpPr/>
          <p:nvPr/>
        </p:nvCxnSpPr>
        <p:spPr>
          <a:xfrm flipH="true">
            <a:off x="9953625" y="4067810"/>
            <a:ext cx="404495" cy="62801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true"/>
          <p:nvPr/>
        </p:nvSpPr>
        <p:spPr>
          <a:xfrm>
            <a:off x="1289050" y="5453380"/>
            <a:ext cx="9559290" cy="922020"/>
          </a:xfrm>
          <a:prstGeom prst="rect">
            <a:avLst/>
          </a:prstGeom>
          <a:noFill/>
        </p:spPr>
        <p:txBody>
          <a:bodyPr wrap="square" rtlCol="0">
            <a:spAutoFit/>
          </a:bodyPr>
          <a:p>
            <a:pPr algn="just"/>
            <a:r>
              <a:rPr lang="en-US" altLang="en-US"/>
              <a:t>	</a:t>
            </a:r>
            <a:r>
              <a:rPr lang="en-US"/>
              <a:t>It is difficult to find the posterior probability distribution directly, but it is feasible to find the optimal estimation of the state to maximize the posterior probability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1"/>
      <p:bldP spid="3" grpId="1"/>
      <p:bldP spid="4" grpId="1"/>
      <p:bldP spid="5" grpId="1"/>
      <p:bldP spid="6" grpId="0"/>
      <p:bldP spid="7" grpId="0"/>
      <p:bldP spid="10" grpId="0"/>
      <p:bldP spid="12" grpId="0"/>
      <p:bldP spid="14" grpId="0"/>
      <p:bldP spid="6" grpId="1"/>
      <p:bldP spid="7" grpId="1"/>
      <p:bldP spid="10" grpId="1"/>
      <p:bldP spid="12" grpId="1"/>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712470" y="541020"/>
            <a:ext cx="5914390" cy="368300"/>
          </a:xfrm>
          <a:prstGeom prst="rect">
            <a:avLst/>
          </a:prstGeom>
          <a:noFill/>
        </p:spPr>
        <p:txBody>
          <a:bodyPr wrap="square" rtlCol="0">
            <a:spAutoFit/>
          </a:bodyPr>
          <a:p>
            <a:r>
              <a:rPr lang="en-US" altLang="en-US"/>
              <a:t>Perceptual guess:    Today is rainy or sunny?</a:t>
            </a:r>
            <a:endParaRPr lang="en-US" altLang="en-US"/>
          </a:p>
        </p:txBody>
      </p:sp>
      <mc:AlternateContent xmlns:mc="http://schemas.openxmlformats.org/markup-compatibility/2006">
        <mc:Choice xmlns:a14="http://schemas.microsoft.com/office/drawing/2010/main" Requires="a14">
          <p:sp>
            <p:nvSpPr>
              <p:cNvPr id="4" name="Text Box 3"/>
              <p:cNvSpPr txBox="true"/>
              <p:nvPr/>
            </p:nvSpPr>
            <p:spPr>
              <a:xfrm>
                <a:off x="1064197" y="1113091"/>
                <a:ext cx="843216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2"/>
                                    <m:mcJc m:val="center"/>
                                  </m:mcPr>
                                </m:mc>
                              </m:mcs>
                              <m:ctrlPr>
                                <a:rPr lang="en-US" i="1">
                                  <a:latin typeface="DejaVu Math TeX Gyre" panose="02000503000000000000" charset="0"/>
                                  <a:cs typeface="DejaVu Math TeX Gyre" panose="02000503000000000000" charset="0"/>
                                </a:rPr>
                              </m:ctrlPr>
                            </m:mPr>
                            <m:mr>
                              <m:e>
                                <m:r>
                                  <a:rPr lang="en-US" i="1">
                                    <a:latin typeface="DejaVu Math TeX Gyre" panose="02000503000000000000" charset="0"/>
                                    <a:cs typeface="DejaVu Math TeX Gyre" panose="02000503000000000000" charset="0"/>
                                  </a:rPr>
                                  <m:t>𝑅𝑎𝑖𝑛𝑦</m:t>
                                </m:r>
                              </m:e>
                              <m:e>
                                <m:r>
                                  <a:rPr lang="en-US" i="1">
                                    <a:latin typeface="DejaVu Math TeX Gyre" panose="02000503000000000000" charset="0"/>
                                    <a:cs typeface="DejaVu Math TeX Gyre" panose="02000503000000000000" charset="0"/>
                                  </a:rPr>
                                  <m:t>𝑆𝑢𝑛𝑛𝑦</m:t>
                                </m:r>
                              </m:e>
                            </m:mr>
                          </m:m>
                        </m:e>
                      </m:d>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2"/>
                                    <m:mcJc m:val="center"/>
                                  </m:mcPr>
                                </m:mc>
                              </m:mcs>
                              <m:ctrlPr>
                                <a:rPr lang="en-US" i="1">
                                  <a:latin typeface="DejaVu Math TeX Gyre" panose="02000503000000000000" charset="0"/>
                                  <a:cs typeface="DejaVu Math TeX Gyre" panose="02000503000000000000" charset="0"/>
                                </a:rPr>
                              </m:ctrlPr>
                            </m:mPr>
                            <m:mr>
                              <m:e>
                                <m:r>
                                  <a:rPr lang="en-US" i="1">
                                    <a:latin typeface="DejaVu Math TeX Gyre" panose="02000503000000000000" charset="0"/>
                                    <a:cs typeface="DejaVu Math TeX Gyre" panose="02000503000000000000" charset="0"/>
                                  </a:rPr>
                                  <m:t>𝑊𝑖𝑡ℎ</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𝑢𝑚𝑏𝑟𝑒𝑙𝑙𝑎</m:t>
                                </m:r>
                              </m:e>
                              <m:e>
                                <m:r>
                                  <a:rPr lang="en-US" i="1">
                                    <a:latin typeface="DejaVu Math TeX Gyre" panose="02000503000000000000" charset="0"/>
                                    <a:cs typeface="DejaVu Math TeX Gyre" panose="02000503000000000000" charset="0"/>
                                  </a:rPr>
                                  <m:t>𝑁𝑜</m:t>
                                </m:r>
                              </m:e>
                            </m:mr>
                          </m:m>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𝑢𝑚𝑏𝑟𝑒𝑙𝑙𝑎</m:t>
                          </m:r>
                        </m:e>
                      </m:d>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oMath>
                  </m:oMathPara>
                </a14:m>
                <a:endParaRPr lang="en-US"/>
              </a:p>
            </p:txBody>
          </p:sp>
        </mc:Choice>
        <mc:Fallback>
          <p:sp>
            <p:nvSpPr>
              <p:cNvPr id="4" name="Text Box 3"/>
              <p:cNvSpPr txBox="true">
                <a:spLocks noRot="true" noChangeAspect="true" noMove="true" noResize="true" noEditPoints="true" noAdjustHandles="true" noChangeArrowheads="true" noChangeShapeType="true" noTextEdit="true"/>
              </p:cNvSpPr>
              <p:nvPr/>
            </p:nvSpPr>
            <p:spPr>
              <a:xfrm>
                <a:off x="1064197" y="1113091"/>
                <a:ext cx="8432165" cy="368300"/>
              </a:xfrm>
              <a:prstGeom prst="rect">
                <a:avLst/>
              </a:prstGeom>
              <a:blipFill rotWithShape="true">
                <a:blip r:embed="rId1"/>
                <a:stretch>
                  <a:fillRect l="-7" t="-155" r="7" b="155"/>
                </a:stretch>
              </a:blipFill>
            </p:spPr>
            <p:txBody>
              <a:bodyPr/>
              <a:lstStyle/>
              <a:p>
                <a:r>
                  <a:rPr lang="en-US" altLang="en-US">
                    <a:noFill/>
                  </a:rPr>
                  <a:t> </a:t>
                </a:r>
              </a:p>
            </p:txBody>
          </p:sp>
        </mc:Fallback>
      </mc:AlternateContent>
      <p:sp>
        <p:nvSpPr>
          <p:cNvPr id="5" name="Text Box 4"/>
          <p:cNvSpPr txBox="true"/>
          <p:nvPr/>
        </p:nvSpPr>
        <p:spPr>
          <a:xfrm>
            <a:off x="755650" y="1723390"/>
            <a:ext cx="2589530" cy="368300"/>
          </a:xfrm>
          <a:prstGeom prst="rect">
            <a:avLst/>
          </a:prstGeom>
          <a:noFill/>
        </p:spPr>
        <p:txBody>
          <a:bodyPr wrap="square" rtlCol="0">
            <a:spAutoFit/>
          </a:bodyPr>
          <a:p>
            <a:r>
              <a:rPr lang="en-US" altLang="en-US"/>
              <a:t>R</a:t>
            </a:r>
            <a:r>
              <a:rPr lang="en-US"/>
              <a:t>ational</a:t>
            </a:r>
            <a:r>
              <a:rPr lang="en-US" altLang="en-US"/>
              <a:t> analysis:</a:t>
            </a:r>
            <a:endParaRPr lang="en-US" altLang="en-US"/>
          </a:p>
        </p:txBody>
      </p:sp>
      <mc:AlternateContent xmlns:mc="http://schemas.openxmlformats.org/markup-compatibility/2006">
        <mc:Choice xmlns:a14="http://schemas.microsoft.com/office/drawing/2010/main" Requires="a14">
          <p:sp>
            <p:nvSpPr>
              <p:cNvPr id="6" name="Text Box 5"/>
              <p:cNvSpPr txBox="true"/>
              <p:nvPr/>
            </p:nvSpPr>
            <p:spPr>
              <a:xfrm>
                <a:off x="1224280" y="2272665"/>
                <a:ext cx="4773930" cy="396240"/>
              </a:xfrm>
              <a:prstGeom prst="rect">
                <a:avLst/>
              </a:prstGeom>
              <a:noFill/>
            </p:spPr>
            <p:txBody>
              <a:bodyPr wrap="square" rtlCol="0">
                <a:spAutoFit/>
              </a:bodyPr>
              <a:p>
                <a:r>
                  <a:rPr lang="en-US" altLang="en-US"/>
                  <a:t>Find a optimal </a:t>
                </a:r>
                <a14:m>
                  <m:oMath xmlns:m="http://schemas.openxmlformats.org/officeDocument/2006/math">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𝑥</m:t>
                        </m:r>
                      </m:e>
                      <m:sup>
                        <m:r>
                          <a:rPr lang="en-US" altLang="en-US" i="1">
                            <a:latin typeface="DejaVu Math TeX Gyre" panose="02000503000000000000" charset="0"/>
                            <a:cs typeface="DejaVu Math TeX Gyre" panose="02000503000000000000" charset="0"/>
                          </a:rPr>
                          <m:t>*</m:t>
                        </m:r>
                      </m:sup>
                    </m:sSup>
                  </m:oMath>
                </a14:m>
                <a:r>
                  <a:rPr lang="en-US" altLang="en-US">
                    <a:latin typeface="DejaVu Math TeX Gyre" panose="02000503000000000000" charset="0"/>
                    <a:cs typeface="DejaVu Math TeX Gyre" panose="02000503000000000000" charset="0"/>
                  </a:rPr>
                  <a:t> to satisfy:</a:t>
                </a:r>
                <a:endParaRPr lang="en-US" altLang="en-US">
                  <a:latin typeface="DejaVu Math TeX Gyre" panose="02000503000000000000" charset="0"/>
                  <a:cs typeface="DejaVu Math TeX Gyre" panose="02000503000000000000" charset="0"/>
                </a:endParaRPr>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1224280" y="2272665"/>
                <a:ext cx="4773930" cy="396240"/>
              </a:xfrm>
              <a:prstGeom prst="rect">
                <a:avLst/>
              </a:prstGeom>
              <a:blipFill rotWithShape="true">
                <a:blip r:embed="rId2"/>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true"/>
              <p:nvPr/>
            </p:nvSpPr>
            <p:spPr>
              <a:xfrm>
                <a:off x="2521522" y="2823146"/>
                <a:ext cx="6607810" cy="65849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𝑥</m:t>
                              </m:r>
                            </m:e>
                            <m:sup>
                              <m:r>
                                <a:rPr lang="en-US" altLang="en-US" i="1">
                                  <a:latin typeface="DejaVu Math TeX Gyre" panose="02000503000000000000" charset="0"/>
                                  <a:cs typeface="DejaVu Math TeX Gyre" panose="02000503000000000000" charset="0"/>
                                </a:rPr>
                                <m:t>*</m:t>
                              </m:r>
                            </m:sup>
                          </m:sSup>
                        </m:e>
                        <m:sub>
                          <m:r>
                            <a:rPr lang="en-US" i="1">
                              <a:latin typeface="DejaVu Math TeX Gyre" panose="02000503000000000000" charset="0"/>
                              <a:cs typeface="DejaVu Math TeX Gyre" panose="02000503000000000000" charset="0"/>
                            </a:rPr>
                            <m:t>𝑀𝐴𝑃</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𝑎𝑟𝑔𝑚𝑎𝑥</m:t>
                      </m:r>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𝑧</m:t>
                              </m:r>
                            </m:e>
                          </m:d>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𝑎𝑟𝑔𝑚𝑎𝑥</m:t>
                      </m:r>
                      <m:d>
                        <m:dPr>
                          <m:begChr m:val="{"/>
                          <m:endChr m:val="}"/>
                          <m:ctrlPr>
                            <a:rPr lang="en-US" i="1">
                              <a:latin typeface="DejaVu Math TeX Gyre" panose="02000503000000000000" charset="0"/>
                              <a:cs typeface="DejaVu Math TeX Gyre" panose="02000503000000000000" charset="0"/>
                            </a:rPr>
                          </m:ctrlPr>
                        </m:dPr>
                        <m:e>
                          <m:nary>
                            <m:naryPr>
                              <m:chr m:val="∏"/>
                              <m:limLoc m:val="undOvr"/>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nary>
                        </m:e>
                      </m:d>
                    </m:oMath>
                  </m:oMathPara>
                </a14:m>
                <a:endParaRPr lang="en-US" altLang="en-US">
                  <a:latin typeface="DejaVu Math TeX Gyre" panose="02000503000000000000" charset="0"/>
                  <a:cs typeface="DejaVu Math TeX Gyre" panose="02000503000000000000" charset="0"/>
                </a:endParaRPr>
              </a:p>
            </p:txBody>
          </p:sp>
        </mc:Choice>
        <mc:Fallback>
          <p:sp>
            <p:nvSpPr>
              <p:cNvPr id="7" name="Text Box 6"/>
              <p:cNvSpPr txBox="true">
                <a:spLocks noRot="true" noChangeAspect="true" noMove="true" noResize="true" noEditPoints="true" noAdjustHandles="true" noChangeArrowheads="true" noChangeShapeType="true" noTextEdit="true"/>
              </p:cNvSpPr>
              <p:nvPr/>
            </p:nvSpPr>
            <p:spPr>
              <a:xfrm>
                <a:off x="2521522" y="2823146"/>
                <a:ext cx="6607810" cy="658495"/>
              </a:xfrm>
              <a:prstGeom prst="rect">
                <a:avLst/>
              </a:prstGeom>
              <a:blipFill rotWithShape="true">
                <a:blip r:embed="rId3"/>
                <a:stretch>
                  <a:fillRect l="-9" t="-87" r="9" b="8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true"/>
              <p:nvPr/>
            </p:nvSpPr>
            <p:spPr>
              <a:xfrm>
                <a:off x="3620707" y="3564191"/>
                <a:ext cx="3863340"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ℎ</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𝑦</m:t>
                              </m:r>
                            </m:e>
                          </m:d>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𝑅</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𝜇</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𝑅</m:t>
                          </m:r>
                        </m:e>
                      </m:d>
                    </m:oMath>
                  </m:oMathPara>
                </a14:m>
                <a:endParaRPr lang="en-US"/>
              </a:p>
            </p:txBody>
          </p:sp>
        </mc:Choice>
        <mc:Fallback>
          <p:sp>
            <p:nvSpPr>
              <p:cNvPr id="8" name="Text Box 7"/>
              <p:cNvSpPr txBox="true">
                <a:spLocks noRot="true" noChangeAspect="true" noMove="true" noResize="true" noEditPoints="true" noAdjustHandles="true" noChangeArrowheads="true" noChangeShapeType="true" noTextEdit="true"/>
              </p:cNvSpPr>
              <p:nvPr/>
            </p:nvSpPr>
            <p:spPr>
              <a:xfrm>
                <a:off x="3620707" y="3564191"/>
                <a:ext cx="3863340" cy="370840"/>
              </a:xfrm>
              <a:prstGeom prst="rect">
                <a:avLst/>
              </a:prstGeom>
              <a:blipFill rotWithShape="true">
                <a:blip r:embed="rId4"/>
                <a:stretch>
                  <a:fillRect l="-15" t="-154" r="-577" b="15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true"/>
              <p:nvPr/>
            </p:nvSpPr>
            <p:spPr>
              <a:xfrm>
                <a:off x="3714052" y="4191571"/>
                <a:ext cx="367601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𝑢</m:t>
                              </m:r>
                            </m:e>
                          </m:d>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𝑄</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𝑁</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𝜁</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𝑄</m:t>
                          </m:r>
                        </m:e>
                      </m:d>
                    </m:oMath>
                  </m:oMathPara>
                </a14:m>
                <a:endParaRPr lang="en-US"/>
              </a:p>
            </p:txBody>
          </p:sp>
        </mc:Choice>
        <mc:Fallback>
          <p:sp>
            <p:nvSpPr>
              <p:cNvPr id="9" name="Text Box 8"/>
              <p:cNvSpPr txBox="true">
                <a:spLocks noRot="true" noChangeAspect="true" noMove="true" noResize="true" noEditPoints="true" noAdjustHandles="true" noChangeArrowheads="true" noChangeShapeType="true" noTextEdit="true"/>
              </p:cNvSpPr>
              <p:nvPr/>
            </p:nvSpPr>
            <p:spPr>
              <a:xfrm>
                <a:off x="3714052" y="4191571"/>
                <a:ext cx="3676015" cy="368300"/>
              </a:xfrm>
              <a:prstGeom prst="rect">
                <a:avLst/>
              </a:prstGeom>
              <a:blipFill rotWithShape="true">
                <a:blip r:embed="rId5"/>
                <a:stretch>
                  <a:fillRect l="-16" t="-155" r="-606" b="15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Box 9"/>
              <p:cNvSpPr txBox="true"/>
              <p:nvPr/>
            </p:nvSpPr>
            <p:spPr>
              <a:xfrm>
                <a:off x="2668842" y="4756086"/>
                <a:ext cx="6577330" cy="8572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ad>
                            <m:radPr>
                              <m:degHide m:val="on"/>
                              <m:ctrlPr>
                                <a:rPr lang="en-US" i="1">
                                  <a:latin typeface="DejaVu Math TeX Gyre" panose="02000503000000000000" charset="0"/>
                                  <a:cs typeface="DejaVu Math TeX Gyre" panose="02000503000000000000" charset="0"/>
                                </a:rPr>
                              </m:ctrlPr>
                            </m:radPr>
                            <m:deg/>
                            <m:e>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2</m:t>
                                      </m:r>
                                      <m:r>
                                        <a:rPr lang="en-US" i="1">
                                          <a:latin typeface="DejaVu Math TeX Gyre" panose="02000503000000000000" charset="0"/>
                                          <a:cs typeface="DejaVu Math TeX Gyre" panose="02000503000000000000" charset="0"/>
                                        </a:rPr>
                                        <m:t>𝜋</m:t>
                                      </m:r>
                                    </m:e>
                                  </m:d>
                                </m:e>
                                <m:sup>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𝑁</m:t>
                                      </m:r>
                                    </m:e>
                                    <m:sub>
                                      <m:r>
                                        <a:rPr lang="en-US" i="1">
                                          <a:latin typeface="DejaVu Math TeX Gyre" panose="02000503000000000000" charset="0"/>
                                          <a:cs typeface="DejaVu Math TeX Gyre" panose="02000503000000000000" charset="0"/>
                                        </a:rPr>
                                        <m:t>𝑥</m:t>
                                      </m:r>
                                    </m:sub>
                                  </m:sSub>
                                </m:sup>
                              </m:sSup>
                              <m:r>
                                <a:rPr lang="en-US" i="1">
                                  <a:latin typeface="DejaVu Math TeX Gyre" panose="02000503000000000000" charset="0"/>
                                  <a:cs typeface="DejaVu Math TeX Gyre" panose="02000503000000000000" charset="0"/>
                                </a:rPr>
                                <m:t>𝑑𝑒𝑡</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𝑅</m:t>
                                  </m:r>
                                </m:e>
                              </m:d>
                            </m:e>
                          </m:rad>
                        </m:den>
                      </m:f>
                      <m:r>
                        <a:rPr lang="en-US" i="1">
                          <a:latin typeface="DejaVu Math TeX Gyre" panose="02000503000000000000" charset="0"/>
                          <a:cs typeface="DejaVu Math TeX Gyre" panose="02000503000000000000" charset="0"/>
                        </a:rPr>
                        <m:t>𝑒𝑥𝑝</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𝑅</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e>
                      </m:d>
                    </m:oMath>
                  </m:oMathPara>
                </a14:m>
                <a:endParaRPr lang="en-US" altLang="en-US">
                  <a:latin typeface="DejaVu Math TeX Gyre" panose="02000503000000000000" charset="0"/>
                  <a:cs typeface="DejaVu Math TeX Gyre" panose="02000503000000000000" charset="0"/>
                </a:endParaRPr>
              </a:p>
            </p:txBody>
          </p:sp>
        </mc:Choice>
        <mc:Fallback>
          <p:sp>
            <p:nvSpPr>
              <p:cNvPr id="10" name="Text Box 9"/>
              <p:cNvSpPr txBox="true">
                <a:spLocks noRot="true" noChangeAspect="true" noMove="true" noResize="true" noEditPoints="true" noAdjustHandles="true" noChangeArrowheads="true" noChangeShapeType="true" noTextEdit="true"/>
              </p:cNvSpPr>
              <p:nvPr/>
            </p:nvSpPr>
            <p:spPr>
              <a:xfrm>
                <a:off x="2668842" y="4756086"/>
                <a:ext cx="6577330" cy="857250"/>
              </a:xfrm>
              <a:prstGeom prst="rect">
                <a:avLst/>
              </a:prstGeom>
              <a:blipFill rotWithShape="true">
                <a:blip r:embed="rId6"/>
                <a:stretch>
                  <a:fillRect l="-9" t="-67" r="9" b="6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true"/>
              <p:nvPr/>
            </p:nvSpPr>
            <p:spPr>
              <a:xfrm>
                <a:off x="2886647" y="5683821"/>
                <a:ext cx="6359525" cy="8572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ad>
                            <m:radPr>
                              <m:degHide m:val="on"/>
                              <m:ctrlPr>
                                <a:rPr lang="en-US" i="1">
                                  <a:latin typeface="DejaVu Math TeX Gyre" panose="02000503000000000000" charset="0"/>
                                  <a:cs typeface="DejaVu Math TeX Gyre" panose="02000503000000000000" charset="0"/>
                                </a:rPr>
                              </m:ctrlPr>
                            </m:radPr>
                            <m:deg/>
                            <m:e>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2</m:t>
                                      </m:r>
                                      <m:r>
                                        <a:rPr lang="en-US" i="1">
                                          <a:latin typeface="DejaVu Math TeX Gyre" panose="02000503000000000000" charset="0"/>
                                          <a:cs typeface="DejaVu Math TeX Gyre" panose="02000503000000000000" charset="0"/>
                                        </a:rPr>
                                        <m:t>𝜋</m:t>
                                      </m:r>
                                    </m:e>
                                  </m:d>
                                </m:e>
                                <m:sup>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𝑁</m:t>
                                      </m:r>
                                    </m:e>
                                    <m:sub>
                                      <m:r>
                                        <a:rPr lang="en-US" i="1">
                                          <a:latin typeface="DejaVu Math TeX Gyre" panose="02000503000000000000" charset="0"/>
                                          <a:cs typeface="DejaVu Math TeX Gyre" panose="02000503000000000000" charset="0"/>
                                        </a:rPr>
                                        <m:t>𝑧</m:t>
                                      </m:r>
                                    </m:sub>
                                  </m:sSub>
                                </m:sup>
                              </m:sSup>
                              <m:r>
                                <a:rPr lang="en-US" i="1">
                                  <a:latin typeface="DejaVu Math TeX Gyre" panose="02000503000000000000" charset="0"/>
                                  <a:cs typeface="DejaVu Math TeX Gyre" panose="02000503000000000000" charset="0"/>
                                </a:rPr>
                                <m:t>𝑑𝑒𝑡</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𝑄</m:t>
                                  </m:r>
                                </m:e>
                              </m:d>
                            </m:e>
                          </m:rad>
                        </m:den>
                      </m:f>
                      <m:r>
                        <a:rPr lang="en-US" i="1">
                          <a:latin typeface="DejaVu Math TeX Gyre" panose="02000503000000000000" charset="0"/>
                          <a:cs typeface="DejaVu Math TeX Gyre" panose="02000503000000000000" charset="0"/>
                        </a:rPr>
                        <m:t>𝑒𝑥𝑝</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𝑄</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e>
                      </m:d>
                    </m:oMath>
                  </m:oMathPara>
                </a14:m>
                <a:endParaRPr lang="en-US"/>
              </a:p>
            </p:txBody>
          </p:sp>
        </mc:Choice>
        <mc:Fallback>
          <p:sp>
            <p:nvSpPr>
              <p:cNvPr id="11" name="Text Box 10"/>
              <p:cNvSpPr txBox="true">
                <a:spLocks noRot="true" noChangeAspect="true" noMove="true" noResize="true" noEditPoints="true" noAdjustHandles="true" noChangeArrowheads="true" noChangeShapeType="true" noTextEdit="true"/>
              </p:cNvSpPr>
              <p:nvPr/>
            </p:nvSpPr>
            <p:spPr>
              <a:xfrm>
                <a:off x="2886647" y="5683821"/>
                <a:ext cx="6359525" cy="857250"/>
              </a:xfrm>
              <a:prstGeom prst="rect">
                <a:avLst/>
              </a:prstGeom>
              <a:blipFill rotWithShape="true">
                <a:blip r:embed="rId7"/>
                <a:stretch>
                  <a:fillRect l="-9" t="-67" r="-330" b="67"/>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Box 2"/>
              <p:cNvSpPr txBox="true"/>
              <p:nvPr/>
            </p:nvSpPr>
            <p:spPr>
              <a:xfrm>
                <a:off x="80645" y="375920"/>
                <a:ext cx="9693275" cy="115062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𝑙𝑛</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r>
                        <a:rPr lang="en-US" i="1">
                          <a:latin typeface="DejaVu Math TeX Gyre" panose="02000503000000000000" charset="0"/>
                          <a:cs typeface="DejaVu Math TeX Gyre" panose="02000503000000000000" charset="0"/>
                        </a:rPr>
                        <m:t>𝑙𝑛</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2</m:t>
                                  </m:r>
                                  <m:r>
                                    <a:rPr lang="en-US" i="1">
                                      <a:latin typeface="DejaVu Math TeX Gyre" panose="02000503000000000000" charset="0"/>
                                      <a:cs typeface="DejaVu Math TeX Gyre" panose="02000503000000000000" charset="0"/>
                                    </a:rPr>
                                    <m:t>𝜋</m:t>
                                  </m:r>
                                </m:e>
                              </m:d>
                            </m:e>
                            <m:sup>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𝑁</m:t>
                                  </m:r>
                                </m:e>
                                <m:sub>
                                  <m:r>
                                    <a:rPr lang="en-US" i="1">
                                      <a:latin typeface="DejaVu Math TeX Gyre" panose="02000503000000000000" charset="0"/>
                                      <a:cs typeface="DejaVu Math TeX Gyre" panose="02000503000000000000" charset="0"/>
                                    </a:rPr>
                                    <m:t>𝑥</m:t>
                                  </m:r>
                                </m:sub>
                              </m:sSub>
                            </m:sup>
                          </m:sSup>
                          <m:r>
                            <a:rPr lang="en-US" i="1">
                              <a:latin typeface="DejaVu Math TeX Gyre" panose="02000503000000000000" charset="0"/>
                              <a:cs typeface="DejaVu Math TeX Gyre" panose="02000503000000000000" charset="0"/>
                            </a:rPr>
                            <m:t>𝑑𝑒𝑡</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𝑅</m:t>
                              </m:r>
                            </m:e>
                          </m:d>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𝑅</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oMath>
                  </m:oMathPara>
                </a14:m>
                <a:endParaRPr lang="en-US" i="1">
                  <a:latin typeface="DejaVu Math TeX Gyre" panose="02000503000000000000" charset="0"/>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r>
                        <a:rPr lang="en-US" i="1">
                          <a:latin typeface="DejaVu Math TeX Gyre" panose="02000503000000000000" charset="0"/>
                          <a:cs typeface="DejaVu Math TeX Gyre" panose="02000503000000000000" charset="0"/>
                        </a:rPr>
                        <m:t>𝑙𝑛</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2</m:t>
                                  </m:r>
                                  <m:r>
                                    <a:rPr lang="en-US" i="1">
                                      <a:latin typeface="DejaVu Math TeX Gyre" panose="02000503000000000000" charset="0"/>
                                      <a:cs typeface="DejaVu Math TeX Gyre" panose="02000503000000000000" charset="0"/>
                                    </a:rPr>
                                    <m:t>𝜋</m:t>
                                  </m:r>
                                </m:e>
                              </m:d>
                            </m:e>
                            <m:sup>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𝑁</m:t>
                                  </m:r>
                                </m:e>
                                <m:sub>
                                  <m:r>
                                    <a:rPr lang="en-US" i="1">
                                      <a:latin typeface="DejaVu Math TeX Gyre" panose="02000503000000000000" charset="0"/>
                                      <a:cs typeface="DejaVu Math TeX Gyre" panose="02000503000000000000" charset="0"/>
                                    </a:rPr>
                                    <m:t>𝑧</m:t>
                                  </m:r>
                                </m:sub>
                              </m:sSub>
                            </m:sup>
                          </m:sSup>
                          <m:r>
                            <a:rPr lang="en-US" i="1">
                              <a:latin typeface="DejaVu Math TeX Gyre" panose="02000503000000000000" charset="0"/>
                              <a:cs typeface="DejaVu Math TeX Gyre" panose="02000503000000000000" charset="0"/>
                            </a:rPr>
                            <m:t>𝑑𝑒𝑡</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𝑄</m:t>
                              </m:r>
                            </m:e>
                          </m:d>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𝑄</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𝑧</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oMath>
                  </m:oMathPara>
                </a14:m>
                <a:endParaRPr lang="en-US" altLang="en-US">
                  <a:latin typeface="DejaVu Math TeX Gyre" panose="02000503000000000000" charset="0"/>
                  <a:cs typeface="DejaVu Math TeX Gyre" panose="02000503000000000000" charset="0"/>
                </a:endParaRPr>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80645" y="375920"/>
                <a:ext cx="9693275" cy="1150620"/>
              </a:xfrm>
              <a:prstGeom prst="rect">
                <a:avLst/>
              </a:prstGeom>
              <a:blipFill rotWithShape="true">
                <a:blip r:embed="rId1"/>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true"/>
              <p:nvPr/>
            </p:nvSpPr>
            <p:spPr>
              <a:xfrm>
                <a:off x="1151255" y="1995170"/>
                <a:ext cx="9632315" cy="449580"/>
              </a:xfrm>
              <a:prstGeom prst="rect">
                <a:avLst/>
              </a:prstGeom>
              <a:noFill/>
            </p:spPr>
            <p:txBody>
              <a:bodyPr wrap="square" rtlCol="0">
                <a:spAutoFit/>
              </a:bodyPr>
              <a:p>
                <a:r>
                  <a:rPr lang="en-US" altLang="en-US"/>
                  <a:t>If we want to maximum </a:t>
                </a:r>
                <a14:m>
                  <m:oMath xmlns:m="http://schemas.openxmlformats.org/officeDocument/2006/math">
                    <m:nary>
                      <m:naryPr>
                        <m:chr m:val="∏"/>
                        <m:limLoc m:val="undOvr"/>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nary>
                  </m:oMath>
                </a14:m>
                <a:r>
                  <a:rPr lang="en-US" altLang="en-US">
                    <a:latin typeface="DejaVu Math TeX Gyre" panose="02000503000000000000" charset="0"/>
                    <a:cs typeface="DejaVu Math TeX Gyre" panose="02000503000000000000" charset="0"/>
                  </a:rPr>
                  <a:t>, equal to have</a:t>
                </a:r>
                <a:r>
                  <a:rPr lang="" altLang="en-US">
                    <a:latin typeface="DejaVu Math TeX Gyre" panose="02000503000000000000" charset="0"/>
                    <a:cs typeface="DejaVu Math TeX Gyre" panose="02000503000000000000" charset="0"/>
                  </a:rPr>
                  <a:t> minmum</a:t>
                </a:r>
                <a:r>
                  <a:rPr lang="en-US" altLang="en-US">
                    <a:latin typeface="DejaVu Math TeX Gyre" panose="02000503000000000000" charset="0"/>
                    <a:cs typeface="DejaVu Math TeX Gyre" panose="02000503000000000000" charset="0"/>
                  </a:rPr>
                  <a:t> </a:t>
                </a:r>
                <a14:m>
                  <m:oMath xmlns:m="http://schemas.openxmlformats.org/officeDocument/2006/math">
                    <m:nary>
                      <m:naryPr>
                        <m:chr m:val="∑"/>
                        <m:limLoc m:val="subSup"/>
                        <m:supHide m:val="on"/>
                        <m:ctrlPr>
                          <a:rPr lang="en-US" altLang="en-US" i="1">
                            <a:latin typeface="DejaVu Math TeX Gyre" panose="02000503000000000000" charset="0"/>
                            <a:cs typeface="DejaVu Math TeX Gyre" panose="02000503000000000000" charset="0"/>
                          </a:rPr>
                        </m:ctrlPr>
                      </m:naryPr>
                      <m:sub>
                        <m:r>
                          <a:rPr lang="en-US" altLang="en-US" i="1">
                            <a:latin typeface="DejaVu Math TeX Gyre" panose="02000503000000000000" charset="0"/>
                            <a:cs typeface="DejaVu Math TeX Gyre" panose="02000503000000000000" charset="0"/>
                          </a:rPr>
                          <m:t>𝑖</m:t>
                        </m:r>
                      </m:sub>
                      <m:sup/>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𝑙𝑛</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𝑃</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e>
                    </m:nary>
                  </m:oMath>
                </a14:m>
                <a:r>
                  <a:rPr lang="en-US" altLang="en-US">
                    <a:latin typeface="DejaVu Math TeX Gyre" panose="02000503000000000000" charset="0"/>
                    <a:cs typeface="DejaVu Math TeX Gyre" panose="02000503000000000000" charset="0"/>
                  </a:rPr>
                  <a:t> .</a:t>
                </a:r>
                <a:endParaRPr lang="en-US" altLang="en-US">
                  <a:latin typeface="DejaVu Math TeX Gyre" panose="02000503000000000000" charset="0"/>
                  <a:cs typeface="DejaVu Math TeX Gyre" panose="02000503000000000000" charset="0"/>
                </a:endParaRPr>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1151255" y="1995170"/>
                <a:ext cx="9632315" cy="449580"/>
              </a:xfrm>
              <a:prstGeom prst="rect">
                <a:avLst/>
              </a:prstGeom>
              <a:blipFill rotWithShape="true">
                <a:blip r:embed="rId2"/>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true"/>
              <p:nvPr/>
            </p:nvSpPr>
            <p:spPr>
              <a:xfrm>
                <a:off x="1923987" y="2753931"/>
                <a:ext cx="7602220" cy="6210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𝑎𝑟𝑔𝑚𝑖𝑛</m:t>
                      </m:r>
                      <m:d>
                        <m:dPr>
                          <m:begChr m:val="{"/>
                          <m:endChr m:val="}"/>
                          <m:ctrlPr>
                            <a:rPr lang="en-US" i="1">
                              <a:latin typeface="DejaVu Math TeX Gyre" panose="02000503000000000000" charset="0"/>
                              <a:cs typeface="DejaVu Math TeX Gyre" panose="02000503000000000000" charset="0"/>
                            </a:rPr>
                          </m:ctrlPr>
                        </m:dPr>
                        <m:e>
                          <m:nary>
                            <m:naryPr>
                              <m:chr m:val="∑"/>
                              <m:limLoc m:val="subSup"/>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𝑅</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𝜇</m:t>
                                  </m:r>
                                </m:e>
                              </m:d>
                            </m:e>
                          </m:nary>
                          <m:r>
                            <a:rPr lang="en-US" i="1">
                              <a:latin typeface="DejaVu Math TeX Gyre" panose="02000503000000000000" charset="0"/>
                              <a:cs typeface="DejaVu Math TeX Gyre" panose="02000503000000000000" charset="0"/>
                            </a:rPr>
                            <m:t>+</m:t>
                          </m:r>
                          <m:nary>
                            <m:naryPr>
                              <m:chr m:val="∑"/>
                              <m:limLoc m:val="subSup"/>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𝑄</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𝜁</m:t>
                                  </m:r>
                                </m:e>
                              </m:d>
                            </m:e>
                          </m:nary>
                        </m:e>
                      </m:d>
                    </m:oMath>
                  </m:oMathPara>
                </a14:m>
                <a:endParaRPr lang="en-US"/>
              </a:p>
            </p:txBody>
          </p:sp>
        </mc:Choice>
        <mc:Fallback>
          <p:sp>
            <p:nvSpPr>
              <p:cNvPr id="9" name="Text Box 8"/>
              <p:cNvSpPr txBox="true">
                <a:spLocks noRot="true" noChangeAspect="true" noMove="true" noResize="true" noEditPoints="true" noAdjustHandles="true" noChangeArrowheads="true" noChangeShapeType="true" noTextEdit="true"/>
              </p:cNvSpPr>
              <p:nvPr/>
            </p:nvSpPr>
            <p:spPr>
              <a:xfrm>
                <a:off x="1923987" y="2753931"/>
                <a:ext cx="7602220" cy="621030"/>
              </a:xfrm>
              <a:prstGeom prst="rect">
                <a:avLst/>
              </a:prstGeom>
              <a:blipFill rotWithShape="true">
                <a:blip r:embed="rId3"/>
                <a:stretch>
                  <a:fillRect l="-8" t="-92" r="-134" b="9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Box 9"/>
              <p:cNvSpPr txBox="true"/>
              <p:nvPr/>
            </p:nvSpPr>
            <p:spPr>
              <a:xfrm>
                <a:off x="1122617" y="3531171"/>
                <a:ext cx="10273030" cy="6210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𝑎𝑟𝑔𝑚𝑖𝑛</m:t>
                      </m:r>
                      <m:d>
                        <m:dPr>
                          <m:begChr m:val="{"/>
                          <m:endChr m:val="}"/>
                          <m:ctrlPr>
                            <a:rPr lang="en-US" i="1">
                              <a:latin typeface="DejaVu Math TeX Gyre" panose="02000503000000000000" charset="0"/>
                              <a:cs typeface="DejaVu Math TeX Gyre" panose="02000503000000000000" charset="0"/>
                            </a:rPr>
                          </m:ctrlPr>
                        </m:dPr>
                        <m:e>
                          <m:nary>
                            <m:naryPr>
                              <m:chr m:val="∑"/>
                              <m:limLoc m:val="subSup"/>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ℎ</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𝑦</m:t>
                                          </m:r>
                                        </m:e>
                                      </m:d>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𝑅</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𝑧</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ℎ</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𝑦</m:t>
                                      </m:r>
                                    </m:e>
                                  </m:d>
                                </m:e>
                              </m:d>
                            </m:e>
                          </m:nary>
                          <m:r>
                            <a:rPr lang="en-US" i="1">
                              <a:latin typeface="DejaVu Math TeX Gyre" panose="02000503000000000000" charset="0"/>
                              <a:cs typeface="DejaVu Math TeX Gyre" panose="02000503000000000000" charset="0"/>
                            </a:rPr>
                            <m:t>+</m:t>
                          </m:r>
                          <m:nary>
                            <m:naryPr>
                              <m:chr m:val="∑"/>
                              <m:limLoc m:val="subSup"/>
                              <m:supHide m:val="on"/>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sub>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𝑢</m:t>
                                          </m:r>
                                        </m:e>
                                      </m:d>
                                    </m:e>
                                  </m:d>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𝑄</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𝑢</m:t>
                                      </m:r>
                                    </m:e>
                                  </m:d>
                                </m:e>
                              </m:d>
                            </m:e>
                          </m:nary>
                        </m:e>
                      </m:d>
                    </m:oMath>
                  </m:oMathPara>
                </a14:m>
                <a:endParaRPr lang="en-US"/>
              </a:p>
            </p:txBody>
          </p:sp>
        </mc:Choice>
        <mc:Fallback>
          <p:sp>
            <p:nvSpPr>
              <p:cNvPr id="10" name="Text Box 9"/>
              <p:cNvSpPr txBox="true">
                <a:spLocks noRot="true" noChangeAspect="true" noMove="true" noResize="true" noEditPoints="true" noAdjustHandles="true" noChangeArrowheads="true" noChangeShapeType="true" noTextEdit="true"/>
              </p:cNvSpPr>
              <p:nvPr/>
            </p:nvSpPr>
            <p:spPr>
              <a:xfrm>
                <a:off x="1122617" y="3531171"/>
                <a:ext cx="10273030" cy="621030"/>
              </a:xfrm>
              <a:prstGeom prst="rect">
                <a:avLst/>
              </a:prstGeom>
              <a:blipFill rotWithShape="true">
                <a:blip r:embed="rId4"/>
                <a:stretch>
                  <a:fillRect l="-6" t="-92" r="6" b="92"/>
                </a:stretch>
              </a:blipFill>
            </p:spPr>
            <p:txBody>
              <a:bodyPr/>
              <a:lstStyle/>
              <a:p>
                <a:r>
                  <a:rPr lang="en-US" altLang="en-US">
                    <a:noFill/>
                  </a:rPr>
                  <a:t> </a:t>
                </a:r>
              </a:p>
            </p:txBody>
          </p:sp>
        </mc:Fallback>
      </mc:AlternateContent>
      <p:sp>
        <p:nvSpPr>
          <p:cNvPr id="11" name="Text Box 10"/>
          <p:cNvSpPr txBox="true"/>
          <p:nvPr/>
        </p:nvSpPr>
        <p:spPr>
          <a:xfrm>
            <a:off x="3529330" y="4429760"/>
            <a:ext cx="4519930" cy="368300"/>
          </a:xfrm>
          <a:prstGeom prst="rect">
            <a:avLst/>
          </a:prstGeom>
          <a:noFill/>
        </p:spPr>
        <p:txBody>
          <a:bodyPr wrap="square" rtlCol="0">
            <a:spAutoFit/>
          </a:bodyPr>
          <a:p>
            <a:r>
              <a:rPr lang="en-US"/>
              <a:t>Nonlinear </a:t>
            </a:r>
            <a:r>
              <a:rPr lang="en-US" altLang="en-US"/>
              <a:t>L</a:t>
            </a:r>
            <a:r>
              <a:rPr lang="en-US"/>
              <a:t>east </a:t>
            </a:r>
            <a:r>
              <a:rPr lang="en-US" altLang="en-US"/>
              <a:t>S</a:t>
            </a:r>
            <a:r>
              <a:rPr lang="en-US"/>
              <a:t>quares </a:t>
            </a:r>
            <a:r>
              <a:rPr lang="en-US" altLang="en-US"/>
              <a:t>M</a:t>
            </a:r>
            <a:r>
              <a:rPr lang="en-US"/>
              <a:t>odeling</a:t>
            </a:r>
            <a:endParaRPr lang="en-US"/>
          </a:p>
        </p:txBody>
      </p:sp>
      <mc:AlternateContent xmlns:mc="http://schemas.openxmlformats.org/markup-compatibility/2006">
        <mc:Choice xmlns:a14="http://schemas.microsoft.com/office/drawing/2010/main" Requires="a14">
          <p:sp>
            <p:nvSpPr>
              <p:cNvPr id="12" name="Text Box 11"/>
              <p:cNvSpPr txBox="true"/>
              <p:nvPr/>
            </p:nvSpPr>
            <p:spPr>
              <a:xfrm>
                <a:off x="1151255" y="5290820"/>
                <a:ext cx="2409825" cy="36830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𝑢</m:t>
                              </m:r>
                            </m:e>
                            <m:sub>
                              <m:r>
                                <a:rPr lang="en-US" i="1">
                                  <a:latin typeface="DejaVu Math TeX Gyre" panose="02000503000000000000" charset="0"/>
                                  <a:cs typeface="DejaVu Math TeX Gyre" panose="02000503000000000000" charset="0"/>
                                </a:rPr>
                                <m:t>𝑘</m:t>
                              </m:r>
                            </m:sub>
                          </m:sSub>
                        </m:e>
                      </m:d>
                      <m:r>
                        <a:rPr lang="en-US" i="1">
                          <a:latin typeface="DejaVu Math TeX Gyre" panose="02000503000000000000" charset="0"/>
                          <a:cs typeface="DejaVu Math TeX Gyre" panose="02000503000000000000" charset="0"/>
                        </a:rPr>
                        <m:t>~?</m:t>
                      </m:r>
                    </m:oMath>
                  </m:oMathPara>
                </a14:m>
                <a:endParaRPr lang="en-US"/>
              </a:p>
            </p:txBody>
          </p:sp>
        </mc:Choice>
        <mc:Fallback>
          <p:sp>
            <p:nvSpPr>
              <p:cNvPr id="12" name="Text Box 11"/>
              <p:cNvSpPr txBox="true">
                <a:spLocks noRot="true" noChangeAspect="true" noMove="true" noResize="true" noEditPoints="true" noAdjustHandles="true" noChangeArrowheads="true" noChangeShapeType="true" noTextEdit="true"/>
              </p:cNvSpPr>
              <p:nvPr/>
            </p:nvSpPr>
            <p:spPr>
              <a:xfrm>
                <a:off x="1151255" y="5290820"/>
                <a:ext cx="2409825" cy="368300"/>
              </a:xfrm>
              <a:prstGeom prst="rect">
                <a:avLst/>
              </a:prstGeom>
              <a:blipFill rotWithShape="true">
                <a:blip r:embed="rId5"/>
                <a:stretch>
                  <a:fillRect r="-94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Box 12"/>
              <p:cNvSpPr txBox="true"/>
              <p:nvPr/>
            </p:nvSpPr>
            <p:spPr>
              <a:xfrm>
                <a:off x="7158990" y="5217160"/>
                <a:ext cx="4011295" cy="368300"/>
              </a:xfrm>
              <a:prstGeom prst="rect">
                <a:avLst/>
              </a:prstGeom>
              <a:noFill/>
            </p:spPr>
            <p:txBody>
              <a:bodyPr wrap="square" rtlCol="0" anchor="t">
                <a:spAutoFit/>
              </a:bodyPr>
              <a:p>
                <a:r>
                  <a:rPr lang="en-US"/>
                  <a:t>Unbiased estimation</a:t>
                </a:r>
                <a:r>
                  <a:rPr lang="en-US" altLang="en-US"/>
                  <a:t> about </a:t>
                </a:r>
                <a14:m>
                  <m:oMath xmlns:m="http://schemas.openxmlformats.org/officeDocument/2006/math">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oMath>
                </a14:m>
                <a:endParaRPr lang="en-US" altLang="en-US"/>
              </a:p>
            </p:txBody>
          </p:sp>
        </mc:Choice>
        <mc:Fallback>
          <p:sp>
            <p:nvSpPr>
              <p:cNvPr id="13" name="Text Box 12"/>
              <p:cNvSpPr txBox="true">
                <a:spLocks noRot="true" noChangeAspect="true" noMove="true" noResize="true" noEditPoints="true" noAdjustHandles="true" noChangeArrowheads="true" noChangeShapeType="true" noTextEdit="true"/>
              </p:cNvSpPr>
              <p:nvPr/>
            </p:nvSpPr>
            <p:spPr>
              <a:xfrm>
                <a:off x="7158990" y="5217160"/>
                <a:ext cx="4011295" cy="368300"/>
              </a:xfrm>
              <a:prstGeom prst="rect">
                <a:avLst/>
              </a:prstGeom>
              <a:blipFill rotWithShape="true">
                <a:blip r:embed="rId6"/>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 Box 13"/>
              <p:cNvSpPr txBox="true"/>
              <p:nvPr/>
            </p:nvSpPr>
            <p:spPr>
              <a:xfrm>
                <a:off x="4462145" y="5290820"/>
                <a:ext cx="1600200" cy="36830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𝑘</m:t>
                          </m:r>
                        </m:sub>
                      </m:sSub>
                      <m:r>
                        <a:rPr lang="en-US" i="1">
                          <a:latin typeface="DejaVu Math TeX Gyre" panose="02000503000000000000" charset="0"/>
                          <a:cs typeface="DejaVu Math TeX Gyre" panose="02000503000000000000" charset="0"/>
                        </a:rPr>
                        <m:t>~?</m:t>
                      </m:r>
                    </m:oMath>
                  </m:oMathPara>
                </a14:m>
                <a:endParaRPr lang="en-US"/>
              </a:p>
            </p:txBody>
          </p:sp>
        </mc:Choice>
        <mc:Fallback>
          <p:sp>
            <p:nvSpPr>
              <p:cNvPr id="14" name="Text Box 13"/>
              <p:cNvSpPr txBox="true">
                <a:spLocks noRot="true" noChangeAspect="true" noMove="true" noResize="true" noEditPoints="true" noAdjustHandles="true" noChangeArrowheads="true" noChangeShapeType="true" noTextEdit="true"/>
              </p:cNvSpPr>
              <p:nvPr/>
            </p:nvSpPr>
            <p:spPr>
              <a:xfrm>
                <a:off x="4462145" y="5290820"/>
                <a:ext cx="1600200" cy="368300"/>
              </a:xfrm>
              <a:prstGeom prst="rect">
                <a:avLst/>
              </a:prstGeom>
              <a:blipFill rotWithShape="true">
                <a:blip r:embed="rId7"/>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861060" y="593725"/>
            <a:ext cx="10272395" cy="521970"/>
          </a:xfrm>
          <a:prstGeom prst="rect">
            <a:avLst/>
          </a:prstGeom>
          <a:noFill/>
        </p:spPr>
        <p:txBody>
          <a:bodyPr wrap="square" rtlCol="0">
            <a:spAutoFit/>
          </a:bodyPr>
          <a:p>
            <a:r>
              <a:rPr lang="en-US" altLang="en-US" sz="2800"/>
              <a:t>2.How to solve the nonlinear least squares</a:t>
            </a:r>
            <a:endParaRPr lang="en-US" altLang="en-US" sz="2800"/>
          </a:p>
        </p:txBody>
      </p:sp>
      <p:sp>
        <p:nvSpPr>
          <p:cNvPr id="3" name="Text Box 2"/>
          <p:cNvSpPr txBox="true"/>
          <p:nvPr/>
        </p:nvSpPr>
        <p:spPr>
          <a:xfrm>
            <a:off x="1299845" y="1297305"/>
            <a:ext cx="7012305" cy="368300"/>
          </a:xfrm>
          <a:prstGeom prst="rect">
            <a:avLst/>
          </a:prstGeom>
          <a:noFill/>
        </p:spPr>
        <p:txBody>
          <a:bodyPr wrap="square" rtlCol="0">
            <a:spAutoFit/>
          </a:bodyPr>
          <a:p>
            <a:r>
              <a:rPr lang="en-US" altLang="en-US"/>
              <a:t>Considering the following simple least squares problem:</a:t>
            </a:r>
            <a:endParaRPr lang="en-US" altLang="en-US"/>
          </a:p>
        </p:txBody>
      </p:sp>
      <mc:AlternateContent xmlns:mc="http://schemas.openxmlformats.org/markup-compatibility/2006">
        <mc:Choice xmlns:a14="http://schemas.microsoft.com/office/drawing/2010/main" Requires="a14">
          <p:sp>
            <p:nvSpPr>
              <p:cNvPr id="4" name="Text Box 3"/>
              <p:cNvSpPr txBox="true"/>
              <p:nvPr/>
            </p:nvSpPr>
            <p:spPr>
              <a:xfrm>
                <a:off x="4183952" y="2039556"/>
                <a:ext cx="4422140" cy="7708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DejaVu Math TeX Gyre" panose="02000503000000000000" charset="0"/>
                              <a:cs typeface="DejaVu Math TeX Gyre" panose="02000503000000000000" charset="0"/>
                            </a:rPr>
                          </m:ctrlPr>
                        </m:mPr>
                        <m:mr>
                          <m:e>
                            <m:r>
                              <a:rPr lang="en-US" i="1">
                                <a:latin typeface="DejaVu Math TeX Gyre" panose="02000503000000000000" charset="0"/>
                                <a:cs typeface="DejaVu Math TeX Gyre" panose="02000503000000000000" charset="0"/>
                              </a:rPr>
                              <m:t>𝑎𝑟𝑔𝑚𝑖𝑛</m:t>
                            </m:r>
                          </m:e>
                        </m:mr>
                        <m:mr>
                          <m:e>
                            <m:r>
                              <a:rPr lang="en-US" i="1">
                                <a:latin typeface="DejaVu Math TeX Gyre" panose="02000503000000000000" charset="0"/>
                                <a:cs typeface="DejaVu Math TeX Gyre" panose="02000503000000000000" charset="0"/>
                              </a:rPr>
                              <m:t>𝑥</m:t>
                            </m:r>
                          </m:e>
                        </m:mr>
                      </m:m>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𝑚</m:t>
                          </m:r>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e>
                            <m:sup>
                              <m:r>
                                <a:rPr lang="en-US" i="1">
                                  <a:latin typeface="DejaVu Math TeX Gyre" panose="02000503000000000000" charset="0"/>
                                  <a:cs typeface="DejaVu Math TeX Gyre" panose="02000503000000000000" charset="0"/>
                                </a:rPr>
                                <m:t>2</m:t>
                              </m:r>
                            </m:sup>
                          </m:sSup>
                        </m:e>
                      </m:nary>
                    </m:oMath>
                  </m:oMathPara>
                </a14:m>
                <a:endParaRPr lang="en-US"/>
              </a:p>
            </p:txBody>
          </p:sp>
        </mc:Choice>
        <mc:Fallback>
          <p:sp>
            <p:nvSpPr>
              <p:cNvPr id="4" name="Text Box 3"/>
              <p:cNvSpPr txBox="true">
                <a:spLocks noRot="true" noChangeAspect="true" noMove="true" noResize="true" noEditPoints="true" noAdjustHandles="true" noChangeArrowheads="true" noChangeShapeType="true" noTextEdit="true"/>
              </p:cNvSpPr>
              <p:nvPr/>
            </p:nvSpPr>
            <p:spPr>
              <a:xfrm>
                <a:off x="4183952" y="2039556"/>
                <a:ext cx="4422140" cy="770890"/>
              </a:xfrm>
              <a:prstGeom prst="rect">
                <a:avLst/>
              </a:prstGeom>
              <a:blipFill rotWithShape="true">
                <a:blip r:embed="rId1"/>
                <a:stretch>
                  <a:fillRect l="-13" t="-74" r="13" b="74"/>
                </a:stretch>
              </a:blipFill>
            </p:spPr>
            <p:txBody>
              <a:bodyPr/>
              <a:lstStyle/>
              <a:p>
                <a:r>
                  <a:rPr lang="en-US" altLang="en-US">
                    <a:noFill/>
                  </a:rPr>
                  <a:t> </a:t>
                </a:r>
              </a:p>
            </p:txBody>
          </p:sp>
        </mc:Fallback>
      </mc:AlternateContent>
      <p:sp>
        <p:nvSpPr>
          <p:cNvPr id="5" name="Text Box 4"/>
          <p:cNvSpPr txBox="true"/>
          <p:nvPr/>
        </p:nvSpPr>
        <p:spPr>
          <a:xfrm>
            <a:off x="1363980" y="4897755"/>
            <a:ext cx="2270125" cy="368300"/>
          </a:xfrm>
          <a:prstGeom prst="rect">
            <a:avLst/>
          </a:prstGeom>
          <a:noFill/>
        </p:spPr>
        <p:txBody>
          <a:bodyPr wrap="square" rtlCol="0">
            <a:spAutoFit/>
          </a:bodyPr>
          <a:p>
            <a:r>
              <a:rPr lang="en-US" altLang="en-US"/>
              <a:t>Solve directly:</a:t>
            </a:r>
            <a:endParaRPr lang="en-US" altLang="en-US"/>
          </a:p>
        </p:txBody>
      </p:sp>
      <mc:AlternateContent xmlns:mc="http://schemas.openxmlformats.org/markup-compatibility/2006">
        <mc:Choice xmlns:a14="http://schemas.microsoft.com/office/drawing/2010/main" Requires="a14">
          <p:sp>
            <p:nvSpPr>
              <p:cNvPr id="6" name="Text Box 5"/>
              <p:cNvSpPr txBox="true"/>
              <p:nvPr/>
            </p:nvSpPr>
            <p:spPr>
              <a:xfrm>
                <a:off x="7082092" y="5476811"/>
                <a:ext cx="1365250" cy="62801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𝑑𝐹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num>
                        <m:den>
                          <m:r>
                            <a:rPr lang="en-US" i="1">
                              <a:latin typeface="DejaVu Math TeX Gyre" panose="02000503000000000000" charset="0"/>
                              <a:cs typeface="DejaVu Math TeX Gyre" panose="02000503000000000000" charset="0"/>
                            </a:rPr>
                            <m:t>𝑑𝑥</m:t>
                          </m:r>
                        </m:den>
                      </m:f>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0</m:t>
                      </m:r>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7082092" y="5476811"/>
                <a:ext cx="1365250" cy="628015"/>
              </a:xfrm>
              <a:prstGeom prst="rect">
                <a:avLst/>
              </a:prstGeom>
              <a:blipFill rotWithShape="true">
                <a:blip r:embed="rId2"/>
                <a:stretch>
                  <a:fillRect l="-42" t="-91" r="-1633" b="91"/>
                </a:stretch>
              </a:blipFill>
            </p:spPr>
            <p:txBody>
              <a:bodyPr/>
              <a:lstStyle/>
              <a:p>
                <a:r>
                  <a:rPr lang="en-US" altLang="en-US">
                    <a:noFill/>
                  </a:rPr>
                  <a:t> </a:t>
                </a:r>
              </a:p>
            </p:txBody>
          </p:sp>
        </mc:Fallback>
      </mc:AlternateContent>
      <p:sp>
        <p:nvSpPr>
          <p:cNvPr id="7" name="Text Box 6"/>
          <p:cNvSpPr txBox="true"/>
          <p:nvPr/>
        </p:nvSpPr>
        <p:spPr>
          <a:xfrm>
            <a:off x="9293860" y="5191760"/>
            <a:ext cx="642620" cy="1198880"/>
          </a:xfrm>
          <a:prstGeom prst="rect">
            <a:avLst/>
          </a:prstGeom>
          <a:noFill/>
        </p:spPr>
        <p:txBody>
          <a:bodyPr wrap="square" rtlCol="0">
            <a:spAutoFit/>
          </a:bodyPr>
          <a:p>
            <a:r>
              <a:rPr lang="en-US" altLang="en-US" sz="7200"/>
              <a:t>?</a:t>
            </a:r>
            <a:endParaRPr lang="en-US" altLang="en-US" sz="7200"/>
          </a:p>
        </p:txBody>
      </p:sp>
      <p:sp>
        <p:nvSpPr>
          <p:cNvPr id="8" name="Text Box 7"/>
          <p:cNvSpPr txBox="true"/>
          <p:nvPr/>
        </p:nvSpPr>
        <p:spPr>
          <a:xfrm>
            <a:off x="1363980" y="2876550"/>
            <a:ext cx="2025015" cy="368300"/>
          </a:xfrm>
          <a:prstGeom prst="rect">
            <a:avLst/>
          </a:prstGeom>
          <a:noFill/>
        </p:spPr>
        <p:txBody>
          <a:bodyPr wrap="square" rtlCol="0">
            <a:spAutoFit/>
          </a:bodyPr>
          <a:p>
            <a:r>
              <a:rPr lang="en-US" altLang="en-US"/>
              <a:t>Goal:</a:t>
            </a:r>
            <a:endParaRPr lang="en-US" altLang="en-US"/>
          </a:p>
        </p:txBody>
      </p:sp>
      <mc:AlternateContent xmlns:mc="http://schemas.openxmlformats.org/markup-compatibility/2006">
        <mc:Choice xmlns:a14="http://schemas.microsoft.com/office/drawing/2010/main" Requires="a14">
          <p:sp>
            <p:nvSpPr>
              <p:cNvPr id="10" name="Text Box 9"/>
              <p:cNvSpPr txBox="true"/>
              <p:nvPr/>
            </p:nvSpPr>
            <p:spPr>
              <a:xfrm>
                <a:off x="4891405" y="3244850"/>
                <a:ext cx="4572000" cy="368300"/>
              </a:xfrm>
              <a:prstGeom prst="rect">
                <a:avLst/>
              </a:prstGeom>
              <a:noFill/>
            </p:spPr>
            <p:txBody>
              <a:bodyPr wrap="square" rtlCol="0">
                <a:spAutoFit/>
              </a:bodyPr>
              <a:p>
                <a:r>
                  <a:rPr lang="en-US" altLang="en-US"/>
                  <a:t>Find a </a:t>
                </a:r>
                <a14:m>
                  <m:oMath xmlns:m="http://schemas.openxmlformats.org/officeDocument/2006/math">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𝑥</m:t>
                        </m:r>
                      </m:e>
                      <m:sup>
                        <m:r>
                          <a:rPr lang="en-US" altLang="en-US" i="1">
                            <a:latin typeface="DejaVu Math TeX Gyre" panose="02000503000000000000" charset="0"/>
                            <a:cs typeface="DejaVu Math TeX Gyre" panose="02000503000000000000" charset="0"/>
                          </a:rPr>
                          <m:t>∗</m:t>
                        </m:r>
                      </m:sup>
                    </m:sSup>
                    <m:r>
                      <a:rPr lang="en-US" altLang="en-US" i="1">
                        <a:latin typeface="DejaVu Math TeX Gyre" panose="02000503000000000000" charset="0"/>
                        <a:cs typeface="DejaVu Math TeX Gyre" panose="02000503000000000000" charset="0"/>
                      </a:rPr>
                      <m:t>.</m:t>
                    </m:r>
                  </m:oMath>
                </a14:m>
                <a:r>
                  <a:rPr lang="en-US" altLang="en-US">
                    <a:latin typeface="DejaVu Math TeX Gyre" panose="02000503000000000000" charset="0"/>
                    <a:cs typeface="DejaVu Math TeX Gyre" panose="02000503000000000000" charset="0"/>
                  </a:rPr>
                  <a:t> </a:t>
                </a:r>
                <a:endParaRPr lang="en-US" altLang="en-US">
                  <a:latin typeface="DejaVu Math TeX Gyre" panose="02000503000000000000" charset="0"/>
                  <a:cs typeface="DejaVu Math TeX Gyre" panose="02000503000000000000" charset="0"/>
                </a:endParaRPr>
              </a:p>
            </p:txBody>
          </p:sp>
        </mc:Choice>
        <mc:Fallback>
          <p:sp>
            <p:nvSpPr>
              <p:cNvPr id="10" name="Text Box 9"/>
              <p:cNvSpPr txBox="true">
                <a:spLocks noRot="true" noChangeAspect="true" noMove="true" noResize="true" noEditPoints="true" noAdjustHandles="true" noChangeArrowheads="true" noChangeShapeType="true" noTextEdit="true"/>
              </p:cNvSpPr>
              <p:nvPr/>
            </p:nvSpPr>
            <p:spPr>
              <a:xfrm>
                <a:off x="4891405" y="3244850"/>
                <a:ext cx="4572000" cy="368300"/>
              </a:xfrm>
              <a:prstGeom prst="rect">
                <a:avLst/>
              </a:prstGeom>
              <a:blipFill rotWithShape="true">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true"/>
              <p:nvPr/>
            </p:nvSpPr>
            <p:spPr>
              <a:xfrm>
                <a:off x="4891405" y="3777615"/>
                <a:ext cx="3295650" cy="368300"/>
              </a:xfrm>
              <a:prstGeom prst="rect">
                <a:avLst/>
              </a:prstGeom>
              <a:noFill/>
            </p:spPr>
            <p:txBody>
              <a:bodyPr wrap="none" rtlCol="0" anchor="t">
                <a:spAutoFit/>
              </a:bodyPr>
              <a:p>
                <a:r>
                  <a:rPr lang="en-US" altLang="en-US">
                    <a:latin typeface="DejaVu Math TeX Gyre" panose="02000503000000000000" charset="0"/>
                    <a:cs typeface="DejaVu Math TeX Gyre" panose="02000503000000000000" charset="0"/>
                    <a:sym typeface="+mn-ea"/>
                  </a:rPr>
                  <a:t>In the region </a:t>
                </a:r>
                <a14:m>
                  <m:oMath xmlns:m="http://schemas.openxmlformats.org/officeDocument/2006/math">
                    <m:d>
                      <m:dPr>
                        <m:begChr m:val="‖"/>
                        <m:endChr m:val="‖"/>
                        <m:ctrlPr>
                          <a:rPr lang="en-US" altLang="en-US" i="1">
                            <a:latin typeface="DejaVu Math TeX Gyre" panose="02000503000000000000" charset="0"/>
                            <a:cs typeface="DejaVu Math TeX Gyre" panose="02000503000000000000" charset="0"/>
                          </a:rPr>
                        </m:ctrlPr>
                      </m:dPr>
                      <m:e>
                        <m:r>
                          <a:rPr lang="en-US" altLang="en-US" i="1">
                            <a:latin typeface="DejaVu Math TeX Gyre" panose="02000503000000000000" charset="0"/>
                            <a:cs typeface="DejaVu Math TeX Gyre" panose="02000503000000000000" charset="0"/>
                          </a:rPr>
                          <m:t>𝑥</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𝑥</m:t>
                            </m:r>
                          </m:e>
                          <m:sup>
                            <m:r>
                              <a:rPr lang="en-US" altLang="en-US" i="1">
                                <a:latin typeface="DejaVu Math TeX Gyre" panose="02000503000000000000" charset="0"/>
                                <a:cs typeface="DejaVu Math TeX Gyre" panose="02000503000000000000" charset="0"/>
                              </a:rPr>
                              <m:t>∗</m:t>
                            </m:r>
                          </m:sup>
                        </m:sSup>
                      </m:e>
                    </m:d>
                    <m:r>
                      <a:rPr lang="en-US" altLang="en-US" i="1">
                        <a:latin typeface="DejaVu Math TeX Gyre" panose="02000503000000000000" charset="0"/>
                        <a:cs typeface="DejaVu Math TeX Gyre" panose="02000503000000000000" charset="0"/>
                      </a:rPr>
                      <m:t> &lt;</m:t>
                    </m:r>
                    <m:r>
                      <a:rPr lang="en-US" altLang="en-US" i="1">
                        <a:latin typeface="DejaVu Math TeX Gyre" panose="02000503000000000000" charset="0"/>
                        <a:cs typeface="DejaVu Math TeX Gyre" panose="02000503000000000000" charset="0"/>
                      </a:rPr>
                      <m:t>𝛿</m:t>
                    </m:r>
                    <m:r>
                      <a:rPr lang="en-US" altLang="en-US" i="1">
                        <a:latin typeface="DejaVu Math TeX Gyre" panose="02000503000000000000" charset="0"/>
                        <a:cs typeface="DejaVu Math TeX Gyre" panose="02000503000000000000" charset="0"/>
                      </a:rPr>
                      <m:t>.</m:t>
                    </m:r>
                  </m:oMath>
                </a14:m>
                <a:endParaRPr lang="en-US"/>
              </a:p>
            </p:txBody>
          </p:sp>
        </mc:Choice>
        <mc:Fallback>
          <p:sp>
            <p:nvSpPr>
              <p:cNvPr id="11" name="Text Box 10"/>
              <p:cNvSpPr txBox="true">
                <a:spLocks noRot="true" noChangeAspect="true" noMove="true" noResize="true" noEditPoints="true" noAdjustHandles="true" noChangeArrowheads="true" noChangeShapeType="true" noTextEdit="true"/>
              </p:cNvSpPr>
              <p:nvPr/>
            </p:nvSpPr>
            <p:spPr>
              <a:xfrm>
                <a:off x="4891405" y="3777615"/>
                <a:ext cx="3295650" cy="368300"/>
              </a:xfrm>
              <a:prstGeom prst="rect">
                <a:avLst/>
              </a:prstGeom>
              <a:blipFill rotWithShape="true">
                <a:blip r:embed="rId4"/>
                <a:stretch>
                  <a:fillRect r="-69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Box 11"/>
              <p:cNvSpPr txBox="true"/>
              <p:nvPr/>
            </p:nvSpPr>
            <p:spPr>
              <a:xfrm>
                <a:off x="4716145" y="4302125"/>
                <a:ext cx="2291715"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𝑥</m:t>
                              </m:r>
                            </m:e>
                            <m:sup>
                              <m:r>
                                <a:rPr lang="en-US" altLang="en-US" i="1">
                                  <a:latin typeface="DejaVu Math TeX Gyre" panose="02000503000000000000" charset="0"/>
                                  <a:cs typeface="DejaVu Math TeX Gyre" panose="02000503000000000000" charset="0"/>
                                </a:rPr>
                                <m:t>∗</m:t>
                              </m:r>
                            </m:sup>
                          </m:sSup>
                        </m:e>
                      </m:d>
                      <m:r>
                        <a:rPr lang="en-US" i="1">
                          <a:latin typeface="DejaVu Math TeX Gyre" panose="02000503000000000000" charset="0"/>
                          <a:cs typeface="DejaVu Math TeX Gyre" panose="02000503000000000000" charset="0"/>
                        </a:rPr>
                        <m:t>&lt;=</m:t>
                      </m:r>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oMath>
                  </m:oMathPara>
                </a14:m>
                <a:endParaRPr lang="en-US"/>
              </a:p>
            </p:txBody>
          </p:sp>
        </mc:Choice>
        <mc:Fallback>
          <p:sp>
            <p:nvSpPr>
              <p:cNvPr id="12" name="Text Box 11"/>
              <p:cNvSpPr txBox="true">
                <a:spLocks noRot="true" noChangeAspect="true" noMove="true" noResize="true" noEditPoints="true" noAdjustHandles="true" noChangeArrowheads="true" noChangeShapeType="true" noTextEdit="true"/>
              </p:cNvSpPr>
              <p:nvPr/>
            </p:nvSpPr>
            <p:spPr>
              <a:xfrm>
                <a:off x="4716145" y="4302125"/>
                <a:ext cx="2291715" cy="368300"/>
              </a:xfrm>
              <a:prstGeom prst="rect">
                <a:avLst/>
              </a:prstGeom>
              <a:blipFill rotWithShape="true">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Box 12"/>
              <p:cNvSpPr txBox="true"/>
              <p:nvPr/>
            </p:nvSpPr>
            <p:spPr>
              <a:xfrm>
                <a:off x="3634105" y="5608320"/>
                <a:ext cx="1648460" cy="36576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𝑎</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2</m:t>
                          </m:r>
                        </m:sup>
                      </m:sSup>
                    </m:oMath>
                  </m:oMathPara>
                </a14:m>
                <a:endParaRPr lang="en-US"/>
              </a:p>
            </p:txBody>
          </p:sp>
        </mc:Choice>
        <mc:Fallback>
          <p:sp>
            <p:nvSpPr>
              <p:cNvPr id="13" name="Text Box 12"/>
              <p:cNvSpPr txBox="true">
                <a:spLocks noRot="true" noChangeAspect="true" noMove="true" noResize="true" noEditPoints="true" noAdjustHandles="true" noChangeArrowheads="true" noChangeShapeType="true" noTextEdit="true"/>
              </p:cNvSpPr>
              <p:nvPr/>
            </p:nvSpPr>
            <p:spPr>
              <a:xfrm>
                <a:off x="3634105" y="5608320"/>
                <a:ext cx="1648460" cy="365760"/>
              </a:xfrm>
              <a:prstGeom prst="rect">
                <a:avLst/>
              </a:prstGeom>
              <a:blipFill rotWithShape="true">
                <a:blip r:embed="rId6"/>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cover"/>
          <p:cNvPicPr>
            <a:picLocks noChangeAspect="true"/>
          </p:cNvPicPr>
          <p:nvPr/>
        </p:nvPicPr>
        <p:blipFill>
          <a:blip r:embed="rId1"/>
          <a:stretch>
            <a:fillRect/>
          </a:stretch>
        </p:blipFill>
        <p:spPr>
          <a:xfrm>
            <a:off x="448310" y="313055"/>
            <a:ext cx="4978400" cy="6102350"/>
          </a:xfrm>
          <a:prstGeom prst="rect">
            <a:avLst/>
          </a:prstGeom>
        </p:spPr>
      </p:pic>
      <p:sp>
        <p:nvSpPr>
          <p:cNvPr id="2" name="Text Box 1"/>
          <p:cNvSpPr txBox="true"/>
          <p:nvPr/>
        </p:nvSpPr>
        <p:spPr>
          <a:xfrm>
            <a:off x="5848985" y="924560"/>
            <a:ext cx="4358640" cy="829945"/>
          </a:xfrm>
          <a:prstGeom prst="rect">
            <a:avLst/>
          </a:prstGeom>
          <a:noFill/>
        </p:spPr>
        <p:txBody>
          <a:bodyPr wrap="square" rtlCol="0">
            <a:spAutoFit/>
          </a:bodyPr>
          <a:p>
            <a:r>
              <a:rPr lang="en-US" altLang="en-US" sz="4800"/>
              <a:t>Step by step</a:t>
            </a:r>
            <a:endParaRPr lang="en-US" altLang="en-US" sz="4800"/>
          </a:p>
        </p:txBody>
      </p:sp>
      <mc:AlternateContent xmlns:mc="http://schemas.openxmlformats.org/markup-compatibility/2006">
        <mc:Choice xmlns:a14="http://schemas.microsoft.com/office/drawing/2010/main" Requires="a14">
          <p:sp>
            <p:nvSpPr>
              <p:cNvPr id="3" name="Text Box 2"/>
              <p:cNvSpPr txBox="true"/>
              <p:nvPr/>
            </p:nvSpPr>
            <p:spPr>
              <a:xfrm>
                <a:off x="6137910" y="2887980"/>
                <a:ext cx="5615305" cy="2618740"/>
              </a:xfrm>
              <a:prstGeom prst="rect">
                <a:avLst/>
              </a:prstGeom>
              <a:noFill/>
            </p:spPr>
            <p:txBody>
              <a:bodyPr wrap="square" rtlCol="0">
                <a:spAutoFit/>
              </a:bodyPr>
              <a:p>
                <a:r>
                  <a:rPr lang="en-US" altLang="en-US"/>
                  <a:t>1</a:t>
                </a:r>
                <a:r>
                  <a:rPr lang="en-US" altLang="en-US">
                    <a:latin typeface="DejaVu Math TeX Gyre" panose="02000503000000000000" charset="0"/>
                    <a:cs typeface="DejaVu Math TeX Gyre" panose="02000503000000000000" charset="0"/>
                    <a:sym typeface="+mn-ea"/>
                  </a:rPr>
                  <a:t>&gt;</a:t>
                </a:r>
                <a:r>
                  <a:rPr lang="en-US" altLang="en-US"/>
                  <a:t>Start from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0</m:t>
                        </m:r>
                      </m:sub>
                    </m:sSub>
                  </m:oMath>
                </a14:m>
                <a:r>
                  <a:rPr lang="en-US" altLang="en-US">
                    <a:latin typeface="DejaVu Math TeX Gyre" panose="02000503000000000000" charset="0"/>
                    <a:cs typeface="DejaVu Math TeX Gyre" panose="02000503000000000000" charset="0"/>
                  </a:rPr>
                  <a:t>.</a:t>
                </a:r>
                <a:endParaRPr lang="en-US" altLang="en-US">
                  <a:latin typeface="DejaVu Math TeX Gyre" panose="02000503000000000000" charset="0"/>
                  <a:cs typeface="DejaVu Math TeX Gyre" panose="02000503000000000000" charset="0"/>
                </a:endParaRPr>
              </a:p>
              <a:p>
                <a:endParaRPr lang="en-US" altLang="en-US">
                  <a:latin typeface="DejaVu Math TeX Gyre" panose="02000503000000000000" charset="0"/>
                  <a:cs typeface="DejaVu Math TeX Gyre" panose="02000503000000000000" charset="0"/>
                </a:endParaRPr>
              </a:p>
              <a:p>
                <a:r>
                  <a:rPr lang="en-US" altLang="en-US">
                    <a:latin typeface="DejaVu Math TeX Gyre" panose="02000503000000000000" charset="0"/>
                    <a:cs typeface="DejaVu Math TeX Gyre" panose="02000503000000000000" charset="0"/>
                  </a:rPr>
                  <a:t>2&gt;Find a small increment </a:t>
                </a:r>
                <a14:m>
                  <m:oMath xmlns:m="http://schemas.openxmlformats.org/officeDocument/2006/math">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oMath>
                </a14:m>
                <a:r>
                  <a:rPr lang="en-US" altLang="en-US">
                    <a:latin typeface="DejaVu Math TeX Gyre" panose="02000503000000000000" charset="0"/>
                    <a:cs typeface="DejaVu Math TeX Gyre" panose="02000503000000000000" charset="0"/>
                  </a:rPr>
                  <a:t>, which</a:t>
                </a:r>
                <a:endParaRPr lang="en-US" altLang="en-US">
                  <a:latin typeface="DejaVu Math TeX Gyre" panose="02000503000000000000" charset="0"/>
                  <a:cs typeface="DejaVu Math TeX Gyre" panose="02000503000000000000" charset="0"/>
                </a:endParaRPr>
              </a:p>
              <a:p>
                <a:r>
                  <a:rPr lang="en-US" altLang="en-US">
                    <a:latin typeface="DejaVu Math TeX Gyre" panose="02000503000000000000" charset="0"/>
                    <a:cs typeface="DejaVu Math TeX Gyre" panose="02000503000000000000" charset="0"/>
                  </a:rPr>
                  <a:t>      satisfied </a:t>
                </a:r>
                <a14:m>
                  <m:oMath xmlns:m="http://schemas.openxmlformats.org/officeDocument/2006/math">
                    <m:sSup>
                      <m:sSupPr>
                        <m:ctrlPr>
                          <a:rPr lang="en-US" altLang="en-US" i="1">
                            <a:latin typeface="DejaVu Math TeX Gyre" panose="02000503000000000000" charset="0"/>
                            <a:cs typeface="DejaVu Math TeX Gyre" panose="02000503000000000000" charset="0"/>
                          </a:rPr>
                        </m:ctrlPr>
                      </m:sSupPr>
                      <m:e>
                        <m:d>
                          <m:dPr>
                            <m:begChr m:val="‖"/>
                            <m:endChr m:val="‖"/>
                            <m:ctrlPr>
                              <a:rPr lang="en-US" altLang="en-US" i="1">
                                <a:latin typeface="DejaVu Math TeX Gyre" panose="02000503000000000000" charset="0"/>
                                <a:cs typeface="DejaVu Math TeX Gyre" panose="02000503000000000000" charset="0"/>
                              </a:rPr>
                            </m:ctrlPr>
                          </m:dPr>
                          <m:e>
                            <m:r>
                              <a:rPr lang="en-US" altLang="en-US" i="1">
                                <a:latin typeface="DejaVu Math TeX Gyre" panose="02000503000000000000" charset="0"/>
                                <a:cs typeface="DejaVu Math TeX Gyre" panose="02000503000000000000" charset="0"/>
                              </a:rPr>
                              <m:t>𝑓</m:t>
                            </m:r>
                            <m:d>
                              <m:dPr>
                                <m:ctrlPr>
                                  <a:rPr lang="en-US" altLang="en-US" i="1">
                                    <a:latin typeface="DejaVu Math TeX Gyre" panose="02000503000000000000" charset="0"/>
                                    <a:cs typeface="DejaVu Math TeX Gyre" panose="02000503000000000000" charset="0"/>
                                  </a:rPr>
                                </m:ctrlPr>
                              </m:dPr>
                              <m:e>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e>
                            </m:d>
                          </m:e>
                        </m:d>
                      </m:e>
                      <m:sup>
                        <m:r>
                          <a:rPr lang="en-US" altLang="en-US" i="1">
                            <a:latin typeface="DejaVu Math TeX Gyre" panose="02000503000000000000" charset="0"/>
                            <a:cs typeface="DejaVu Math TeX Gyre" panose="02000503000000000000" charset="0"/>
                          </a:rPr>
                          <m:t>2</m:t>
                        </m:r>
                      </m:sup>
                    </m:sSup>
                    <m:r>
                      <a:rPr lang="en-US" altLang="en-US" i="1">
                        <a:latin typeface="DejaVu Math TeX Gyre" panose="02000503000000000000" charset="0"/>
                        <a:cs typeface="DejaVu Math TeX Gyre" panose="02000503000000000000" charset="0"/>
                      </a:rPr>
                      <m:t>&lt; </m:t>
                    </m:r>
                    <m:sSup>
                      <m:sSupPr>
                        <m:ctrlPr>
                          <a:rPr lang="en-US" altLang="en-US" i="1">
                            <a:latin typeface="DejaVu Math TeX Gyre" panose="02000503000000000000" charset="0"/>
                            <a:cs typeface="DejaVu Math TeX Gyre" panose="02000503000000000000" charset="0"/>
                          </a:rPr>
                        </m:ctrlPr>
                      </m:sSupPr>
                      <m:e>
                        <m:d>
                          <m:dPr>
                            <m:begChr m:val="‖"/>
                            <m:endChr m:val="‖"/>
                            <m:ctrlPr>
                              <a:rPr lang="en-US" altLang="en-US" i="1">
                                <a:latin typeface="DejaVu Math TeX Gyre" panose="02000503000000000000" charset="0"/>
                                <a:cs typeface="DejaVu Math TeX Gyre" panose="02000503000000000000" charset="0"/>
                              </a:rPr>
                            </m:ctrlPr>
                          </m:dPr>
                          <m:e>
                            <m:r>
                              <a:rPr lang="en-US" altLang="en-US" i="1">
                                <a:latin typeface="DejaVu Math TeX Gyre" panose="02000503000000000000" charset="0"/>
                                <a:cs typeface="DejaVu Math TeX Gyre" panose="02000503000000000000" charset="0"/>
                              </a:rPr>
                              <m:t>𝑓</m:t>
                            </m:r>
                            <m:d>
                              <m:dPr>
                                <m:ctrlPr>
                                  <a:rPr lang="en-US" altLang="en-US" i="1">
                                    <a:latin typeface="DejaVu Math TeX Gyre" panose="02000503000000000000" charset="0"/>
                                    <a:cs typeface="DejaVu Math TeX Gyre" panose="02000503000000000000" charset="0"/>
                                  </a:rPr>
                                </m:ctrlPr>
                              </m:dPr>
                              <m:e>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e>
                            </m:d>
                          </m:e>
                        </m:d>
                      </m:e>
                      <m:sup>
                        <m:r>
                          <a:rPr lang="en-US" altLang="en-US" i="1">
                            <a:latin typeface="DejaVu Math TeX Gyre" panose="02000503000000000000" charset="0"/>
                            <a:cs typeface="DejaVu Math TeX Gyre" panose="02000503000000000000" charset="0"/>
                          </a:rPr>
                          <m:t>2</m:t>
                        </m:r>
                      </m:sup>
                    </m:sSup>
                  </m:oMath>
                </a14:m>
                <a:r>
                  <a:rPr lang="en-US" altLang="en-US">
                    <a:latin typeface="DejaVu Math TeX Gyre" panose="02000503000000000000" charset="0"/>
                    <a:cs typeface="DejaVu Math TeX Gyre" panose="02000503000000000000" charset="0"/>
                  </a:rPr>
                  <a:t>.</a:t>
                </a:r>
                <a:endParaRPr lang="en-US" altLang="en-US">
                  <a:latin typeface="DejaVu Math TeX Gyre" panose="02000503000000000000" charset="0"/>
                  <a:cs typeface="DejaVu Math TeX Gyre" panose="02000503000000000000" charset="0"/>
                </a:endParaRPr>
              </a:p>
              <a:p>
                <a:endParaRPr lang="en-US" altLang="en-US">
                  <a:latin typeface="DejaVu Math TeX Gyre" panose="02000503000000000000" charset="0"/>
                  <a:cs typeface="DejaVu Math TeX Gyre" panose="02000503000000000000" charset="0"/>
                </a:endParaRPr>
              </a:p>
              <a:p>
                <a:r>
                  <a:rPr lang="en-US" altLang="en-US">
                    <a:latin typeface="DejaVu Math TeX Gyre" panose="02000503000000000000" charset="0"/>
                    <a:cs typeface="DejaVu Math TeX Gyre" panose="02000503000000000000" charset="0"/>
                  </a:rPr>
                  <a:t>3&gt;If </a:t>
                </a:r>
                <a14:m>
                  <m:oMath xmlns:m="http://schemas.openxmlformats.org/officeDocument/2006/math">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oMath>
                </a14:m>
                <a:r>
                  <a:rPr lang="en-US" altLang="en-US">
                    <a:latin typeface="DejaVu Math TeX Gyre" panose="02000503000000000000" charset="0"/>
                    <a:cs typeface="DejaVu Math TeX Gyre" panose="02000503000000000000" charset="0"/>
                  </a:rPr>
                  <a:t> is extremly small or can’t find a </a:t>
                </a:r>
                <a14:m>
                  <m:oMath xmlns:m="http://schemas.openxmlformats.org/officeDocument/2006/math">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oMath>
                </a14:m>
                <a:endParaRPr lang="en-US" altLang="en-US" i="1">
                  <a:latin typeface="DejaVu Math TeX Gyre" panose="02000503000000000000" charset="0"/>
                  <a:cs typeface="DejaVu Math TeX Gyre" panose="02000503000000000000" charset="0"/>
                </a:endParaRPr>
              </a:p>
              <a:p>
                <a:r>
                  <a:rPr lang="en-US" altLang="en-US" i="1">
                    <a:latin typeface="DejaVu Math TeX Gyre" panose="02000503000000000000" charset="0"/>
                    <a:cs typeface="DejaVu Math TeX Gyre" panose="02000503000000000000" charset="0"/>
                  </a:rPr>
                  <a:t>      </a:t>
                </a:r>
                <a:r>
                  <a:rPr lang="en-US" altLang="en-US">
                    <a:latin typeface="DejaVu Math TeX Gyre" panose="02000503000000000000" charset="0"/>
                    <a:cs typeface="DejaVu Math TeX Gyre" panose="02000503000000000000" charset="0"/>
                  </a:rPr>
                  <a:t> make the 2&gt; feasible, stop the iteration.</a:t>
                </a:r>
                <a:endParaRPr lang="en-US" altLang="en-US">
                  <a:latin typeface="DejaVu Math TeX Gyre" panose="02000503000000000000" charset="0"/>
                  <a:cs typeface="DejaVu Math TeX Gyre" panose="02000503000000000000" charset="0"/>
                </a:endParaRPr>
              </a:p>
              <a:p>
                <a:endParaRPr lang="en-US" altLang="en-US">
                  <a:latin typeface="DejaVu Math TeX Gyre" panose="02000503000000000000" charset="0"/>
                  <a:cs typeface="DejaVu Math TeX Gyre" panose="02000503000000000000" charset="0"/>
                </a:endParaRPr>
              </a:p>
              <a:p>
                <a:r>
                  <a:rPr lang="en-US" altLang="en-US">
                    <a:latin typeface="DejaVu Math TeX Gyre" panose="02000503000000000000" charset="0"/>
                    <a:cs typeface="DejaVu Math TeX Gyre" panose="02000503000000000000" charset="0"/>
                  </a:rPr>
                  <a:t>4&gt;Otherwise,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𝑥</m:t>
                        </m:r>
                      </m:e>
                      <m:sub>
                        <m:r>
                          <a:rPr lang="en-US" altLang="en-US" i="1">
                            <a:latin typeface="DejaVu Math TeX Gyre" panose="02000503000000000000" charset="0"/>
                            <a:cs typeface="DejaVu Math TeX Gyre" panose="02000503000000000000" charset="0"/>
                          </a:rPr>
                          <m:t>𝑘</m:t>
                        </m:r>
                      </m:sub>
                    </m:sSub>
                  </m:oMath>
                </a14:m>
                <a:r>
                  <a:rPr lang="en-US" altLang="en-US">
                    <a:latin typeface="DejaVu Math TeX Gyre" panose="02000503000000000000" charset="0"/>
                    <a:cs typeface="DejaVu Math TeX Gyre" panose="02000503000000000000" charset="0"/>
                  </a:rPr>
                  <a:t>, return 2&gt;.</a:t>
                </a:r>
                <a:endParaRPr lang="en-US" altLang="en-US">
                  <a:latin typeface="DejaVu Math TeX Gyre" panose="02000503000000000000" charset="0"/>
                  <a:cs typeface="DejaVu Math TeX Gyre" panose="02000503000000000000" charset="0"/>
                </a:endParaRPr>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6137910" y="2887980"/>
                <a:ext cx="5615305" cy="2618740"/>
              </a:xfrm>
              <a:prstGeom prst="rect">
                <a:avLst/>
              </a:prstGeom>
              <a:blipFill rotWithShape="true">
                <a:blip r:embed="rId2"/>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Box 1"/>
          <p:cNvSpPr txBox="true"/>
          <p:nvPr/>
        </p:nvSpPr>
        <p:spPr>
          <a:xfrm>
            <a:off x="564515" y="327660"/>
            <a:ext cx="5530215" cy="645160"/>
          </a:xfrm>
          <a:prstGeom prst="rect">
            <a:avLst/>
          </a:prstGeom>
          <a:noFill/>
        </p:spPr>
        <p:txBody>
          <a:bodyPr wrap="square" rtlCol="0">
            <a:spAutoFit/>
          </a:bodyPr>
          <a:p>
            <a:r>
              <a:rPr lang="en-US" altLang="en-US" sz="3600"/>
              <a:t>Analysis each step:</a:t>
            </a:r>
            <a:endParaRPr lang="en-US" altLang="en-US" sz="3600"/>
          </a:p>
        </p:txBody>
      </p:sp>
      <mc:AlternateContent xmlns:mc="http://schemas.openxmlformats.org/markup-compatibility/2006">
        <mc:Choice xmlns:a14="http://schemas.microsoft.com/office/drawing/2010/main" Requires="a14">
          <p:sp>
            <p:nvSpPr>
              <p:cNvPr id="3" name="Text Box 2"/>
              <p:cNvSpPr txBox="true"/>
              <p:nvPr/>
            </p:nvSpPr>
            <p:spPr>
              <a:xfrm>
                <a:off x="1160780" y="1254125"/>
                <a:ext cx="5935980" cy="368300"/>
              </a:xfrm>
              <a:prstGeom prst="rect">
                <a:avLst/>
              </a:prstGeom>
              <a:noFill/>
            </p:spPr>
            <p:txBody>
              <a:bodyPr wrap="square" rtlCol="0">
                <a:spAutoFit/>
              </a:bodyPr>
              <a:p>
                <a:r>
                  <a:rPr lang="en-US" altLang="en-US"/>
                  <a:t>Let us assume, </a:t>
                </a:r>
                <a14:m>
                  <m:oMath xmlns:m="http://schemas.openxmlformats.org/officeDocument/2006/math">
                    <m:r>
                      <a:rPr lang="en-US" altLang="en-US" i="1">
                        <a:latin typeface="DejaVu Math TeX Gyre" panose="02000503000000000000" charset="0"/>
                        <a:cs typeface="DejaVu Math TeX Gyre" panose="02000503000000000000" charset="0"/>
                      </a:rPr>
                      <m:t>𝐹</m:t>
                    </m:r>
                    <m:d>
                      <m:dPr>
                        <m:ctrlPr>
                          <a:rPr lang="en-US" altLang="en-US" i="1">
                            <a:latin typeface="DejaVu Math TeX Gyre" panose="02000503000000000000" charset="0"/>
                            <a:cs typeface="DejaVu Math TeX Gyre" panose="02000503000000000000" charset="0"/>
                          </a:rPr>
                        </m:ctrlPr>
                      </m:dPr>
                      <m:e>
                        <m:r>
                          <a:rPr lang="en-US" altLang="en-US" i="1">
                            <a:latin typeface="DejaVu Math TeX Gyre" panose="02000503000000000000" charset="0"/>
                            <a:cs typeface="DejaVu Math TeX Gyre" panose="02000503000000000000" charset="0"/>
                          </a:rPr>
                          <m:t>𝑥</m:t>
                        </m:r>
                      </m:e>
                    </m:d>
                  </m:oMath>
                </a14:m>
                <a:r>
                  <a:rPr lang="en-US" altLang="en-US"/>
                  <a:t> is smooth and differentiable.</a:t>
                </a:r>
                <a:endParaRPr lang="en-US" altLang="en-US"/>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1160780" y="1254125"/>
                <a:ext cx="5935980" cy="368300"/>
              </a:xfrm>
              <a:prstGeom prst="rect">
                <a:avLst/>
              </a:prstGeom>
              <a:blipFill rotWithShape="true">
                <a:blip r:embed="rId1"/>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Box 4"/>
              <p:cNvSpPr txBox="true"/>
              <p:nvPr/>
            </p:nvSpPr>
            <p:spPr>
              <a:xfrm>
                <a:off x="1746187" y="1846516"/>
                <a:ext cx="5956935" cy="6210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𝐻</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𝑂</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e>
                            <m:sup>
                              <m:r>
                                <a:rPr lang="en-US" i="1">
                                  <a:latin typeface="DejaVu Math TeX Gyre" panose="02000503000000000000" charset="0"/>
                                  <a:cs typeface="DejaVu Math TeX Gyre" panose="02000503000000000000" charset="0"/>
                                </a:rPr>
                                <m:t>3</m:t>
                              </m:r>
                            </m:sup>
                          </m:sSup>
                        </m:e>
                      </m:d>
                    </m:oMath>
                  </m:oMathPara>
                </a14:m>
                <a:endParaRPr lang="en-US"/>
              </a:p>
            </p:txBody>
          </p:sp>
        </mc:Choice>
        <mc:Fallback>
          <p:sp>
            <p:nvSpPr>
              <p:cNvPr id="5" name="Text Box 4"/>
              <p:cNvSpPr txBox="true">
                <a:spLocks noRot="true" noChangeAspect="true" noMove="true" noResize="true" noEditPoints="true" noAdjustHandles="true" noChangeArrowheads="true" noChangeShapeType="true" noTextEdit="true"/>
              </p:cNvSpPr>
              <p:nvPr/>
            </p:nvSpPr>
            <p:spPr>
              <a:xfrm>
                <a:off x="1746187" y="1846516"/>
                <a:ext cx="5956935" cy="621030"/>
              </a:xfrm>
              <a:prstGeom prst="rect">
                <a:avLst/>
              </a:prstGeom>
              <a:blipFill rotWithShape="true">
                <a:blip r:embed="rId2"/>
                <a:stretch>
                  <a:fillRect l="-10" t="-92" r="-374" b="9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true"/>
              <p:nvPr/>
            </p:nvSpPr>
            <p:spPr>
              <a:xfrm>
                <a:off x="1746250" y="2735580"/>
                <a:ext cx="5829300" cy="368300"/>
              </a:xfrm>
              <a:prstGeom prst="rect">
                <a:avLst/>
              </a:prstGeom>
              <a:noFill/>
            </p:spPr>
            <p:txBody>
              <a:bodyPr wrap="square" rtlCol="0">
                <a:spAutoFit/>
              </a:bodyPr>
              <a:p>
                <a14:m>
                  <m:oMath xmlns:m="http://schemas.openxmlformats.org/officeDocument/2006/math">
                    <m:r>
                      <a:rPr lang="en-US" i="1">
                        <a:latin typeface="DejaVu Math TeX Gyre" panose="02000503000000000000" charset="0"/>
                        <a:cs typeface="DejaVu Math TeX Gyre" panose="02000503000000000000" charset="0"/>
                      </a:rPr>
                      <m:t>𝐽</m:t>
                    </m:r>
                  </m:oMath>
                </a14:m>
                <a:r>
                  <a:rPr lang="en-US" altLang="en-US">
                    <a:latin typeface="DejaVu Math TeX Gyre" panose="02000503000000000000" charset="0"/>
                    <a:cs typeface="DejaVu Math TeX Gyre" panose="02000503000000000000" charset="0"/>
                  </a:rPr>
                  <a:t>, jacobian matrix, </a:t>
                </a:r>
                <a14:m>
                  <m:oMath xmlns:m="http://schemas.openxmlformats.org/officeDocument/2006/math">
                    <m:r>
                      <a:rPr lang="en-US" i="1">
                        <a:latin typeface="DejaVu Math TeX Gyre" panose="02000503000000000000" charset="0"/>
                        <a:cs typeface="DejaVu Math TeX Gyre" panose="02000503000000000000" charset="0"/>
                      </a:rPr>
                      <m:t>𝐻</m:t>
                    </m:r>
                  </m:oMath>
                </a14:m>
                <a:r>
                  <a:rPr lang="en-US" altLang="en-US">
                    <a:latin typeface="DejaVu Math TeX Gyre" panose="02000503000000000000" charset="0"/>
                    <a:cs typeface="DejaVu Math TeX Gyre" panose="02000503000000000000" charset="0"/>
                  </a:rPr>
                  <a:t> hessian matrix. </a:t>
                </a:r>
                <a:endParaRPr lang="en-US" altLang="en-US">
                  <a:latin typeface="DejaVu Math TeX Gyre" panose="02000503000000000000" charset="0"/>
                  <a:cs typeface="DejaVu Math TeX Gyre" panose="02000503000000000000" charset="0"/>
                </a:endParaRPr>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1746250" y="2735580"/>
                <a:ext cx="5829300" cy="368300"/>
              </a:xfrm>
              <a:prstGeom prst="rect">
                <a:avLst/>
              </a:prstGeom>
              <a:blipFill rotWithShape="true">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true"/>
              <p:nvPr/>
            </p:nvSpPr>
            <p:spPr>
              <a:xfrm>
                <a:off x="7289165" y="2735580"/>
                <a:ext cx="4017010" cy="368300"/>
              </a:xfrm>
              <a:prstGeom prst="rect">
                <a:avLst/>
              </a:prstGeom>
              <a:noFill/>
            </p:spPr>
            <p:txBody>
              <a:bodyPr wrap="square" rtlCol="0">
                <a:spAutoFit/>
              </a:bodyPr>
              <a:p>
                <a:r>
                  <a:rPr lang="en-US"/>
                  <a:t>Quadratic function</a:t>
                </a:r>
                <a:r>
                  <a:rPr lang="en-US" altLang="en-US"/>
                  <a:t> about</a:t>
                </a:r>
                <a14:m>
                  <m:oMath xmlns:m="http://schemas.openxmlformats.org/officeDocument/2006/math">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𝑥</m:t>
                    </m:r>
                  </m:oMath>
                </a14:m>
                <a:r>
                  <a:rPr lang="en-US" altLang="en-US">
                    <a:latin typeface="DejaVu Math TeX Gyre" panose="02000503000000000000" charset="0"/>
                    <a:cs typeface="DejaVu Math TeX Gyre" panose="02000503000000000000" charset="0"/>
                  </a:rPr>
                  <a:t>.</a:t>
                </a:r>
                <a:r>
                  <a:rPr lang="en-US" altLang="en-US"/>
                  <a:t> </a:t>
                </a:r>
                <a:endParaRPr lang="en-US" altLang="en-US"/>
              </a:p>
            </p:txBody>
          </p:sp>
        </mc:Choice>
        <mc:Fallback>
          <p:sp>
            <p:nvSpPr>
              <p:cNvPr id="7" name="Text Box 6"/>
              <p:cNvSpPr txBox="true">
                <a:spLocks noRot="true" noChangeAspect="true" noMove="true" noResize="true" noEditPoints="true" noAdjustHandles="true" noChangeArrowheads="true" noChangeShapeType="true" noTextEdit="true"/>
              </p:cNvSpPr>
              <p:nvPr/>
            </p:nvSpPr>
            <p:spPr>
              <a:xfrm>
                <a:off x="7289165" y="2735580"/>
                <a:ext cx="4017010" cy="368300"/>
              </a:xfrm>
              <a:prstGeom prst="rect">
                <a:avLst/>
              </a:prstGeom>
              <a:blipFill rotWithShape="true">
                <a:blip r:embed="rId4"/>
                <a:stretch>
                  <a:fillRect/>
                </a:stretch>
              </a:blipFill>
            </p:spPr>
            <p:txBody>
              <a:bodyPr/>
              <a:lstStyle/>
              <a:p>
                <a:r>
                  <a:rPr lang="en-US" altLang="en-US">
                    <a:noFill/>
                  </a:rPr>
                  <a:t> </a:t>
                </a:r>
              </a:p>
            </p:txBody>
          </p:sp>
        </mc:Fallback>
      </mc:AlternateContent>
      <p:cxnSp>
        <p:nvCxnSpPr>
          <p:cNvPr id="8" name="Straight Arrow Connector 7"/>
          <p:cNvCxnSpPr/>
          <p:nvPr/>
        </p:nvCxnSpPr>
        <p:spPr>
          <a:xfrm flipH="true" flipV="true">
            <a:off x="7907020" y="2277745"/>
            <a:ext cx="1151255" cy="383540"/>
          </a:xfrm>
          <a:prstGeom prst="straightConnector1">
            <a:avLst/>
          </a:prstGeom>
          <a:ln w="31750">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 name="Text Box 8"/>
              <p:cNvSpPr txBox="true"/>
              <p:nvPr/>
            </p:nvSpPr>
            <p:spPr>
              <a:xfrm>
                <a:off x="724535" y="3460750"/>
                <a:ext cx="5147310" cy="2861310"/>
              </a:xfrm>
              <a:prstGeom prst="rect">
                <a:avLst/>
              </a:prstGeom>
              <a:noFill/>
            </p:spPr>
            <p:txBody>
              <a:bodyPr wrap="square" rtlCol="0">
                <a:spAutoFit/>
              </a:bodyPr>
              <a:p>
                <a:r>
                  <a:rPr lang="en-US" altLang="en-US"/>
                  <a:t>Lemma:</a:t>
                </a:r>
                <a:endParaRPr lang="en-US" altLang="en-US"/>
              </a:p>
              <a:p>
                <a:endParaRPr lang="en-US" altLang="en-US"/>
              </a:p>
              <a:p>
                <a:r>
                  <a:rPr lang="en-US" altLang="en-US"/>
                  <a:t>1</a:t>
                </a:r>
                <a14:m>
                  <m:oMath xmlns:m="http://schemas.openxmlformats.org/officeDocument/2006/math">
                    <m:r>
                      <a:rPr lang="en-US" i="1">
                        <a:latin typeface="DejaVu Math TeX Gyre" panose="02000503000000000000" charset="0"/>
                        <a:cs typeface="DejaVu Math TeX Gyre" panose="02000503000000000000" charset="0"/>
                      </a:rPr>
                      <m:t>&gt; </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0</m:t>
                    </m:r>
                  </m:oMath>
                </a14:m>
                <a:r>
                  <a:rPr lang="en-US" altLang="en-US">
                    <a:latin typeface="DejaVu Math TeX Gyre" panose="02000503000000000000" charset="0"/>
                    <a:cs typeface="DejaVu Math TeX Gyre" panose="02000503000000000000" charset="0"/>
                  </a:rPr>
                  <a:t>, </a:t>
                </a:r>
                <a14:m>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a14:m>
                <a:r>
                  <a:rPr lang="en-US" altLang="en-US">
                    <a:latin typeface="DejaVu Math TeX Gyre" panose="02000503000000000000" charset="0"/>
                    <a:cs typeface="DejaVu Math TeX Gyre" panose="02000503000000000000" charset="0"/>
                  </a:rPr>
                  <a:t> is stable point.</a:t>
                </a:r>
                <a:endParaRPr lang="en-US" altLang="en-US">
                  <a:latin typeface="DejaVu Math TeX Gyre" panose="02000503000000000000" charset="0"/>
                  <a:cs typeface="DejaVu Math TeX Gyre" panose="02000503000000000000" charset="0"/>
                </a:endParaRPr>
              </a:p>
              <a:p>
                <a:endParaRPr lang="en-US" altLang="en-US">
                  <a:latin typeface="DejaVu Math TeX Gyre" panose="02000503000000000000" charset="0"/>
                  <a:cs typeface="DejaVu Math TeX Gyre" panose="02000503000000000000" charset="0"/>
                </a:endParaRPr>
              </a:p>
              <a:p>
                <a:r>
                  <a:rPr lang="en-US" altLang="en-US">
                    <a:latin typeface="DejaVu Math TeX Gyre" panose="02000503000000000000" charset="0"/>
                    <a:cs typeface="DejaVu Math TeX Gyre" panose="02000503000000000000" charset="0"/>
                  </a:rPr>
                  <a:t>2&gt; If </a:t>
                </a:r>
                <a14:m>
                  <m:oMath xmlns:m="http://schemas.openxmlformats.org/officeDocument/2006/math">
                    <m:r>
                      <a:rPr lang="en-US" i="1">
                        <a:latin typeface="DejaVu Math TeX Gyre" panose="02000503000000000000" charset="0"/>
                        <a:cs typeface="DejaVu Math TeX Gyre" panose="02000503000000000000" charset="0"/>
                      </a:rPr>
                      <m:t>𝐻</m:t>
                    </m:r>
                  </m:oMath>
                </a14:m>
                <a:r>
                  <a:rPr lang="en-US" altLang="en-US"/>
                  <a:t> is positive, </a:t>
                </a:r>
                <a14:m>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a14:m>
                <a:r>
                  <a:rPr lang="en-US" altLang="en-US"/>
                  <a:t> has minimum.</a:t>
                </a:r>
                <a:endParaRPr lang="en-US" altLang="en-US"/>
              </a:p>
              <a:p>
                <a:endParaRPr lang="en-US" altLang="en-US"/>
              </a:p>
              <a:p>
                <a:r>
                  <a:rPr lang="en-US" altLang="en-US"/>
                  <a:t>3</a:t>
                </a:r>
                <a:r>
                  <a:rPr lang="en-US" altLang="en-US">
                    <a:latin typeface="DejaVu Math TeX Gyre" panose="02000503000000000000" charset="0"/>
                    <a:cs typeface="DejaVu Math TeX Gyre" panose="02000503000000000000" charset="0"/>
                    <a:sym typeface="+mn-ea"/>
                  </a:rPr>
                  <a:t>&gt;</a:t>
                </a:r>
                <a:r>
                  <a:rPr lang="en-US" altLang="en-US"/>
                  <a:t> If </a:t>
                </a:r>
                <a14:m>
                  <m:oMath xmlns:m="http://schemas.openxmlformats.org/officeDocument/2006/math">
                    <m:r>
                      <a:rPr lang="en-US" i="1">
                        <a:latin typeface="DejaVu Math TeX Gyre" panose="02000503000000000000" charset="0"/>
                        <a:cs typeface="DejaVu Math TeX Gyre" panose="02000503000000000000" charset="0"/>
                      </a:rPr>
                      <m:t>𝐻</m:t>
                    </m:r>
                  </m:oMath>
                </a14:m>
                <a:r>
                  <a:rPr lang="en-US" altLang="en-US"/>
                  <a:t> is negative, </a:t>
                </a:r>
                <a14:m>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a14:m>
                <a:r>
                  <a:rPr lang="en-US" altLang="en-US">
                    <a:sym typeface="+mn-ea"/>
                  </a:rPr>
                  <a:t> has maximum.</a:t>
                </a:r>
                <a:endParaRPr lang="en-US" altLang="en-US">
                  <a:sym typeface="+mn-ea"/>
                </a:endParaRPr>
              </a:p>
              <a:p>
                <a:endParaRPr lang="en-US" altLang="en-US">
                  <a:sym typeface="+mn-ea"/>
                </a:endParaRPr>
              </a:p>
              <a:p>
                <a:r>
                  <a:rPr lang="en-US" altLang="en-US">
                    <a:sym typeface="+mn-ea"/>
                  </a:rPr>
                  <a:t>4</a:t>
                </a:r>
                <a:r>
                  <a:rPr lang="en-US" altLang="en-US">
                    <a:latin typeface="DejaVu Math TeX Gyre" panose="02000503000000000000" charset="0"/>
                    <a:cs typeface="DejaVu Math TeX Gyre" panose="02000503000000000000" charset="0"/>
                    <a:sym typeface="+mn-ea"/>
                  </a:rPr>
                  <a:t>&gt; If </a:t>
                </a:r>
                <a14:m>
                  <m:oMath xmlns:m="http://schemas.openxmlformats.org/officeDocument/2006/math">
                    <m:r>
                      <a:rPr lang="en-US" i="1">
                        <a:latin typeface="DejaVu Math TeX Gyre" panose="02000503000000000000" charset="0"/>
                        <a:cs typeface="DejaVu Math TeX Gyre" panose="02000503000000000000" charset="0"/>
                      </a:rPr>
                      <m:t>𝐻</m:t>
                    </m:r>
                  </m:oMath>
                </a14:m>
                <a:r>
                  <a:rPr lang="en-US" altLang="en-US"/>
                  <a:t> is indefinite, </a:t>
                </a:r>
                <a14:m>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a14:m>
                <a:r>
                  <a:rPr lang="en-US" altLang="en-US"/>
                  <a:t> is saddle point.</a:t>
                </a:r>
                <a:endParaRPr lang="en-US" altLang="en-US"/>
              </a:p>
              <a:p>
                <a:endParaRPr lang="en-US" altLang="en-US"/>
              </a:p>
            </p:txBody>
          </p:sp>
        </mc:Choice>
        <mc:Fallback>
          <p:sp>
            <p:nvSpPr>
              <p:cNvPr id="9" name="Text Box 8"/>
              <p:cNvSpPr txBox="true">
                <a:spLocks noRot="true" noChangeAspect="true" noMove="true" noResize="true" noEditPoints="true" noAdjustHandles="true" noChangeArrowheads="true" noChangeShapeType="true" noTextEdit="true"/>
              </p:cNvSpPr>
              <p:nvPr/>
            </p:nvSpPr>
            <p:spPr>
              <a:xfrm>
                <a:off x="724535" y="3460750"/>
                <a:ext cx="5147310" cy="2861310"/>
              </a:xfrm>
              <a:prstGeom prst="rect">
                <a:avLst/>
              </a:prstGeom>
              <a:blipFill rotWithShape="true">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Box 9"/>
              <p:cNvSpPr txBox="true"/>
              <p:nvPr/>
            </p:nvSpPr>
            <p:spPr>
              <a:xfrm>
                <a:off x="6094667" y="3707066"/>
                <a:ext cx="5516245" cy="8813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𝐻</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den>
                      </m:f>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𝐻</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0</m:t>
                      </m:r>
                    </m:oMath>
                  </m:oMathPara>
                </a14:m>
                <a:endParaRPr lang="en-US"/>
              </a:p>
            </p:txBody>
          </p:sp>
        </mc:Choice>
        <mc:Fallback>
          <p:sp>
            <p:nvSpPr>
              <p:cNvPr id="10" name="Text Box 9"/>
              <p:cNvSpPr txBox="true">
                <a:spLocks noRot="true" noChangeAspect="true" noMove="true" noResize="true" noEditPoints="true" noAdjustHandles="true" noChangeArrowheads="true" noChangeShapeType="true" noTextEdit="true"/>
              </p:cNvSpPr>
              <p:nvPr/>
            </p:nvSpPr>
            <p:spPr>
              <a:xfrm>
                <a:off x="6094667" y="3707066"/>
                <a:ext cx="5516245" cy="881380"/>
              </a:xfrm>
              <a:prstGeom prst="rect">
                <a:avLst/>
              </a:prstGeom>
              <a:blipFill rotWithShape="true">
                <a:blip r:embed="rId6"/>
                <a:stretch>
                  <a:fillRect l="-10" t="-65" r="-404" b="6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true"/>
              <p:nvPr/>
            </p:nvSpPr>
            <p:spPr>
              <a:xfrm>
                <a:off x="7929817" y="4816411"/>
                <a:ext cx="1845945" cy="37528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𝐻</m:t>
                          </m:r>
                        </m:e>
                        <m: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oMath>
                  </m:oMathPara>
                </a14:m>
                <a:endParaRPr lang="en-US" altLang="en-US">
                  <a:latin typeface="DejaVu Math TeX Gyre" panose="02000503000000000000" charset="0"/>
                  <a:cs typeface="DejaVu Math TeX Gyre" panose="02000503000000000000" charset="0"/>
                </a:endParaRPr>
              </a:p>
            </p:txBody>
          </p:sp>
        </mc:Choice>
        <mc:Fallback>
          <p:sp>
            <p:nvSpPr>
              <p:cNvPr id="11" name="Text Box 10"/>
              <p:cNvSpPr txBox="true">
                <a:spLocks noRot="true" noChangeAspect="true" noMove="true" noResize="true" noEditPoints="true" noAdjustHandles="true" noChangeArrowheads="true" noChangeShapeType="true" noTextEdit="true"/>
              </p:cNvSpPr>
              <p:nvPr/>
            </p:nvSpPr>
            <p:spPr>
              <a:xfrm>
                <a:off x="7929817" y="4816411"/>
                <a:ext cx="1845945" cy="375285"/>
              </a:xfrm>
              <a:prstGeom prst="rect">
                <a:avLst/>
              </a:prstGeom>
              <a:blipFill rotWithShape="true">
                <a:blip r:embed="rId7"/>
                <a:stretch>
                  <a:fillRect l="-31" t="-152" r="31" b="152"/>
                </a:stretch>
              </a:blipFill>
            </p:spPr>
            <p:txBody>
              <a:bodyPr/>
              <a:lstStyle/>
              <a:p>
                <a:r>
                  <a:rPr lang="en-US" altLang="en-US">
                    <a:noFill/>
                  </a:rPr>
                  <a:t> </a:t>
                </a:r>
              </a:p>
            </p:txBody>
          </p:sp>
        </mc:Fallback>
      </mc:AlternateContent>
      <p:sp>
        <p:nvSpPr>
          <p:cNvPr id="12" name="Text Box 11"/>
          <p:cNvSpPr txBox="true"/>
          <p:nvPr/>
        </p:nvSpPr>
        <p:spPr>
          <a:xfrm>
            <a:off x="8062595" y="5361940"/>
            <a:ext cx="1580515" cy="829945"/>
          </a:xfrm>
          <a:prstGeom prst="rect">
            <a:avLst/>
          </a:prstGeom>
          <a:noFill/>
        </p:spPr>
        <p:txBody>
          <a:bodyPr wrap="square" rtlCol="0">
            <a:spAutoFit/>
          </a:bodyPr>
          <a:p>
            <a:r>
              <a:rPr lang="en-US" altLang="en-US" sz="4800"/>
              <a:t>H ?</a:t>
            </a:r>
            <a:endParaRPr lang="en-US" altLang="en-US" sz="4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Box 1"/>
              <p:cNvSpPr txBox="true"/>
              <p:nvPr/>
            </p:nvSpPr>
            <p:spPr>
              <a:xfrm>
                <a:off x="1343025" y="4079240"/>
                <a:ext cx="5600700" cy="38544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𝑂</m:t>
                      </m:r>
                      <m:d>
                        <m:dPr>
                          <m:ctrlPr>
                            <a:rPr lang="en-US" i="1">
                              <a:latin typeface="DejaVu Math TeX Gyre" panose="02000503000000000000" charset="0"/>
                              <a:cs typeface="DejaVu Math TeX Gyre" panose="02000503000000000000" charset="0"/>
                            </a:rPr>
                          </m:ctrlPr>
                        </m:dPr>
                        <m:e>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e>
                            <m:sup>
                              <m:r>
                                <a:rPr lang="en-US" i="1">
                                  <a:latin typeface="DejaVu Math TeX Gyre" panose="02000503000000000000" charset="0"/>
                                  <a:cs typeface="DejaVu Math TeX Gyre" panose="02000503000000000000" charset="0"/>
                                </a:rPr>
                                <m:t>2</m:t>
                              </m:r>
                            </m:sup>
                          </m:sSup>
                        </m:e>
                      </m:d>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m:oMathPara>
                </a14:m>
                <a:endParaRPr lang="en-US"/>
              </a:p>
            </p:txBody>
          </p:sp>
        </mc:Choice>
        <mc:Fallback>
          <p:sp>
            <p:nvSpPr>
              <p:cNvPr id="2" name="Text Box 1"/>
              <p:cNvSpPr txBox="true">
                <a:spLocks noRot="true" noChangeAspect="true" noMove="true" noResize="true" noEditPoints="true" noAdjustHandles="true" noChangeArrowheads="true" noChangeShapeType="true" noTextEdit="true"/>
              </p:cNvSpPr>
              <p:nvPr/>
            </p:nvSpPr>
            <p:spPr>
              <a:xfrm>
                <a:off x="1343025" y="4079240"/>
                <a:ext cx="5600700" cy="385445"/>
              </a:xfrm>
              <a:prstGeom prst="rect">
                <a:avLst/>
              </a:prstGeom>
              <a:blipFill rotWithShape="true">
                <a:blip r:embed="rId1"/>
                <a:stretch>
                  <a:fillRect r="-40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 name="Text Box 2"/>
              <p:cNvSpPr txBox="true"/>
              <p:nvPr/>
            </p:nvSpPr>
            <p:spPr>
              <a:xfrm>
                <a:off x="1342962" y="4650676"/>
                <a:ext cx="8468995" cy="6210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𝑓</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m:t>
                      </m:r>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sup>
                          <m:r>
                            <a:rPr lang="en-US" i="1">
                              <a:latin typeface="DejaVu Math TeX Gyre" panose="02000503000000000000" charset="0"/>
                              <a:cs typeface="DejaVu Math TeX Gyre" panose="02000503000000000000" charset="0"/>
                            </a:rPr>
                            <m:t>𝑇</m:t>
                          </m:r>
                        </m:sup>
                      </m:sSup>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oMath>
                  </m:oMathPara>
                </a14:m>
                <a:endParaRPr lang="en-US"/>
              </a:p>
            </p:txBody>
          </p:sp>
        </mc:Choice>
        <mc:Fallback>
          <p:sp>
            <p:nvSpPr>
              <p:cNvPr id="3" name="Text Box 2"/>
              <p:cNvSpPr txBox="true">
                <a:spLocks noRot="true" noChangeAspect="true" noMove="true" noResize="true" noEditPoints="true" noAdjustHandles="true" noChangeArrowheads="true" noChangeShapeType="true" noTextEdit="true"/>
              </p:cNvSpPr>
              <p:nvPr/>
            </p:nvSpPr>
            <p:spPr>
              <a:xfrm>
                <a:off x="1342962" y="4650676"/>
                <a:ext cx="8468995" cy="621030"/>
              </a:xfrm>
              <a:prstGeom prst="rect">
                <a:avLst/>
              </a:prstGeom>
              <a:blipFill rotWithShape="true">
                <a:blip r:embed="rId2"/>
                <a:stretch>
                  <a:fillRect l="-7" t="-92" r="-263" b="92"/>
                </a:stretch>
              </a:blipFill>
            </p:spPr>
            <p:txBody>
              <a:bodyPr/>
              <a:lstStyle/>
              <a:p>
                <a:r>
                  <a:rPr lang="en-US" altLang="en-US">
                    <a:noFill/>
                  </a:rPr>
                  <a:t> </a:t>
                </a:r>
              </a:p>
            </p:txBody>
          </p:sp>
        </mc:Fallback>
      </mc:AlternateContent>
      <p:sp>
        <p:nvSpPr>
          <p:cNvPr id="4" name="Text Box 3"/>
          <p:cNvSpPr txBox="true"/>
          <p:nvPr/>
        </p:nvSpPr>
        <p:spPr>
          <a:xfrm>
            <a:off x="1230630" y="412750"/>
            <a:ext cx="4966335" cy="368300"/>
          </a:xfrm>
          <a:prstGeom prst="rect">
            <a:avLst/>
          </a:prstGeom>
          <a:noFill/>
        </p:spPr>
        <p:txBody>
          <a:bodyPr wrap="square" rtlCol="0">
            <a:spAutoFit/>
          </a:bodyPr>
          <a:p>
            <a:r>
              <a:rPr lang="en-US"/>
              <a:t>Symbol description</a:t>
            </a:r>
            <a:r>
              <a:rPr lang="en-US" altLang="en-US"/>
              <a:t>:</a:t>
            </a:r>
            <a:endParaRPr lang="en-US" altLang="en-US"/>
          </a:p>
        </p:txBody>
      </p:sp>
      <mc:AlternateContent xmlns:mc="http://schemas.openxmlformats.org/markup-compatibility/2006">
        <mc:Choice xmlns:a14="http://schemas.microsoft.com/office/drawing/2010/main" Requires="a14">
          <p:sp>
            <p:nvSpPr>
              <p:cNvPr id="5" name="Text Box 4"/>
              <p:cNvSpPr txBox="true"/>
              <p:nvPr/>
            </p:nvSpPr>
            <p:spPr>
              <a:xfrm>
                <a:off x="7960995" y="412750"/>
                <a:ext cx="2514600" cy="77089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nary>
                        <m:naryPr>
                          <m:chr m:val="∑"/>
                          <m:limLoc m:val="undOvr"/>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𝑚</m:t>
                          </m:r>
                        </m:sup>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2</m:t>
                              </m:r>
                            </m:den>
                          </m:f>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d>
                            </m:e>
                            <m:sup>
                              <m:r>
                                <a:rPr lang="en-US" i="1">
                                  <a:latin typeface="DejaVu Math TeX Gyre" panose="02000503000000000000" charset="0"/>
                                  <a:cs typeface="DejaVu Math TeX Gyre" panose="02000503000000000000" charset="0"/>
                                </a:rPr>
                                <m:t>2</m:t>
                              </m:r>
                            </m:sup>
                          </m:sSup>
                        </m:e>
                      </m:nary>
                    </m:oMath>
                  </m:oMathPara>
                </a14:m>
                <a:endParaRPr lang="en-US"/>
              </a:p>
            </p:txBody>
          </p:sp>
        </mc:Choice>
        <mc:Fallback>
          <p:sp>
            <p:nvSpPr>
              <p:cNvPr id="5" name="Text Box 4"/>
              <p:cNvSpPr txBox="true">
                <a:spLocks noRot="true" noChangeAspect="true" noMove="true" noResize="true" noEditPoints="true" noAdjustHandles="true" noChangeArrowheads="true" noChangeShapeType="true" noTextEdit="true"/>
              </p:cNvSpPr>
              <p:nvPr/>
            </p:nvSpPr>
            <p:spPr>
              <a:xfrm>
                <a:off x="7960995" y="412750"/>
                <a:ext cx="2514600" cy="770890"/>
              </a:xfrm>
              <a:prstGeom prst="rect">
                <a:avLst/>
              </a:prstGeom>
              <a:blipFill rotWithShape="true">
                <a:blip r:embed="rId3"/>
                <a:stretch>
                  <a:fillRect r="-40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true"/>
              <p:nvPr/>
            </p:nvSpPr>
            <p:spPr>
              <a:xfrm>
                <a:off x="1342962" y="992441"/>
                <a:ext cx="1960245" cy="8851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1</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mr>
                            <m:mr>
                              <m:e>
                                <m:r>
                                  <a:rPr lang="en-US" i="1">
                                    <a:latin typeface="DejaVu Math TeX Gyre" panose="02000503000000000000" charset="0"/>
                                    <a:cs typeface="DejaVu Math TeX Gyre" panose="02000503000000000000" charset="0"/>
                                  </a:rPr>
                                  <m:t>...</m:t>
                                </m:r>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𝑚</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mr>
                          </m:m>
                        </m:e>
                      </m:d>
                    </m:oMath>
                  </m:oMathPara>
                </a14:m>
                <a:endParaRPr lang="en-US"/>
              </a:p>
            </p:txBody>
          </p:sp>
        </mc:Choice>
        <mc:Fallback>
          <p:sp>
            <p:nvSpPr>
              <p:cNvPr id="6" name="Text Box 5"/>
              <p:cNvSpPr txBox="true">
                <a:spLocks noRot="true" noChangeAspect="true" noMove="true" noResize="true" noEditPoints="true" noAdjustHandles="true" noChangeArrowheads="true" noChangeShapeType="true" noTextEdit="true"/>
              </p:cNvSpPr>
              <p:nvPr/>
            </p:nvSpPr>
            <p:spPr>
              <a:xfrm>
                <a:off x="1342962" y="992441"/>
                <a:ext cx="1960245" cy="885190"/>
              </a:xfrm>
              <a:prstGeom prst="rect">
                <a:avLst/>
              </a:prstGeom>
              <a:blipFill rotWithShape="true">
                <a:blip r:embed="rId4"/>
                <a:stretch>
                  <a:fillRect l="-29" t="-65" r="-1137" b="6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true"/>
              <p:nvPr/>
            </p:nvSpPr>
            <p:spPr>
              <a:xfrm>
                <a:off x="4221480" y="1183640"/>
                <a:ext cx="3073400" cy="5422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nary>
                        <m:naryPr>
                          <m:chr m:val="∑"/>
                          <m:limLoc m:val="subSup"/>
                          <m:ctrlPr>
                            <a:rPr lang="en-US" i="1">
                              <a:latin typeface="DejaVu Math TeX Gyre" panose="02000503000000000000" charset="0"/>
                              <a:cs typeface="DejaVu Math TeX Gyre" panose="02000503000000000000" charset="0"/>
                            </a:rPr>
                          </m:ctrlPr>
                        </m:naryPr>
                        <m:sub>
                          <m:r>
                            <a:rPr lang="en-US" i="1">
                              <a:latin typeface="DejaVu Math TeX Gyre" panose="02000503000000000000" charset="0"/>
                              <a:cs typeface="DejaVu Math TeX Gyre" panose="02000503000000000000" charset="0"/>
                            </a:rPr>
                            <m:t>𝑖</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sub>
                        <m:sup>
                          <m:r>
                            <a:rPr lang="en-US" i="1">
                              <a:latin typeface="DejaVu Math TeX Gyre" panose="02000503000000000000" charset="0"/>
                              <a:cs typeface="DejaVu Math TeX Gyre" panose="02000503000000000000" charset="0"/>
                            </a:rPr>
                            <m:t>𝑚</m:t>
                          </m:r>
                        </m:sup>
                        <m:e>
                          <m:sSup>
                            <m:sSupPr>
                              <m:ctrlPr>
                                <a:rPr lang="en-US" i="1">
                                  <a:latin typeface="DejaVu Math TeX Gyre" panose="02000503000000000000" charset="0"/>
                                  <a:cs typeface="DejaVu Math TeX Gyre" panose="02000503000000000000" charset="0"/>
                                </a:rPr>
                              </m:ctrlPr>
                            </m:sSupP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sup>
                              <m:r>
                                <a:rPr lang="en-US" i="1">
                                  <a:latin typeface="DejaVu Math TeX Gyre" panose="02000503000000000000" charset="0"/>
                                  <a:cs typeface="DejaVu Math TeX Gyre" panose="02000503000000000000" charset="0"/>
                                </a:rPr>
                                <m:t>2</m:t>
                              </m:r>
                            </m:sup>
                          </m:sSup>
                        </m:e>
                      </m:nary>
                    </m:oMath>
                  </m:oMathPara>
                </a14:m>
                <a:endParaRPr lang="en-US"/>
              </a:p>
            </p:txBody>
          </p:sp>
        </mc:Choice>
        <mc:Fallback>
          <p:sp>
            <p:nvSpPr>
              <p:cNvPr id="7" name="Text Box 6"/>
              <p:cNvSpPr txBox="true">
                <a:spLocks noRot="true" noChangeAspect="true" noMove="true" noResize="true" noEditPoints="true" noAdjustHandles="true" noChangeArrowheads="true" noChangeShapeType="true" noTextEdit="true"/>
              </p:cNvSpPr>
              <p:nvPr/>
            </p:nvSpPr>
            <p:spPr>
              <a:xfrm>
                <a:off x="4221480" y="1183640"/>
                <a:ext cx="3073400" cy="542290"/>
              </a:xfrm>
              <a:prstGeom prst="rect">
                <a:avLst/>
              </a:prstGeom>
              <a:blipFill rotWithShape="true">
                <a:blip r:embed="rId5"/>
                <a:stretch>
                  <a:fillRect r="-47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true"/>
              <p:nvPr/>
            </p:nvSpPr>
            <p:spPr>
              <a:xfrm>
                <a:off x="1230567" y="2089086"/>
                <a:ext cx="2617470" cy="8794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𝑓</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den>
                      </m:f>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1"/>
                                    <m:mcJc m:val="center"/>
                                  </m:mcPr>
                                </m:mc>
                              </m:mcs>
                              <m:ctrlPr>
                                <a:rPr lang="en-US" i="1">
                                  <a:latin typeface="DejaVu Math TeX Gyre" panose="02000503000000000000" charset="0"/>
                                  <a:cs typeface="DejaVu Math TeX Gyre" panose="02000503000000000000" charset="0"/>
                                </a:rPr>
                              </m:ctrlPr>
                            </m:mP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𝐽</m:t>
                                    </m:r>
                                  </m:e>
                                  <m:sub>
                                    <m:r>
                                      <a:rPr lang="en-US" i="1">
                                        <a:latin typeface="DejaVu Math TeX Gyre" panose="02000503000000000000" charset="0"/>
                                        <a:cs typeface="DejaVu Math TeX Gyre" panose="02000503000000000000" charset="0"/>
                                      </a:rPr>
                                      <m:t>1</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mr>
                            <m:mr>
                              <m:e>
                                <m:r>
                                  <a:rPr lang="en-US" i="1">
                                    <a:latin typeface="DejaVu Math TeX Gyre" panose="02000503000000000000" charset="0"/>
                                    <a:cs typeface="DejaVu Math TeX Gyre" panose="02000503000000000000" charset="0"/>
                                  </a:rPr>
                                  <m:t>...</m:t>
                                </m:r>
                              </m:e>
                            </m:mr>
                            <m:mr>
                              <m:e>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𝐽</m:t>
                                    </m:r>
                                  </m:e>
                                  <m:sub>
                                    <m:r>
                                      <a:rPr lang="en-US" i="1">
                                        <a:latin typeface="DejaVu Math TeX Gyre" panose="02000503000000000000" charset="0"/>
                                        <a:cs typeface="DejaVu Math TeX Gyre" panose="02000503000000000000" charset="0"/>
                                      </a:rPr>
                                      <m:t>𝑚</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e>
                            </m:mr>
                          </m:m>
                        </m:e>
                      </m:d>
                    </m:oMath>
                  </m:oMathPara>
                </a14:m>
                <a:endParaRPr lang="en-US"/>
              </a:p>
            </p:txBody>
          </p:sp>
        </mc:Choice>
        <mc:Fallback>
          <p:sp>
            <p:nvSpPr>
              <p:cNvPr id="8" name="Text Box 7"/>
              <p:cNvSpPr txBox="true">
                <a:spLocks noRot="true" noChangeAspect="true" noMove="true" noResize="true" noEditPoints="true" noAdjustHandles="true" noChangeArrowheads="true" noChangeShapeType="true" noTextEdit="true"/>
              </p:cNvSpPr>
              <p:nvPr/>
            </p:nvSpPr>
            <p:spPr>
              <a:xfrm>
                <a:off x="1230567" y="2089086"/>
                <a:ext cx="2617470" cy="879475"/>
              </a:xfrm>
              <a:prstGeom prst="rect">
                <a:avLst/>
              </a:prstGeom>
              <a:blipFill rotWithShape="true">
                <a:blip r:embed="rId6"/>
                <a:stretch>
                  <a:fillRect l="-22" t="-65" r="-536" b="6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true"/>
              <p:nvPr/>
            </p:nvSpPr>
            <p:spPr>
              <a:xfrm>
                <a:off x="4221417" y="2193226"/>
                <a:ext cx="3578225" cy="6718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𝐽</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r>
                        <a:rPr lang="en-US" i="1">
                          <a:latin typeface="DejaVu Math TeX Gyre" panose="02000503000000000000" charset="0"/>
                          <a:cs typeface="DejaVu Math TeX Gyre" panose="02000503000000000000" charset="0"/>
                        </a:rPr>
                        <m:t>=</m:t>
                      </m:r>
                      <m:d>
                        <m:dPr>
                          <m:begChr m:val="["/>
                          <m:endChr m:val="]"/>
                          <m:ctrlPr>
                            <a:rPr lang="en-US" i="1">
                              <a:latin typeface="DejaVu Math TeX Gyre" panose="02000503000000000000" charset="0"/>
                              <a:cs typeface="DejaVu Math TeX Gyre" panose="02000503000000000000" charset="0"/>
                            </a:rPr>
                          </m:ctrlPr>
                        </m:dPr>
                        <m:e>
                          <m:m>
                            <m:mPr>
                              <m:mcs>
                                <m:mc>
                                  <m:mcPr>
                                    <m:count m:val="3"/>
                                    <m:mcJc m:val="center"/>
                                  </m:mcPr>
                                </m:mc>
                              </m:mcs>
                              <m:ctrlPr>
                                <a:rPr lang="en-US" i="1">
                                  <a:latin typeface="DejaVu Math TeX Gyre" panose="02000503000000000000" charset="0"/>
                                  <a:cs typeface="DejaVu Math TeX Gyre" panose="02000503000000000000" charset="0"/>
                                </a:rPr>
                              </m:ctrlPr>
                            </m:mPr>
                            <m:mr>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num>
                                  <m:den>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1</m:t>
                                        </m:r>
                                      </m:sub>
                                    </m:sSub>
                                  </m:den>
                                </m:f>
                              </m:e>
                              <m:e>
                                <m:r>
                                  <a:rPr lang="en-US" i="1">
                                    <a:latin typeface="DejaVu Math TeX Gyre" panose="02000503000000000000" charset="0"/>
                                    <a:cs typeface="DejaVu Math TeX Gyre" panose="02000503000000000000" charset="0"/>
                                  </a:rPr>
                                  <m:t>...</m:t>
                                </m:r>
                              </m:e>
                              <m:e>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𝑓</m:t>
                                        </m:r>
                                      </m:e>
                                      <m:sub>
                                        <m:r>
                                          <a:rPr lang="en-US" i="1">
                                            <a:latin typeface="DejaVu Math TeX Gyre" panose="02000503000000000000" charset="0"/>
                                            <a:cs typeface="DejaVu Math TeX Gyre" panose="02000503000000000000" charset="0"/>
                                          </a:rPr>
                                          <m:t>𝑖</m:t>
                                        </m:r>
                                      </m:sub>
                                    </m:sSub>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e>
                                    </m:d>
                                  </m:num>
                                  <m:den>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𝑚</m:t>
                                        </m:r>
                                      </m:sub>
                                    </m:sSub>
                                  </m:den>
                                </m:f>
                              </m:e>
                            </m:mr>
                          </m:m>
                        </m:e>
                      </m:d>
                    </m:oMath>
                  </m:oMathPara>
                </a14:m>
                <a:endParaRPr lang="en-US"/>
              </a:p>
            </p:txBody>
          </p:sp>
        </mc:Choice>
        <mc:Fallback>
          <p:sp>
            <p:nvSpPr>
              <p:cNvPr id="9" name="Text Box 8"/>
              <p:cNvSpPr txBox="true">
                <a:spLocks noRot="true" noChangeAspect="true" noMove="true" noResize="true" noEditPoints="true" noAdjustHandles="true" noChangeArrowheads="true" noChangeShapeType="true" noTextEdit="true"/>
              </p:cNvSpPr>
              <p:nvPr/>
            </p:nvSpPr>
            <p:spPr>
              <a:xfrm>
                <a:off x="4221417" y="2193226"/>
                <a:ext cx="3578225" cy="671830"/>
              </a:xfrm>
              <a:prstGeom prst="rect">
                <a:avLst/>
              </a:prstGeom>
              <a:blipFill rotWithShape="true">
                <a:blip r:embed="rId7"/>
                <a:stretch>
                  <a:fillRect l="-16" t="-85" r="-623" b="85"/>
                </a:stretch>
              </a:blipFill>
            </p:spPr>
            <p:txBody>
              <a:bodyPr/>
              <a:lstStyle/>
              <a:p>
                <a:r>
                  <a:rPr lang="en-US" altLang="en-US">
                    <a:noFill/>
                  </a:rPr>
                  <a:t> </a:t>
                </a:r>
              </a:p>
            </p:txBody>
          </p:sp>
        </mc:Fallback>
      </mc:AlternateContent>
      <p:sp>
        <p:nvSpPr>
          <p:cNvPr id="11" name="Text Box 10"/>
          <p:cNvSpPr txBox="true"/>
          <p:nvPr/>
        </p:nvSpPr>
        <p:spPr>
          <a:xfrm>
            <a:off x="1343025" y="3397885"/>
            <a:ext cx="1918335" cy="368300"/>
          </a:xfrm>
          <a:prstGeom prst="rect">
            <a:avLst/>
          </a:prstGeom>
          <a:noFill/>
        </p:spPr>
        <p:txBody>
          <a:bodyPr wrap="square" rtlCol="0">
            <a:spAutoFit/>
          </a:bodyPr>
          <a:p>
            <a:r>
              <a:rPr lang="en-US" altLang="en-US"/>
              <a:t>Derivation:</a:t>
            </a:r>
            <a:endParaRPr lang="en-US" altLang="en-US"/>
          </a:p>
        </p:txBody>
      </p:sp>
      <mc:AlternateContent xmlns:mc="http://schemas.openxmlformats.org/markup-compatibility/2006">
        <mc:Choice xmlns:a14="http://schemas.microsoft.com/office/drawing/2010/main" Requires="a14">
          <p:sp>
            <p:nvSpPr>
              <p:cNvPr id="14" name="Text Box 13"/>
              <p:cNvSpPr txBox="true"/>
              <p:nvPr/>
            </p:nvSpPr>
            <p:spPr>
              <a:xfrm>
                <a:off x="8387715" y="3397885"/>
                <a:ext cx="3590925" cy="368300"/>
              </a:xfrm>
              <a:prstGeom prst="rect">
                <a:avLst/>
              </a:prstGeom>
              <a:noFill/>
            </p:spPr>
            <p:txBody>
              <a:bodyPr wrap="square" rtlCol="0">
                <a:spAutoFit/>
              </a:bodyPr>
              <a:p>
                <a:r>
                  <a:rPr lang="en-US"/>
                  <a:t>Quadratic function</a:t>
                </a:r>
                <a:r>
                  <a:rPr lang="en-US" altLang="en-US"/>
                  <a:t> about</a:t>
                </a:r>
                <a14:m>
                  <m:oMath xmlns:m="http://schemas.openxmlformats.org/officeDocument/2006/math">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𝑥</m:t>
                    </m:r>
                  </m:oMath>
                </a14:m>
                <a:r>
                  <a:rPr lang="en-US" altLang="en-US">
                    <a:latin typeface="DejaVu Math TeX Gyre" panose="02000503000000000000" charset="0"/>
                    <a:cs typeface="DejaVu Math TeX Gyre" panose="02000503000000000000" charset="0"/>
                  </a:rPr>
                  <a:t>.</a:t>
                </a:r>
                <a:r>
                  <a:rPr lang="en-US" altLang="en-US"/>
                  <a:t> </a:t>
                </a:r>
                <a:endParaRPr lang="en-US" altLang="en-US"/>
              </a:p>
            </p:txBody>
          </p:sp>
        </mc:Choice>
        <mc:Fallback>
          <p:sp>
            <p:nvSpPr>
              <p:cNvPr id="14" name="Text Box 13"/>
              <p:cNvSpPr txBox="true">
                <a:spLocks noRot="true" noChangeAspect="true" noMove="true" noResize="true" noEditPoints="true" noAdjustHandles="true" noChangeArrowheads="true" noChangeShapeType="true" noTextEdit="true"/>
              </p:cNvSpPr>
              <p:nvPr/>
            </p:nvSpPr>
            <p:spPr>
              <a:xfrm>
                <a:off x="8387715" y="3397885"/>
                <a:ext cx="3590925" cy="368300"/>
              </a:xfrm>
              <a:prstGeom prst="rect">
                <a:avLst/>
              </a:prstGeom>
              <a:blipFill rotWithShape="true">
                <a:blip r:embed="rId8"/>
                <a:stretch>
                  <a:fillRect/>
                </a:stretch>
              </a:blipFill>
            </p:spPr>
            <p:txBody>
              <a:bodyPr/>
              <a:lstStyle/>
              <a:p>
                <a:r>
                  <a:rPr lang="en-US" altLang="en-US">
                    <a:noFill/>
                  </a:rPr>
                  <a:t> </a:t>
                </a:r>
              </a:p>
            </p:txBody>
          </p:sp>
        </mc:Fallback>
      </mc:AlternateContent>
      <p:cxnSp>
        <p:nvCxnSpPr>
          <p:cNvPr id="15" name="Straight Arrow Connector 14"/>
          <p:cNvCxnSpPr>
            <a:stCxn id="14" idx="2"/>
          </p:cNvCxnSpPr>
          <p:nvPr/>
        </p:nvCxnSpPr>
        <p:spPr>
          <a:xfrm flipH="true">
            <a:off x="9004935" y="3766185"/>
            <a:ext cx="1178560" cy="89789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 Box 16"/>
              <p:cNvSpPr txBox="true"/>
              <p:nvPr/>
            </p:nvSpPr>
            <p:spPr>
              <a:xfrm>
                <a:off x="1343025" y="5439410"/>
                <a:ext cx="8260715" cy="9334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𝐹</m:t>
                              </m:r>
                              <m:d>
                                <m:dPr>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e>
                              </m:d>
                            </m:e>
                          </m:d>
                        </m:num>
                        <m:den>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den>
                      </m:f>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 </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𝐽</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𝐽</m:t>
                          </m:r>
                        </m:e>
                        <m:sup>
                          <m:r>
                            <a:rPr lang="en-US" i="1">
                              <a:latin typeface="DejaVu Math TeX Gyre" panose="02000503000000000000" charset="0"/>
                              <a:cs typeface="DejaVu Math TeX Gyre" panose="02000503000000000000" charset="0"/>
                            </a:rPr>
                            <m:t>𝑇</m:t>
                          </m:r>
                        </m:sup>
                      </m:sSup>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  ⇒  </m:t>
                      </m:r>
                      <m:r>
                        <a:rPr lang="en-US" i="1">
                          <a:latin typeface="DejaVu Math TeX Gyre" panose="02000503000000000000" charset="0"/>
                          <a:cs typeface="DejaVu Math TeX Gyre" panose="02000503000000000000" charset="0"/>
                        </a:rPr>
                        <m:t>𝐻</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𝑥</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𝑏</m:t>
                      </m:r>
                    </m:oMath>
                  </m:oMathPara>
                </a14:m>
                <a:endParaRPr lang="en-US"/>
              </a:p>
              <a:p>
                <a:pPr algn="l"/>
                <a:endParaRPr lang="en-US"/>
              </a:p>
            </p:txBody>
          </p:sp>
        </mc:Choice>
        <mc:Fallback>
          <p:sp>
            <p:nvSpPr>
              <p:cNvPr id="17" name="Text Box 16"/>
              <p:cNvSpPr txBox="true">
                <a:spLocks noRot="true" noChangeAspect="true" noMove="true" noResize="true" noEditPoints="true" noAdjustHandles="true" noChangeArrowheads="true" noChangeShapeType="true" noTextEdit="true"/>
              </p:cNvSpPr>
              <p:nvPr/>
            </p:nvSpPr>
            <p:spPr>
              <a:xfrm>
                <a:off x="1343025" y="5439410"/>
                <a:ext cx="8260715" cy="933450"/>
              </a:xfrm>
              <a:prstGeom prst="rect">
                <a:avLst/>
              </a:prstGeom>
              <a:blipFill rotWithShape="true">
                <a:blip r:embed="rId9"/>
                <a:stretch>
                  <a:fillRect r="-277"/>
                </a:stretch>
              </a:blipFill>
            </p:spPr>
            <p:txBody>
              <a:bodyPr/>
              <a:lstStyle/>
              <a:p>
                <a:r>
                  <a:rPr lang="en-US" altLang="en-US">
                    <a:noFill/>
                  </a:rPr>
                  <a:t> </a:t>
                </a:r>
              </a:p>
            </p:txBody>
          </p:sp>
        </mc:Fallback>
      </mc:AlternateContent>
      <p:sp>
        <p:nvSpPr>
          <p:cNvPr id="20" name="Text Box 19"/>
          <p:cNvSpPr txBox="true"/>
          <p:nvPr/>
        </p:nvSpPr>
        <p:spPr>
          <a:xfrm>
            <a:off x="9603740" y="6113780"/>
            <a:ext cx="2204720" cy="368300"/>
          </a:xfrm>
          <a:prstGeom prst="rect">
            <a:avLst/>
          </a:prstGeom>
          <a:noFill/>
        </p:spPr>
        <p:txBody>
          <a:bodyPr wrap="square" rtlCol="0">
            <a:spAutoFit/>
          </a:bodyPr>
          <a:p>
            <a:r>
              <a:rPr lang="en-US" altLang="en-US"/>
              <a:t>Normal equation</a:t>
            </a:r>
            <a:endParaRPr lang="en-US" altLang="en-US"/>
          </a:p>
        </p:txBody>
      </p:sp>
      <p:cxnSp>
        <p:nvCxnSpPr>
          <p:cNvPr id="21" name="Straight Arrow Connector 20"/>
          <p:cNvCxnSpPr>
            <a:stCxn id="20" idx="1"/>
          </p:cNvCxnSpPr>
          <p:nvPr/>
        </p:nvCxnSpPr>
        <p:spPr>
          <a:xfrm flipH="true" flipV="true">
            <a:off x="8994140" y="6017895"/>
            <a:ext cx="609600" cy="28003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true">
            <a:off x="8387715" y="6008370"/>
            <a:ext cx="393700" cy="29908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6436995" y="6180455"/>
            <a:ext cx="2194560" cy="368300"/>
          </a:xfrm>
          <a:prstGeom prst="rect">
            <a:avLst/>
          </a:prstGeom>
          <a:noFill/>
        </p:spPr>
        <p:txBody>
          <a:bodyPr wrap="square" rtlCol="0">
            <a:spAutoFit/>
          </a:bodyPr>
          <a:p>
            <a:r>
              <a:rPr lang="en-US" altLang="en-US"/>
              <a:t>Linear problem</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5027</Words>
  <Application>WPS Presentation</Application>
  <PresentationFormat>宽屏</PresentationFormat>
  <Paragraphs>229</Paragraphs>
  <Slides>17</Slides>
  <Notes>40</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Nimbus Roman No9 L</vt:lpstr>
      <vt:lpstr>DejaVu Math TeX Gyre</vt:lpstr>
      <vt:lpstr>等线</vt:lpstr>
      <vt:lpstr>Gubbi</vt:lpstr>
      <vt:lpstr>宋体</vt:lpstr>
      <vt:lpstr>Droid Sans Fallback</vt:lpstr>
      <vt:lpstr>微软雅黑</vt:lpstr>
      <vt:lpstr>Arial Unicode MS</vt:lpstr>
      <vt:lpstr>等线 Light</vt:lpstr>
      <vt:lpstr>Phetsarath OT</vt:lpstr>
      <vt:lpstr>Standard Symbols 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ROS技术分享</dc:title>
  <dc:creator>dahuacai</dc:creator>
  <cp:lastModifiedBy>eddy</cp:lastModifiedBy>
  <cp:revision>205</cp:revision>
  <dcterms:created xsi:type="dcterms:W3CDTF">2021-06-10T07:48:50Z</dcterms:created>
  <dcterms:modified xsi:type="dcterms:W3CDTF">2021-06-10T07:48:50Z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515086E9D10043E383E9D33282F6D0AB</vt:lpwstr>
  </property>
  <property fmtid="{D5CDD505-2E9C-101B-9397-08002B2CF9AE}" pid="3" name="KSOProductBuildVer">
    <vt:lpwstr>1033-11.1.0.10161</vt:lpwstr>
  </property>
</Properties>
</file>