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4152" autoAdjust="0"/>
  </p:normalViewPr>
  <p:slideViewPr>
    <p:cSldViewPr snapToGrid="0">
      <p:cViewPr varScale="1">
        <p:scale>
          <a:sx n="54" d="100"/>
          <a:sy n="54" d="100"/>
        </p:scale>
        <p:origin x="2201"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17/10/2023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its great to see so many of you here at this first session.</a:t>
            </a:r>
          </a:p>
          <a:p>
            <a:r>
              <a:rPr lang="en-GB" dirty="0"/>
              <a:t>My name is ______, I organize and create theses workshops as a part of </a:t>
            </a:r>
            <a:r>
              <a:rPr lang="en-GB" dirty="0" err="1"/>
              <a:t>hackSussex</a:t>
            </a:r>
            <a:r>
              <a:rPr lang="en-GB" dirty="0"/>
              <a:t>, which is the </a:t>
            </a:r>
            <a:r>
              <a:rPr lang="en-GB" dirty="0" err="1"/>
              <a:t>the</a:t>
            </a:r>
            <a:r>
              <a:rPr lang="en-GB" dirty="0"/>
              <a:t> main computer science society here.</a:t>
            </a:r>
          </a:p>
          <a:p>
            <a:r>
              <a:rPr lang="en-GB" dirty="0"/>
              <a:t>Now, because this is the first session ill give a short description about what you can expect from attending.</a:t>
            </a:r>
          </a:p>
          <a:p>
            <a:endParaRPr lang="en-GB" dirty="0"/>
          </a:p>
          <a:p>
            <a:r>
              <a:rPr lang="en-GB" dirty="0"/>
              <a:t>So in these workshops you’ll learn the basics of electronics, mechanics, coding and robotics, to quickly build your knowledge on this under-represented yet impressive area of Engineering and Computing.</a:t>
            </a:r>
          </a:p>
          <a:p>
            <a:r>
              <a:rPr lang="en-GB" dirty="0"/>
              <a:t>The workshops assume you don’t know anything, so it doesn’t matter if you have never used this hardware or software before, and even if you have you shouldn’t be getting bored.</a:t>
            </a:r>
          </a:p>
          <a:p>
            <a:endParaRPr lang="en-GB" dirty="0"/>
          </a:p>
          <a:p>
            <a:r>
              <a:rPr lang="en-GB" dirty="0"/>
              <a:t>As you may seen on the robotics posters, this is a hands on workshop, so only a small amount of time is spent teaching via presentation.</a:t>
            </a:r>
          </a:p>
          <a:p>
            <a:r>
              <a:rPr lang="en-GB" dirty="0"/>
              <a:t>Instead you get custom worksheets that I’ve spent countless hours creating and improving for a much more involved experience.</a:t>
            </a:r>
          </a:p>
          <a:p>
            <a:endParaRPr lang="en-GB" dirty="0"/>
          </a:p>
          <a:p>
            <a:r>
              <a:rPr lang="en-GB" dirty="0"/>
              <a:t>Now, a normal 2 hour session would generally involve me talking for 10-15 minutes about todays topic.</a:t>
            </a:r>
          </a:p>
          <a:p>
            <a:r>
              <a:rPr lang="en-GB" dirty="0"/>
              <a:t>Then, in groups 2 – 4 you’d go through the worksheet using the provided hardware. You’re working in groups so you can share your knowledge, meet new people and solve problems collectively.</a:t>
            </a:r>
          </a:p>
          <a:p>
            <a:r>
              <a:rPr lang="en-GB" dirty="0"/>
              <a:t>While your working together, we’ll be going between groups to provide help where needed and to get to know you better.</a:t>
            </a:r>
          </a:p>
          <a:p>
            <a:r>
              <a:rPr lang="en-GB" dirty="0"/>
              <a:t>The last 20 minutes or so will involve packing up the equipment and having a short Q&amp;A about anything related.</a:t>
            </a:r>
          </a:p>
          <a:p>
            <a:endParaRPr lang="en-GB" dirty="0"/>
          </a:p>
          <a:p>
            <a:r>
              <a:rPr lang="en-GB" dirty="0"/>
              <a:t>Just to let you know the first few workshops will be simpler than later ones. This is to allow people to properly understand the basics and miss a few sessions if they get freshers flu.</a:t>
            </a:r>
          </a:p>
          <a:p>
            <a:r>
              <a:rPr lang="en-GB" dirty="0"/>
              <a:t>And with that out of the way, lets get started.</a:t>
            </a:r>
            <a:br>
              <a:rPr lang="en-GB" dirty="0"/>
            </a:br>
            <a:br>
              <a:rPr lang="en-GB" dirty="0"/>
            </a:br>
            <a:r>
              <a:rPr lang="en-GB" dirty="0"/>
              <a:t>In today’s workshop you will be introduced to some basic electronics and micro-controllers.</a:t>
            </a:r>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electronics you have 3 variables key variables to think about when creating circuits.</a:t>
            </a:r>
            <a:br>
              <a:rPr lang="en-GB" dirty="0"/>
            </a:br>
            <a:br>
              <a:rPr lang="en-GB" dirty="0"/>
            </a:br>
            <a:r>
              <a:rPr lang="en-GB" dirty="0"/>
              <a:t>Current, which is a measure of the rate of flow of charge through a wire, electrons hold this charge, so current is a measure of the rate of flow of electrons through a wire.</a:t>
            </a:r>
          </a:p>
          <a:p>
            <a:endParaRPr lang="en-GB" dirty="0"/>
          </a:p>
          <a:p>
            <a:r>
              <a:rPr lang="en-GB" dirty="0"/>
              <a:t>Voltage, this is a measure of the potential for charge to flow through a wire, analogous to the potential a rock has at the top of a hill to roll down.</a:t>
            </a:r>
          </a:p>
          <a:p>
            <a:endParaRPr lang="en-GB" dirty="0"/>
          </a:p>
          <a:p>
            <a:r>
              <a:rPr lang="en-GB" dirty="0"/>
              <a:t>And resistance, simply a property that resists the flow of charge in a wire. </a:t>
            </a:r>
          </a:p>
          <a:p>
            <a:endParaRPr lang="en-GB" dirty="0"/>
          </a:p>
          <a:p>
            <a:r>
              <a:rPr lang="en-GB" dirty="0"/>
              <a:t>These 3 factors are all related to each other through Ohms law. Where voltage equals current multiplied by resistance.</a:t>
            </a:r>
          </a:p>
          <a:p>
            <a:r>
              <a:rPr lang="en-GB" dirty="0"/>
              <a:t> </a:t>
            </a:r>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66764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basic circuit diagram, on the top you have a switch, currently the switch is open so no current can flow.</a:t>
            </a:r>
          </a:p>
          <a:p>
            <a:r>
              <a:rPr lang="en-GB" dirty="0"/>
              <a:t>On the left is a battery/power supply giving 3.3v, on the right is an LED.</a:t>
            </a:r>
          </a:p>
          <a:p>
            <a:r>
              <a:rPr lang="en-GB" dirty="0"/>
              <a:t>LED stands for light emitting diode, diodes are electrical components that only allow electricity to flow in one direction, and with it being a light emitting diode it only emits light when its powered in one direction.</a:t>
            </a:r>
          </a:p>
          <a:p>
            <a:endParaRPr lang="en-GB" dirty="0"/>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381724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anyone want have a go at explaining what a micro-controller is?</a:t>
            </a:r>
          </a:p>
          <a:p>
            <a:r>
              <a:rPr lang="en-GB" dirty="0"/>
              <a:t>A micro controller is a small device that lets you program and control its inputs and outputs in the form of electrical signals with code.</a:t>
            </a:r>
            <a:br>
              <a:rPr lang="en-GB" dirty="0"/>
            </a:br>
            <a:r>
              <a:rPr lang="en-GB" dirty="0"/>
              <a:t>All of these are different types of micro-controllers. We’ll be using the one on the left called a Raspberry Pi Pico.</a:t>
            </a:r>
          </a:p>
          <a:p>
            <a:endParaRPr lang="en-GB" dirty="0"/>
          </a:p>
          <a:p>
            <a:r>
              <a:rPr lang="en-GB" dirty="0"/>
              <a:t>All of those golden tabs can be connected to wires, and then controlled with code.</a:t>
            </a:r>
          </a:p>
        </p:txBody>
      </p:sp>
      <p:sp>
        <p:nvSpPr>
          <p:cNvPr id="4" name="Slide Number Placeholder 3"/>
          <p:cNvSpPr>
            <a:spLocks noGrp="1"/>
          </p:cNvSpPr>
          <p:nvPr>
            <p:ph type="sldNum" sz="quarter" idx="5"/>
          </p:nvPr>
        </p:nvSpPr>
        <p:spPr/>
        <p:txBody>
          <a:bodyPr/>
          <a:lstStyle/>
          <a:p>
            <a:fld id="{077C6892-DFF3-4A07-8B2A-B0E31DCA1AAB}" type="slidenum">
              <a:rPr lang="en-GB" smtClean="0"/>
              <a:t>4</a:t>
            </a:fld>
            <a:endParaRPr lang="en-GB"/>
          </a:p>
        </p:txBody>
      </p:sp>
    </p:spTree>
    <p:extLst>
      <p:ext uri="{BB962C8B-B14F-4D97-AF65-F5344CB8AC3E}">
        <p14:creationId xmlns:p14="http://schemas.microsoft.com/office/powerpoint/2010/main" val="127900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brackets indicate in person pointing out.</a:t>
            </a:r>
          </a:p>
          <a:p>
            <a:endParaRPr lang="en-GB" dirty="0"/>
          </a:p>
          <a:p>
            <a:r>
              <a:rPr lang="en-GB" dirty="0"/>
              <a:t>How do you use a Pi Pico?</a:t>
            </a:r>
          </a:p>
          <a:p>
            <a:endParaRPr lang="en-GB" dirty="0"/>
          </a:p>
          <a:p>
            <a:r>
              <a:rPr lang="en-GB" dirty="0"/>
              <a:t>On the hardware side you can connect the Pi Pico’s pins (all of these) to various devices with wires, however for most workshops your Pi Pico will be on a bread board (one of these).</a:t>
            </a:r>
          </a:p>
          <a:p>
            <a:r>
              <a:rPr lang="en-GB" dirty="0"/>
              <a:t>These allow you to more easily connect and mount various electrical components together. They work by creating an electrical connection between pins plugged into the same row or column.</a:t>
            </a:r>
          </a:p>
          <a:p>
            <a:r>
              <a:rPr lang="en-GB" dirty="0"/>
              <a:t>(all of these pins are electrically connected in a column, but these pins which are also connected in a column are not electrically connected to the coulomb above, and that’s the same across the whole center section)</a:t>
            </a:r>
          </a:p>
          <a:p>
            <a:r>
              <a:rPr lang="en-GB" dirty="0"/>
              <a:t>(for the 2 rows at the top and bottom, these generally are used for power and ground because each row is electrically connected across the whole board)</a:t>
            </a:r>
          </a:p>
          <a:p>
            <a:endParaRPr lang="en-GB" dirty="0"/>
          </a:p>
          <a:p>
            <a:r>
              <a:rPr lang="en-GB" dirty="0"/>
              <a:t>Now on the software side when you connect your Pi Pico to a computer using the provided cables, and launch Thonny, you can write a program for the Pi Pico in Python then upload and run the code.</a:t>
            </a:r>
          </a:p>
          <a:p>
            <a:r>
              <a:rPr lang="en-GB" dirty="0"/>
              <a:t>The worksheets have detailed instructions on how to connect and program the Pi Pico with Thonny so I wont go into any more detail here.</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5</a:t>
            </a:fld>
            <a:endParaRPr lang="en-GB"/>
          </a:p>
        </p:txBody>
      </p:sp>
    </p:spTree>
    <p:extLst>
      <p:ext uri="{BB962C8B-B14F-4D97-AF65-F5344CB8AC3E}">
        <p14:creationId xmlns:p14="http://schemas.microsoft.com/office/powerpoint/2010/main" val="343509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17/10/2023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17/10/2023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340546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1</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Intro to Electronics</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Basics of electronics</a:t>
            </a:r>
          </a:p>
        </p:txBody>
      </p:sp>
      <p:sp>
        <p:nvSpPr>
          <p:cNvPr id="3" name="Content Placeholder 2">
            <a:extLst>
              <a:ext uri="{FF2B5EF4-FFF2-40B4-BE49-F238E27FC236}">
                <a16:creationId xmlns:a16="http://schemas.microsoft.com/office/drawing/2014/main" id="{F4368892-D6D7-3680-2791-68CD53329E3A}"/>
              </a:ext>
            </a:extLst>
          </p:cNvPr>
          <p:cNvSpPr>
            <a:spLocks noGrp="1"/>
          </p:cNvSpPr>
          <p:nvPr>
            <p:ph idx="1"/>
          </p:nvPr>
        </p:nvSpPr>
        <p:spPr>
          <a:xfrm>
            <a:off x="3908854" y="1664560"/>
            <a:ext cx="4374291" cy="551418"/>
          </a:xfrm>
        </p:spPr>
        <p:txBody>
          <a:bodyPr>
            <a:normAutofit/>
          </a:bodyPr>
          <a:lstStyle/>
          <a:p>
            <a:pPr marL="0" indent="0">
              <a:buNone/>
            </a:pPr>
            <a:r>
              <a:rPr lang="en-GB" dirty="0">
                <a:solidFill>
                  <a:schemeClr val="bg1"/>
                </a:solidFill>
              </a:rPr>
              <a:t>Voltage, V, measured in Volts</a:t>
            </a:r>
          </a:p>
        </p:txBody>
      </p:sp>
      <p:sp>
        <p:nvSpPr>
          <p:cNvPr id="4" name="Content Placeholder 2">
            <a:extLst>
              <a:ext uri="{FF2B5EF4-FFF2-40B4-BE49-F238E27FC236}">
                <a16:creationId xmlns:a16="http://schemas.microsoft.com/office/drawing/2014/main" id="{E2E0F9BF-7BFF-76BF-471D-D0527DE3FE5C}"/>
              </a:ext>
            </a:extLst>
          </p:cNvPr>
          <p:cNvSpPr txBox="1">
            <a:spLocks/>
          </p:cNvSpPr>
          <p:nvPr/>
        </p:nvSpPr>
        <p:spPr>
          <a:xfrm>
            <a:off x="3908854" y="2311770"/>
            <a:ext cx="4493741" cy="551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Current, I, measured in Amps</a:t>
            </a:r>
          </a:p>
        </p:txBody>
      </p:sp>
      <p:sp>
        <p:nvSpPr>
          <p:cNvPr id="5" name="Content Placeholder 2">
            <a:extLst>
              <a:ext uri="{FF2B5EF4-FFF2-40B4-BE49-F238E27FC236}">
                <a16:creationId xmlns:a16="http://schemas.microsoft.com/office/drawing/2014/main" id="{86F51BF1-EFDF-3D41-EC6D-690ECB0F1208}"/>
              </a:ext>
            </a:extLst>
          </p:cNvPr>
          <p:cNvSpPr txBox="1">
            <a:spLocks/>
          </p:cNvSpPr>
          <p:nvPr/>
        </p:nvSpPr>
        <p:spPr>
          <a:xfrm>
            <a:off x="3746155" y="2958980"/>
            <a:ext cx="4699688" cy="55141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Resistance, R, measured in Ohms</a:t>
            </a:r>
          </a:p>
        </p:txBody>
      </p:sp>
      <p:sp>
        <p:nvSpPr>
          <p:cNvPr id="6" name="Content Placeholder 2">
            <a:extLst>
              <a:ext uri="{FF2B5EF4-FFF2-40B4-BE49-F238E27FC236}">
                <a16:creationId xmlns:a16="http://schemas.microsoft.com/office/drawing/2014/main" id="{93243188-5CAA-E8F7-81AC-530636082E29}"/>
              </a:ext>
            </a:extLst>
          </p:cNvPr>
          <p:cNvSpPr txBox="1">
            <a:spLocks/>
          </p:cNvSpPr>
          <p:nvPr/>
        </p:nvSpPr>
        <p:spPr>
          <a:xfrm>
            <a:off x="3908853" y="3606190"/>
            <a:ext cx="4600833" cy="55141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bg1"/>
                </a:solidFill>
              </a:rPr>
              <a:t>Related by Ohm’s Law: V = I * R</a:t>
            </a:r>
          </a:p>
        </p:txBody>
      </p:sp>
      <p:pic>
        <p:nvPicPr>
          <p:cNvPr id="8" name="Picture 7">
            <a:extLst>
              <a:ext uri="{FF2B5EF4-FFF2-40B4-BE49-F238E27FC236}">
                <a16:creationId xmlns:a16="http://schemas.microsoft.com/office/drawing/2014/main" id="{2605A723-EE0C-BE19-5219-5F83CC442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386" y="4459245"/>
            <a:ext cx="2352675" cy="1943100"/>
          </a:xfrm>
          <a:prstGeom prst="rect">
            <a:avLst/>
          </a:prstGeom>
        </p:spPr>
      </p:pic>
    </p:spTree>
    <p:extLst>
      <p:ext uri="{BB962C8B-B14F-4D97-AF65-F5344CB8AC3E}">
        <p14:creationId xmlns:p14="http://schemas.microsoft.com/office/powerpoint/2010/main" val="105729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Basics of electronics</a:t>
            </a:r>
          </a:p>
        </p:txBody>
      </p:sp>
      <p:pic>
        <p:nvPicPr>
          <p:cNvPr id="4" name="Picture 3" descr="A diagram of a circuit&#10;&#10;Description automatically generated">
            <a:extLst>
              <a:ext uri="{FF2B5EF4-FFF2-40B4-BE49-F238E27FC236}">
                <a16:creationId xmlns:a16="http://schemas.microsoft.com/office/drawing/2014/main" id="{5AAD5BD4-E4F1-7D90-529B-CDD431B99AA1}"/>
              </a:ext>
            </a:extLst>
          </p:cNvPr>
          <p:cNvPicPr>
            <a:picLocks noChangeAspect="1"/>
          </p:cNvPicPr>
          <p:nvPr/>
        </p:nvPicPr>
        <p:blipFill rotWithShape="1">
          <a:blip r:embed="rId3">
            <a:extLst>
              <a:ext uri="{28A0092B-C50C-407E-A947-70E740481C1C}">
                <a14:useLocalDpi xmlns:a14="http://schemas.microsoft.com/office/drawing/2010/main" val="0"/>
              </a:ext>
            </a:extLst>
          </a:blip>
          <a:srcRect l="5583"/>
          <a:stretch/>
        </p:blipFill>
        <p:spPr>
          <a:xfrm>
            <a:off x="4117228" y="1930558"/>
            <a:ext cx="3957543" cy="2667372"/>
          </a:xfrm>
          <a:prstGeom prst="rect">
            <a:avLst/>
          </a:prstGeom>
        </p:spPr>
      </p:pic>
    </p:spTree>
    <p:extLst>
      <p:ext uri="{BB962C8B-B14F-4D97-AF65-F5344CB8AC3E}">
        <p14:creationId xmlns:p14="http://schemas.microsoft.com/office/powerpoint/2010/main" val="152113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45D3-5BBB-DE11-5A41-BDFA38CE1856}"/>
              </a:ext>
            </a:extLst>
          </p:cNvPr>
          <p:cNvSpPr>
            <a:spLocks noGrp="1"/>
          </p:cNvSpPr>
          <p:nvPr>
            <p:ph type="title"/>
          </p:nvPr>
        </p:nvSpPr>
        <p:spPr>
          <a:xfrm>
            <a:off x="838199" y="271462"/>
            <a:ext cx="10515600" cy="1325563"/>
          </a:xfrm>
        </p:spPr>
        <p:txBody>
          <a:bodyPr/>
          <a:lstStyle/>
          <a:p>
            <a:pPr algn="ctr"/>
            <a:r>
              <a:rPr lang="en-GB" u="sng" dirty="0">
                <a:solidFill>
                  <a:schemeClr val="bg1"/>
                </a:solidFill>
              </a:rPr>
              <a:t>What is a micro controller?</a:t>
            </a:r>
          </a:p>
        </p:txBody>
      </p:sp>
      <p:pic>
        <p:nvPicPr>
          <p:cNvPr id="5" name="Content Placeholder 4">
            <a:extLst>
              <a:ext uri="{FF2B5EF4-FFF2-40B4-BE49-F238E27FC236}">
                <a16:creationId xmlns:a16="http://schemas.microsoft.com/office/drawing/2014/main" id="{05315927-938C-B9C3-B936-16C465DB57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8902" y="2175282"/>
            <a:ext cx="2143125" cy="2143125"/>
          </a:xfrm>
        </p:spPr>
      </p:pic>
      <p:pic>
        <p:nvPicPr>
          <p:cNvPr id="7" name="Picture 6">
            <a:extLst>
              <a:ext uri="{FF2B5EF4-FFF2-40B4-BE49-F238E27FC236}">
                <a16:creationId xmlns:a16="http://schemas.microsoft.com/office/drawing/2014/main" id="{1087780A-8A24-6DFC-FD34-610D67A9E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437" y="2175281"/>
            <a:ext cx="2143125" cy="2143125"/>
          </a:xfrm>
          <a:prstGeom prst="rect">
            <a:avLst/>
          </a:prstGeom>
        </p:spPr>
      </p:pic>
      <p:pic>
        <p:nvPicPr>
          <p:cNvPr id="9" name="Picture 8">
            <a:extLst>
              <a:ext uri="{FF2B5EF4-FFF2-40B4-BE49-F238E27FC236}">
                <a16:creationId xmlns:a16="http://schemas.microsoft.com/office/drawing/2014/main" id="{CA2F8221-5CF2-C004-0318-408B47E42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9973" y="2175280"/>
            <a:ext cx="2143125" cy="2143125"/>
          </a:xfrm>
          <a:prstGeom prst="rect">
            <a:avLst/>
          </a:prstGeom>
        </p:spPr>
      </p:pic>
    </p:spTree>
    <p:extLst>
      <p:ext uri="{BB962C8B-B14F-4D97-AF65-F5344CB8AC3E}">
        <p14:creationId xmlns:p14="http://schemas.microsoft.com/office/powerpoint/2010/main" val="205059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u="sng" dirty="0">
                <a:solidFill>
                  <a:schemeClr val="bg1"/>
                </a:solidFill>
              </a:rPr>
              <a:t>How to use the Pi Pico?</a:t>
            </a:r>
          </a:p>
        </p:txBody>
      </p:sp>
      <p:sp>
        <p:nvSpPr>
          <p:cNvPr id="3" name="Content Placeholder 2">
            <a:extLst>
              <a:ext uri="{FF2B5EF4-FFF2-40B4-BE49-F238E27FC236}">
                <a16:creationId xmlns:a16="http://schemas.microsoft.com/office/drawing/2014/main" id="{F4368892-D6D7-3680-2791-68CD53329E3A}"/>
              </a:ext>
            </a:extLst>
          </p:cNvPr>
          <p:cNvSpPr>
            <a:spLocks noGrp="1"/>
          </p:cNvSpPr>
          <p:nvPr>
            <p:ph idx="1"/>
          </p:nvPr>
        </p:nvSpPr>
        <p:spPr>
          <a:xfrm>
            <a:off x="1612156" y="1384474"/>
            <a:ext cx="8967688" cy="490691"/>
          </a:xfrm>
        </p:spPr>
        <p:txBody>
          <a:bodyPr>
            <a:normAutofit fontScale="85000" lnSpcReduction="10000"/>
          </a:bodyPr>
          <a:lstStyle/>
          <a:p>
            <a:pPr marL="0" indent="0">
              <a:buNone/>
            </a:pPr>
            <a:r>
              <a:rPr lang="en-GB" dirty="0">
                <a:solidFill>
                  <a:schemeClr val="bg1"/>
                </a:solidFill>
              </a:rPr>
              <a:t>Hardware side                                                         Software side (</a:t>
            </a:r>
            <a:r>
              <a:rPr lang="en-GB" dirty="0" err="1">
                <a:solidFill>
                  <a:schemeClr val="bg1"/>
                </a:solidFill>
              </a:rPr>
              <a:t>Thonny</a:t>
            </a:r>
            <a:r>
              <a:rPr lang="en-GB" dirty="0">
                <a:solidFill>
                  <a:schemeClr val="bg1"/>
                </a:solidFill>
              </a:rPr>
              <a:t>)</a:t>
            </a:r>
          </a:p>
        </p:txBody>
      </p:sp>
      <p:pic>
        <p:nvPicPr>
          <p:cNvPr id="7" name="Picture 6">
            <a:extLst>
              <a:ext uri="{FF2B5EF4-FFF2-40B4-BE49-F238E27FC236}">
                <a16:creationId xmlns:a16="http://schemas.microsoft.com/office/drawing/2014/main" id="{692BCE3F-FF9C-09CE-7DE2-89BB6462C95E}"/>
              </a:ext>
            </a:extLst>
          </p:cNvPr>
          <p:cNvPicPr>
            <a:picLocks noChangeAspect="1"/>
          </p:cNvPicPr>
          <p:nvPr/>
        </p:nvPicPr>
        <p:blipFill rotWithShape="1">
          <a:blip r:embed="rId3">
            <a:extLst>
              <a:ext uri="{28A0092B-C50C-407E-A947-70E740481C1C}">
                <a14:useLocalDpi xmlns:a14="http://schemas.microsoft.com/office/drawing/2010/main" val="0"/>
              </a:ext>
            </a:extLst>
          </a:blip>
          <a:srcRect l="41351" b="11401"/>
          <a:stretch/>
        </p:blipFill>
        <p:spPr>
          <a:xfrm>
            <a:off x="129298" y="1875165"/>
            <a:ext cx="5287703" cy="2894785"/>
          </a:xfrm>
          <a:prstGeom prst="rect">
            <a:avLst/>
          </a:prstGeom>
        </p:spPr>
      </p:pic>
      <p:pic>
        <p:nvPicPr>
          <p:cNvPr id="9" name="Picture 8">
            <a:extLst>
              <a:ext uri="{FF2B5EF4-FFF2-40B4-BE49-F238E27FC236}">
                <a16:creationId xmlns:a16="http://schemas.microsoft.com/office/drawing/2014/main" id="{48000028-286E-52DC-840E-C10519255BAA}"/>
              </a:ext>
            </a:extLst>
          </p:cNvPr>
          <p:cNvPicPr>
            <a:picLocks noChangeAspect="1"/>
          </p:cNvPicPr>
          <p:nvPr/>
        </p:nvPicPr>
        <p:blipFill>
          <a:blip r:embed="rId4"/>
          <a:stretch>
            <a:fillRect/>
          </a:stretch>
        </p:blipFill>
        <p:spPr>
          <a:xfrm>
            <a:off x="6774999" y="1875165"/>
            <a:ext cx="5287703" cy="4421841"/>
          </a:xfrm>
          <a:prstGeom prst="rect">
            <a:avLst/>
          </a:prstGeom>
        </p:spPr>
      </p:pic>
    </p:spTree>
    <p:extLst>
      <p:ext uri="{BB962C8B-B14F-4D97-AF65-F5344CB8AC3E}">
        <p14:creationId xmlns:p14="http://schemas.microsoft.com/office/powerpoint/2010/main" val="339794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4849</TotalTime>
  <Words>935</Words>
  <Application>Microsoft Office PowerPoint</Application>
  <PresentationFormat>Widescreen</PresentationFormat>
  <Paragraphs>58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BankGothic Lt BT</vt:lpstr>
      <vt:lpstr>Broadway</vt:lpstr>
      <vt:lpstr>Calibri</vt:lpstr>
      <vt:lpstr>Calibri Light</vt:lpstr>
      <vt:lpstr>Office Theme</vt:lpstr>
      <vt:lpstr>Robotics Workshop Week 1 Intro to Electronics</vt:lpstr>
      <vt:lpstr>Basics of electronics</vt:lpstr>
      <vt:lpstr>Basics of electronics</vt:lpstr>
      <vt:lpstr>What is a micro controller?</vt:lpstr>
      <vt:lpstr>How to use the Pi Pico?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23</cp:revision>
  <dcterms:created xsi:type="dcterms:W3CDTF">2023-04-20T22:50:35Z</dcterms:created>
  <dcterms:modified xsi:type="dcterms:W3CDTF">2023-10-17T20:15:41Z</dcterms:modified>
</cp:coreProperties>
</file>