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62" r:id="rId5"/>
    <p:sldId id="264" r:id="rId6"/>
    <p:sldId id="265" r:id="rId7"/>
    <p:sldId id="266" r:id="rId8"/>
    <p:sldId id="257" r:id="rId9"/>
    <p:sldId id="25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54152" autoAdjust="0"/>
  </p:normalViewPr>
  <p:slideViewPr>
    <p:cSldViewPr snapToGrid="0">
      <p:cViewPr varScale="1">
        <p:scale>
          <a:sx n="54" d="100"/>
          <a:sy n="54" d="100"/>
        </p:scale>
        <p:origin x="2201"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01/02/2024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its great to see so many of you here at this first session.</a:t>
            </a:r>
          </a:p>
          <a:p>
            <a:r>
              <a:rPr lang="en-GB" dirty="0"/>
              <a:t>My name is Lukas, I organize and create theses workshops as a part of hackSussex.</a:t>
            </a:r>
          </a:p>
          <a:p>
            <a:r>
              <a:rPr lang="en-GB" dirty="0"/>
              <a:t>Today well be going through what these workshops are and what you can expect over the next few weeks.</a:t>
            </a:r>
          </a:p>
          <a:p>
            <a:endParaRPr lang="en-GB" dirty="0"/>
          </a:p>
          <a:p>
            <a:r>
              <a:rPr lang="en-GB" dirty="0"/>
              <a:t>So the goal of these workshops is to teach you the basics of electronics, mechanics, coding and robotics in a fun and interactive way. Last semester we ran them weekly, where each session was structured around a group worksheet that would instruct you how to make something whilst learning about it.</a:t>
            </a:r>
          </a:p>
          <a:p>
            <a:endParaRPr lang="en-GB" dirty="0"/>
          </a:p>
          <a:p>
            <a:r>
              <a:rPr lang="en-GB" dirty="0"/>
              <a:t>Those worksheets were targeted at beginners and this semester we will be rerunning those beginners guided workshops in addition to introducing a new workshop style, the “DIY workshop” where you get to make anything you want with what we have if you stick to some rules.</a:t>
            </a:r>
          </a:p>
          <a:p>
            <a:endParaRPr lang="en-GB" dirty="0"/>
          </a:p>
          <a:p>
            <a:r>
              <a:rPr lang="en-GB" dirty="0"/>
              <a:t>Today’s guided workshop is taking place here in the FTL, this is so I have time to setup our more permeant location in the John Clifford West building where we will have access to 3D printers and other tools.</a:t>
            </a:r>
          </a:p>
          <a:p>
            <a:r>
              <a:rPr lang="en-GB" dirty="0"/>
              <a:t>From next week all workshops will take place there. I will also be asking during this session what times would be best for the weekly workshops, so have a think when would best fit your timetable.</a:t>
            </a:r>
          </a:p>
          <a:p>
            <a:endParaRPr lang="en-GB" dirty="0"/>
          </a:p>
          <a:p>
            <a:r>
              <a:rPr lang="en-GB" dirty="0"/>
              <a:t>(Also be taking attendance/ recording peoples </a:t>
            </a:r>
            <a:r>
              <a:rPr lang="en-GB" dirty="0" err="1"/>
              <a:t>sussex</a:t>
            </a:r>
            <a:r>
              <a:rPr lang="en-GB" dirty="0"/>
              <a:t> emails)</a:t>
            </a:r>
          </a:p>
          <a:p>
            <a:endParaRPr lang="en-GB" dirty="0"/>
          </a:p>
          <a:p>
            <a:r>
              <a:rPr lang="en-GB" dirty="0"/>
              <a:t>Keep in mind, in this presentation I may mention things that you don’t yet understand, don’t worry if that is the case, I'm just giving you as much information as possible which you will hopefully start to understand over a few weeks.</a:t>
            </a:r>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10</a:t>
            </a:fld>
            <a:endParaRPr lang="en-GB"/>
          </a:p>
        </p:txBody>
      </p:sp>
    </p:spTree>
    <p:extLst>
      <p:ext uri="{BB962C8B-B14F-4D97-AF65-F5344CB8AC3E}">
        <p14:creationId xmlns:p14="http://schemas.microsoft.com/office/powerpoint/2010/main" val="264288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bit more detail on the guided workshops, which is what we are doing today.</a:t>
            </a:r>
          </a:p>
          <a:p>
            <a:endParaRPr lang="en-GB" dirty="0"/>
          </a:p>
          <a:p>
            <a:r>
              <a:rPr lang="en-GB" dirty="0"/>
              <a:t>A normal 2 hour session would generally involve me talking for 5-10 minutes about the worksheet topic.</a:t>
            </a:r>
          </a:p>
          <a:p>
            <a:r>
              <a:rPr lang="en-GB" dirty="0"/>
              <a:t>Then, in groups 2 – 4 you’d go through the worksheet with the provided hardware. </a:t>
            </a:r>
          </a:p>
          <a:p>
            <a:r>
              <a:rPr lang="en-GB" dirty="0"/>
              <a:t>(Show worksheet and hardware)</a:t>
            </a:r>
          </a:p>
          <a:p>
            <a:r>
              <a:rPr lang="en-GB" dirty="0"/>
              <a:t>While your working together, we’ll be walking around to provide help where needed.</a:t>
            </a:r>
          </a:p>
          <a:p>
            <a:r>
              <a:rPr lang="en-GB" dirty="0"/>
              <a:t>The last 20 minutes or so will involve packing up the equipment and having a short Q&amp;A.</a:t>
            </a:r>
          </a:p>
          <a:p>
            <a:endParaRPr lang="en-GB" dirty="0"/>
          </a:p>
          <a:p>
            <a:r>
              <a:rPr lang="en-GB" dirty="0"/>
              <a:t>We have all worksheets available at the front, so if you’re curious about what you'll be doing later, there here for you to look at. </a:t>
            </a:r>
          </a:p>
          <a:p>
            <a:endParaRPr lang="en-GB" dirty="0"/>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66764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a bit more detail on the DIY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will be able to think of your own project or experiment and make it. We have a wide range of micro-controllers / sensors / motors / materials and tools at your disposal to make your idea if it abides by some rules which we will talk about more in that workshop.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Anything you make must be able to be taken apart, except for any mounts/frames or 3d printed parts. So you can glue a 3d printed mount onto a wooden plate, but any motors / sensors / electronics cant be glued on, but instead mounted with zip-ties, bolts or screws.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Along similar lines, anything you make you can't take home, but feel free to keep it in our storage between sessions.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Don’t break things on purpose, accidents happen, and we understand that, but significant neglect or abuse of the equipment will get you kicked out of these workshops.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Lastly, be respectful, learn and have fun.</a:t>
            </a:r>
          </a:p>
          <a:p>
            <a:endParaRPr lang="en-GB" dirty="0"/>
          </a:p>
          <a:p>
            <a:endParaRPr lang="en-GB" dirty="0"/>
          </a:p>
          <a:p>
            <a:r>
              <a:rPr lang="en-GB" dirty="0"/>
              <a:t>Over time I will be creating mini worksheets for every item we have, that will give you a good starting point of what it is and how to use it, for now feel free to ask google or me about how to use anything you don’t know.</a:t>
            </a:r>
          </a:p>
          <a:p>
            <a:endParaRPr lang="en-GB" dirty="0"/>
          </a:p>
          <a:p>
            <a:r>
              <a:rPr lang="en-GB" dirty="0"/>
              <a:t>Now, i understand the timings for these workshops may collide with lectures, which is why you will be able to do both Guided and DIY workshop activities in both weekly time slots, but the Wednesday sessions will be primarily focused on guided activities and Fridays on DIY activities. </a:t>
            </a:r>
          </a:p>
        </p:txBody>
      </p:sp>
      <p:sp>
        <p:nvSpPr>
          <p:cNvPr id="4" name="Slide Number Placeholder 3"/>
          <p:cNvSpPr>
            <a:spLocks noGrp="1"/>
          </p:cNvSpPr>
          <p:nvPr>
            <p:ph type="sldNum" sz="quarter" idx="5"/>
          </p:nvPr>
        </p:nvSpPr>
        <p:spPr/>
        <p:txBody>
          <a:bodyPr/>
          <a:lstStyle/>
          <a:p>
            <a:fld id="{077C6892-DFF3-4A07-8B2A-B0E31DCA1AAB}" type="slidenum">
              <a:rPr lang="en-GB" smtClean="0"/>
              <a:t>3</a:t>
            </a:fld>
            <a:endParaRPr lang="en-GB"/>
          </a:p>
        </p:txBody>
      </p:sp>
    </p:spTree>
    <p:extLst>
      <p:ext uri="{BB962C8B-B14F-4D97-AF65-F5344CB8AC3E}">
        <p14:creationId xmlns:p14="http://schemas.microsoft.com/office/powerpoint/2010/main" val="381724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Here’s a quick list of some of the more notable items we have for you to play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4</a:t>
            </a:fld>
            <a:endParaRPr lang="en-GB"/>
          </a:p>
        </p:txBody>
      </p:sp>
    </p:spTree>
    <p:extLst>
      <p:ext uri="{BB962C8B-B14F-4D97-AF65-F5344CB8AC3E}">
        <p14:creationId xmlns:p14="http://schemas.microsoft.com/office/powerpoint/2010/main" val="2421039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now, what are we doing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Well, If this is your first session and you’ve never used electronics and microcontrollers before, you'll be doing the first worksheet to introduce you to the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the second worksheet is available if you finish quickly.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you’ve already done this worksheet last semester or are already familiar with Pi Pico’s, I’ve created a QuickStart worksheet for Arduino’s and ESP32s where your challenge is to complete the existing worksheets but using those microcontrollers instead.</a:t>
            </a:r>
          </a:p>
        </p:txBody>
      </p:sp>
      <p:sp>
        <p:nvSpPr>
          <p:cNvPr id="4" name="Slide Number Placeholder 3"/>
          <p:cNvSpPr>
            <a:spLocks noGrp="1"/>
          </p:cNvSpPr>
          <p:nvPr>
            <p:ph type="sldNum" sz="quarter" idx="5"/>
          </p:nvPr>
        </p:nvSpPr>
        <p:spPr/>
        <p:txBody>
          <a:bodyPr/>
          <a:lstStyle/>
          <a:p>
            <a:fld id="{077C6892-DFF3-4A07-8B2A-B0E31DCA1AAB}" type="slidenum">
              <a:rPr lang="en-GB" smtClean="0"/>
              <a:t>5</a:t>
            </a:fld>
            <a:endParaRPr lang="en-GB"/>
          </a:p>
        </p:txBody>
      </p:sp>
    </p:spTree>
    <p:extLst>
      <p:ext uri="{BB962C8B-B14F-4D97-AF65-F5344CB8AC3E}">
        <p14:creationId xmlns:p14="http://schemas.microsoft.com/office/powerpoint/2010/main" val="269183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electronics you have 3 variables key variables to think about when creating circuits.</a:t>
            </a:r>
            <a:br>
              <a:rPr lang="en-GB" dirty="0"/>
            </a:br>
            <a:br>
              <a:rPr lang="en-GB" dirty="0"/>
            </a:br>
            <a:r>
              <a:rPr lang="en-GB" dirty="0"/>
              <a:t>Current, which is a measure of the rate of flow of charge through a wire, electrons hold this charge, so current is a measure of the rate of flow of electrons through a wire.</a:t>
            </a:r>
          </a:p>
          <a:p>
            <a:endParaRPr lang="en-GB" dirty="0"/>
          </a:p>
          <a:p>
            <a:r>
              <a:rPr lang="en-GB" dirty="0"/>
              <a:t>Voltage, this is a measure of the potential for charge to flow through a wire, analogous to the potential a rock has at the top of a hill to roll down.</a:t>
            </a:r>
          </a:p>
          <a:p>
            <a:endParaRPr lang="en-GB" dirty="0"/>
          </a:p>
          <a:p>
            <a:r>
              <a:rPr lang="en-GB" dirty="0"/>
              <a:t>And resistance, simply a property that resists the flow of charge in a wire. </a:t>
            </a:r>
          </a:p>
          <a:p>
            <a:endParaRPr lang="en-GB" dirty="0"/>
          </a:p>
          <a:p>
            <a:r>
              <a:rPr lang="en-GB" dirty="0"/>
              <a:t>These 3 factors are all related to each other through Ohms law. Where voltage equals current multiplied by resistance.</a:t>
            </a:r>
          </a:p>
          <a:p>
            <a:r>
              <a:rPr lang="en-GB" dirty="0"/>
              <a:t> </a:t>
            </a:r>
          </a:p>
        </p:txBody>
      </p:sp>
      <p:sp>
        <p:nvSpPr>
          <p:cNvPr id="4" name="Slide Number Placeholder 3"/>
          <p:cNvSpPr>
            <a:spLocks noGrp="1"/>
          </p:cNvSpPr>
          <p:nvPr>
            <p:ph type="sldNum" sz="quarter" idx="5"/>
          </p:nvPr>
        </p:nvSpPr>
        <p:spPr/>
        <p:txBody>
          <a:bodyPr/>
          <a:lstStyle/>
          <a:p>
            <a:fld id="{077C6892-DFF3-4A07-8B2A-B0E31DCA1AAB}" type="slidenum">
              <a:rPr lang="en-GB" smtClean="0"/>
              <a:t>6</a:t>
            </a:fld>
            <a:endParaRPr lang="en-GB"/>
          </a:p>
        </p:txBody>
      </p:sp>
    </p:spTree>
    <p:extLst>
      <p:ext uri="{BB962C8B-B14F-4D97-AF65-F5344CB8AC3E}">
        <p14:creationId xmlns:p14="http://schemas.microsoft.com/office/powerpoint/2010/main" val="2667647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basic circuit diagram, on the top you have a switch, currently the switch is open so no current can flow.</a:t>
            </a:r>
          </a:p>
          <a:p>
            <a:r>
              <a:rPr lang="en-GB" dirty="0"/>
              <a:t>On the left is a battery/power supply giving 3.3v, on the right is an LED.</a:t>
            </a:r>
          </a:p>
          <a:p>
            <a:r>
              <a:rPr lang="en-GB" dirty="0"/>
              <a:t>LED stands for light emitting diode, diodes are electrical components that only allow electricity to flow in one direction, and with it being a light emitting diode it only emits light when its powered in one direction.</a:t>
            </a:r>
          </a:p>
          <a:p>
            <a:endParaRPr lang="en-GB" dirty="0"/>
          </a:p>
          <a:p>
            <a:r>
              <a:rPr lang="en-GB" dirty="0"/>
              <a:t>If you're still struggling with this concept there are some great resources on YouTube that can explain electricity a lot better than I can.</a:t>
            </a:r>
          </a:p>
        </p:txBody>
      </p:sp>
      <p:sp>
        <p:nvSpPr>
          <p:cNvPr id="4" name="Slide Number Placeholder 3"/>
          <p:cNvSpPr>
            <a:spLocks noGrp="1"/>
          </p:cNvSpPr>
          <p:nvPr>
            <p:ph type="sldNum" sz="quarter" idx="5"/>
          </p:nvPr>
        </p:nvSpPr>
        <p:spPr/>
        <p:txBody>
          <a:bodyPr/>
          <a:lstStyle/>
          <a:p>
            <a:fld id="{077C6892-DFF3-4A07-8B2A-B0E31DCA1AAB}" type="slidenum">
              <a:rPr lang="en-GB" smtClean="0"/>
              <a:t>7</a:t>
            </a:fld>
            <a:endParaRPr lang="en-GB"/>
          </a:p>
        </p:txBody>
      </p:sp>
    </p:spTree>
    <p:extLst>
      <p:ext uri="{BB962C8B-B14F-4D97-AF65-F5344CB8AC3E}">
        <p14:creationId xmlns:p14="http://schemas.microsoft.com/office/powerpoint/2010/main" val="381724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a micro-controller</a:t>
            </a:r>
          </a:p>
          <a:p>
            <a:r>
              <a:rPr lang="en-GB" dirty="0"/>
              <a:t>A micro controller is a small device that lets you program and control its inputs and outputs in the form of electrical signals with code.</a:t>
            </a:r>
            <a:br>
              <a:rPr lang="en-GB" dirty="0"/>
            </a:br>
            <a:r>
              <a:rPr lang="en-GB" dirty="0"/>
              <a:t>All of these are different types of micro-controllers we have. The one on the left called a Raspberry Pi Pico it is perfect for beginners and is programmed in Python.</a:t>
            </a:r>
          </a:p>
          <a:p>
            <a:r>
              <a:rPr lang="en-GB" dirty="0"/>
              <a:t>The middle one is called an Arduino UNO it is programmed in C++</a:t>
            </a:r>
          </a:p>
          <a:p>
            <a:r>
              <a:rPr lang="en-GB" dirty="0"/>
              <a:t>And the right one is called an ESP32, it is also programmed in C++ but is more capable and slightly harder to use than an Arduino.</a:t>
            </a:r>
          </a:p>
          <a:p>
            <a:endParaRPr lang="en-GB" dirty="0"/>
          </a:p>
          <a:p>
            <a:r>
              <a:rPr lang="en-GB" dirty="0"/>
              <a:t>All of those golden tabs can be connected to wires, and then controlled with code.</a:t>
            </a:r>
          </a:p>
        </p:txBody>
      </p:sp>
      <p:sp>
        <p:nvSpPr>
          <p:cNvPr id="4" name="Slide Number Placeholder 3"/>
          <p:cNvSpPr>
            <a:spLocks noGrp="1"/>
          </p:cNvSpPr>
          <p:nvPr>
            <p:ph type="sldNum" sz="quarter" idx="5"/>
          </p:nvPr>
        </p:nvSpPr>
        <p:spPr/>
        <p:txBody>
          <a:bodyPr/>
          <a:lstStyle/>
          <a:p>
            <a:fld id="{077C6892-DFF3-4A07-8B2A-B0E31DCA1AAB}" type="slidenum">
              <a:rPr lang="en-GB" smtClean="0"/>
              <a:t>8</a:t>
            </a:fld>
            <a:endParaRPr lang="en-GB"/>
          </a:p>
        </p:txBody>
      </p:sp>
    </p:spTree>
    <p:extLst>
      <p:ext uri="{BB962C8B-B14F-4D97-AF65-F5344CB8AC3E}">
        <p14:creationId xmlns:p14="http://schemas.microsoft.com/office/powerpoint/2010/main" val="127900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brackets indicate in person pointing out.</a:t>
            </a:r>
          </a:p>
          <a:p>
            <a:endParaRPr lang="en-GB" dirty="0"/>
          </a:p>
          <a:p>
            <a:r>
              <a:rPr lang="en-GB" dirty="0"/>
              <a:t>How do you use a Pi Pico?</a:t>
            </a:r>
          </a:p>
          <a:p>
            <a:endParaRPr lang="en-GB" dirty="0"/>
          </a:p>
          <a:p>
            <a:r>
              <a:rPr lang="en-GB" dirty="0"/>
              <a:t>On the hardware side you can connect the Pi Pico’s pins (all of these) to various devices with wires, however for most workshops your Pi Pico will be on a bread board (one of these).</a:t>
            </a:r>
          </a:p>
          <a:p>
            <a:r>
              <a:rPr lang="en-GB" dirty="0"/>
              <a:t>These allow you to more easily connect and mount various electrical components together. They work by creating an electrical connection between pins plugged into the same row or column.</a:t>
            </a:r>
          </a:p>
          <a:p>
            <a:r>
              <a:rPr lang="en-GB" dirty="0"/>
              <a:t>(all of these pins are electrically connected in a column, but these pins which are also connected in a column are not electrically connected to the coulomb above, and that’s the same across the whole center section)</a:t>
            </a:r>
          </a:p>
          <a:p>
            <a:r>
              <a:rPr lang="en-GB" dirty="0"/>
              <a:t>(for the 2 rows at the top and bottom, these generally are used for power and ground because each row is electrically connected across the whole board)</a:t>
            </a:r>
          </a:p>
          <a:p>
            <a:endParaRPr lang="en-GB" dirty="0"/>
          </a:p>
          <a:p>
            <a:r>
              <a:rPr lang="en-GB" dirty="0"/>
              <a:t>Now on the software side when you connect your Pi Pico to a computer using the provided cables, and launch Thonny, you can write a program for the Pi Pico in Python then upload and run the code.</a:t>
            </a:r>
          </a:p>
          <a:p>
            <a:r>
              <a:rPr lang="en-GB" dirty="0"/>
              <a:t>The worksheets have detailed instructions on how to connect and program the Pi Pico with Thonny so I wont go into any more detail here.</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9</a:t>
            </a:fld>
            <a:endParaRPr lang="en-GB"/>
          </a:p>
        </p:txBody>
      </p:sp>
    </p:spTree>
    <p:extLst>
      <p:ext uri="{BB962C8B-B14F-4D97-AF65-F5344CB8AC3E}">
        <p14:creationId xmlns:p14="http://schemas.microsoft.com/office/powerpoint/2010/main" val="343509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01/02/2024</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01/02/2024</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023269"/>
            <a:ext cx="10668000" cy="3405467"/>
          </a:xfrm>
        </p:spPr>
        <p:txBody>
          <a:bodyPr>
            <a:normAutofit/>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Semester 2</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Introduction</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146844"/>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Already done the first worksheet?</a:t>
            </a:r>
          </a:p>
        </p:txBody>
      </p:sp>
      <p:sp>
        <p:nvSpPr>
          <p:cNvPr id="6" name="Content Placeholder 2">
            <a:extLst>
              <a:ext uri="{FF2B5EF4-FFF2-40B4-BE49-F238E27FC236}">
                <a16:creationId xmlns:a16="http://schemas.microsoft.com/office/drawing/2014/main" id="{33AB5E3D-4BBD-E6DB-A0E8-AD2006426DCC}"/>
              </a:ext>
            </a:extLst>
          </p:cNvPr>
          <p:cNvSpPr>
            <a:spLocks noGrp="1"/>
          </p:cNvSpPr>
          <p:nvPr>
            <p:ph idx="1"/>
          </p:nvPr>
        </p:nvSpPr>
        <p:spPr>
          <a:xfrm>
            <a:off x="1523647" y="1967259"/>
            <a:ext cx="9144705" cy="2923482"/>
          </a:xfrm>
        </p:spPr>
        <p:txBody>
          <a:bodyPr>
            <a:normAutofit fontScale="92500" lnSpcReduction="20000"/>
          </a:bodyPr>
          <a:lstStyle/>
          <a:p>
            <a:pPr marL="0" indent="0" algn="ctr">
              <a:buNone/>
            </a:pPr>
            <a:r>
              <a:rPr lang="en-GB" dirty="0">
                <a:solidFill>
                  <a:schemeClr val="bg1"/>
                </a:solidFill>
              </a:rPr>
              <a:t>I’ve made some new QuickStart worksheets for the Arduino and ESP32</a:t>
            </a:r>
          </a:p>
          <a:p>
            <a:pPr marL="0" indent="0" algn="ctr">
              <a:buNone/>
            </a:pPr>
            <a:endParaRPr lang="en-GB" dirty="0">
              <a:solidFill>
                <a:schemeClr val="bg1"/>
              </a:solidFill>
            </a:endParaRPr>
          </a:p>
          <a:p>
            <a:pPr marL="0" indent="0" algn="ctr">
              <a:buNone/>
            </a:pPr>
            <a:r>
              <a:rPr lang="en-GB" dirty="0">
                <a:solidFill>
                  <a:schemeClr val="bg1"/>
                </a:solidFill>
              </a:rPr>
              <a:t>Try doing the original worksheets for the Pi Pico using these micro-controllers as a challenge</a:t>
            </a:r>
          </a:p>
          <a:p>
            <a:pPr marL="0" indent="0" algn="ctr">
              <a:buNone/>
            </a:pPr>
            <a:endParaRPr lang="en-GB" dirty="0">
              <a:solidFill>
                <a:schemeClr val="bg1"/>
              </a:solidFill>
            </a:endParaRPr>
          </a:p>
          <a:p>
            <a:pPr marL="0" indent="0" algn="ctr">
              <a:buNone/>
            </a:pPr>
            <a:r>
              <a:rPr lang="en-GB" dirty="0">
                <a:solidFill>
                  <a:schemeClr val="bg1"/>
                </a:solidFill>
              </a:rPr>
              <a:t>If you’ve never used either of those before I would recommend trying the Arduino first</a:t>
            </a:r>
          </a:p>
        </p:txBody>
      </p:sp>
    </p:spTree>
    <p:extLst>
      <p:ext uri="{BB962C8B-B14F-4D97-AF65-F5344CB8AC3E}">
        <p14:creationId xmlns:p14="http://schemas.microsoft.com/office/powerpoint/2010/main" val="33922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Guided workshops</a:t>
            </a:r>
          </a:p>
        </p:txBody>
      </p:sp>
      <p:sp>
        <p:nvSpPr>
          <p:cNvPr id="10" name="Content Placeholder 2">
            <a:extLst>
              <a:ext uri="{FF2B5EF4-FFF2-40B4-BE49-F238E27FC236}">
                <a16:creationId xmlns:a16="http://schemas.microsoft.com/office/drawing/2014/main" id="{AFAF07AB-4EFF-C09E-07C9-82DCC4C85064}"/>
              </a:ext>
            </a:extLst>
          </p:cNvPr>
          <p:cNvSpPr>
            <a:spLocks noGrp="1"/>
          </p:cNvSpPr>
          <p:nvPr>
            <p:ph idx="1"/>
          </p:nvPr>
        </p:nvSpPr>
        <p:spPr>
          <a:xfrm>
            <a:off x="2290779" y="2099932"/>
            <a:ext cx="7610441" cy="4101926"/>
          </a:xfrm>
        </p:spPr>
        <p:txBody>
          <a:bodyPr>
            <a:normAutofit lnSpcReduction="10000"/>
          </a:bodyPr>
          <a:lstStyle/>
          <a:p>
            <a:pPr marL="0" indent="0" algn="ctr">
              <a:spcBef>
                <a:spcPts val="2400"/>
              </a:spcBef>
              <a:buNone/>
            </a:pPr>
            <a:r>
              <a:rPr lang="en-GB" sz="3600" dirty="0">
                <a:solidFill>
                  <a:schemeClr val="bg1"/>
                </a:solidFill>
              </a:rPr>
              <a:t>Weekly</a:t>
            </a:r>
          </a:p>
          <a:p>
            <a:pPr marL="0" indent="0" algn="ctr">
              <a:spcBef>
                <a:spcPts val="2400"/>
              </a:spcBef>
              <a:buNone/>
            </a:pPr>
            <a:r>
              <a:rPr lang="en-GB" sz="3600" dirty="0">
                <a:solidFill>
                  <a:schemeClr val="bg1"/>
                </a:solidFill>
              </a:rPr>
              <a:t>Work through worksheets in groups</a:t>
            </a:r>
          </a:p>
          <a:p>
            <a:pPr marL="0" indent="0" algn="ctr">
              <a:spcBef>
                <a:spcPts val="2400"/>
              </a:spcBef>
              <a:buNone/>
            </a:pPr>
            <a:r>
              <a:rPr lang="en-GB" sz="3600" dirty="0">
                <a:solidFill>
                  <a:schemeClr val="bg1"/>
                </a:solidFill>
              </a:rPr>
              <a:t>Create a cool thing</a:t>
            </a:r>
          </a:p>
          <a:p>
            <a:pPr marL="0" indent="0" algn="ctr">
              <a:spcBef>
                <a:spcPts val="2400"/>
              </a:spcBef>
              <a:buNone/>
            </a:pPr>
            <a:r>
              <a:rPr lang="en-GB" sz="3600" dirty="0">
                <a:solidFill>
                  <a:schemeClr val="bg1"/>
                </a:solidFill>
              </a:rPr>
              <a:t>Learn about interesting devices and concepts</a:t>
            </a:r>
          </a:p>
          <a:p>
            <a:pPr marL="0" indent="0" algn="ctr">
              <a:spcBef>
                <a:spcPts val="2400"/>
              </a:spcBef>
              <a:buNone/>
            </a:pPr>
            <a:r>
              <a:rPr lang="en-GB" sz="3600" dirty="0">
                <a:solidFill>
                  <a:schemeClr val="bg1"/>
                </a:solidFill>
              </a:rPr>
              <a:t>Hands on</a:t>
            </a:r>
          </a:p>
          <a:p>
            <a:pPr marL="0" indent="0" algn="ctr">
              <a:spcBef>
                <a:spcPts val="2400"/>
              </a:spcBef>
              <a:buNone/>
            </a:pPr>
            <a:endParaRPr lang="en-GB" sz="3600" dirty="0">
              <a:solidFill>
                <a:schemeClr val="bg1"/>
              </a:solidFill>
            </a:endParaRPr>
          </a:p>
        </p:txBody>
      </p:sp>
    </p:spTree>
    <p:extLst>
      <p:ext uri="{BB962C8B-B14F-4D97-AF65-F5344CB8AC3E}">
        <p14:creationId xmlns:p14="http://schemas.microsoft.com/office/powerpoint/2010/main" val="105729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DIY workshops</a:t>
            </a:r>
          </a:p>
        </p:txBody>
      </p:sp>
      <p:sp>
        <p:nvSpPr>
          <p:cNvPr id="3" name="Content Placeholder 2">
            <a:extLst>
              <a:ext uri="{FF2B5EF4-FFF2-40B4-BE49-F238E27FC236}">
                <a16:creationId xmlns:a16="http://schemas.microsoft.com/office/drawing/2014/main" id="{171C043D-B9F7-F9DB-51CC-D73AACC770D9}"/>
              </a:ext>
            </a:extLst>
          </p:cNvPr>
          <p:cNvSpPr>
            <a:spLocks noGrp="1"/>
          </p:cNvSpPr>
          <p:nvPr>
            <p:ph idx="1"/>
          </p:nvPr>
        </p:nvSpPr>
        <p:spPr>
          <a:xfrm>
            <a:off x="1201537" y="1811174"/>
            <a:ext cx="9788926" cy="4101926"/>
          </a:xfrm>
        </p:spPr>
        <p:txBody>
          <a:bodyPr>
            <a:normAutofit/>
          </a:bodyPr>
          <a:lstStyle/>
          <a:p>
            <a:pPr marL="0" indent="0" algn="ctr">
              <a:spcBef>
                <a:spcPts val="2400"/>
              </a:spcBef>
              <a:buNone/>
            </a:pPr>
            <a:r>
              <a:rPr lang="en-GB" sz="3600" dirty="0">
                <a:solidFill>
                  <a:schemeClr val="bg1"/>
                </a:solidFill>
              </a:rPr>
              <a:t>Weekly</a:t>
            </a:r>
          </a:p>
          <a:p>
            <a:pPr marL="0" indent="0" algn="ctr">
              <a:spcBef>
                <a:spcPts val="2400"/>
              </a:spcBef>
              <a:buNone/>
            </a:pPr>
            <a:r>
              <a:rPr lang="en-GB" sz="3600" dirty="0">
                <a:solidFill>
                  <a:schemeClr val="bg1"/>
                </a:solidFill>
              </a:rPr>
              <a:t>Think of your own project idea or experiment</a:t>
            </a:r>
          </a:p>
          <a:p>
            <a:pPr marL="0" indent="0" algn="ctr">
              <a:spcBef>
                <a:spcPts val="2400"/>
              </a:spcBef>
              <a:buNone/>
            </a:pPr>
            <a:r>
              <a:rPr lang="en-GB" sz="3600" dirty="0">
                <a:solidFill>
                  <a:schemeClr val="bg1"/>
                </a:solidFill>
              </a:rPr>
              <a:t>Use our range of available tools and resources to make it</a:t>
            </a:r>
          </a:p>
          <a:p>
            <a:pPr marL="0" indent="0" algn="ctr">
              <a:spcBef>
                <a:spcPts val="2400"/>
              </a:spcBef>
              <a:buNone/>
            </a:pPr>
            <a:r>
              <a:rPr lang="en-GB" sz="3600" dirty="0">
                <a:solidFill>
                  <a:schemeClr val="bg1"/>
                </a:solidFill>
              </a:rPr>
              <a:t>Have fun and learn!</a:t>
            </a:r>
          </a:p>
        </p:txBody>
      </p:sp>
    </p:spTree>
    <p:extLst>
      <p:ext uri="{BB962C8B-B14F-4D97-AF65-F5344CB8AC3E}">
        <p14:creationId xmlns:p14="http://schemas.microsoft.com/office/powerpoint/2010/main" val="152113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What do we have?</a:t>
            </a:r>
          </a:p>
        </p:txBody>
      </p:sp>
      <p:sp>
        <p:nvSpPr>
          <p:cNvPr id="3" name="Content Placeholder 2">
            <a:extLst>
              <a:ext uri="{FF2B5EF4-FFF2-40B4-BE49-F238E27FC236}">
                <a16:creationId xmlns:a16="http://schemas.microsoft.com/office/drawing/2014/main" id="{171C043D-B9F7-F9DB-51CC-D73AACC770D9}"/>
              </a:ext>
            </a:extLst>
          </p:cNvPr>
          <p:cNvSpPr>
            <a:spLocks noGrp="1"/>
          </p:cNvSpPr>
          <p:nvPr>
            <p:ph idx="1"/>
          </p:nvPr>
        </p:nvSpPr>
        <p:spPr>
          <a:xfrm>
            <a:off x="1201537" y="1811173"/>
            <a:ext cx="9788926" cy="4429205"/>
          </a:xfrm>
        </p:spPr>
        <p:txBody>
          <a:bodyPr>
            <a:normAutofit fontScale="70000" lnSpcReduction="20000"/>
          </a:bodyPr>
          <a:lstStyle/>
          <a:p>
            <a:pPr marL="0" indent="0">
              <a:spcBef>
                <a:spcPts val="2400"/>
              </a:spcBef>
              <a:buNone/>
            </a:pPr>
            <a:r>
              <a:rPr lang="en-GB" sz="3600" dirty="0">
                <a:solidFill>
                  <a:schemeClr val="bg1"/>
                </a:solidFill>
              </a:rPr>
              <a:t>Micro controllers: Arduino UNO/Nano, ESP32, Raspberry Pi Pico</a:t>
            </a:r>
          </a:p>
          <a:p>
            <a:pPr marL="0" indent="0">
              <a:spcBef>
                <a:spcPts val="2400"/>
              </a:spcBef>
              <a:buNone/>
            </a:pPr>
            <a:r>
              <a:rPr lang="en-GB" sz="3600" dirty="0">
                <a:solidFill>
                  <a:schemeClr val="bg1"/>
                </a:solidFill>
              </a:rPr>
              <a:t>Sensors: Ultrasonic distance, line following, IMU6050</a:t>
            </a:r>
          </a:p>
          <a:p>
            <a:pPr marL="0" indent="0">
              <a:spcBef>
                <a:spcPts val="2400"/>
              </a:spcBef>
              <a:buNone/>
            </a:pPr>
            <a:r>
              <a:rPr lang="en-GB" sz="3600" dirty="0">
                <a:solidFill>
                  <a:schemeClr val="bg1"/>
                </a:solidFill>
              </a:rPr>
              <a:t>Motors: DC wheel, Brushless propellor, 9g Servo, Nema 17 Stepper</a:t>
            </a:r>
          </a:p>
          <a:p>
            <a:pPr marL="0" indent="0">
              <a:spcBef>
                <a:spcPts val="2400"/>
              </a:spcBef>
              <a:buNone/>
            </a:pPr>
            <a:r>
              <a:rPr lang="en-GB" sz="3600" dirty="0">
                <a:solidFill>
                  <a:schemeClr val="bg1"/>
                </a:solidFill>
              </a:rPr>
              <a:t>Electronics: Breadboards, wires, resistors, capacitors, 555 timers</a:t>
            </a:r>
          </a:p>
          <a:p>
            <a:pPr marL="0" indent="0">
              <a:spcBef>
                <a:spcPts val="2400"/>
              </a:spcBef>
              <a:buNone/>
            </a:pPr>
            <a:r>
              <a:rPr lang="en-GB" sz="3600" dirty="0">
                <a:solidFill>
                  <a:schemeClr val="bg1"/>
                </a:solidFill>
              </a:rPr>
              <a:t>Materials: MDF, Acrylic, 3d Printer PLA, Cardboard, bolts/nuts, glue</a:t>
            </a:r>
          </a:p>
          <a:p>
            <a:pPr marL="0" indent="0">
              <a:spcBef>
                <a:spcPts val="2400"/>
              </a:spcBef>
              <a:buNone/>
            </a:pPr>
            <a:r>
              <a:rPr lang="en-GB" sz="3600" dirty="0">
                <a:solidFill>
                  <a:schemeClr val="bg1"/>
                </a:solidFill>
              </a:rPr>
              <a:t>Tools: Screwdrivers, Craft Knives, Spanners, </a:t>
            </a:r>
            <a:r>
              <a:rPr lang="en-GB" sz="3600" dirty="0" err="1">
                <a:solidFill>
                  <a:schemeClr val="bg1"/>
                </a:solidFill>
              </a:rPr>
              <a:t>Multimeters</a:t>
            </a:r>
            <a:endParaRPr lang="en-GB" sz="3600" dirty="0">
              <a:solidFill>
                <a:schemeClr val="bg1"/>
              </a:solidFill>
            </a:endParaRPr>
          </a:p>
          <a:p>
            <a:pPr marL="0" indent="0">
              <a:spcBef>
                <a:spcPts val="2400"/>
              </a:spcBef>
              <a:buNone/>
            </a:pPr>
            <a:r>
              <a:rPr lang="en-GB" sz="3600" dirty="0" err="1">
                <a:solidFill>
                  <a:schemeClr val="bg1"/>
                </a:solidFill>
              </a:rPr>
              <a:t>Misc</a:t>
            </a:r>
            <a:r>
              <a:rPr lang="en-GB" sz="3600" dirty="0">
                <a:solidFill>
                  <a:schemeClr val="bg1"/>
                </a:solidFill>
              </a:rPr>
              <a:t>: 2S and 3S </a:t>
            </a:r>
            <a:r>
              <a:rPr lang="en-GB" sz="3600" dirty="0" err="1">
                <a:solidFill>
                  <a:schemeClr val="bg1"/>
                </a:solidFill>
              </a:rPr>
              <a:t>Lipo</a:t>
            </a:r>
            <a:r>
              <a:rPr lang="en-GB" sz="3600" dirty="0">
                <a:solidFill>
                  <a:schemeClr val="bg1"/>
                </a:solidFill>
              </a:rPr>
              <a:t> batteries, Access to laser cutters and 3D printers</a:t>
            </a:r>
          </a:p>
          <a:p>
            <a:pPr marL="0" indent="0">
              <a:spcBef>
                <a:spcPts val="2400"/>
              </a:spcBef>
              <a:buNone/>
            </a:pPr>
            <a:r>
              <a:rPr lang="en-GB" sz="3600" dirty="0">
                <a:solidFill>
                  <a:schemeClr val="bg1"/>
                </a:solidFill>
              </a:rPr>
              <a:t>Remote: IR transmitter/receiver, 6CH transmitter/Receiver, Wi-Fi via ESP32</a:t>
            </a:r>
          </a:p>
        </p:txBody>
      </p:sp>
    </p:spTree>
    <p:extLst>
      <p:ext uri="{BB962C8B-B14F-4D97-AF65-F5344CB8AC3E}">
        <p14:creationId xmlns:p14="http://schemas.microsoft.com/office/powerpoint/2010/main" val="251599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What we’re doing today</a:t>
            </a:r>
          </a:p>
        </p:txBody>
      </p:sp>
      <p:sp>
        <p:nvSpPr>
          <p:cNvPr id="3" name="Content Placeholder 2">
            <a:extLst>
              <a:ext uri="{FF2B5EF4-FFF2-40B4-BE49-F238E27FC236}">
                <a16:creationId xmlns:a16="http://schemas.microsoft.com/office/drawing/2014/main" id="{171C043D-B9F7-F9DB-51CC-D73AACC770D9}"/>
              </a:ext>
            </a:extLst>
          </p:cNvPr>
          <p:cNvSpPr>
            <a:spLocks noGrp="1"/>
          </p:cNvSpPr>
          <p:nvPr>
            <p:ph idx="1"/>
          </p:nvPr>
        </p:nvSpPr>
        <p:spPr>
          <a:xfrm>
            <a:off x="0" y="1811173"/>
            <a:ext cx="12191999" cy="4429205"/>
          </a:xfrm>
        </p:spPr>
        <p:txBody>
          <a:bodyPr>
            <a:normAutofit/>
          </a:bodyPr>
          <a:lstStyle/>
          <a:p>
            <a:pPr marL="0" indent="0" algn="ctr">
              <a:spcBef>
                <a:spcPts val="2400"/>
              </a:spcBef>
              <a:buNone/>
            </a:pPr>
            <a:r>
              <a:rPr lang="en-GB" sz="6000" b="1" dirty="0">
                <a:solidFill>
                  <a:schemeClr val="bg1"/>
                </a:solidFill>
                <a:latin typeface="BankGothic Lt BT" panose="020B0607020203060204" pitchFamily="34" charset="0"/>
                <a:cs typeface="Courier New" panose="02070309020205020404" pitchFamily="49" charset="0"/>
              </a:rPr>
              <a:t>Intro to Electronics</a:t>
            </a:r>
            <a:endParaRPr lang="en-GB" sz="5400" b="1" dirty="0">
              <a:solidFill>
                <a:schemeClr val="bg1"/>
              </a:solidFill>
              <a:latin typeface="BankGothic Lt BT" panose="020B0607020203060204" pitchFamily="34" charset="0"/>
              <a:cs typeface="Courier New" panose="02070309020205020404" pitchFamily="49" charset="0"/>
            </a:endParaRPr>
          </a:p>
          <a:p>
            <a:pPr marL="0" indent="0" algn="ctr">
              <a:spcBef>
                <a:spcPts val="2400"/>
              </a:spcBef>
              <a:buNone/>
            </a:pPr>
            <a:endParaRPr lang="en-GB" sz="3600" b="1" dirty="0">
              <a:solidFill>
                <a:schemeClr val="bg1"/>
              </a:solidFill>
              <a:latin typeface="BankGothic Lt BT" panose="020B0607020203060204" pitchFamily="34" charset="0"/>
              <a:cs typeface="Courier New" panose="02070309020205020404" pitchFamily="49" charset="0"/>
            </a:endParaRPr>
          </a:p>
          <a:p>
            <a:pPr marL="0" indent="0" algn="ctr">
              <a:spcBef>
                <a:spcPts val="2400"/>
              </a:spcBef>
              <a:buNone/>
            </a:pPr>
            <a:r>
              <a:rPr lang="en-GB" sz="3600" b="1" dirty="0">
                <a:solidFill>
                  <a:schemeClr val="bg1"/>
                </a:solidFill>
                <a:latin typeface="BankGothic Lt BT" panose="020B0607020203060204" pitchFamily="34" charset="0"/>
                <a:cs typeface="Courier New" panose="02070309020205020404" pitchFamily="49" charset="0"/>
              </a:rPr>
              <a:t>And / or</a:t>
            </a:r>
          </a:p>
          <a:p>
            <a:pPr marL="0" indent="0" algn="ctr">
              <a:spcBef>
                <a:spcPts val="2400"/>
              </a:spcBef>
              <a:buNone/>
            </a:pPr>
            <a:endParaRPr lang="en-GB" sz="3600" b="1" dirty="0">
              <a:solidFill>
                <a:schemeClr val="bg1"/>
              </a:solidFill>
              <a:latin typeface="BankGothic Lt BT" panose="020B0607020203060204" pitchFamily="34" charset="0"/>
              <a:cs typeface="Courier New" panose="02070309020205020404" pitchFamily="49" charset="0"/>
            </a:endParaRPr>
          </a:p>
          <a:p>
            <a:pPr marL="0" indent="0" algn="ctr">
              <a:spcBef>
                <a:spcPts val="2400"/>
              </a:spcBef>
              <a:buNone/>
            </a:pPr>
            <a:r>
              <a:rPr lang="en-GB" sz="5400" b="1" dirty="0">
                <a:solidFill>
                  <a:schemeClr val="bg1"/>
                </a:solidFill>
                <a:latin typeface="BankGothic Lt BT" panose="020B0607020203060204" pitchFamily="34" charset="0"/>
                <a:cs typeface="Courier New" panose="02070309020205020404" pitchFamily="49" charset="0"/>
              </a:rPr>
              <a:t>More Micro-controllers</a:t>
            </a:r>
            <a:endParaRPr lang="en-GB" sz="6000" b="1" dirty="0">
              <a:solidFill>
                <a:schemeClr val="bg1"/>
              </a:solidFill>
              <a:latin typeface="BankGothic Lt BT" panose="020B0607020203060204" pitchFamily="34" charset="0"/>
              <a:cs typeface="Courier New" panose="02070309020205020404" pitchFamily="49" charset="0"/>
            </a:endParaRPr>
          </a:p>
        </p:txBody>
      </p:sp>
    </p:spTree>
    <p:extLst>
      <p:ext uri="{BB962C8B-B14F-4D97-AF65-F5344CB8AC3E}">
        <p14:creationId xmlns:p14="http://schemas.microsoft.com/office/powerpoint/2010/main" val="72108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Basics of electricity</a:t>
            </a:r>
          </a:p>
        </p:txBody>
      </p:sp>
      <p:sp>
        <p:nvSpPr>
          <p:cNvPr id="3" name="Content Placeholder 2">
            <a:extLst>
              <a:ext uri="{FF2B5EF4-FFF2-40B4-BE49-F238E27FC236}">
                <a16:creationId xmlns:a16="http://schemas.microsoft.com/office/drawing/2014/main" id="{F4368892-D6D7-3680-2791-68CD53329E3A}"/>
              </a:ext>
            </a:extLst>
          </p:cNvPr>
          <p:cNvSpPr>
            <a:spLocks noGrp="1"/>
          </p:cNvSpPr>
          <p:nvPr>
            <p:ph idx="1"/>
          </p:nvPr>
        </p:nvSpPr>
        <p:spPr>
          <a:xfrm>
            <a:off x="3908854" y="1664560"/>
            <a:ext cx="4374291" cy="551418"/>
          </a:xfrm>
        </p:spPr>
        <p:txBody>
          <a:bodyPr>
            <a:normAutofit/>
          </a:bodyPr>
          <a:lstStyle/>
          <a:p>
            <a:pPr marL="0" indent="0">
              <a:buNone/>
            </a:pPr>
            <a:r>
              <a:rPr lang="en-GB" dirty="0">
                <a:solidFill>
                  <a:schemeClr val="bg1"/>
                </a:solidFill>
              </a:rPr>
              <a:t>Voltage, V, measured in Volts</a:t>
            </a:r>
          </a:p>
        </p:txBody>
      </p:sp>
      <p:sp>
        <p:nvSpPr>
          <p:cNvPr id="4" name="Content Placeholder 2">
            <a:extLst>
              <a:ext uri="{FF2B5EF4-FFF2-40B4-BE49-F238E27FC236}">
                <a16:creationId xmlns:a16="http://schemas.microsoft.com/office/drawing/2014/main" id="{E2E0F9BF-7BFF-76BF-471D-D0527DE3FE5C}"/>
              </a:ext>
            </a:extLst>
          </p:cNvPr>
          <p:cNvSpPr txBox="1">
            <a:spLocks/>
          </p:cNvSpPr>
          <p:nvPr/>
        </p:nvSpPr>
        <p:spPr>
          <a:xfrm>
            <a:off x="3908854" y="2311770"/>
            <a:ext cx="4493741" cy="551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Current, I, measured in Amps</a:t>
            </a:r>
          </a:p>
        </p:txBody>
      </p:sp>
      <p:sp>
        <p:nvSpPr>
          <p:cNvPr id="5" name="Content Placeholder 2">
            <a:extLst>
              <a:ext uri="{FF2B5EF4-FFF2-40B4-BE49-F238E27FC236}">
                <a16:creationId xmlns:a16="http://schemas.microsoft.com/office/drawing/2014/main" id="{86F51BF1-EFDF-3D41-EC6D-690ECB0F1208}"/>
              </a:ext>
            </a:extLst>
          </p:cNvPr>
          <p:cNvSpPr txBox="1">
            <a:spLocks/>
          </p:cNvSpPr>
          <p:nvPr/>
        </p:nvSpPr>
        <p:spPr>
          <a:xfrm>
            <a:off x="3746155" y="2958980"/>
            <a:ext cx="4699688" cy="55141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Resistance, R, measured in Ohms</a:t>
            </a:r>
          </a:p>
        </p:txBody>
      </p:sp>
      <p:sp>
        <p:nvSpPr>
          <p:cNvPr id="6" name="Content Placeholder 2">
            <a:extLst>
              <a:ext uri="{FF2B5EF4-FFF2-40B4-BE49-F238E27FC236}">
                <a16:creationId xmlns:a16="http://schemas.microsoft.com/office/drawing/2014/main" id="{93243188-5CAA-E8F7-81AC-530636082E29}"/>
              </a:ext>
            </a:extLst>
          </p:cNvPr>
          <p:cNvSpPr txBox="1">
            <a:spLocks/>
          </p:cNvSpPr>
          <p:nvPr/>
        </p:nvSpPr>
        <p:spPr>
          <a:xfrm>
            <a:off x="3908853" y="3606190"/>
            <a:ext cx="4600833" cy="55141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Related by Ohm’s Law: V = I * R</a:t>
            </a:r>
          </a:p>
        </p:txBody>
      </p:sp>
      <p:pic>
        <p:nvPicPr>
          <p:cNvPr id="8" name="Picture 7">
            <a:extLst>
              <a:ext uri="{FF2B5EF4-FFF2-40B4-BE49-F238E27FC236}">
                <a16:creationId xmlns:a16="http://schemas.microsoft.com/office/drawing/2014/main" id="{2605A723-EE0C-BE19-5219-5F83CC442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386" y="4459245"/>
            <a:ext cx="2352675" cy="1943100"/>
          </a:xfrm>
          <a:prstGeom prst="rect">
            <a:avLst/>
          </a:prstGeom>
        </p:spPr>
      </p:pic>
    </p:spTree>
    <p:extLst>
      <p:ext uri="{BB962C8B-B14F-4D97-AF65-F5344CB8AC3E}">
        <p14:creationId xmlns:p14="http://schemas.microsoft.com/office/powerpoint/2010/main" val="174082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Basics of electricity</a:t>
            </a:r>
          </a:p>
        </p:txBody>
      </p:sp>
      <p:pic>
        <p:nvPicPr>
          <p:cNvPr id="4" name="Picture 3" descr="A diagram of a circuit&#10;&#10;Description automatically generated">
            <a:extLst>
              <a:ext uri="{FF2B5EF4-FFF2-40B4-BE49-F238E27FC236}">
                <a16:creationId xmlns:a16="http://schemas.microsoft.com/office/drawing/2014/main" id="{5AAD5BD4-E4F1-7D90-529B-CDD431B99AA1}"/>
              </a:ext>
            </a:extLst>
          </p:cNvPr>
          <p:cNvPicPr>
            <a:picLocks noChangeAspect="1"/>
          </p:cNvPicPr>
          <p:nvPr/>
        </p:nvPicPr>
        <p:blipFill rotWithShape="1">
          <a:blip r:embed="rId3">
            <a:extLst>
              <a:ext uri="{28A0092B-C50C-407E-A947-70E740481C1C}">
                <a14:useLocalDpi xmlns:a14="http://schemas.microsoft.com/office/drawing/2010/main" val="0"/>
              </a:ext>
            </a:extLst>
          </a:blip>
          <a:srcRect l="5583"/>
          <a:stretch/>
        </p:blipFill>
        <p:spPr>
          <a:xfrm>
            <a:off x="4117228" y="1930558"/>
            <a:ext cx="3957543" cy="2667372"/>
          </a:xfrm>
          <a:prstGeom prst="rect">
            <a:avLst/>
          </a:prstGeom>
        </p:spPr>
      </p:pic>
    </p:spTree>
    <p:extLst>
      <p:ext uri="{BB962C8B-B14F-4D97-AF65-F5344CB8AC3E}">
        <p14:creationId xmlns:p14="http://schemas.microsoft.com/office/powerpoint/2010/main" val="394700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45D3-5BBB-DE11-5A41-BDFA38CE1856}"/>
              </a:ext>
            </a:extLst>
          </p:cNvPr>
          <p:cNvSpPr>
            <a:spLocks noGrp="1"/>
          </p:cNvSpPr>
          <p:nvPr>
            <p:ph type="title"/>
          </p:nvPr>
        </p:nvSpPr>
        <p:spPr>
          <a:xfrm>
            <a:off x="838199" y="271462"/>
            <a:ext cx="10515600" cy="1325563"/>
          </a:xfrm>
        </p:spPr>
        <p:txBody>
          <a:bodyPr/>
          <a:lstStyle/>
          <a:p>
            <a:pPr algn="ctr"/>
            <a:r>
              <a:rPr lang="en-GB" u="sng" dirty="0">
                <a:solidFill>
                  <a:schemeClr val="bg1"/>
                </a:solidFill>
              </a:rPr>
              <a:t>What is a micro controller?</a:t>
            </a:r>
          </a:p>
        </p:txBody>
      </p:sp>
      <p:pic>
        <p:nvPicPr>
          <p:cNvPr id="5" name="Content Placeholder 4">
            <a:extLst>
              <a:ext uri="{FF2B5EF4-FFF2-40B4-BE49-F238E27FC236}">
                <a16:creationId xmlns:a16="http://schemas.microsoft.com/office/drawing/2014/main" id="{05315927-938C-B9C3-B936-16C465DB57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8902" y="2175282"/>
            <a:ext cx="2143125" cy="2143125"/>
          </a:xfrm>
        </p:spPr>
      </p:pic>
      <p:pic>
        <p:nvPicPr>
          <p:cNvPr id="7" name="Picture 6">
            <a:extLst>
              <a:ext uri="{FF2B5EF4-FFF2-40B4-BE49-F238E27FC236}">
                <a16:creationId xmlns:a16="http://schemas.microsoft.com/office/drawing/2014/main" id="{1087780A-8A24-6DFC-FD34-610D67A9E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437" y="2175281"/>
            <a:ext cx="2143125" cy="2143125"/>
          </a:xfrm>
          <a:prstGeom prst="rect">
            <a:avLst/>
          </a:prstGeom>
        </p:spPr>
      </p:pic>
      <p:pic>
        <p:nvPicPr>
          <p:cNvPr id="9" name="Picture 8">
            <a:extLst>
              <a:ext uri="{FF2B5EF4-FFF2-40B4-BE49-F238E27FC236}">
                <a16:creationId xmlns:a16="http://schemas.microsoft.com/office/drawing/2014/main" id="{CA2F8221-5CF2-C004-0318-408B47E42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9973" y="2175280"/>
            <a:ext cx="2143125" cy="2143125"/>
          </a:xfrm>
          <a:prstGeom prst="rect">
            <a:avLst/>
          </a:prstGeom>
        </p:spPr>
      </p:pic>
      <p:sp>
        <p:nvSpPr>
          <p:cNvPr id="3" name="Content Placeholder 2">
            <a:extLst>
              <a:ext uri="{FF2B5EF4-FFF2-40B4-BE49-F238E27FC236}">
                <a16:creationId xmlns:a16="http://schemas.microsoft.com/office/drawing/2014/main" id="{B2253446-9246-22BE-178B-66DF7E60304E}"/>
              </a:ext>
            </a:extLst>
          </p:cNvPr>
          <p:cNvSpPr txBox="1">
            <a:spLocks/>
          </p:cNvSpPr>
          <p:nvPr/>
        </p:nvSpPr>
        <p:spPr>
          <a:xfrm>
            <a:off x="2025239" y="4405969"/>
            <a:ext cx="9328560" cy="490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Raspberry Pi Pico      Arduino UNO       ESP32 DevKit V1</a:t>
            </a:r>
          </a:p>
        </p:txBody>
      </p:sp>
    </p:spTree>
    <p:extLst>
      <p:ext uri="{BB962C8B-B14F-4D97-AF65-F5344CB8AC3E}">
        <p14:creationId xmlns:p14="http://schemas.microsoft.com/office/powerpoint/2010/main" val="205059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How to use the Pi Pico?</a:t>
            </a:r>
          </a:p>
        </p:txBody>
      </p:sp>
      <p:sp>
        <p:nvSpPr>
          <p:cNvPr id="3" name="Content Placeholder 2">
            <a:extLst>
              <a:ext uri="{FF2B5EF4-FFF2-40B4-BE49-F238E27FC236}">
                <a16:creationId xmlns:a16="http://schemas.microsoft.com/office/drawing/2014/main" id="{F4368892-D6D7-3680-2791-68CD53329E3A}"/>
              </a:ext>
            </a:extLst>
          </p:cNvPr>
          <p:cNvSpPr>
            <a:spLocks noGrp="1"/>
          </p:cNvSpPr>
          <p:nvPr>
            <p:ph idx="1"/>
          </p:nvPr>
        </p:nvSpPr>
        <p:spPr>
          <a:xfrm>
            <a:off x="1612156" y="1384474"/>
            <a:ext cx="8967688" cy="490691"/>
          </a:xfrm>
        </p:spPr>
        <p:txBody>
          <a:bodyPr>
            <a:normAutofit fontScale="85000" lnSpcReduction="10000"/>
          </a:bodyPr>
          <a:lstStyle/>
          <a:p>
            <a:pPr marL="0" indent="0">
              <a:buNone/>
            </a:pPr>
            <a:r>
              <a:rPr lang="en-GB" dirty="0">
                <a:solidFill>
                  <a:schemeClr val="bg1"/>
                </a:solidFill>
              </a:rPr>
              <a:t>Hardware side                                                         Software side (</a:t>
            </a:r>
            <a:r>
              <a:rPr lang="en-GB" dirty="0" err="1">
                <a:solidFill>
                  <a:schemeClr val="bg1"/>
                </a:solidFill>
              </a:rPr>
              <a:t>Thonny</a:t>
            </a:r>
            <a:r>
              <a:rPr lang="en-GB" dirty="0">
                <a:solidFill>
                  <a:schemeClr val="bg1"/>
                </a:solidFill>
              </a:rPr>
              <a:t>)</a:t>
            </a:r>
          </a:p>
        </p:txBody>
      </p:sp>
      <p:pic>
        <p:nvPicPr>
          <p:cNvPr id="7" name="Picture 6">
            <a:extLst>
              <a:ext uri="{FF2B5EF4-FFF2-40B4-BE49-F238E27FC236}">
                <a16:creationId xmlns:a16="http://schemas.microsoft.com/office/drawing/2014/main" id="{692BCE3F-FF9C-09CE-7DE2-89BB6462C95E}"/>
              </a:ext>
            </a:extLst>
          </p:cNvPr>
          <p:cNvPicPr>
            <a:picLocks noChangeAspect="1"/>
          </p:cNvPicPr>
          <p:nvPr/>
        </p:nvPicPr>
        <p:blipFill rotWithShape="1">
          <a:blip r:embed="rId3">
            <a:extLst>
              <a:ext uri="{28A0092B-C50C-407E-A947-70E740481C1C}">
                <a14:useLocalDpi xmlns:a14="http://schemas.microsoft.com/office/drawing/2010/main" val="0"/>
              </a:ext>
            </a:extLst>
          </a:blip>
          <a:srcRect l="41351" b="11401"/>
          <a:stretch/>
        </p:blipFill>
        <p:spPr>
          <a:xfrm>
            <a:off x="129298" y="1875165"/>
            <a:ext cx="5287703" cy="2894785"/>
          </a:xfrm>
          <a:prstGeom prst="rect">
            <a:avLst/>
          </a:prstGeom>
        </p:spPr>
      </p:pic>
      <p:pic>
        <p:nvPicPr>
          <p:cNvPr id="9" name="Picture 8">
            <a:extLst>
              <a:ext uri="{FF2B5EF4-FFF2-40B4-BE49-F238E27FC236}">
                <a16:creationId xmlns:a16="http://schemas.microsoft.com/office/drawing/2014/main" id="{48000028-286E-52DC-840E-C10519255BAA}"/>
              </a:ext>
            </a:extLst>
          </p:cNvPr>
          <p:cNvPicPr>
            <a:picLocks noChangeAspect="1"/>
          </p:cNvPicPr>
          <p:nvPr/>
        </p:nvPicPr>
        <p:blipFill>
          <a:blip r:embed="rId4"/>
          <a:stretch>
            <a:fillRect/>
          </a:stretch>
        </p:blipFill>
        <p:spPr>
          <a:xfrm>
            <a:off x="6774999" y="1875165"/>
            <a:ext cx="5287703" cy="4421841"/>
          </a:xfrm>
          <a:prstGeom prst="rect">
            <a:avLst/>
          </a:prstGeom>
        </p:spPr>
      </p:pic>
    </p:spTree>
    <p:extLst>
      <p:ext uri="{BB962C8B-B14F-4D97-AF65-F5344CB8AC3E}">
        <p14:creationId xmlns:p14="http://schemas.microsoft.com/office/powerpoint/2010/main" val="339794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14252</TotalTime>
  <Words>1705</Words>
  <Application>Microsoft Office PowerPoint</Application>
  <PresentationFormat>Widescreen</PresentationFormat>
  <Paragraphs>136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BankGothic Lt BT</vt:lpstr>
      <vt:lpstr>Broadway</vt:lpstr>
      <vt:lpstr>Calibri</vt:lpstr>
      <vt:lpstr>Calibri Light</vt:lpstr>
      <vt:lpstr>Office Theme</vt:lpstr>
      <vt:lpstr>Robotics Workshop Semester 2 Introduction</vt:lpstr>
      <vt:lpstr>Guided workshops</vt:lpstr>
      <vt:lpstr>DIY workshops</vt:lpstr>
      <vt:lpstr>What do we have?</vt:lpstr>
      <vt:lpstr>What we’re doing today</vt:lpstr>
      <vt:lpstr>Basics of electricity</vt:lpstr>
      <vt:lpstr>Basics of electricity</vt:lpstr>
      <vt:lpstr>What is a micro controller?</vt:lpstr>
      <vt:lpstr>How to use the Pi Pico?</vt:lpstr>
      <vt:lpstr>Already done the first worksheet?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Lukas Hastings</cp:lastModifiedBy>
  <cp:revision>28</cp:revision>
  <dcterms:created xsi:type="dcterms:W3CDTF">2023-04-20T22:50:35Z</dcterms:created>
  <dcterms:modified xsi:type="dcterms:W3CDTF">2024-02-04T18:41:03Z</dcterms:modified>
</cp:coreProperties>
</file>