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1655" autoAdjust="0"/>
  </p:normalViewPr>
  <p:slideViewPr>
    <p:cSldViewPr snapToGrid="0">
      <p:cViewPr varScale="1">
        <p:scale>
          <a:sx n="72" d="100"/>
          <a:sy n="72" d="100"/>
        </p:scale>
        <p:origin x="1516" y="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B1F78-B753-4ECC-9E19-05D9681C603C}" type="datetimeFigureOut">
              <a:rPr lang="en-GB" smtClean="0"/>
              <a:t>25/10/2023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C6892-DFF3-4A07-8B2A-B0E31DCA1AAB}" type="slidenum">
              <a:rPr lang="en-GB" smtClean="0"/>
              <a:t>‹#›</a:t>
            </a:fld>
            <a:endParaRPr lang="en-GB"/>
          </a:p>
        </p:txBody>
      </p:sp>
    </p:spTree>
    <p:extLst>
      <p:ext uri="{BB962C8B-B14F-4D97-AF65-F5344CB8AC3E}">
        <p14:creationId xmlns:p14="http://schemas.microsoft.com/office/powerpoint/2010/main" val="1990353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and welcome to the 4</a:t>
            </a:r>
            <a:r>
              <a:rPr lang="en-GB" baseline="30000" dirty="0"/>
              <a:t>th</a:t>
            </a:r>
            <a:r>
              <a:rPr lang="en-GB" dirty="0"/>
              <a:t> robotics workshop.</a:t>
            </a:r>
          </a:p>
          <a:p>
            <a:r>
              <a:rPr lang="en-GB" dirty="0"/>
              <a:t>Last week we looked at gears and mechanical motion and today we’re going back to electronics to introduce some analogue input devices.</a:t>
            </a:r>
          </a:p>
          <a:p>
            <a:r>
              <a:rPr lang="en-GB" dirty="0"/>
              <a:t>In addition to this, teaching a new method for controlling many pins at once on the Pi Pico. </a:t>
            </a:r>
          </a:p>
          <a:p>
            <a:r>
              <a:rPr lang="en-GB" dirty="0"/>
              <a:t>f this is your first time using the Pi Pico’s, I would recommend going through the first worksheet before starting this one.</a:t>
            </a:r>
          </a:p>
        </p:txBody>
      </p:sp>
      <p:sp>
        <p:nvSpPr>
          <p:cNvPr id="4" name="Slide Number Placeholder 3"/>
          <p:cNvSpPr>
            <a:spLocks noGrp="1"/>
          </p:cNvSpPr>
          <p:nvPr>
            <p:ph type="sldNum" sz="quarter" idx="5"/>
          </p:nvPr>
        </p:nvSpPr>
        <p:spPr/>
        <p:txBody>
          <a:bodyPr/>
          <a:lstStyle/>
          <a:p>
            <a:fld id="{077C6892-DFF3-4A07-8B2A-B0E31DCA1AAB}" type="slidenum">
              <a:rPr lang="en-GB" smtClean="0"/>
              <a:t>1</a:t>
            </a:fld>
            <a:endParaRPr lang="en-GB"/>
          </a:p>
        </p:txBody>
      </p:sp>
    </p:spTree>
    <p:extLst>
      <p:ext uri="{BB962C8B-B14F-4D97-AF65-F5344CB8AC3E}">
        <p14:creationId xmlns:p14="http://schemas.microsoft.com/office/powerpoint/2010/main" val="354891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device you’ll be learning about is called a potentiometer, it has 3 pins, one for ground, one for power and one for output, when you manually spin the nob you vary the electrical potential aka voltage on the output pin between the power and ground voltage levels.</a:t>
            </a:r>
          </a:p>
          <a:p>
            <a:endParaRPr lang="en-GB" dirty="0"/>
          </a:p>
          <a:p>
            <a:r>
              <a:rPr lang="en-GB" dirty="0"/>
              <a:t>This works like a voltage divider where voltage is split between 2 resistors. Now, what is a voltage divider?</a:t>
            </a:r>
          </a:p>
          <a:p>
            <a:r>
              <a:rPr lang="en-GB" dirty="0"/>
              <a:t>It is simply a configuration of two resistors in series where you take the middle of those two resistors as an output. Depending on the resistance in Ohms of each resistor you get a different voltage output.</a:t>
            </a:r>
          </a:p>
          <a:p>
            <a:r>
              <a:rPr lang="en-GB" dirty="0"/>
              <a:t>For example, if you had 2Kohm and 1Kohm resistors in this voltage divider the voltage would get split evenly across the resistance so 1/3 of the voltage will be between V out and ground giving an output of 1.67V</a:t>
            </a:r>
          </a:p>
          <a:p>
            <a:r>
              <a:rPr lang="en-GB" dirty="0"/>
              <a:t>In a potentiometer when you rotate the nob, these resistance values change and hence the ration of voltage changes giving a variable output.</a:t>
            </a:r>
          </a:p>
        </p:txBody>
      </p:sp>
      <p:sp>
        <p:nvSpPr>
          <p:cNvPr id="4" name="Slide Number Placeholder 3"/>
          <p:cNvSpPr>
            <a:spLocks noGrp="1"/>
          </p:cNvSpPr>
          <p:nvPr>
            <p:ph type="sldNum" sz="quarter" idx="5"/>
          </p:nvPr>
        </p:nvSpPr>
        <p:spPr/>
        <p:txBody>
          <a:bodyPr/>
          <a:lstStyle/>
          <a:p>
            <a:fld id="{077C6892-DFF3-4A07-8B2A-B0E31DCA1AAB}" type="slidenum">
              <a:rPr lang="en-GB" smtClean="0"/>
              <a:t>2</a:t>
            </a:fld>
            <a:endParaRPr lang="en-GB"/>
          </a:p>
        </p:txBody>
      </p:sp>
    </p:spTree>
    <p:extLst>
      <p:ext uri="{BB962C8B-B14F-4D97-AF65-F5344CB8AC3E}">
        <p14:creationId xmlns:p14="http://schemas.microsoft.com/office/powerpoint/2010/main" val="2260140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photo-resistors vary their resistance based on light level and can be used as apart of a voltage divider to produce a variable voltage output.</a:t>
            </a:r>
          </a:p>
          <a:p>
            <a:r>
              <a:rPr lang="en-GB" dirty="0"/>
              <a:t>This voltage output can be read by the Pi Pico's Analogue to Digital Converter, ADC for short and read as a digital value.</a:t>
            </a:r>
          </a:p>
          <a:p>
            <a:endParaRPr lang="en-GB" dirty="0"/>
          </a:p>
          <a:p>
            <a:r>
              <a:rPr lang="en-GB" dirty="0"/>
              <a:t>Now you have one more new device today, a simple buzzer, it’s a small black cylinder in each kit and you can mess around with it when finishing the worksheet. Just keep in mind that it does have a positive and negative, where the positive pin is the slightly longer one.</a:t>
            </a:r>
          </a:p>
          <a:p>
            <a:endParaRPr lang="en-GB" dirty="0"/>
          </a:p>
          <a:p>
            <a:r>
              <a:rPr lang="en-GB" dirty="0"/>
              <a:t>Again if you didn’t do the first worksheet I would recommend doing it </a:t>
            </a:r>
            <a:r>
              <a:rPr lang="en-GB" dirty="0" err="1"/>
              <a:t>it</a:t>
            </a:r>
            <a:r>
              <a:rPr lang="en-GB" dirty="0"/>
              <a:t> before this one to fully understand the basics, so lets get started.</a:t>
            </a:r>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3</a:t>
            </a:fld>
            <a:endParaRPr lang="en-GB"/>
          </a:p>
        </p:txBody>
      </p:sp>
    </p:spTree>
    <p:extLst>
      <p:ext uri="{BB962C8B-B14F-4D97-AF65-F5344CB8AC3E}">
        <p14:creationId xmlns:p14="http://schemas.microsoft.com/office/powerpoint/2010/main" val="333395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CE1E-CEBB-2BA5-2DED-3784559DF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99A10A2-BA92-F505-99AE-1E9992479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B94050-8412-FDD9-4BD9-3BC884F282D2}"/>
              </a:ext>
            </a:extLst>
          </p:cNvPr>
          <p:cNvSpPr>
            <a:spLocks noGrp="1"/>
          </p:cNvSpPr>
          <p:nvPr>
            <p:ph type="dt" sz="half" idx="10"/>
          </p:nvPr>
        </p:nvSpPr>
        <p:spPr/>
        <p:txBody>
          <a:bodyPr/>
          <a:lstStyle/>
          <a:p>
            <a:fld id="{1ED7E8D0-262E-47C7-9397-AEDE4444D531}" type="datetimeFigureOut">
              <a:rPr lang="en-GB" smtClean="0"/>
              <a:t>25/10/2023</a:t>
            </a:fld>
            <a:endParaRPr lang="en-GB"/>
          </a:p>
        </p:txBody>
      </p:sp>
      <p:sp>
        <p:nvSpPr>
          <p:cNvPr id="5" name="Footer Placeholder 4">
            <a:extLst>
              <a:ext uri="{FF2B5EF4-FFF2-40B4-BE49-F238E27FC236}">
                <a16:creationId xmlns:a16="http://schemas.microsoft.com/office/drawing/2014/main" id="{F63E5EC8-31A0-059C-6CE3-F2B75544DA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2BE88E-3C95-6365-6A86-A73AF7F4D11E}"/>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3725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A916-C5DA-F1A2-53EC-87DB9CCA58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A63323-BFD6-9351-016A-CE93449F9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AB6913-49B4-6062-6704-FBF4A9A3AB4D}"/>
              </a:ext>
            </a:extLst>
          </p:cNvPr>
          <p:cNvSpPr>
            <a:spLocks noGrp="1"/>
          </p:cNvSpPr>
          <p:nvPr>
            <p:ph type="dt" sz="half" idx="10"/>
          </p:nvPr>
        </p:nvSpPr>
        <p:spPr/>
        <p:txBody>
          <a:bodyPr/>
          <a:lstStyle/>
          <a:p>
            <a:fld id="{1ED7E8D0-262E-47C7-9397-AEDE4444D531}" type="datetimeFigureOut">
              <a:rPr lang="en-GB" smtClean="0"/>
              <a:t>25/10/2023</a:t>
            </a:fld>
            <a:endParaRPr lang="en-GB"/>
          </a:p>
        </p:txBody>
      </p:sp>
      <p:sp>
        <p:nvSpPr>
          <p:cNvPr id="5" name="Footer Placeholder 4">
            <a:extLst>
              <a:ext uri="{FF2B5EF4-FFF2-40B4-BE49-F238E27FC236}">
                <a16:creationId xmlns:a16="http://schemas.microsoft.com/office/drawing/2014/main" id="{D83E96C3-1BC8-D3C3-0F89-0904CFE308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2E2702-4703-F8C8-CD4F-66E62E8F807F}"/>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4414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1ACAA-7BF6-A12F-4CD6-7F64B5AE74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AE9BC9-CD55-B678-0FAA-2048D7340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0E9755-21BF-D70F-F1C2-69303F089F65}"/>
              </a:ext>
            </a:extLst>
          </p:cNvPr>
          <p:cNvSpPr>
            <a:spLocks noGrp="1"/>
          </p:cNvSpPr>
          <p:nvPr>
            <p:ph type="dt" sz="half" idx="10"/>
          </p:nvPr>
        </p:nvSpPr>
        <p:spPr/>
        <p:txBody>
          <a:bodyPr/>
          <a:lstStyle/>
          <a:p>
            <a:fld id="{1ED7E8D0-262E-47C7-9397-AEDE4444D531}" type="datetimeFigureOut">
              <a:rPr lang="en-GB" smtClean="0"/>
              <a:t>25/10/2023</a:t>
            </a:fld>
            <a:endParaRPr lang="en-GB"/>
          </a:p>
        </p:txBody>
      </p:sp>
      <p:sp>
        <p:nvSpPr>
          <p:cNvPr id="5" name="Footer Placeholder 4">
            <a:extLst>
              <a:ext uri="{FF2B5EF4-FFF2-40B4-BE49-F238E27FC236}">
                <a16:creationId xmlns:a16="http://schemas.microsoft.com/office/drawing/2014/main" id="{97C934F2-02DF-8912-5B29-69635D3E2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B28FBF-85B1-45D0-321D-6761A71FAEC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56459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5B74-BE4C-3316-6600-4004DE0BA5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1E650F-1C52-5264-9CBC-E5FE8F242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741798-1D5E-9C9D-E9CB-56D0E69AB10F}"/>
              </a:ext>
            </a:extLst>
          </p:cNvPr>
          <p:cNvSpPr>
            <a:spLocks noGrp="1"/>
          </p:cNvSpPr>
          <p:nvPr>
            <p:ph type="dt" sz="half" idx="10"/>
          </p:nvPr>
        </p:nvSpPr>
        <p:spPr/>
        <p:txBody>
          <a:bodyPr/>
          <a:lstStyle/>
          <a:p>
            <a:fld id="{1ED7E8D0-262E-47C7-9397-AEDE4444D531}" type="datetimeFigureOut">
              <a:rPr lang="en-GB" smtClean="0"/>
              <a:t>25/10/2023</a:t>
            </a:fld>
            <a:endParaRPr lang="en-GB"/>
          </a:p>
        </p:txBody>
      </p:sp>
      <p:sp>
        <p:nvSpPr>
          <p:cNvPr id="5" name="Footer Placeholder 4">
            <a:extLst>
              <a:ext uri="{FF2B5EF4-FFF2-40B4-BE49-F238E27FC236}">
                <a16:creationId xmlns:a16="http://schemas.microsoft.com/office/drawing/2014/main" id="{C4CF3DAA-8544-8A95-DA13-C722E7FDF2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2F8267-75F6-66BB-4533-D874A1FC4C1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605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B655-66ED-3900-009A-CD7756B52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701379-D3E1-D84C-2C85-0A2AD5677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EF899-2FF7-BA44-A2D0-21EA68372506}"/>
              </a:ext>
            </a:extLst>
          </p:cNvPr>
          <p:cNvSpPr>
            <a:spLocks noGrp="1"/>
          </p:cNvSpPr>
          <p:nvPr>
            <p:ph type="dt" sz="half" idx="10"/>
          </p:nvPr>
        </p:nvSpPr>
        <p:spPr/>
        <p:txBody>
          <a:bodyPr/>
          <a:lstStyle/>
          <a:p>
            <a:fld id="{1ED7E8D0-262E-47C7-9397-AEDE4444D531}" type="datetimeFigureOut">
              <a:rPr lang="en-GB" smtClean="0"/>
              <a:t>25/10/2023</a:t>
            </a:fld>
            <a:endParaRPr lang="en-GB"/>
          </a:p>
        </p:txBody>
      </p:sp>
      <p:sp>
        <p:nvSpPr>
          <p:cNvPr id="5" name="Footer Placeholder 4">
            <a:extLst>
              <a:ext uri="{FF2B5EF4-FFF2-40B4-BE49-F238E27FC236}">
                <a16:creationId xmlns:a16="http://schemas.microsoft.com/office/drawing/2014/main" id="{07EABBCE-48E2-F9ED-8C9A-00154A8318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85C49D-13FD-7DD7-25C1-9D52F0C917A1}"/>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09635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FDB0-3C89-1202-0AFE-A6B2592DB8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3A49E5-2687-3468-F92B-102C7A556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82DDF0-DC73-8FBF-AB61-928554465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039119-13A7-1D9A-89DF-F73FB514EE62}"/>
              </a:ext>
            </a:extLst>
          </p:cNvPr>
          <p:cNvSpPr>
            <a:spLocks noGrp="1"/>
          </p:cNvSpPr>
          <p:nvPr>
            <p:ph type="dt" sz="half" idx="10"/>
          </p:nvPr>
        </p:nvSpPr>
        <p:spPr/>
        <p:txBody>
          <a:bodyPr/>
          <a:lstStyle/>
          <a:p>
            <a:fld id="{1ED7E8D0-262E-47C7-9397-AEDE4444D531}" type="datetimeFigureOut">
              <a:rPr lang="en-GB" smtClean="0"/>
              <a:t>25/10/2023</a:t>
            </a:fld>
            <a:endParaRPr lang="en-GB"/>
          </a:p>
        </p:txBody>
      </p:sp>
      <p:sp>
        <p:nvSpPr>
          <p:cNvPr id="6" name="Footer Placeholder 5">
            <a:extLst>
              <a:ext uri="{FF2B5EF4-FFF2-40B4-BE49-F238E27FC236}">
                <a16:creationId xmlns:a16="http://schemas.microsoft.com/office/drawing/2014/main" id="{E0ED388F-405D-C6A9-EDC3-7B99762B1F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9552FD-D84B-2CDE-3FA4-63110EF0A86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138470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241F-1EEA-3BB1-ABD6-A4EB22E1B6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6E604A-F3C1-9408-DF15-30FF8CD19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A38BF-BF91-D9CB-30EE-F2A1B531B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2AFB6D-6A8E-5432-8E9F-EF1B323B1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75765-76FE-30B4-DC11-63092419A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A32455-37E8-F63A-5959-84FDA1B48DF5}"/>
              </a:ext>
            </a:extLst>
          </p:cNvPr>
          <p:cNvSpPr>
            <a:spLocks noGrp="1"/>
          </p:cNvSpPr>
          <p:nvPr>
            <p:ph type="dt" sz="half" idx="10"/>
          </p:nvPr>
        </p:nvSpPr>
        <p:spPr/>
        <p:txBody>
          <a:bodyPr/>
          <a:lstStyle/>
          <a:p>
            <a:fld id="{1ED7E8D0-262E-47C7-9397-AEDE4444D531}" type="datetimeFigureOut">
              <a:rPr lang="en-GB" smtClean="0"/>
              <a:t>25/10/2023</a:t>
            </a:fld>
            <a:endParaRPr lang="en-GB"/>
          </a:p>
        </p:txBody>
      </p:sp>
      <p:sp>
        <p:nvSpPr>
          <p:cNvPr id="8" name="Footer Placeholder 7">
            <a:extLst>
              <a:ext uri="{FF2B5EF4-FFF2-40B4-BE49-F238E27FC236}">
                <a16:creationId xmlns:a16="http://schemas.microsoft.com/office/drawing/2014/main" id="{1AFDC980-FE31-8136-ABDC-DD90250340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533672-A776-DBCE-B0C9-BA67E2A2CB79}"/>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223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71B8-4440-DDE4-870B-52C49F1E62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EA5AFB-1F7B-F052-3CA2-4C36B72BED5F}"/>
              </a:ext>
            </a:extLst>
          </p:cNvPr>
          <p:cNvSpPr>
            <a:spLocks noGrp="1"/>
          </p:cNvSpPr>
          <p:nvPr>
            <p:ph type="dt" sz="half" idx="10"/>
          </p:nvPr>
        </p:nvSpPr>
        <p:spPr/>
        <p:txBody>
          <a:bodyPr/>
          <a:lstStyle/>
          <a:p>
            <a:fld id="{1ED7E8D0-262E-47C7-9397-AEDE4444D531}" type="datetimeFigureOut">
              <a:rPr lang="en-GB" smtClean="0"/>
              <a:t>25/10/2023</a:t>
            </a:fld>
            <a:endParaRPr lang="en-GB"/>
          </a:p>
        </p:txBody>
      </p:sp>
      <p:sp>
        <p:nvSpPr>
          <p:cNvPr id="4" name="Footer Placeholder 3">
            <a:extLst>
              <a:ext uri="{FF2B5EF4-FFF2-40B4-BE49-F238E27FC236}">
                <a16:creationId xmlns:a16="http://schemas.microsoft.com/office/drawing/2014/main" id="{B32C743C-D080-B67C-E9DE-9F8E1E11A2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6828AE-4EDC-182C-52AE-4DB5F4FD257B}"/>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87455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1C4F5-14CC-F49C-1511-E80400B6D466}"/>
              </a:ext>
            </a:extLst>
          </p:cNvPr>
          <p:cNvSpPr>
            <a:spLocks noGrp="1"/>
          </p:cNvSpPr>
          <p:nvPr>
            <p:ph type="dt" sz="half" idx="10"/>
          </p:nvPr>
        </p:nvSpPr>
        <p:spPr/>
        <p:txBody>
          <a:bodyPr/>
          <a:lstStyle/>
          <a:p>
            <a:fld id="{1ED7E8D0-262E-47C7-9397-AEDE4444D531}" type="datetimeFigureOut">
              <a:rPr lang="en-GB" smtClean="0"/>
              <a:t>25/10/2023</a:t>
            </a:fld>
            <a:endParaRPr lang="en-GB"/>
          </a:p>
        </p:txBody>
      </p:sp>
      <p:sp>
        <p:nvSpPr>
          <p:cNvPr id="3" name="Footer Placeholder 2">
            <a:extLst>
              <a:ext uri="{FF2B5EF4-FFF2-40B4-BE49-F238E27FC236}">
                <a16:creationId xmlns:a16="http://schemas.microsoft.com/office/drawing/2014/main" id="{D17F1661-14BF-8335-79F7-BE779646AD0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D3B544-5C1B-6047-780E-E135DD8C05B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6858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9715-311D-7D32-1406-85F003A67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78FF7C4-C9C0-529C-315C-F03BD17D4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A3BA32-A4F9-02E6-25BD-B54B0E1BF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1BBF8-9C8E-C894-F9BD-94A37962ABC1}"/>
              </a:ext>
            </a:extLst>
          </p:cNvPr>
          <p:cNvSpPr>
            <a:spLocks noGrp="1"/>
          </p:cNvSpPr>
          <p:nvPr>
            <p:ph type="dt" sz="half" idx="10"/>
          </p:nvPr>
        </p:nvSpPr>
        <p:spPr/>
        <p:txBody>
          <a:bodyPr/>
          <a:lstStyle/>
          <a:p>
            <a:fld id="{1ED7E8D0-262E-47C7-9397-AEDE4444D531}" type="datetimeFigureOut">
              <a:rPr lang="en-GB" smtClean="0"/>
              <a:t>25/10/2023</a:t>
            </a:fld>
            <a:endParaRPr lang="en-GB"/>
          </a:p>
        </p:txBody>
      </p:sp>
      <p:sp>
        <p:nvSpPr>
          <p:cNvPr id="6" name="Footer Placeholder 5">
            <a:extLst>
              <a:ext uri="{FF2B5EF4-FFF2-40B4-BE49-F238E27FC236}">
                <a16:creationId xmlns:a16="http://schemas.microsoft.com/office/drawing/2014/main" id="{BFB84D59-35D1-1157-072C-2B2C8ABA8D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0D10EC-61F9-0082-C088-659B28473B77}"/>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55476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BAB-2BB7-274C-5413-5B095E55B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5E684A-2A47-CE8A-AE31-A5EE403C7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ABC774-ADF8-72CB-4180-7CE9D4AE8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5C074-4371-3145-60E1-FC6DDDCBE56C}"/>
              </a:ext>
            </a:extLst>
          </p:cNvPr>
          <p:cNvSpPr>
            <a:spLocks noGrp="1"/>
          </p:cNvSpPr>
          <p:nvPr>
            <p:ph type="dt" sz="half" idx="10"/>
          </p:nvPr>
        </p:nvSpPr>
        <p:spPr/>
        <p:txBody>
          <a:bodyPr/>
          <a:lstStyle/>
          <a:p>
            <a:fld id="{1ED7E8D0-262E-47C7-9397-AEDE4444D531}" type="datetimeFigureOut">
              <a:rPr lang="en-GB" smtClean="0"/>
              <a:t>25/10/2023</a:t>
            </a:fld>
            <a:endParaRPr lang="en-GB"/>
          </a:p>
        </p:txBody>
      </p:sp>
      <p:sp>
        <p:nvSpPr>
          <p:cNvPr id="6" name="Footer Placeholder 5">
            <a:extLst>
              <a:ext uri="{FF2B5EF4-FFF2-40B4-BE49-F238E27FC236}">
                <a16:creationId xmlns:a16="http://schemas.microsoft.com/office/drawing/2014/main" id="{2F9A3DC5-F551-BABA-7918-9827C1766E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B63419-36B6-BAE0-D887-9D581B273A24}"/>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51727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78000" b="-5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0988C-8E20-73F6-245B-941A5B07B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954C4A-52A1-F1CD-20F1-3115F0E2D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6AC1D1-C3A7-9243-26C3-4397EC176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7E8D0-262E-47C7-9397-AEDE4444D531}" type="datetimeFigureOut">
              <a:rPr lang="en-GB" smtClean="0"/>
              <a:t>25/10/2023</a:t>
            </a:fld>
            <a:endParaRPr lang="en-GB"/>
          </a:p>
        </p:txBody>
      </p:sp>
      <p:sp>
        <p:nvSpPr>
          <p:cNvPr id="5" name="Footer Placeholder 4">
            <a:extLst>
              <a:ext uri="{FF2B5EF4-FFF2-40B4-BE49-F238E27FC236}">
                <a16:creationId xmlns:a16="http://schemas.microsoft.com/office/drawing/2014/main" id="{FC0A9FAB-53E5-9AA8-7CA0-96C77335C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4EE1B3-7B83-4569-36F6-9B8E6F8D4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4B674-DE7E-46C9-9A4A-A714E64B8ED4}" type="slidenum">
              <a:rPr lang="en-GB" smtClean="0"/>
              <a:t>‹#›</a:t>
            </a:fld>
            <a:endParaRPr lang="en-GB"/>
          </a:p>
        </p:txBody>
      </p:sp>
    </p:spTree>
    <p:extLst>
      <p:ext uri="{BB962C8B-B14F-4D97-AF65-F5344CB8AC3E}">
        <p14:creationId xmlns:p14="http://schemas.microsoft.com/office/powerpoint/2010/main" val="380598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8000" b="-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DB83-9552-CDD3-F29C-0152E4D83F30}"/>
              </a:ext>
            </a:extLst>
          </p:cNvPr>
          <p:cNvSpPr>
            <a:spLocks noGrp="1"/>
          </p:cNvSpPr>
          <p:nvPr>
            <p:ph type="ctrTitle"/>
          </p:nvPr>
        </p:nvSpPr>
        <p:spPr>
          <a:xfrm>
            <a:off x="762000" y="2023269"/>
            <a:ext cx="10668000" cy="4180307"/>
          </a:xfrm>
        </p:spPr>
        <p:txBody>
          <a:bodyPr>
            <a:normAutofit/>
          </a:bodyPr>
          <a:lstStyle/>
          <a:p>
            <a:r>
              <a:rPr lang="en-GB" sz="8000" b="1" dirty="0">
                <a:solidFill>
                  <a:srgbClr val="58B3BD"/>
                </a:solidFill>
                <a:latin typeface="Broadway" panose="04040905080B02020502" pitchFamily="82" charset="0"/>
                <a:cs typeface="Courier New" panose="02070309020205020404" pitchFamily="49" charset="0"/>
              </a:rPr>
              <a:t>Robotics Workshop</a:t>
            </a:r>
            <a:br>
              <a:rPr lang="en-GB" sz="8000" b="1" dirty="0">
                <a:solidFill>
                  <a:srgbClr val="58B3BD"/>
                </a:solidFill>
                <a:latin typeface="Broadway" panose="04040905080B02020502" pitchFamily="82" charset="0"/>
                <a:cs typeface="Courier New" panose="02070309020205020404" pitchFamily="49" charset="0"/>
              </a:rPr>
            </a:br>
            <a:r>
              <a:rPr lang="en-GB" sz="8000" b="1" dirty="0">
                <a:solidFill>
                  <a:schemeClr val="bg1"/>
                </a:solidFill>
                <a:latin typeface="BankGothic Lt BT" panose="020B0607020203060204" pitchFamily="34" charset="0"/>
                <a:cs typeface="Courier New" panose="02070309020205020404" pitchFamily="49" charset="0"/>
              </a:rPr>
              <a:t>Week 4</a:t>
            </a:r>
            <a:br>
              <a:rPr lang="en-GB" sz="8000" b="1" dirty="0">
                <a:solidFill>
                  <a:schemeClr val="bg1"/>
                </a:solidFill>
                <a:latin typeface="BankGothic Lt BT" panose="020B0607020203060204" pitchFamily="34" charset="0"/>
                <a:cs typeface="Courier New" panose="02070309020205020404" pitchFamily="49" charset="0"/>
              </a:rPr>
            </a:br>
            <a:r>
              <a:rPr lang="en-GB" b="1" dirty="0">
                <a:solidFill>
                  <a:schemeClr val="bg1"/>
                </a:solidFill>
                <a:latin typeface="BankGothic Lt BT" panose="020B0607020203060204" pitchFamily="34" charset="0"/>
                <a:cs typeface="Courier New" panose="02070309020205020404" pitchFamily="49" charset="0"/>
              </a:rPr>
              <a:t>More Input</a:t>
            </a:r>
            <a:endParaRPr lang="en-GB" sz="8000" b="1" dirty="0">
              <a:solidFill>
                <a:schemeClr val="bg1"/>
              </a:solidFill>
              <a:latin typeface="BankGothic Lt BT" panose="020B0607020203060204" pitchFamily="34" charset="0"/>
              <a:cs typeface="Courier New" panose="02070309020205020404" pitchFamily="49" charset="0"/>
            </a:endParaRPr>
          </a:p>
        </p:txBody>
      </p:sp>
      <p:pic>
        <p:nvPicPr>
          <p:cNvPr id="8" name="Picture 7">
            <a:extLst>
              <a:ext uri="{FF2B5EF4-FFF2-40B4-BE49-F238E27FC236}">
                <a16:creationId xmlns:a16="http://schemas.microsoft.com/office/drawing/2014/main" id="{646247BC-5932-8ED8-429C-27AF47354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575" y="146844"/>
            <a:ext cx="3752850" cy="1876425"/>
          </a:xfrm>
          <a:prstGeom prst="rect">
            <a:avLst/>
          </a:prstGeom>
        </p:spPr>
      </p:pic>
    </p:spTree>
    <p:extLst>
      <p:ext uri="{BB962C8B-B14F-4D97-AF65-F5344CB8AC3E}">
        <p14:creationId xmlns:p14="http://schemas.microsoft.com/office/powerpoint/2010/main" val="219785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9367-A997-99C5-16F8-4671EBFEEF62}"/>
              </a:ext>
            </a:extLst>
          </p:cNvPr>
          <p:cNvSpPr>
            <a:spLocks noGrp="1"/>
          </p:cNvSpPr>
          <p:nvPr>
            <p:ph type="title"/>
          </p:nvPr>
        </p:nvSpPr>
        <p:spPr>
          <a:xfrm>
            <a:off x="1145612" y="408768"/>
            <a:ext cx="9900775" cy="902462"/>
          </a:xfrm>
        </p:spPr>
        <p:txBody>
          <a:bodyPr/>
          <a:lstStyle/>
          <a:p>
            <a:pPr algn="ctr"/>
            <a:r>
              <a:rPr lang="en-GB" u="sng">
                <a:solidFill>
                  <a:schemeClr val="bg1"/>
                </a:solidFill>
              </a:rPr>
              <a:t>What is a potentiometer</a:t>
            </a:r>
            <a:endParaRPr lang="en-GB" u="sng" dirty="0">
              <a:solidFill>
                <a:schemeClr val="bg1"/>
              </a:solidFill>
            </a:endParaRPr>
          </a:p>
        </p:txBody>
      </p:sp>
      <p:pic>
        <p:nvPicPr>
          <p:cNvPr id="6" name="Picture 5" descr="Diagram of a switch with diagram and diagram&#10;&#10;Description automatically generated with medium confidence">
            <a:extLst>
              <a:ext uri="{FF2B5EF4-FFF2-40B4-BE49-F238E27FC236}">
                <a16:creationId xmlns:a16="http://schemas.microsoft.com/office/drawing/2014/main" id="{C0212F45-C4DC-FD49-F8CE-A9A8F2567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1" y="2036093"/>
            <a:ext cx="3513209" cy="2752475"/>
          </a:xfrm>
          <a:prstGeom prst="rect">
            <a:avLst/>
          </a:prstGeom>
        </p:spPr>
      </p:pic>
      <p:pic>
        <p:nvPicPr>
          <p:cNvPr id="9" name="Picture 8" descr="A diagram of a circuit&#10;&#10;Description automatically generated">
            <a:extLst>
              <a:ext uri="{FF2B5EF4-FFF2-40B4-BE49-F238E27FC236}">
                <a16:creationId xmlns:a16="http://schemas.microsoft.com/office/drawing/2014/main" id="{750ABD93-7EA4-4385-53FA-A4552A335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719" y="2004849"/>
            <a:ext cx="2185735" cy="2814962"/>
          </a:xfrm>
          <a:prstGeom prst="rect">
            <a:avLst/>
          </a:prstGeom>
        </p:spPr>
      </p:pic>
      <p:sp>
        <p:nvSpPr>
          <p:cNvPr id="10" name="TextBox 9">
            <a:extLst>
              <a:ext uri="{FF2B5EF4-FFF2-40B4-BE49-F238E27FC236}">
                <a16:creationId xmlns:a16="http://schemas.microsoft.com/office/drawing/2014/main" id="{CE42333A-D699-0DE3-02AA-96289834D90F}"/>
              </a:ext>
            </a:extLst>
          </p:cNvPr>
          <p:cNvSpPr txBox="1"/>
          <p:nvPr/>
        </p:nvSpPr>
        <p:spPr>
          <a:xfrm>
            <a:off x="1592692" y="1666761"/>
            <a:ext cx="2956130" cy="369332"/>
          </a:xfrm>
          <a:prstGeom prst="rect">
            <a:avLst/>
          </a:prstGeom>
          <a:noFill/>
        </p:spPr>
        <p:txBody>
          <a:bodyPr wrap="none" rtlCol="0">
            <a:spAutoFit/>
          </a:bodyPr>
          <a:lstStyle/>
          <a:p>
            <a:r>
              <a:rPr lang="en-GB" dirty="0">
                <a:solidFill>
                  <a:schemeClr val="bg1"/>
                </a:solidFill>
              </a:rPr>
              <a:t>Potentiometer                Inside</a:t>
            </a:r>
          </a:p>
        </p:txBody>
      </p:sp>
      <p:sp>
        <p:nvSpPr>
          <p:cNvPr id="13" name="TextBox 12">
            <a:extLst>
              <a:ext uri="{FF2B5EF4-FFF2-40B4-BE49-F238E27FC236}">
                <a16:creationId xmlns:a16="http://schemas.microsoft.com/office/drawing/2014/main" id="{884E7F73-845A-9611-BC16-2AEF02AF98BC}"/>
              </a:ext>
            </a:extLst>
          </p:cNvPr>
          <p:cNvSpPr txBox="1"/>
          <p:nvPr/>
        </p:nvSpPr>
        <p:spPr>
          <a:xfrm>
            <a:off x="6960624" y="1635517"/>
            <a:ext cx="1590500" cy="369332"/>
          </a:xfrm>
          <a:prstGeom prst="rect">
            <a:avLst/>
          </a:prstGeom>
          <a:noFill/>
        </p:spPr>
        <p:txBody>
          <a:bodyPr wrap="none" rtlCol="0">
            <a:spAutoFit/>
          </a:bodyPr>
          <a:lstStyle/>
          <a:p>
            <a:r>
              <a:rPr lang="en-GB" dirty="0">
                <a:solidFill>
                  <a:schemeClr val="bg1"/>
                </a:solidFill>
              </a:rPr>
              <a:t>Voltage divider</a:t>
            </a:r>
          </a:p>
        </p:txBody>
      </p:sp>
      <p:sp>
        <p:nvSpPr>
          <p:cNvPr id="15" name="TextBox 14">
            <a:extLst>
              <a:ext uri="{FF2B5EF4-FFF2-40B4-BE49-F238E27FC236}">
                <a16:creationId xmlns:a16="http://schemas.microsoft.com/office/drawing/2014/main" id="{A41808A9-88EF-7B3F-53D5-0BD69B437A20}"/>
              </a:ext>
            </a:extLst>
          </p:cNvPr>
          <p:cNvSpPr txBox="1"/>
          <p:nvPr/>
        </p:nvSpPr>
        <p:spPr>
          <a:xfrm>
            <a:off x="8127724" y="3708952"/>
            <a:ext cx="559769" cy="369332"/>
          </a:xfrm>
          <a:prstGeom prst="rect">
            <a:avLst/>
          </a:prstGeom>
          <a:noFill/>
        </p:spPr>
        <p:txBody>
          <a:bodyPr wrap="none" rtlCol="0">
            <a:spAutoFit/>
          </a:bodyPr>
          <a:lstStyle/>
          <a:p>
            <a:r>
              <a:rPr lang="en-GB" dirty="0"/>
              <a:t>1k</a:t>
            </a:r>
            <a:r>
              <a:rPr lang="el-GR" dirty="0"/>
              <a:t>Ω</a:t>
            </a:r>
            <a:endParaRPr lang="en-GB" dirty="0"/>
          </a:p>
        </p:txBody>
      </p:sp>
      <p:sp>
        <p:nvSpPr>
          <p:cNvPr id="16" name="TextBox 15">
            <a:extLst>
              <a:ext uri="{FF2B5EF4-FFF2-40B4-BE49-F238E27FC236}">
                <a16:creationId xmlns:a16="http://schemas.microsoft.com/office/drawing/2014/main" id="{857E6B18-CBB5-B980-9301-7E2BFCCAFA6D}"/>
              </a:ext>
            </a:extLst>
          </p:cNvPr>
          <p:cNvSpPr txBox="1"/>
          <p:nvPr/>
        </p:nvSpPr>
        <p:spPr>
          <a:xfrm>
            <a:off x="8127725" y="2697446"/>
            <a:ext cx="559769" cy="369332"/>
          </a:xfrm>
          <a:prstGeom prst="rect">
            <a:avLst/>
          </a:prstGeom>
          <a:noFill/>
        </p:spPr>
        <p:txBody>
          <a:bodyPr wrap="none" rtlCol="0">
            <a:spAutoFit/>
          </a:bodyPr>
          <a:lstStyle/>
          <a:p>
            <a:r>
              <a:rPr lang="en-GB" dirty="0"/>
              <a:t>2k</a:t>
            </a:r>
            <a:r>
              <a:rPr lang="el-GR" dirty="0"/>
              <a:t>Ω</a:t>
            </a:r>
            <a:endParaRPr lang="en-GB" dirty="0"/>
          </a:p>
        </p:txBody>
      </p:sp>
      <p:sp>
        <p:nvSpPr>
          <p:cNvPr id="17" name="TextBox 16">
            <a:extLst>
              <a:ext uri="{FF2B5EF4-FFF2-40B4-BE49-F238E27FC236}">
                <a16:creationId xmlns:a16="http://schemas.microsoft.com/office/drawing/2014/main" id="{1CB877AE-0A1E-4D8B-C12A-AE6B1F52C700}"/>
              </a:ext>
            </a:extLst>
          </p:cNvPr>
          <p:cNvSpPr txBox="1"/>
          <p:nvPr/>
        </p:nvSpPr>
        <p:spPr>
          <a:xfrm>
            <a:off x="9051245" y="1635517"/>
            <a:ext cx="3096126" cy="3416320"/>
          </a:xfrm>
          <a:prstGeom prst="rect">
            <a:avLst/>
          </a:prstGeom>
          <a:noFill/>
        </p:spPr>
        <p:txBody>
          <a:bodyPr wrap="square" rtlCol="0">
            <a:spAutoFit/>
          </a:bodyPr>
          <a:lstStyle/>
          <a:p>
            <a:r>
              <a:rPr lang="en-GB" dirty="0">
                <a:solidFill>
                  <a:schemeClr val="bg1"/>
                </a:solidFill>
              </a:rPr>
              <a:t>Total resistance:</a:t>
            </a:r>
          </a:p>
          <a:p>
            <a:r>
              <a:rPr lang="en-GB" dirty="0">
                <a:solidFill>
                  <a:schemeClr val="bg1"/>
                </a:solidFill>
              </a:rPr>
              <a:t>2000</a:t>
            </a:r>
            <a:r>
              <a:rPr lang="el-GR" dirty="0">
                <a:solidFill>
                  <a:schemeClr val="bg1"/>
                </a:solidFill>
              </a:rPr>
              <a:t>Ω</a:t>
            </a:r>
            <a:r>
              <a:rPr lang="en-GB" dirty="0">
                <a:solidFill>
                  <a:schemeClr val="bg1"/>
                </a:solidFill>
              </a:rPr>
              <a:t> + 1000</a:t>
            </a:r>
            <a:r>
              <a:rPr lang="el-GR" dirty="0">
                <a:solidFill>
                  <a:schemeClr val="bg1"/>
                </a:solidFill>
              </a:rPr>
              <a:t>Ω</a:t>
            </a:r>
            <a:r>
              <a:rPr lang="en-GB" dirty="0">
                <a:solidFill>
                  <a:schemeClr val="bg1"/>
                </a:solidFill>
              </a:rPr>
              <a:t> = 3000</a:t>
            </a:r>
            <a:r>
              <a:rPr lang="el-GR" dirty="0">
                <a:solidFill>
                  <a:schemeClr val="bg1"/>
                </a:solidFill>
              </a:rPr>
              <a:t>Ω</a:t>
            </a:r>
            <a:endParaRPr lang="en-GB" dirty="0">
              <a:solidFill>
                <a:schemeClr val="bg1"/>
              </a:solidFill>
            </a:endParaRPr>
          </a:p>
          <a:p>
            <a:endParaRPr lang="en-GB" dirty="0">
              <a:solidFill>
                <a:schemeClr val="bg1"/>
              </a:solidFill>
            </a:endParaRPr>
          </a:p>
          <a:p>
            <a:r>
              <a:rPr lang="en-GB" dirty="0">
                <a:solidFill>
                  <a:schemeClr val="bg1"/>
                </a:solidFill>
              </a:rPr>
              <a:t>1000</a:t>
            </a:r>
            <a:r>
              <a:rPr lang="el-GR" dirty="0">
                <a:solidFill>
                  <a:schemeClr val="bg1"/>
                </a:solidFill>
              </a:rPr>
              <a:t>Ω</a:t>
            </a:r>
            <a:r>
              <a:rPr lang="en-GB" dirty="0">
                <a:solidFill>
                  <a:schemeClr val="bg1"/>
                </a:solidFill>
              </a:rPr>
              <a:t>/3000</a:t>
            </a:r>
            <a:r>
              <a:rPr lang="el-GR" dirty="0">
                <a:solidFill>
                  <a:schemeClr val="bg1"/>
                </a:solidFill>
              </a:rPr>
              <a:t>Ω</a:t>
            </a:r>
            <a:r>
              <a:rPr lang="en-GB" dirty="0">
                <a:solidFill>
                  <a:schemeClr val="bg1"/>
                </a:solidFill>
              </a:rPr>
              <a:t> = 1/3</a:t>
            </a:r>
          </a:p>
          <a:p>
            <a:endParaRPr lang="en-GB" dirty="0">
              <a:solidFill>
                <a:schemeClr val="bg1"/>
              </a:solidFill>
            </a:endParaRPr>
          </a:p>
          <a:p>
            <a:r>
              <a:rPr lang="en-GB" dirty="0">
                <a:solidFill>
                  <a:schemeClr val="bg1"/>
                </a:solidFill>
              </a:rPr>
              <a:t>1/3 * 5V = 1.67</a:t>
            </a:r>
          </a:p>
          <a:p>
            <a:endParaRPr lang="en-GB" dirty="0">
              <a:solidFill>
                <a:schemeClr val="bg1"/>
              </a:solidFill>
            </a:endParaRPr>
          </a:p>
          <a:p>
            <a:r>
              <a:rPr lang="en-GB" dirty="0">
                <a:solidFill>
                  <a:schemeClr val="bg1"/>
                </a:solidFill>
              </a:rPr>
              <a:t>Voltage is split evenly across resistance so between </a:t>
            </a:r>
            <a:r>
              <a:rPr lang="en-GB" b="1" dirty="0">
                <a:solidFill>
                  <a:schemeClr val="bg1"/>
                </a:solidFill>
              </a:rPr>
              <a:t>voltage out</a:t>
            </a:r>
            <a:r>
              <a:rPr lang="en-GB" dirty="0">
                <a:solidFill>
                  <a:schemeClr val="bg1"/>
                </a:solidFill>
              </a:rPr>
              <a:t> and </a:t>
            </a:r>
            <a:r>
              <a:rPr lang="en-GB" b="1" dirty="0">
                <a:solidFill>
                  <a:schemeClr val="bg1"/>
                </a:solidFill>
              </a:rPr>
              <a:t>ground</a:t>
            </a:r>
            <a:r>
              <a:rPr lang="en-GB" dirty="0">
                <a:solidFill>
                  <a:schemeClr val="bg1"/>
                </a:solidFill>
              </a:rPr>
              <a:t> there will be 1/3 of the voltage and hence 1.67V</a:t>
            </a:r>
          </a:p>
        </p:txBody>
      </p:sp>
      <p:sp>
        <p:nvSpPr>
          <p:cNvPr id="19" name="TextBox 18">
            <a:extLst>
              <a:ext uri="{FF2B5EF4-FFF2-40B4-BE49-F238E27FC236}">
                <a16:creationId xmlns:a16="http://schemas.microsoft.com/office/drawing/2014/main" id="{31D9360C-BA48-D040-1E04-3FF2E1911407}"/>
              </a:ext>
            </a:extLst>
          </p:cNvPr>
          <p:cNvSpPr txBox="1"/>
          <p:nvPr/>
        </p:nvSpPr>
        <p:spPr>
          <a:xfrm>
            <a:off x="5932492" y="2036093"/>
            <a:ext cx="724878" cy="2862322"/>
          </a:xfrm>
          <a:prstGeom prst="rect">
            <a:avLst/>
          </a:prstGeom>
          <a:noFill/>
        </p:spPr>
        <p:txBody>
          <a:bodyPr wrap="none" rtlCol="0">
            <a:spAutoFit/>
          </a:bodyPr>
          <a:lstStyle/>
          <a:p>
            <a:r>
              <a:rPr lang="en-GB" dirty="0">
                <a:solidFill>
                  <a:schemeClr val="bg1"/>
                </a:solidFill>
              </a:rPr>
              <a:t>5V</a:t>
            </a:r>
          </a:p>
          <a:p>
            <a:endParaRPr lang="en-GB" dirty="0">
              <a:solidFill>
                <a:schemeClr val="bg1"/>
              </a:solidFill>
            </a:endParaRPr>
          </a:p>
          <a:p>
            <a:endParaRPr lang="en-GB" dirty="0">
              <a:solidFill>
                <a:schemeClr val="bg1"/>
              </a:solidFill>
            </a:endParaRPr>
          </a:p>
          <a:p>
            <a:endParaRPr lang="en-GB" dirty="0">
              <a:solidFill>
                <a:schemeClr val="bg1"/>
              </a:solidFill>
            </a:endParaRPr>
          </a:p>
          <a:p>
            <a:r>
              <a:rPr lang="en-GB" dirty="0">
                <a:solidFill>
                  <a:schemeClr val="bg1"/>
                </a:solidFill>
              </a:rPr>
              <a:t>1.67V</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r>
              <a:rPr lang="en-GB" dirty="0">
                <a:solidFill>
                  <a:schemeClr val="bg1"/>
                </a:solidFill>
              </a:rPr>
              <a:t>0V</a:t>
            </a:r>
          </a:p>
        </p:txBody>
      </p:sp>
    </p:spTree>
    <p:extLst>
      <p:ext uri="{BB962C8B-B14F-4D97-AF65-F5344CB8AC3E}">
        <p14:creationId xmlns:p14="http://schemas.microsoft.com/office/powerpoint/2010/main" val="85216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9367-A997-99C5-16F8-4671EBFEEF62}"/>
              </a:ext>
            </a:extLst>
          </p:cNvPr>
          <p:cNvSpPr>
            <a:spLocks noGrp="1"/>
          </p:cNvSpPr>
          <p:nvPr>
            <p:ph type="title"/>
          </p:nvPr>
        </p:nvSpPr>
        <p:spPr>
          <a:xfrm>
            <a:off x="1145612" y="408768"/>
            <a:ext cx="9900775" cy="902462"/>
          </a:xfrm>
        </p:spPr>
        <p:txBody>
          <a:bodyPr/>
          <a:lstStyle/>
          <a:p>
            <a:pPr algn="ctr"/>
            <a:r>
              <a:rPr lang="en-GB" u="sng" dirty="0">
                <a:solidFill>
                  <a:schemeClr val="bg1"/>
                </a:solidFill>
              </a:rPr>
              <a:t>What is a Photo-resistor</a:t>
            </a:r>
          </a:p>
        </p:txBody>
      </p:sp>
      <p:pic>
        <p:nvPicPr>
          <p:cNvPr id="4" name="Picture 3" descr="A close-up of a transistor&#10;&#10;Description automatically generated">
            <a:extLst>
              <a:ext uri="{FF2B5EF4-FFF2-40B4-BE49-F238E27FC236}">
                <a16:creationId xmlns:a16="http://schemas.microsoft.com/office/drawing/2014/main" id="{3F5194F1-6943-6FC6-8B82-00A0C6AAD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806" y="2357437"/>
            <a:ext cx="2143125" cy="2143125"/>
          </a:xfrm>
          <a:prstGeom prst="rect">
            <a:avLst/>
          </a:prstGeom>
        </p:spPr>
      </p:pic>
      <p:pic>
        <p:nvPicPr>
          <p:cNvPr id="7" name="Picture 6" descr="A diagram of electrical circuits&#10;&#10;Description automatically generated">
            <a:extLst>
              <a:ext uri="{FF2B5EF4-FFF2-40B4-BE49-F238E27FC236}">
                <a16:creationId xmlns:a16="http://schemas.microsoft.com/office/drawing/2014/main" id="{7DC48120-17A7-6A3E-3AFC-C91B053C3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311230"/>
            <a:ext cx="4600075" cy="5175084"/>
          </a:xfrm>
          <a:prstGeom prst="rect">
            <a:avLst/>
          </a:prstGeom>
        </p:spPr>
      </p:pic>
    </p:spTree>
    <p:extLst>
      <p:ext uri="{BB962C8B-B14F-4D97-AF65-F5344CB8AC3E}">
        <p14:creationId xmlns:p14="http://schemas.microsoft.com/office/powerpoint/2010/main" val="1125082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2187</TotalTime>
  <Words>468</Words>
  <Application>Microsoft Office PowerPoint</Application>
  <PresentationFormat>Widescreen</PresentationFormat>
  <Paragraphs>44</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BankGothic Lt BT</vt:lpstr>
      <vt:lpstr>Broadway</vt:lpstr>
      <vt:lpstr>Calibri</vt:lpstr>
      <vt:lpstr>Calibri Light</vt:lpstr>
      <vt:lpstr>Office Theme</vt:lpstr>
      <vt:lpstr>Robotics Workshop Week 4 More Input</vt:lpstr>
      <vt:lpstr>What is a potentiometer</vt:lpstr>
      <vt:lpstr>What is a Photo-resistor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Workshop Taster Session</dc:title>
  <dc:creator>Lukas Hastings</dc:creator>
  <cp:lastModifiedBy>Lukas Hastings</cp:lastModifiedBy>
  <cp:revision>26</cp:revision>
  <dcterms:created xsi:type="dcterms:W3CDTF">2023-04-20T22:50:35Z</dcterms:created>
  <dcterms:modified xsi:type="dcterms:W3CDTF">2023-10-25T19:22:24Z</dcterms:modified>
</cp:coreProperties>
</file>