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655" autoAdjust="0"/>
  </p:normalViewPr>
  <p:slideViewPr>
    <p:cSldViewPr snapToGrid="0">
      <p:cViewPr varScale="1">
        <p:scale>
          <a:sx n="72" d="100"/>
          <a:sy n="72" d="100"/>
        </p:scale>
        <p:origin x="1516" y="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B1F78-B753-4ECC-9E19-05D9681C603C}" type="datetimeFigureOut">
              <a:rPr lang="en-GB" smtClean="0"/>
              <a:t>01/11/2023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C6892-DFF3-4A07-8B2A-B0E31DCA1AAB}" type="slidenum">
              <a:rPr lang="en-GB" smtClean="0"/>
              <a:t>‹#›</a:t>
            </a:fld>
            <a:endParaRPr lang="en-GB"/>
          </a:p>
        </p:txBody>
      </p:sp>
    </p:spTree>
    <p:extLst>
      <p:ext uri="{BB962C8B-B14F-4D97-AF65-F5344CB8AC3E}">
        <p14:creationId xmlns:p14="http://schemas.microsoft.com/office/powerpoint/2010/main" val="199035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and welcome to the 5</a:t>
            </a:r>
            <a:r>
              <a:rPr lang="en-GB" baseline="30000" dirty="0"/>
              <a:t>th</a:t>
            </a:r>
            <a:r>
              <a:rPr lang="en-GB" dirty="0"/>
              <a:t> robotics workshop.</a:t>
            </a:r>
          </a:p>
          <a:p>
            <a:r>
              <a:rPr lang="en-GB" dirty="0"/>
              <a:t>In today’s workshop we wont be going through a new worksheet, but instead give you a chance to consolidate what you’ve learnt so far. This may include doing any workshops you’ve missed, couldn’t finish or fully understand; to combining concepts from different worksheets to make something new.</a:t>
            </a:r>
          </a:p>
          <a:p>
            <a:endParaRPr lang="en-GB" dirty="0"/>
          </a:p>
          <a:p>
            <a:r>
              <a:rPr lang="en-GB" dirty="0"/>
              <a:t>This Is to really make sure you understand the basics before we move onto more advanced topics next week and beyond, AND eventually making your own projects from scratch.</a:t>
            </a:r>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1</a:t>
            </a:fld>
            <a:endParaRPr lang="en-GB"/>
          </a:p>
        </p:txBody>
      </p:sp>
    </p:spTree>
    <p:extLst>
      <p:ext uri="{BB962C8B-B14F-4D97-AF65-F5344CB8AC3E}">
        <p14:creationId xmlns:p14="http://schemas.microsoft.com/office/powerpoint/2010/main" val="354891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last 4 weeks we have covered the basics of electrical circuits; microcontrollers and how to program them; various input and output devices; gears and mechanical motion; etc…</a:t>
            </a:r>
          </a:p>
          <a:p>
            <a:endParaRPr lang="en-GB" dirty="0"/>
          </a:p>
          <a:p>
            <a:r>
              <a:rPr lang="en-GB" dirty="0"/>
              <a:t>Please pick and choose one or multiple worksheets to complete/combine or try something completely new.</a:t>
            </a:r>
          </a:p>
          <a:p>
            <a:endParaRPr lang="en-GB" dirty="0"/>
          </a:p>
          <a:p>
            <a:r>
              <a:rPr lang="en-GB" dirty="0"/>
              <a:t>We also have new boxes for each group kit, so we can store all gear parts and larger devices instead of handing them out separately, when you finish up if you could put the stuff in a new box and throw in a few gears as well, that would be great.</a:t>
            </a:r>
          </a:p>
          <a:p>
            <a:endParaRPr lang="en-GB" dirty="0"/>
          </a:p>
          <a:p>
            <a:r>
              <a:rPr lang="en-GB" dirty="0"/>
              <a:t>Lets get started.</a:t>
            </a:r>
          </a:p>
        </p:txBody>
      </p:sp>
      <p:sp>
        <p:nvSpPr>
          <p:cNvPr id="4" name="Slide Number Placeholder 3"/>
          <p:cNvSpPr>
            <a:spLocks noGrp="1"/>
          </p:cNvSpPr>
          <p:nvPr>
            <p:ph type="sldNum" sz="quarter" idx="5"/>
          </p:nvPr>
        </p:nvSpPr>
        <p:spPr/>
        <p:txBody>
          <a:bodyPr/>
          <a:lstStyle/>
          <a:p>
            <a:fld id="{077C6892-DFF3-4A07-8B2A-B0E31DCA1AAB}" type="slidenum">
              <a:rPr lang="en-GB" smtClean="0"/>
              <a:t>2</a:t>
            </a:fld>
            <a:endParaRPr lang="en-GB"/>
          </a:p>
        </p:txBody>
      </p:sp>
    </p:spTree>
    <p:extLst>
      <p:ext uri="{BB962C8B-B14F-4D97-AF65-F5344CB8AC3E}">
        <p14:creationId xmlns:p14="http://schemas.microsoft.com/office/powerpoint/2010/main" val="2260140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CE1E-CEBB-2BA5-2DED-3784559DF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99A10A2-BA92-F505-99AE-1E9992479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B94050-8412-FDD9-4BD9-3BC884F282D2}"/>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5" name="Footer Placeholder 4">
            <a:extLst>
              <a:ext uri="{FF2B5EF4-FFF2-40B4-BE49-F238E27FC236}">
                <a16:creationId xmlns:a16="http://schemas.microsoft.com/office/drawing/2014/main" id="{F63E5EC8-31A0-059C-6CE3-F2B75544DA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2BE88E-3C95-6365-6A86-A73AF7F4D11E}"/>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3725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A916-C5DA-F1A2-53EC-87DB9CCA58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A63323-BFD6-9351-016A-CE93449F9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AB6913-49B4-6062-6704-FBF4A9A3AB4D}"/>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5" name="Footer Placeholder 4">
            <a:extLst>
              <a:ext uri="{FF2B5EF4-FFF2-40B4-BE49-F238E27FC236}">
                <a16:creationId xmlns:a16="http://schemas.microsoft.com/office/drawing/2014/main" id="{D83E96C3-1BC8-D3C3-0F89-0904CFE308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2E2702-4703-F8C8-CD4F-66E62E8F807F}"/>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4414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1ACAA-7BF6-A12F-4CD6-7F64B5AE74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AE9BC9-CD55-B678-0FAA-2048D7340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0E9755-21BF-D70F-F1C2-69303F089F65}"/>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5" name="Footer Placeholder 4">
            <a:extLst>
              <a:ext uri="{FF2B5EF4-FFF2-40B4-BE49-F238E27FC236}">
                <a16:creationId xmlns:a16="http://schemas.microsoft.com/office/drawing/2014/main" id="{97C934F2-02DF-8912-5B29-69635D3E2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B28FBF-85B1-45D0-321D-6761A71FAEC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56459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5B74-BE4C-3316-6600-4004DE0BA5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1E650F-1C52-5264-9CBC-E5FE8F242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741798-1D5E-9C9D-E9CB-56D0E69AB10F}"/>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5" name="Footer Placeholder 4">
            <a:extLst>
              <a:ext uri="{FF2B5EF4-FFF2-40B4-BE49-F238E27FC236}">
                <a16:creationId xmlns:a16="http://schemas.microsoft.com/office/drawing/2014/main" id="{C4CF3DAA-8544-8A95-DA13-C722E7FDF2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2F8267-75F6-66BB-4533-D874A1FC4C1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605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B655-66ED-3900-009A-CD7756B52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701379-D3E1-D84C-2C85-0A2AD5677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EF899-2FF7-BA44-A2D0-21EA68372506}"/>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5" name="Footer Placeholder 4">
            <a:extLst>
              <a:ext uri="{FF2B5EF4-FFF2-40B4-BE49-F238E27FC236}">
                <a16:creationId xmlns:a16="http://schemas.microsoft.com/office/drawing/2014/main" id="{07EABBCE-48E2-F9ED-8C9A-00154A8318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85C49D-13FD-7DD7-25C1-9D52F0C917A1}"/>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09635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FDB0-3C89-1202-0AFE-A6B2592DB8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3A49E5-2687-3468-F92B-102C7A556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82DDF0-DC73-8FBF-AB61-928554465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039119-13A7-1D9A-89DF-F73FB514EE62}"/>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6" name="Footer Placeholder 5">
            <a:extLst>
              <a:ext uri="{FF2B5EF4-FFF2-40B4-BE49-F238E27FC236}">
                <a16:creationId xmlns:a16="http://schemas.microsoft.com/office/drawing/2014/main" id="{E0ED388F-405D-C6A9-EDC3-7B99762B1F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9552FD-D84B-2CDE-3FA4-63110EF0A86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138470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241F-1EEA-3BB1-ABD6-A4EB22E1B6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6E604A-F3C1-9408-DF15-30FF8CD19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A38BF-BF91-D9CB-30EE-F2A1B531B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2AFB6D-6A8E-5432-8E9F-EF1B323B1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75765-76FE-30B4-DC11-63092419A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A32455-37E8-F63A-5959-84FDA1B48DF5}"/>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8" name="Footer Placeholder 7">
            <a:extLst>
              <a:ext uri="{FF2B5EF4-FFF2-40B4-BE49-F238E27FC236}">
                <a16:creationId xmlns:a16="http://schemas.microsoft.com/office/drawing/2014/main" id="{1AFDC980-FE31-8136-ABDC-DD90250340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533672-A776-DBCE-B0C9-BA67E2A2CB79}"/>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223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71B8-4440-DDE4-870B-52C49F1E62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EA5AFB-1F7B-F052-3CA2-4C36B72BED5F}"/>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4" name="Footer Placeholder 3">
            <a:extLst>
              <a:ext uri="{FF2B5EF4-FFF2-40B4-BE49-F238E27FC236}">
                <a16:creationId xmlns:a16="http://schemas.microsoft.com/office/drawing/2014/main" id="{B32C743C-D080-B67C-E9DE-9F8E1E11A2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6828AE-4EDC-182C-52AE-4DB5F4FD257B}"/>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87455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1C4F5-14CC-F49C-1511-E80400B6D466}"/>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3" name="Footer Placeholder 2">
            <a:extLst>
              <a:ext uri="{FF2B5EF4-FFF2-40B4-BE49-F238E27FC236}">
                <a16:creationId xmlns:a16="http://schemas.microsoft.com/office/drawing/2014/main" id="{D17F1661-14BF-8335-79F7-BE779646AD0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D3B544-5C1B-6047-780E-E135DD8C05B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6858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9715-311D-7D32-1406-85F003A67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8FF7C4-C9C0-529C-315C-F03BD17D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A3BA32-A4F9-02E6-25BD-B54B0E1BF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1BBF8-9C8E-C894-F9BD-94A37962ABC1}"/>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6" name="Footer Placeholder 5">
            <a:extLst>
              <a:ext uri="{FF2B5EF4-FFF2-40B4-BE49-F238E27FC236}">
                <a16:creationId xmlns:a16="http://schemas.microsoft.com/office/drawing/2014/main" id="{BFB84D59-35D1-1157-072C-2B2C8ABA8D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0D10EC-61F9-0082-C088-659B28473B77}"/>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55476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BAB-2BB7-274C-5413-5B095E55B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5E684A-2A47-CE8A-AE31-A5EE403C7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ABC774-ADF8-72CB-4180-7CE9D4AE8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5C074-4371-3145-60E1-FC6DDDCBE56C}"/>
              </a:ext>
            </a:extLst>
          </p:cNvPr>
          <p:cNvSpPr>
            <a:spLocks noGrp="1"/>
          </p:cNvSpPr>
          <p:nvPr>
            <p:ph type="dt" sz="half" idx="10"/>
          </p:nvPr>
        </p:nvSpPr>
        <p:spPr/>
        <p:txBody>
          <a:bodyPr/>
          <a:lstStyle/>
          <a:p>
            <a:fld id="{1ED7E8D0-262E-47C7-9397-AEDE4444D531}" type="datetimeFigureOut">
              <a:rPr lang="en-GB" smtClean="0"/>
              <a:t>01/11/2023</a:t>
            </a:fld>
            <a:endParaRPr lang="en-GB"/>
          </a:p>
        </p:txBody>
      </p:sp>
      <p:sp>
        <p:nvSpPr>
          <p:cNvPr id="6" name="Footer Placeholder 5">
            <a:extLst>
              <a:ext uri="{FF2B5EF4-FFF2-40B4-BE49-F238E27FC236}">
                <a16:creationId xmlns:a16="http://schemas.microsoft.com/office/drawing/2014/main" id="{2F9A3DC5-F551-BABA-7918-9827C1766E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B63419-36B6-BAE0-D887-9D581B273A24}"/>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51727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78000" b="-5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0988C-8E20-73F6-245B-941A5B07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954C4A-52A1-F1CD-20F1-3115F0E2D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6AC1D1-C3A7-9243-26C3-4397EC176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7E8D0-262E-47C7-9397-AEDE4444D531}" type="datetimeFigureOut">
              <a:rPr lang="en-GB" smtClean="0"/>
              <a:t>01/11/2023</a:t>
            </a:fld>
            <a:endParaRPr lang="en-GB"/>
          </a:p>
        </p:txBody>
      </p:sp>
      <p:sp>
        <p:nvSpPr>
          <p:cNvPr id="5" name="Footer Placeholder 4">
            <a:extLst>
              <a:ext uri="{FF2B5EF4-FFF2-40B4-BE49-F238E27FC236}">
                <a16:creationId xmlns:a16="http://schemas.microsoft.com/office/drawing/2014/main" id="{FC0A9FAB-53E5-9AA8-7CA0-96C77335C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4EE1B3-7B83-4569-36F6-9B8E6F8D4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4B674-DE7E-46C9-9A4A-A714E64B8ED4}" type="slidenum">
              <a:rPr lang="en-GB" smtClean="0"/>
              <a:t>‹#›</a:t>
            </a:fld>
            <a:endParaRPr lang="en-GB"/>
          </a:p>
        </p:txBody>
      </p:sp>
    </p:spTree>
    <p:extLst>
      <p:ext uri="{BB962C8B-B14F-4D97-AF65-F5344CB8AC3E}">
        <p14:creationId xmlns:p14="http://schemas.microsoft.com/office/powerpoint/2010/main" val="380598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8000" b="-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DB83-9552-CDD3-F29C-0152E4D83F30}"/>
              </a:ext>
            </a:extLst>
          </p:cNvPr>
          <p:cNvSpPr>
            <a:spLocks noGrp="1"/>
          </p:cNvSpPr>
          <p:nvPr>
            <p:ph type="ctrTitle"/>
          </p:nvPr>
        </p:nvSpPr>
        <p:spPr>
          <a:xfrm>
            <a:off x="762000" y="2023269"/>
            <a:ext cx="10668000" cy="4180307"/>
          </a:xfrm>
        </p:spPr>
        <p:txBody>
          <a:bodyPr>
            <a:normAutofit/>
          </a:bodyPr>
          <a:lstStyle/>
          <a:p>
            <a:r>
              <a:rPr lang="en-GB" sz="8000" b="1" dirty="0">
                <a:solidFill>
                  <a:srgbClr val="58B3BD"/>
                </a:solidFill>
                <a:latin typeface="Broadway" panose="04040905080B02020502" pitchFamily="82" charset="0"/>
                <a:cs typeface="Courier New" panose="02070309020205020404" pitchFamily="49" charset="0"/>
              </a:rPr>
              <a:t>Robotics Workshop</a:t>
            </a:r>
            <a:br>
              <a:rPr lang="en-GB" sz="8000" b="1" dirty="0">
                <a:solidFill>
                  <a:srgbClr val="58B3BD"/>
                </a:solidFill>
                <a:latin typeface="Broadway" panose="04040905080B02020502" pitchFamily="82" charset="0"/>
                <a:cs typeface="Courier New" panose="02070309020205020404" pitchFamily="49" charset="0"/>
              </a:rPr>
            </a:br>
            <a:r>
              <a:rPr lang="en-GB" sz="8000" b="1" dirty="0">
                <a:solidFill>
                  <a:schemeClr val="bg1"/>
                </a:solidFill>
                <a:latin typeface="BankGothic Lt BT" panose="020B0607020203060204" pitchFamily="34" charset="0"/>
                <a:cs typeface="Courier New" panose="02070309020205020404" pitchFamily="49" charset="0"/>
              </a:rPr>
              <a:t>Week 5</a:t>
            </a:r>
            <a:br>
              <a:rPr lang="en-GB" sz="8000" b="1" dirty="0">
                <a:solidFill>
                  <a:schemeClr val="bg1"/>
                </a:solidFill>
                <a:latin typeface="BankGothic Lt BT" panose="020B0607020203060204" pitchFamily="34" charset="0"/>
                <a:cs typeface="Courier New" panose="02070309020205020404" pitchFamily="49" charset="0"/>
              </a:rPr>
            </a:br>
            <a:r>
              <a:rPr lang="en-GB" b="1" dirty="0">
                <a:solidFill>
                  <a:schemeClr val="bg1"/>
                </a:solidFill>
                <a:latin typeface="BankGothic Lt BT" panose="020B0607020203060204" pitchFamily="34" charset="0"/>
                <a:cs typeface="Courier New" panose="02070309020205020404" pitchFamily="49" charset="0"/>
              </a:rPr>
              <a:t>Recap</a:t>
            </a:r>
            <a:endParaRPr lang="en-GB" sz="8000" b="1" dirty="0">
              <a:solidFill>
                <a:schemeClr val="bg1"/>
              </a:solidFill>
              <a:latin typeface="BankGothic Lt BT" panose="020B0607020203060204" pitchFamily="34" charset="0"/>
              <a:cs typeface="Courier New" panose="02070309020205020404" pitchFamily="49" charset="0"/>
            </a:endParaRPr>
          </a:p>
        </p:txBody>
      </p:sp>
      <p:pic>
        <p:nvPicPr>
          <p:cNvPr id="8" name="Picture 7">
            <a:extLst>
              <a:ext uri="{FF2B5EF4-FFF2-40B4-BE49-F238E27FC236}">
                <a16:creationId xmlns:a16="http://schemas.microsoft.com/office/drawing/2014/main" id="{646247BC-5932-8ED8-429C-27AF47354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575" y="146844"/>
            <a:ext cx="3752850" cy="1876425"/>
          </a:xfrm>
          <a:prstGeom prst="rect">
            <a:avLst/>
          </a:prstGeom>
        </p:spPr>
      </p:pic>
    </p:spTree>
    <p:extLst>
      <p:ext uri="{BB962C8B-B14F-4D97-AF65-F5344CB8AC3E}">
        <p14:creationId xmlns:p14="http://schemas.microsoft.com/office/powerpoint/2010/main" val="219785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9367-A997-99C5-16F8-4671EBFEEF62}"/>
              </a:ext>
            </a:extLst>
          </p:cNvPr>
          <p:cNvSpPr>
            <a:spLocks noGrp="1"/>
          </p:cNvSpPr>
          <p:nvPr>
            <p:ph type="title"/>
          </p:nvPr>
        </p:nvSpPr>
        <p:spPr>
          <a:xfrm>
            <a:off x="1145612" y="319130"/>
            <a:ext cx="9900775" cy="902462"/>
          </a:xfrm>
        </p:spPr>
        <p:txBody>
          <a:bodyPr/>
          <a:lstStyle/>
          <a:p>
            <a:pPr algn="ctr"/>
            <a:r>
              <a:rPr lang="en-GB" u="sng" dirty="0">
                <a:solidFill>
                  <a:schemeClr val="bg1"/>
                </a:solidFill>
              </a:rPr>
              <a:t>Previous 4 worksheets</a:t>
            </a:r>
          </a:p>
        </p:txBody>
      </p:sp>
      <p:sp>
        <p:nvSpPr>
          <p:cNvPr id="10" name="TextBox 9">
            <a:extLst>
              <a:ext uri="{FF2B5EF4-FFF2-40B4-BE49-F238E27FC236}">
                <a16:creationId xmlns:a16="http://schemas.microsoft.com/office/drawing/2014/main" id="{CE42333A-D699-0DE3-02AA-96289834D90F}"/>
              </a:ext>
            </a:extLst>
          </p:cNvPr>
          <p:cNvSpPr txBox="1"/>
          <p:nvPr/>
        </p:nvSpPr>
        <p:spPr>
          <a:xfrm>
            <a:off x="118866" y="1221592"/>
            <a:ext cx="3116109" cy="1569660"/>
          </a:xfrm>
          <a:prstGeom prst="rect">
            <a:avLst/>
          </a:prstGeom>
          <a:noFill/>
        </p:spPr>
        <p:txBody>
          <a:bodyPr wrap="none" rtlCol="0">
            <a:spAutoFit/>
          </a:bodyPr>
          <a:lstStyle/>
          <a:p>
            <a:pPr algn="ctr"/>
            <a:r>
              <a:rPr lang="en-GB" sz="2400" dirty="0">
                <a:solidFill>
                  <a:schemeClr val="bg1"/>
                </a:solidFill>
              </a:rPr>
              <a:t>Week 1</a:t>
            </a:r>
          </a:p>
          <a:p>
            <a:pPr algn="ctr"/>
            <a:r>
              <a:rPr lang="en-GB" sz="2400" dirty="0">
                <a:solidFill>
                  <a:schemeClr val="bg1"/>
                </a:solidFill>
              </a:rPr>
              <a:t>Intro to Electronics,</a:t>
            </a:r>
          </a:p>
          <a:p>
            <a:pPr algn="ctr"/>
            <a:r>
              <a:rPr lang="en-GB" sz="2400" dirty="0">
                <a:solidFill>
                  <a:schemeClr val="bg1"/>
                </a:solidFill>
              </a:rPr>
              <a:t>Microcontrollers, LED’s,</a:t>
            </a:r>
          </a:p>
          <a:p>
            <a:pPr algn="ctr"/>
            <a:r>
              <a:rPr lang="en-GB" sz="2400" dirty="0">
                <a:solidFill>
                  <a:schemeClr val="bg1"/>
                </a:solidFill>
              </a:rPr>
              <a:t>Buttons</a:t>
            </a:r>
          </a:p>
        </p:txBody>
      </p:sp>
      <p:pic>
        <p:nvPicPr>
          <p:cNvPr id="4" name="Picture 3">
            <a:extLst>
              <a:ext uri="{FF2B5EF4-FFF2-40B4-BE49-F238E27FC236}">
                <a16:creationId xmlns:a16="http://schemas.microsoft.com/office/drawing/2014/main" id="{F3366724-A599-3F2B-4C5E-17C7B349FEAE}"/>
              </a:ext>
            </a:extLst>
          </p:cNvPr>
          <p:cNvPicPr>
            <a:picLocks noChangeAspect="1"/>
          </p:cNvPicPr>
          <p:nvPr/>
        </p:nvPicPr>
        <p:blipFill>
          <a:blip r:embed="rId3"/>
          <a:stretch>
            <a:fillRect/>
          </a:stretch>
        </p:blipFill>
        <p:spPr>
          <a:xfrm>
            <a:off x="393187" y="2827727"/>
            <a:ext cx="2567454" cy="3621505"/>
          </a:xfrm>
          <a:prstGeom prst="rect">
            <a:avLst/>
          </a:prstGeom>
        </p:spPr>
      </p:pic>
      <p:pic>
        <p:nvPicPr>
          <p:cNvPr id="7" name="Picture 6">
            <a:extLst>
              <a:ext uri="{FF2B5EF4-FFF2-40B4-BE49-F238E27FC236}">
                <a16:creationId xmlns:a16="http://schemas.microsoft.com/office/drawing/2014/main" id="{262D6964-078A-8836-13E6-D529DB91230D}"/>
              </a:ext>
            </a:extLst>
          </p:cNvPr>
          <p:cNvPicPr>
            <a:picLocks noChangeAspect="1"/>
          </p:cNvPicPr>
          <p:nvPr/>
        </p:nvPicPr>
        <p:blipFill>
          <a:blip r:embed="rId4"/>
          <a:stretch>
            <a:fillRect/>
          </a:stretch>
        </p:blipFill>
        <p:spPr>
          <a:xfrm>
            <a:off x="3363088" y="2849034"/>
            <a:ext cx="2549349" cy="3621506"/>
          </a:xfrm>
          <a:prstGeom prst="rect">
            <a:avLst/>
          </a:prstGeom>
        </p:spPr>
      </p:pic>
      <p:pic>
        <p:nvPicPr>
          <p:cNvPr id="11" name="Picture 10">
            <a:extLst>
              <a:ext uri="{FF2B5EF4-FFF2-40B4-BE49-F238E27FC236}">
                <a16:creationId xmlns:a16="http://schemas.microsoft.com/office/drawing/2014/main" id="{F450C648-2D8D-8269-D625-DBE4DDE220D8}"/>
              </a:ext>
            </a:extLst>
          </p:cNvPr>
          <p:cNvPicPr>
            <a:picLocks noChangeAspect="1"/>
          </p:cNvPicPr>
          <p:nvPr/>
        </p:nvPicPr>
        <p:blipFill>
          <a:blip r:embed="rId5"/>
          <a:stretch>
            <a:fillRect/>
          </a:stretch>
        </p:blipFill>
        <p:spPr>
          <a:xfrm>
            <a:off x="6314885" y="2850645"/>
            <a:ext cx="2549349" cy="3619895"/>
          </a:xfrm>
          <a:prstGeom prst="rect">
            <a:avLst/>
          </a:prstGeom>
        </p:spPr>
      </p:pic>
      <p:pic>
        <p:nvPicPr>
          <p:cNvPr id="14" name="Picture 13">
            <a:extLst>
              <a:ext uri="{FF2B5EF4-FFF2-40B4-BE49-F238E27FC236}">
                <a16:creationId xmlns:a16="http://schemas.microsoft.com/office/drawing/2014/main" id="{48DEAE14-5B64-7371-3F1B-914F5FAB8FAF}"/>
              </a:ext>
            </a:extLst>
          </p:cNvPr>
          <p:cNvPicPr>
            <a:picLocks noChangeAspect="1"/>
          </p:cNvPicPr>
          <p:nvPr/>
        </p:nvPicPr>
        <p:blipFill>
          <a:blip r:embed="rId6"/>
          <a:stretch>
            <a:fillRect/>
          </a:stretch>
        </p:blipFill>
        <p:spPr>
          <a:xfrm>
            <a:off x="9266682" y="2827727"/>
            <a:ext cx="2549350" cy="3627730"/>
          </a:xfrm>
          <a:prstGeom prst="rect">
            <a:avLst/>
          </a:prstGeom>
        </p:spPr>
      </p:pic>
      <p:sp>
        <p:nvSpPr>
          <p:cNvPr id="18" name="TextBox 17">
            <a:extLst>
              <a:ext uri="{FF2B5EF4-FFF2-40B4-BE49-F238E27FC236}">
                <a16:creationId xmlns:a16="http://schemas.microsoft.com/office/drawing/2014/main" id="{DA7B7A4F-6182-5284-5614-914020D4E996}"/>
              </a:ext>
            </a:extLst>
          </p:cNvPr>
          <p:cNvSpPr txBox="1"/>
          <p:nvPr/>
        </p:nvSpPr>
        <p:spPr>
          <a:xfrm>
            <a:off x="3553589" y="1239830"/>
            <a:ext cx="2168351" cy="1200329"/>
          </a:xfrm>
          <a:prstGeom prst="rect">
            <a:avLst/>
          </a:prstGeom>
          <a:noFill/>
        </p:spPr>
        <p:txBody>
          <a:bodyPr wrap="none" rtlCol="0">
            <a:spAutoFit/>
          </a:bodyPr>
          <a:lstStyle/>
          <a:p>
            <a:pPr algn="ctr"/>
            <a:r>
              <a:rPr lang="en-GB" sz="2400" dirty="0">
                <a:solidFill>
                  <a:schemeClr val="bg1"/>
                </a:solidFill>
              </a:rPr>
              <a:t>Week 2</a:t>
            </a:r>
          </a:p>
          <a:p>
            <a:pPr algn="ctr"/>
            <a:r>
              <a:rPr lang="en-GB" sz="2400" dirty="0">
                <a:solidFill>
                  <a:schemeClr val="bg1"/>
                </a:solidFill>
              </a:rPr>
              <a:t>Distance Sensor</a:t>
            </a:r>
          </a:p>
          <a:p>
            <a:pPr algn="ctr"/>
            <a:r>
              <a:rPr lang="en-GB" sz="2400" dirty="0">
                <a:solidFill>
                  <a:schemeClr val="bg1"/>
                </a:solidFill>
              </a:rPr>
              <a:t>and Servo</a:t>
            </a:r>
          </a:p>
        </p:txBody>
      </p:sp>
      <p:sp>
        <p:nvSpPr>
          <p:cNvPr id="20" name="TextBox 19">
            <a:extLst>
              <a:ext uri="{FF2B5EF4-FFF2-40B4-BE49-F238E27FC236}">
                <a16:creationId xmlns:a16="http://schemas.microsoft.com/office/drawing/2014/main" id="{5B05A58D-DF73-94D8-CFF7-C256962D8DE6}"/>
              </a:ext>
            </a:extLst>
          </p:cNvPr>
          <p:cNvSpPr txBox="1"/>
          <p:nvPr/>
        </p:nvSpPr>
        <p:spPr>
          <a:xfrm>
            <a:off x="6496901" y="1311230"/>
            <a:ext cx="2114681" cy="1200329"/>
          </a:xfrm>
          <a:prstGeom prst="rect">
            <a:avLst/>
          </a:prstGeom>
          <a:noFill/>
        </p:spPr>
        <p:txBody>
          <a:bodyPr wrap="none" rtlCol="0">
            <a:spAutoFit/>
          </a:bodyPr>
          <a:lstStyle/>
          <a:p>
            <a:pPr algn="ctr"/>
            <a:r>
              <a:rPr lang="en-GB" sz="2400" dirty="0">
                <a:solidFill>
                  <a:schemeClr val="bg1"/>
                </a:solidFill>
              </a:rPr>
              <a:t>Week 3</a:t>
            </a:r>
          </a:p>
          <a:p>
            <a:pPr algn="ctr"/>
            <a:r>
              <a:rPr lang="en-GB" sz="2400" dirty="0">
                <a:solidFill>
                  <a:schemeClr val="bg1"/>
                </a:solidFill>
              </a:rPr>
              <a:t>Intro to gears</a:t>
            </a:r>
          </a:p>
          <a:p>
            <a:pPr algn="ctr"/>
            <a:r>
              <a:rPr lang="en-GB" sz="2400" dirty="0">
                <a:solidFill>
                  <a:schemeClr val="bg1"/>
                </a:solidFill>
              </a:rPr>
              <a:t> and mechanics</a:t>
            </a:r>
          </a:p>
        </p:txBody>
      </p:sp>
      <p:sp>
        <p:nvSpPr>
          <p:cNvPr id="21" name="TextBox 20">
            <a:extLst>
              <a:ext uri="{FF2B5EF4-FFF2-40B4-BE49-F238E27FC236}">
                <a16:creationId xmlns:a16="http://schemas.microsoft.com/office/drawing/2014/main" id="{395494F1-E1CE-A2A8-A295-B981A3C5C3B0}"/>
              </a:ext>
            </a:extLst>
          </p:cNvPr>
          <p:cNvSpPr txBox="1"/>
          <p:nvPr/>
        </p:nvSpPr>
        <p:spPr>
          <a:xfrm>
            <a:off x="8967617" y="1311229"/>
            <a:ext cx="3006208" cy="1200329"/>
          </a:xfrm>
          <a:prstGeom prst="rect">
            <a:avLst/>
          </a:prstGeom>
          <a:noFill/>
        </p:spPr>
        <p:txBody>
          <a:bodyPr wrap="none" rtlCol="0">
            <a:spAutoFit/>
          </a:bodyPr>
          <a:lstStyle/>
          <a:p>
            <a:pPr algn="ctr"/>
            <a:r>
              <a:rPr lang="en-GB" sz="2400" dirty="0">
                <a:solidFill>
                  <a:schemeClr val="bg1"/>
                </a:solidFill>
              </a:rPr>
              <a:t>Week 4</a:t>
            </a:r>
          </a:p>
          <a:p>
            <a:pPr algn="ctr"/>
            <a:r>
              <a:rPr lang="en-GB" sz="2400" dirty="0">
                <a:solidFill>
                  <a:schemeClr val="bg1"/>
                </a:solidFill>
              </a:rPr>
              <a:t>Potentiometers, LDR’s,</a:t>
            </a:r>
          </a:p>
          <a:p>
            <a:pPr algn="ctr"/>
            <a:r>
              <a:rPr lang="en-GB" sz="2400" dirty="0">
                <a:solidFill>
                  <a:schemeClr val="bg1"/>
                </a:solidFill>
              </a:rPr>
              <a:t>Many LED’s</a:t>
            </a:r>
          </a:p>
        </p:txBody>
      </p:sp>
    </p:spTree>
    <p:extLst>
      <p:ext uri="{BB962C8B-B14F-4D97-AF65-F5344CB8AC3E}">
        <p14:creationId xmlns:p14="http://schemas.microsoft.com/office/powerpoint/2010/main" val="852162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2239</TotalTime>
  <Words>249</Words>
  <Application>Microsoft Office PowerPoint</Application>
  <PresentationFormat>Widescreen</PresentationFormat>
  <Paragraphs>28</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BankGothic Lt BT</vt:lpstr>
      <vt:lpstr>Broadway</vt:lpstr>
      <vt:lpstr>Calibri</vt:lpstr>
      <vt:lpstr>Calibri Light</vt:lpstr>
      <vt:lpstr>Office Theme</vt:lpstr>
      <vt:lpstr>Robotics Workshop Week 5 Recap</vt:lpstr>
      <vt:lpstr>Previous 4 worksheets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Workshop Taster Session</dc:title>
  <dc:creator>Lukas Hastings</dc:creator>
  <cp:lastModifiedBy>Lukas Hastings</cp:lastModifiedBy>
  <cp:revision>28</cp:revision>
  <dcterms:created xsi:type="dcterms:W3CDTF">2023-04-20T22:50:35Z</dcterms:created>
  <dcterms:modified xsi:type="dcterms:W3CDTF">2023-11-01T02:20:52Z</dcterms:modified>
</cp:coreProperties>
</file>