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2"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autoAdjust="0"/>
    <p:restoredTop sz="71672" autoAdjust="0"/>
  </p:normalViewPr>
  <p:slideViewPr>
    <p:cSldViewPr snapToGrid="0">
      <p:cViewPr varScale="1">
        <p:scale>
          <a:sx n="82" d="100"/>
          <a:sy n="82" d="100"/>
        </p:scale>
        <p:origin x="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1F78-B753-4ECC-9E19-05D9681C603C}" type="datetimeFigureOut">
              <a:rPr lang="en-GB" smtClean="0"/>
              <a:t>29/11/2023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6892-DFF3-4A07-8B2A-B0E31DCA1AAB}" type="slidenum">
              <a:rPr lang="en-GB" smtClean="0"/>
              <a:t>‹#›</a:t>
            </a:fld>
            <a:endParaRPr lang="en-GB"/>
          </a:p>
        </p:txBody>
      </p:sp>
    </p:spTree>
    <p:extLst>
      <p:ext uri="{BB962C8B-B14F-4D97-AF65-F5344CB8AC3E}">
        <p14:creationId xmlns:p14="http://schemas.microsoft.com/office/powerpoint/2010/main" val="199035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its great to see so many of you here at this first session.</a:t>
            </a:r>
          </a:p>
          <a:p>
            <a:r>
              <a:rPr lang="en-GB" dirty="0"/>
              <a:t>My name is Lukas, my role in HackSussex, which is the main computer science society here, is to organize and create these robotics workshops. We organize hackathons, coding competitions, socials, and various workshops including these.</a:t>
            </a:r>
          </a:p>
          <a:p>
            <a:r>
              <a:rPr lang="en-GB" dirty="0"/>
              <a:t>Now, because this is the first session ill give a short description about what you can expect from attending.</a:t>
            </a:r>
          </a:p>
          <a:p>
            <a:endParaRPr lang="en-GB" dirty="0"/>
          </a:p>
          <a:p>
            <a:r>
              <a:rPr lang="en-GB" dirty="0"/>
              <a:t>We’ll take you through the basics of electronics, mechanics and robotics, quickly building your knowledge on this under-represented yet impressive area of Engineering and Computing. It will run for the whole academic year with increasingly bigger and better workshops.</a:t>
            </a:r>
          </a:p>
          <a:p>
            <a:r>
              <a:rPr lang="en-GB" dirty="0"/>
              <a:t>The workshops assume you don’t know anything, so it doesn’t matter if you have never used this hardware or software before, and if you have you certainly wont be getting bored and will still learn something new every session.</a:t>
            </a:r>
          </a:p>
          <a:p>
            <a:endParaRPr lang="en-GB" dirty="0"/>
          </a:p>
          <a:p>
            <a:r>
              <a:rPr lang="en-GB" dirty="0"/>
              <a:t>As you have probably seen on the posters around campus, this is a hands on workshop, so only a small amount of time is spent teaching via presentation.</a:t>
            </a:r>
          </a:p>
          <a:p>
            <a:r>
              <a:rPr lang="en-GB" dirty="0"/>
              <a:t>Instead you get custom worksheets that I’ve spent countless hours creating and improving for a much more involved experience.</a:t>
            </a:r>
          </a:p>
          <a:p>
            <a:endParaRPr lang="en-GB" dirty="0"/>
          </a:p>
          <a:p>
            <a:r>
              <a:rPr lang="en-GB" dirty="0"/>
              <a:t>A normal 2 hour session would generally involve me talking for 10-15 minutes at the start, throwing a bunch of information at you in the hopes that it helps you understand the worksheet better.</a:t>
            </a:r>
          </a:p>
          <a:p>
            <a:r>
              <a:rPr lang="en-GB" dirty="0"/>
              <a:t>Then, in groups 2 – 4 you’d go through the worksheet using the provided hardware. You’re working in groups so you can share your knowledge, meet new people and solve any problems you come into collectively.</a:t>
            </a:r>
          </a:p>
          <a:p>
            <a:r>
              <a:rPr lang="en-GB" dirty="0"/>
              <a:t>While your working together, we’ll be going between groups to provide help where needed and to get to know you better.</a:t>
            </a:r>
          </a:p>
          <a:p>
            <a:r>
              <a:rPr lang="en-GB" dirty="0"/>
              <a:t>The last 20 minutes or so will involve packing up the equipment and having a short Q&amp;A about anything related.</a:t>
            </a:r>
            <a:br>
              <a:rPr lang="en-GB" dirty="0"/>
            </a:br>
            <a:endParaRPr lang="en-GB" dirty="0"/>
          </a:p>
          <a:p>
            <a:r>
              <a:rPr lang="en-GB" dirty="0"/>
              <a:t>And with that out of the way, lets get started.</a:t>
            </a:r>
            <a:br>
              <a:rPr lang="en-GB" dirty="0"/>
            </a:br>
            <a:br>
              <a:rPr lang="en-GB" dirty="0"/>
            </a:br>
            <a:r>
              <a:rPr lang="en-GB" dirty="0"/>
              <a:t>In today’s workshop you will be introduced to some basic electronics and micro-controllers.</a:t>
            </a:r>
          </a:p>
        </p:txBody>
      </p:sp>
      <p:sp>
        <p:nvSpPr>
          <p:cNvPr id="4" name="Slide Number Placeholder 3"/>
          <p:cNvSpPr>
            <a:spLocks noGrp="1"/>
          </p:cNvSpPr>
          <p:nvPr>
            <p:ph type="sldNum" sz="quarter" idx="5"/>
          </p:nvPr>
        </p:nvSpPr>
        <p:spPr/>
        <p:txBody>
          <a:bodyPr/>
          <a:lstStyle/>
          <a:p>
            <a:fld id="{077C6892-DFF3-4A07-8B2A-B0E31DCA1AAB}" type="slidenum">
              <a:rPr lang="en-GB" smtClean="0"/>
              <a:t>1</a:t>
            </a:fld>
            <a:endParaRPr lang="en-GB"/>
          </a:p>
        </p:txBody>
      </p:sp>
    </p:spTree>
    <p:extLst>
      <p:ext uri="{BB962C8B-B14F-4D97-AF65-F5344CB8AC3E}">
        <p14:creationId xmlns:p14="http://schemas.microsoft.com/office/powerpoint/2010/main" val="354891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electronics you have 3 variables key variables to think about when creating circuits.</a:t>
            </a:r>
            <a:br>
              <a:rPr lang="en-GB" dirty="0"/>
            </a:br>
            <a:br>
              <a:rPr lang="en-GB" dirty="0"/>
            </a:br>
            <a:r>
              <a:rPr lang="en-GB" dirty="0"/>
              <a:t>Current, which is a measure of the rate of flow of charge through a wire, electrons hold this charge, so current is a measure of the rate of flow of electrons through a wire.</a:t>
            </a:r>
          </a:p>
          <a:p>
            <a:endParaRPr lang="en-GB" dirty="0"/>
          </a:p>
          <a:p>
            <a:r>
              <a:rPr lang="en-GB" dirty="0"/>
              <a:t>Voltage, this is a measure of the potential for current to flow through a wire, analogous to the potential a rock has at the top of a hill to roll down.</a:t>
            </a:r>
          </a:p>
          <a:p>
            <a:endParaRPr lang="en-GB" dirty="0"/>
          </a:p>
          <a:p>
            <a:r>
              <a:rPr lang="en-GB" dirty="0"/>
              <a:t>And resistance, simply a property that resists the flow of charge in a wire. </a:t>
            </a:r>
          </a:p>
          <a:p>
            <a:endParaRPr lang="en-GB" dirty="0"/>
          </a:p>
          <a:p>
            <a:r>
              <a:rPr lang="en-GB" dirty="0"/>
              <a:t>These 3 factors are all related to each other through Ohms law. Where voltage equals current multiplied by resistance.</a:t>
            </a:r>
          </a:p>
          <a:p>
            <a:r>
              <a:rPr lang="en-GB" dirty="0"/>
              <a:t> </a:t>
            </a:r>
          </a:p>
        </p:txBody>
      </p:sp>
      <p:sp>
        <p:nvSpPr>
          <p:cNvPr id="4" name="Slide Number Placeholder 3"/>
          <p:cNvSpPr>
            <a:spLocks noGrp="1"/>
          </p:cNvSpPr>
          <p:nvPr>
            <p:ph type="sldNum" sz="quarter" idx="5"/>
          </p:nvPr>
        </p:nvSpPr>
        <p:spPr/>
        <p:txBody>
          <a:bodyPr/>
          <a:lstStyle/>
          <a:p>
            <a:fld id="{077C6892-DFF3-4A07-8B2A-B0E31DCA1AAB}" type="slidenum">
              <a:rPr lang="en-GB" smtClean="0"/>
              <a:t>2</a:t>
            </a:fld>
            <a:endParaRPr lang="en-GB"/>
          </a:p>
        </p:txBody>
      </p:sp>
    </p:spTree>
    <p:extLst>
      <p:ext uri="{BB962C8B-B14F-4D97-AF65-F5344CB8AC3E}">
        <p14:creationId xmlns:p14="http://schemas.microsoft.com/office/powerpoint/2010/main" val="266764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basic circuit diagram, on the top you have a symbol representing a switch, currently the switch is open so no current can flow.</a:t>
            </a:r>
          </a:p>
          <a:p>
            <a:r>
              <a:rPr lang="en-GB" dirty="0"/>
              <a:t>On the left is a battery/power supply giving 3.3v, on the bottom is a resistor and on the right is an LED.</a:t>
            </a:r>
          </a:p>
          <a:p>
            <a:r>
              <a:rPr lang="en-GB" dirty="0"/>
              <a:t>LED stands for light emitting diode, diodes are electrical components that only allow electricity to flow in one direction, and with it being a light emitting diode it only emits light when its powered in one direction.</a:t>
            </a:r>
          </a:p>
          <a:p>
            <a:endParaRPr lang="en-GB" dirty="0"/>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3</a:t>
            </a:fld>
            <a:endParaRPr lang="en-GB"/>
          </a:p>
        </p:txBody>
      </p:sp>
    </p:spTree>
    <p:extLst>
      <p:ext uri="{BB962C8B-B14F-4D97-AF65-F5344CB8AC3E}">
        <p14:creationId xmlns:p14="http://schemas.microsoft.com/office/powerpoint/2010/main" val="683480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basic circuit diagram, on the top you have a symbol representing a switch, currently the switch is open so no current can flow.</a:t>
            </a:r>
          </a:p>
          <a:p>
            <a:r>
              <a:rPr lang="en-GB" dirty="0"/>
              <a:t>On the left is a battery/power supply giving 3.3v, on the bottom is a resistor and on the right is an LED.</a:t>
            </a:r>
          </a:p>
          <a:p>
            <a:r>
              <a:rPr lang="en-GB" dirty="0"/>
              <a:t>LED stands for light emitting diode, diodes are electrical components that only allow electricity to flow in one direction, and with it being a light emitting diode it only emits light when its powered in one direction.</a:t>
            </a:r>
          </a:p>
          <a:p>
            <a:endParaRPr lang="en-GB" dirty="0"/>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4</a:t>
            </a:fld>
            <a:endParaRPr lang="en-GB"/>
          </a:p>
        </p:txBody>
      </p:sp>
    </p:spTree>
    <p:extLst>
      <p:ext uri="{BB962C8B-B14F-4D97-AF65-F5344CB8AC3E}">
        <p14:creationId xmlns:p14="http://schemas.microsoft.com/office/powerpoint/2010/main" val="381724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 brackets indicate in person pointing out.</a:t>
            </a:r>
          </a:p>
          <a:p>
            <a:endParaRPr lang="en-GB" dirty="0"/>
          </a:p>
          <a:p>
            <a:r>
              <a:rPr lang="en-GB" dirty="0"/>
              <a:t>How do you use a Pi Pico?</a:t>
            </a:r>
          </a:p>
          <a:p>
            <a:endParaRPr lang="en-GB" dirty="0"/>
          </a:p>
          <a:p>
            <a:r>
              <a:rPr lang="en-GB" dirty="0"/>
              <a:t>On the hardware side you can connect the Pi Pico’s pins (all of these) to various devices with wires, however for most workshops your Pi Pico will be on a bread board (one of these).</a:t>
            </a:r>
          </a:p>
          <a:p>
            <a:r>
              <a:rPr lang="en-GB" dirty="0"/>
              <a:t>These allow you to more easily connect and mount various electrical components together. They work by creating an electrical connection between pins plugged into the same row or column.</a:t>
            </a:r>
          </a:p>
          <a:p>
            <a:r>
              <a:rPr lang="en-GB" dirty="0"/>
              <a:t>(all of these pins are electrically connected in a column, but these pins which are also connected in a column are not electrically connected to the coulomb above, and that’s the same across the whole center section)</a:t>
            </a:r>
          </a:p>
          <a:p>
            <a:r>
              <a:rPr lang="en-GB" dirty="0"/>
              <a:t>(for the 2 rows at the top and bottom, these generally are used for power and ground because each row is electrically connected across the whole board)</a:t>
            </a:r>
          </a:p>
          <a:p>
            <a:endParaRPr lang="en-GB" dirty="0"/>
          </a:p>
          <a:p>
            <a:r>
              <a:rPr lang="en-GB" dirty="0"/>
              <a:t>Now on the software side when you connect your Pi Pico to a computer using the provided cables, and launch Thonny, you can write a program for the Pi Pico in Python then upload and run the code.</a:t>
            </a:r>
          </a:p>
          <a:p>
            <a:r>
              <a:rPr lang="en-GB" dirty="0"/>
              <a:t>The worksheets have detailed instructions on how to connect and program the Pi Pico with Thonny so I wont go into any more detail here.</a:t>
            </a:r>
          </a:p>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5</a:t>
            </a:fld>
            <a:endParaRPr lang="en-GB"/>
          </a:p>
        </p:txBody>
      </p:sp>
    </p:spTree>
    <p:extLst>
      <p:ext uri="{BB962C8B-B14F-4D97-AF65-F5344CB8AC3E}">
        <p14:creationId xmlns:p14="http://schemas.microsoft.com/office/powerpoint/2010/main" val="343509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CE1E-CEBB-2BA5-2DED-3784559D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9A10A2-BA92-F505-99AE-1E999247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B94050-8412-FDD9-4BD9-3BC884F282D2}"/>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5" name="Footer Placeholder 4">
            <a:extLst>
              <a:ext uri="{FF2B5EF4-FFF2-40B4-BE49-F238E27FC236}">
                <a16:creationId xmlns:a16="http://schemas.microsoft.com/office/drawing/2014/main" id="{F63E5EC8-31A0-059C-6CE3-F2B75544D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BE88E-3C95-6365-6A86-A73AF7F4D11E}"/>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372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916-C5DA-F1A2-53EC-87DB9CCA5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A63323-BFD6-9351-016A-CE93449F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AB6913-49B4-6062-6704-FBF4A9A3AB4D}"/>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5" name="Footer Placeholder 4">
            <a:extLst>
              <a:ext uri="{FF2B5EF4-FFF2-40B4-BE49-F238E27FC236}">
                <a16:creationId xmlns:a16="http://schemas.microsoft.com/office/drawing/2014/main" id="{D83E96C3-1BC8-D3C3-0F89-0904CFE30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E2702-4703-F8C8-CD4F-66E62E8F807F}"/>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4414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ACAA-7BF6-A12F-4CD6-7F64B5AE7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AE9BC9-CD55-B678-0FAA-2048D734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E9755-21BF-D70F-F1C2-69303F089F65}"/>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5" name="Footer Placeholder 4">
            <a:extLst>
              <a:ext uri="{FF2B5EF4-FFF2-40B4-BE49-F238E27FC236}">
                <a16:creationId xmlns:a16="http://schemas.microsoft.com/office/drawing/2014/main" id="{97C934F2-02DF-8912-5B29-69635D3E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28FBF-85B1-45D0-321D-6761A71FAEC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5645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5B74-BE4C-3316-6600-4004DE0BA5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E650F-1C52-5264-9CBC-E5FE8F242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41798-1D5E-9C9D-E9CB-56D0E69AB10F}"/>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5" name="Footer Placeholder 4">
            <a:extLst>
              <a:ext uri="{FF2B5EF4-FFF2-40B4-BE49-F238E27FC236}">
                <a16:creationId xmlns:a16="http://schemas.microsoft.com/office/drawing/2014/main" id="{C4CF3DAA-8544-8A95-DA13-C722E7FDF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F8267-75F6-66BB-4533-D874A1FC4C1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60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B655-66ED-3900-009A-CD7756B52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701379-D3E1-D84C-2C85-0A2AD5677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F899-2FF7-BA44-A2D0-21EA68372506}"/>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5" name="Footer Placeholder 4">
            <a:extLst>
              <a:ext uri="{FF2B5EF4-FFF2-40B4-BE49-F238E27FC236}">
                <a16:creationId xmlns:a16="http://schemas.microsoft.com/office/drawing/2014/main" id="{07EABBCE-48E2-F9ED-8C9A-00154A831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5C49D-13FD-7DD7-25C1-9D52F0C917A1}"/>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09635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FDB0-3C89-1202-0AFE-A6B2592DB8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3A49E5-2687-3468-F92B-102C7A556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2DDF0-DC73-8FBF-AB61-928554465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39119-13A7-1D9A-89DF-F73FB514EE62}"/>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6" name="Footer Placeholder 5">
            <a:extLst>
              <a:ext uri="{FF2B5EF4-FFF2-40B4-BE49-F238E27FC236}">
                <a16:creationId xmlns:a16="http://schemas.microsoft.com/office/drawing/2014/main" id="{E0ED388F-405D-C6A9-EDC3-7B99762B1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552FD-D84B-2CDE-3FA4-63110EF0A86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1384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241F-1EEA-3BB1-ABD6-A4EB22E1B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E604A-F3C1-9408-DF15-30FF8CD19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A38BF-BF91-D9CB-30EE-F2A1B531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2AFB6D-6A8E-5432-8E9F-EF1B323B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75765-76FE-30B4-DC11-63092419A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32455-37E8-F63A-5959-84FDA1B48DF5}"/>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8" name="Footer Placeholder 7">
            <a:extLst>
              <a:ext uri="{FF2B5EF4-FFF2-40B4-BE49-F238E27FC236}">
                <a16:creationId xmlns:a16="http://schemas.microsoft.com/office/drawing/2014/main" id="{1AFDC980-FE31-8136-ABDC-DD9025034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533672-A776-DBCE-B0C9-BA67E2A2CB79}"/>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2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71B8-4440-DDE4-870B-52C49F1E62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EA5AFB-1F7B-F052-3CA2-4C36B72BED5F}"/>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4" name="Footer Placeholder 3">
            <a:extLst>
              <a:ext uri="{FF2B5EF4-FFF2-40B4-BE49-F238E27FC236}">
                <a16:creationId xmlns:a16="http://schemas.microsoft.com/office/drawing/2014/main" id="{B32C743C-D080-B67C-E9DE-9F8E1E11A2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828AE-4EDC-182C-52AE-4DB5F4FD257B}"/>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87455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C4F5-14CC-F49C-1511-E80400B6D466}"/>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3" name="Footer Placeholder 2">
            <a:extLst>
              <a:ext uri="{FF2B5EF4-FFF2-40B4-BE49-F238E27FC236}">
                <a16:creationId xmlns:a16="http://schemas.microsoft.com/office/drawing/2014/main" id="{D17F1661-14BF-8335-79F7-BE779646AD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3B544-5C1B-6047-780E-E135DD8C05B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685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715-311D-7D32-1406-85F003A67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8FF7C4-C9C0-529C-315C-F03BD17D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3BA32-A4F9-02E6-25BD-B54B0E1B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1BBF8-9C8E-C894-F9BD-94A37962ABC1}"/>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6" name="Footer Placeholder 5">
            <a:extLst>
              <a:ext uri="{FF2B5EF4-FFF2-40B4-BE49-F238E27FC236}">
                <a16:creationId xmlns:a16="http://schemas.microsoft.com/office/drawing/2014/main" id="{BFB84D59-35D1-1157-072C-2B2C8ABA8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D10EC-61F9-0082-C088-659B28473B77}"/>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55476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BAB-2BB7-274C-5413-5B095E55B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5E684A-2A47-CE8A-AE31-A5EE403C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BC774-ADF8-72CB-4180-7CE9D4AE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C074-4371-3145-60E1-FC6DDDCBE56C}"/>
              </a:ext>
            </a:extLst>
          </p:cNvPr>
          <p:cNvSpPr>
            <a:spLocks noGrp="1"/>
          </p:cNvSpPr>
          <p:nvPr>
            <p:ph type="dt" sz="half" idx="10"/>
          </p:nvPr>
        </p:nvSpPr>
        <p:spPr/>
        <p:txBody>
          <a:bodyPr/>
          <a:lstStyle/>
          <a:p>
            <a:fld id="{1ED7E8D0-262E-47C7-9397-AEDE4444D531}" type="datetimeFigureOut">
              <a:rPr lang="en-GB" smtClean="0"/>
              <a:t>29/11/2023</a:t>
            </a:fld>
            <a:endParaRPr lang="en-GB"/>
          </a:p>
        </p:txBody>
      </p:sp>
      <p:sp>
        <p:nvSpPr>
          <p:cNvPr id="6" name="Footer Placeholder 5">
            <a:extLst>
              <a:ext uri="{FF2B5EF4-FFF2-40B4-BE49-F238E27FC236}">
                <a16:creationId xmlns:a16="http://schemas.microsoft.com/office/drawing/2014/main" id="{2F9A3DC5-F551-BABA-7918-9827C1766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63419-36B6-BAE0-D887-9D581B273A24}"/>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5172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8000" b="-5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988C-8E20-73F6-245B-941A5B0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954C4A-52A1-F1CD-20F1-3115F0E2D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AC1D1-C3A7-9243-26C3-4397EC176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E8D0-262E-47C7-9397-AEDE4444D531}" type="datetimeFigureOut">
              <a:rPr lang="en-GB" smtClean="0"/>
              <a:t>29/11/2023</a:t>
            </a:fld>
            <a:endParaRPr lang="en-GB"/>
          </a:p>
        </p:txBody>
      </p:sp>
      <p:sp>
        <p:nvSpPr>
          <p:cNvPr id="5" name="Footer Placeholder 4">
            <a:extLst>
              <a:ext uri="{FF2B5EF4-FFF2-40B4-BE49-F238E27FC236}">
                <a16:creationId xmlns:a16="http://schemas.microsoft.com/office/drawing/2014/main" id="{FC0A9FAB-53E5-9AA8-7CA0-96C77335C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4EE1B3-7B83-4569-36F6-9B8E6F8D4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B674-DE7E-46C9-9A4A-A714E64B8ED4}" type="slidenum">
              <a:rPr lang="en-GB" smtClean="0"/>
              <a:t>‹#›</a:t>
            </a:fld>
            <a:endParaRPr lang="en-GB"/>
          </a:p>
        </p:txBody>
      </p:sp>
    </p:spTree>
    <p:extLst>
      <p:ext uri="{BB962C8B-B14F-4D97-AF65-F5344CB8AC3E}">
        <p14:creationId xmlns:p14="http://schemas.microsoft.com/office/powerpoint/2010/main" val="38059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8000" b="-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DB83-9552-CDD3-F29C-0152E4D83F30}"/>
              </a:ext>
            </a:extLst>
          </p:cNvPr>
          <p:cNvSpPr>
            <a:spLocks noGrp="1"/>
          </p:cNvSpPr>
          <p:nvPr>
            <p:ph type="ctrTitle"/>
          </p:nvPr>
        </p:nvSpPr>
        <p:spPr>
          <a:xfrm>
            <a:off x="762000" y="2240245"/>
            <a:ext cx="10668000" cy="3405467"/>
          </a:xfrm>
        </p:spPr>
        <p:txBody>
          <a:bodyPr>
            <a:normAutofit fontScale="90000"/>
          </a:bodyPr>
          <a:lstStyle/>
          <a:p>
            <a:r>
              <a:rPr lang="en-GB" sz="8000" b="1" dirty="0">
                <a:solidFill>
                  <a:srgbClr val="58B3BD"/>
                </a:solidFill>
                <a:latin typeface="Broadway" panose="04040905080B02020502" pitchFamily="82" charset="0"/>
                <a:cs typeface="Courier New" panose="02070309020205020404" pitchFamily="49" charset="0"/>
              </a:rPr>
              <a:t>Robotics Workshop</a:t>
            </a:r>
            <a:br>
              <a:rPr lang="en-GB" sz="8000" b="1" dirty="0">
                <a:solidFill>
                  <a:srgbClr val="58B3BD"/>
                </a:solidFill>
                <a:latin typeface="Broadway" panose="04040905080B02020502" pitchFamily="82" charset="0"/>
                <a:cs typeface="Courier New" panose="02070309020205020404" pitchFamily="49" charset="0"/>
              </a:rPr>
            </a:br>
            <a:r>
              <a:rPr lang="en-GB" sz="8000" b="1" dirty="0">
                <a:solidFill>
                  <a:schemeClr val="bg1"/>
                </a:solidFill>
                <a:latin typeface="BankGothic Lt BT" panose="020B0607020203060204" pitchFamily="34" charset="0"/>
                <a:cs typeface="Courier New" panose="02070309020205020404" pitchFamily="49" charset="0"/>
              </a:rPr>
              <a:t>Week 9</a:t>
            </a:r>
            <a:br>
              <a:rPr lang="en-GB" sz="8000" b="1" dirty="0">
                <a:solidFill>
                  <a:schemeClr val="bg1"/>
                </a:solidFill>
                <a:latin typeface="BankGothic Lt BT" panose="020B0607020203060204" pitchFamily="34" charset="0"/>
                <a:cs typeface="Courier New" panose="02070309020205020404" pitchFamily="49" charset="0"/>
              </a:rPr>
            </a:br>
            <a:r>
              <a:rPr lang="en-GB" b="1" dirty="0">
                <a:solidFill>
                  <a:schemeClr val="bg1"/>
                </a:solidFill>
                <a:latin typeface="BankGothic Lt BT" panose="020B0607020203060204" pitchFamily="34" charset="0"/>
                <a:cs typeface="Courier New" panose="02070309020205020404" pitchFamily="49" charset="0"/>
              </a:rPr>
              <a:t>Intro to Electronics</a:t>
            </a:r>
            <a:endParaRPr lang="en-GB" sz="8000" b="1" dirty="0">
              <a:solidFill>
                <a:schemeClr val="bg1"/>
              </a:solidFill>
              <a:latin typeface="BankGothic Lt BT" panose="020B060702020306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646247BC-5932-8ED8-429C-27AF47354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575" y="503305"/>
            <a:ext cx="3752850" cy="1876425"/>
          </a:xfrm>
          <a:prstGeom prst="rect">
            <a:avLst/>
          </a:prstGeom>
        </p:spPr>
      </p:pic>
    </p:spTree>
    <p:extLst>
      <p:ext uri="{BB962C8B-B14F-4D97-AF65-F5344CB8AC3E}">
        <p14:creationId xmlns:p14="http://schemas.microsoft.com/office/powerpoint/2010/main" val="21978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lstStyle/>
          <a:p>
            <a:pPr algn="ctr"/>
            <a:r>
              <a:rPr lang="en-GB" sz="8800" u="sng" dirty="0">
                <a:solidFill>
                  <a:schemeClr val="bg1"/>
                </a:solidFill>
              </a:rPr>
              <a:t>Infrared</a:t>
            </a:r>
            <a:endParaRPr lang="en-GB" u="sng" dirty="0">
              <a:solidFill>
                <a:schemeClr val="bg1"/>
              </a:solidFill>
            </a:endParaRPr>
          </a:p>
        </p:txBody>
      </p:sp>
      <p:pic>
        <p:nvPicPr>
          <p:cNvPr id="1025" name="Picture 1" descr="page1image11646160">
            <a:extLst>
              <a:ext uri="{FF2B5EF4-FFF2-40B4-BE49-F238E27FC236}">
                <a16:creationId xmlns:a16="http://schemas.microsoft.com/office/drawing/2014/main" id="{796AA189-6CB3-A226-1D74-67A672FEE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0" y="4508500"/>
            <a:ext cx="233680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image11646368">
            <a:extLst>
              <a:ext uri="{FF2B5EF4-FFF2-40B4-BE49-F238E27FC236}">
                <a16:creationId xmlns:a16="http://schemas.microsoft.com/office/drawing/2014/main" id="{6E7B2873-A3EE-816E-1F99-6983F8F78F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180" y="4385332"/>
            <a:ext cx="2082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11646576">
            <a:extLst>
              <a:ext uri="{FF2B5EF4-FFF2-40B4-BE49-F238E27FC236}">
                <a16:creationId xmlns:a16="http://schemas.microsoft.com/office/drawing/2014/main" id="{2D3246EE-8013-A656-6815-BD76BF18B5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736" y="1807598"/>
            <a:ext cx="4864206" cy="162140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578252B-4EA7-4E8E-9B7F-C0DE0CB4B0FC}"/>
              </a:ext>
            </a:extLst>
          </p:cNvPr>
          <p:cNvSpPr txBox="1"/>
          <p:nvPr/>
        </p:nvSpPr>
        <p:spPr>
          <a:xfrm>
            <a:off x="5376943" y="2164834"/>
            <a:ext cx="6689348" cy="830997"/>
          </a:xfrm>
          <a:prstGeom prst="rect">
            <a:avLst/>
          </a:prstGeom>
          <a:noFill/>
        </p:spPr>
        <p:txBody>
          <a:bodyPr wrap="square">
            <a:spAutoFit/>
          </a:bodyPr>
          <a:lstStyle/>
          <a:p>
            <a:r>
              <a:rPr lang="en-GB" sz="2400" dirty="0">
                <a:solidFill>
                  <a:schemeClr val="bg1"/>
                </a:solidFill>
              </a:rPr>
              <a:t>Electromagnetic wave between 780 nm and 1 mm / 300 GHz to 400 THz </a:t>
            </a:r>
            <a:endParaRPr lang="en-US" sz="2400" dirty="0"/>
          </a:p>
        </p:txBody>
      </p:sp>
      <p:sp>
        <p:nvSpPr>
          <p:cNvPr id="21" name="TextBox 20">
            <a:extLst>
              <a:ext uri="{FF2B5EF4-FFF2-40B4-BE49-F238E27FC236}">
                <a16:creationId xmlns:a16="http://schemas.microsoft.com/office/drawing/2014/main" id="{0EC566A4-24E3-2444-1BBC-46073C48ABBE}"/>
              </a:ext>
            </a:extLst>
          </p:cNvPr>
          <p:cNvSpPr txBox="1"/>
          <p:nvPr/>
        </p:nvSpPr>
        <p:spPr>
          <a:xfrm>
            <a:off x="2944839" y="5529907"/>
            <a:ext cx="6689348" cy="461665"/>
          </a:xfrm>
          <a:prstGeom prst="rect">
            <a:avLst/>
          </a:prstGeom>
          <a:noFill/>
        </p:spPr>
        <p:txBody>
          <a:bodyPr wrap="square">
            <a:spAutoFit/>
          </a:bodyPr>
          <a:lstStyle/>
          <a:p>
            <a:r>
              <a:rPr lang="en-GB" sz="2400" dirty="0">
                <a:solidFill>
                  <a:schemeClr val="bg1"/>
                </a:solidFill>
              </a:rPr>
              <a:t>Needs line of sight</a:t>
            </a:r>
            <a:endParaRPr lang="en-US" sz="2400" dirty="0"/>
          </a:p>
        </p:txBody>
      </p:sp>
      <p:sp>
        <p:nvSpPr>
          <p:cNvPr id="22" name="TextBox 21">
            <a:extLst>
              <a:ext uri="{FF2B5EF4-FFF2-40B4-BE49-F238E27FC236}">
                <a16:creationId xmlns:a16="http://schemas.microsoft.com/office/drawing/2014/main" id="{7E81AAF6-793D-4251-3DE4-BEFF7F79F840}"/>
              </a:ext>
            </a:extLst>
          </p:cNvPr>
          <p:cNvSpPr txBox="1"/>
          <p:nvPr/>
        </p:nvSpPr>
        <p:spPr>
          <a:xfrm>
            <a:off x="2944839" y="4663481"/>
            <a:ext cx="6689348" cy="461665"/>
          </a:xfrm>
          <a:prstGeom prst="rect">
            <a:avLst/>
          </a:prstGeom>
          <a:noFill/>
        </p:spPr>
        <p:txBody>
          <a:bodyPr wrap="square">
            <a:spAutoFit/>
          </a:bodyPr>
          <a:lstStyle/>
          <a:p>
            <a:r>
              <a:rPr lang="en-GB" sz="2400" dirty="0">
                <a:solidFill>
                  <a:schemeClr val="bg1"/>
                </a:solidFill>
              </a:rPr>
              <a:t>Remote sends data signals to receiver</a:t>
            </a:r>
            <a:endParaRPr lang="en-US" sz="2400" dirty="0"/>
          </a:p>
        </p:txBody>
      </p:sp>
    </p:spTree>
    <p:extLst>
      <p:ext uri="{BB962C8B-B14F-4D97-AF65-F5344CB8AC3E}">
        <p14:creationId xmlns:p14="http://schemas.microsoft.com/office/powerpoint/2010/main" val="105729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normAutofit/>
          </a:bodyPr>
          <a:lstStyle/>
          <a:p>
            <a:pPr algn="ctr"/>
            <a:r>
              <a:rPr lang="en-GB" sz="6600" u="sng" dirty="0" err="1">
                <a:solidFill>
                  <a:schemeClr val="bg1"/>
                </a:solidFill>
              </a:rPr>
              <a:t>Github</a:t>
            </a:r>
            <a:endParaRPr lang="en-GB" sz="6600" u="sng" dirty="0">
              <a:solidFill>
                <a:schemeClr val="bg1"/>
              </a:solidFill>
            </a:endParaRPr>
          </a:p>
        </p:txBody>
      </p:sp>
      <p:sp>
        <p:nvSpPr>
          <p:cNvPr id="10" name="TextBox 9">
            <a:extLst>
              <a:ext uri="{FF2B5EF4-FFF2-40B4-BE49-F238E27FC236}">
                <a16:creationId xmlns:a16="http://schemas.microsoft.com/office/drawing/2014/main" id="{C2A158A7-6BC7-3C0F-2D6E-91B78349592D}"/>
              </a:ext>
            </a:extLst>
          </p:cNvPr>
          <p:cNvSpPr txBox="1"/>
          <p:nvPr/>
        </p:nvSpPr>
        <p:spPr>
          <a:xfrm>
            <a:off x="10058423" y="6460906"/>
            <a:ext cx="3456098" cy="307777"/>
          </a:xfrm>
          <a:prstGeom prst="rect">
            <a:avLst/>
          </a:prstGeom>
          <a:noFill/>
        </p:spPr>
        <p:txBody>
          <a:bodyPr wrap="square">
            <a:spAutoFit/>
          </a:bodyPr>
          <a:lstStyle/>
          <a:p>
            <a:r>
              <a:rPr lang="en-GB" sz="1400" dirty="0">
                <a:solidFill>
                  <a:schemeClr val="bg1"/>
                </a:solidFill>
              </a:rPr>
              <a:t>Light mode is best mode</a:t>
            </a:r>
            <a:endParaRPr lang="en-US" sz="1400" dirty="0"/>
          </a:p>
        </p:txBody>
      </p:sp>
      <p:pic>
        <p:nvPicPr>
          <p:cNvPr id="6148" name="Picture 4" descr="GitHub Service | Princeton Research Computing">
            <a:extLst>
              <a:ext uri="{FF2B5EF4-FFF2-40B4-BE49-F238E27FC236}">
                <a16:creationId xmlns:a16="http://schemas.microsoft.com/office/drawing/2014/main" id="{A4F96F8D-D209-20CB-DF4D-7D6554506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17" y="1568768"/>
            <a:ext cx="4230025" cy="3610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C86202-E6D4-1AFC-9949-8CFBE222E38D}"/>
              </a:ext>
            </a:extLst>
          </p:cNvPr>
          <p:cNvSpPr txBox="1"/>
          <p:nvPr/>
        </p:nvSpPr>
        <p:spPr>
          <a:xfrm>
            <a:off x="6096000" y="2307452"/>
            <a:ext cx="5512254" cy="2062103"/>
          </a:xfrm>
          <a:prstGeom prst="rect">
            <a:avLst/>
          </a:prstGeom>
          <a:noFill/>
        </p:spPr>
        <p:txBody>
          <a:bodyPr wrap="square">
            <a:spAutoFit/>
          </a:bodyPr>
          <a:lstStyle/>
          <a:p>
            <a:r>
              <a:rPr lang="en-GB" sz="3200" dirty="0">
                <a:solidFill>
                  <a:schemeClr val="bg1"/>
                </a:solidFill>
              </a:rPr>
              <a:t>The place where code lives</a:t>
            </a:r>
          </a:p>
          <a:p>
            <a:endParaRPr lang="en-GB" sz="3200" dirty="0">
              <a:solidFill>
                <a:schemeClr val="bg1"/>
              </a:solidFill>
            </a:endParaRPr>
          </a:p>
          <a:p>
            <a:r>
              <a:rPr lang="en-GB" sz="3200" dirty="0">
                <a:solidFill>
                  <a:schemeClr val="bg1"/>
                </a:solidFill>
              </a:rPr>
              <a:t>Access through a convenient website or the command line </a:t>
            </a:r>
            <a:endParaRPr lang="en-US" sz="3200" dirty="0"/>
          </a:p>
        </p:txBody>
      </p:sp>
    </p:spTree>
    <p:extLst>
      <p:ext uri="{BB962C8B-B14F-4D97-AF65-F5344CB8AC3E}">
        <p14:creationId xmlns:p14="http://schemas.microsoft.com/office/powerpoint/2010/main" val="127208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6084-C982-ABC8-9476-FEE0574DF244}"/>
              </a:ext>
            </a:extLst>
          </p:cNvPr>
          <p:cNvSpPr>
            <a:spLocks noGrp="1"/>
          </p:cNvSpPr>
          <p:nvPr>
            <p:ph type="title"/>
          </p:nvPr>
        </p:nvSpPr>
        <p:spPr>
          <a:xfrm>
            <a:off x="838200" y="243205"/>
            <a:ext cx="10515600" cy="1325563"/>
          </a:xfrm>
        </p:spPr>
        <p:txBody>
          <a:bodyPr>
            <a:normAutofit/>
          </a:bodyPr>
          <a:lstStyle/>
          <a:p>
            <a:pPr algn="ctr"/>
            <a:r>
              <a:rPr lang="en-GB" sz="6600" u="sng" dirty="0">
                <a:solidFill>
                  <a:schemeClr val="bg1"/>
                </a:solidFill>
              </a:rPr>
              <a:t>Python Functions and </a:t>
            </a:r>
            <a:r>
              <a:rPr lang="en-GB" sz="6600" u="sng" dirty="0" err="1">
                <a:solidFill>
                  <a:schemeClr val="bg1"/>
                </a:solidFill>
              </a:rPr>
              <a:t>Globals</a:t>
            </a:r>
            <a:endParaRPr lang="en-GB" sz="6600" u="sng" dirty="0">
              <a:solidFill>
                <a:schemeClr val="bg1"/>
              </a:solidFill>
            </a:endParaRPr>
          </a:p>
        </p:txBody>
      </p:sp>
      <p:pic>
        <p:nvPicPr>
          <p:cNvPr id="3" name="Picture 2">
            <a:extLst>
              <a:ext uri="{FF2B5EF4-FFF2-40B4-BE49-F238E27FC236}">
                <a16:creationId xmlns:a16="http://schemas.microsoft.com/office/drawing/2014/main" id="{90271682-B47A-F6CA-F6E0-481ABC886EA9}"/>
              </a:ext>
            </a:extLst>
          </p:cNvPr>
          <p:cNvPicPr>
            <a:picLocks noChangeAspect="1"/>
          </p:cNvPicPr>
          <p:nvPr/>
        </p:nvPicPr>
        <p:blipFill>
          <a:blip r:embed="rId3"/>
          <a:stretch>
            <a:fillRect/>
          </a:stretch>
        </p:blipFill>
        <p:spPr>
          <a:xfrm>
            <a:off x="404300" y="1557303"/>
            <a:ext cx="6467898" cy="1468900"/>
          </a:xfrm>
          <a:prstGeom prst="rect">
            <a:avLst/>
          </a:prstGeom>
        </p:spPr>
      </p:pic>
      <p:sp>
        <p:nvSpPr>
          <p:cNvPr id="8" name="TextBox 7">
            <a:extLst>
              <a:ext uri="{FF2B5EF4-FFF2-40B4-BE49-F238E27FC236}">
                <a16:creationId xmlns:a16="http://schemas.microsoft.com/office/drawing/2014/main" id="{003216CF-A2D9-6B9B-AEE7-135689B2F778}"/>
              </a:ext>
            </a:extLst>
          </p:cNvPr>
          <p:cNvSpPr txBox="1"/>
          <p:nvPr/>
        </p:nvSpPr>
        <p:spPr>
          <a:xfrm>
            <a:off x="6970354" y="1435543"/>
            <a:ext cx="4064439" cy="830997"/>
          </a:xfrm>
          <a:prstGeom prst="rect">
            <a:avLst/>
          </a:prstGeom>
          <a:noFill/>
        </p:spPr>
        <p:txBody>
          <a:bodyPr wrap="square">
            <a:spAutoFit/>
          </a:bodyPr>
          <a:lstStyle/>
          <a:p>
            <a:r>
              <a:rPr lang="en-GB" sz="2400" dirty="0">
                <a:solidFill>
                  <a:schemeClr val="bg1"/>
                </a:solidFill>
              </a:rPr>
              <a:t>A function is code we can “call” to reuse again and again</a:t>
            </a:r>
            <a:endParaRPr lang="en-US" sz="2400" dirty="0"/>
          </a:p>
        </p:txBody>
      </p:sp>
      <p:sp>
        <p:nvSpPr>
          <p:cNvPr id="9" name="TextBox 8">
            <a:extLst>
              <a:ext uri="{FF2B5EF4-FFF2-40B4-BE49-F238E27FC236}">
                <a16:creationId xmlns:a16="http://schemas.microsoft.com/office/drawing/2014/main" id="{AF50B37D-2256-B52B-B33D-483C1137AD11}"/>
              </a:ext>
            </a:extLst>
          </p:cNvPr>
          <p:cNvSpPr txBox="1"/>
          <p:nvPr/>
        </p:nvSpPr>
        <p:spPr>
          <a:xfrm>
            <a:off x="7016872" y="2307452"/>
            <a:ext cx="4591382" cy="1200329"/>
          </a:xfrm>
          <a:prstGeom prst="rect">
            <a:avLst/>
          </a:prstGeom>
          <a:noFill/>
        </p:spPr>
        <p:txBody>
          <a:bodyPr wrap="square">
            <a:spAutoFit/>
          </a:bodyPr>
          <a:lstStyle/>
          <a:p>
            <a:r>
              <a:rPr lang="en-GB" sz="2400" dirty="0">
                <a:solidFill>
                  <a:schemeClr val="bg1"/>
                </a:solidFill>
              </a:rPr>
              <a:t>The “parameters” on the top line are just variables we can use and reassign as normal </a:t>
            </a:r>
            <a:endParaRPr lang="en-US" sz="2400" dirty="0"/>
          </a:p>
        </p:txBody>
      </p:sp>
      <p:sp>
        <p:nvSpPr>
          <p:cNvPr id="10" name="TextBox 9">
            <a:extLst>
              <a:ext uri="{FF2B5EF4-FFF2-40B4-BE49-F238E27FC236}">
                <a16:creationId xmlns:a16="http://schemas.microsoft.com/office/drawing/2014/main" id="{C2A158A7-6BC7-3C0F-2D6E-91B78349592D}"/>
              </a:ext>
            </a:extLst>
          </p:cNvPr>
          <p:cNvSpPr txBox="1"/>
          <p:nvPr/>
        </p:nvSpPr>
        <p:spPr>
          <a:xfrm>
            <a:off x="10058423" y="6460906"/>
            <a:ext cx="3456098" cy="307777"/>
          </a:xfrm>
          <a:prstGeom prst="rect">
            <a:avLst/>
          </a:prstGeom>
          <a:noFill/>
        </p:spPr>
        <p:txBody>
          <a:bodyPr wrap="square">
            <a:spAutoFit/>
          </a:bodyPr>
          <a:lstStyle/>
          <a:p>
            <a:r>
              <a:rPr lang="en-GB" sz="1400" dirty="0">
                <a:solidFill>
                  <a:schemeClr val="bg1"/>
                </a:solidFill>
              </a:rPr>
              <a:t>Light mode is best mode</a:t>
            </a:r>
            <a:endParaRPr lang="en-US" sz="1400" dirty="0"/>
          </a:p>
        </p:txBody>
      </p:sp>
      <p:sp>
        <p:nvSpPr>
          <p:cNvPr id="11" name="Title 1">
            <a:extLst>
              <a:ext uri="{FF2B5EF4-FFF2-40B4-BE49-F238E27FC236}">
                <a16:creationId xmlns:a16="http://schemas.microsoft.com/office/drawing/2014/main" id="{37CAFEB3-22B4-1B58-DE4D-7B98BE1AFED8}"/>
              </a:ext>
            </a:extLst>
          </p:cNvPr>
          <p:cNvSpPr txBox="1">
            <a:spLocks/>
          </p:cNvSpPr>
          <p:nvPr/>
        </p:nvSpPr>
        <p:spPr>
          <a:xfrm>
            <a:off x="-2518453" y="37741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b="1" dirty="0">
                <a:solidFill>
                  <a:schemeClr val="bg1"/>
                </a:solidFill>
              </a:rPr>
              <a:t>Global Variables</a:t>
            </a:r>
          </a:p>
        </p:txBody>
      </p:sp>
      <p:pic>
        <p:nvPicPr>
          <p:cNvPr id="12" name="Picture 11">
            <a:extLst>
              <a:ext uri="{FF2B5EF4-FFF2-40B4-BE49-F238E27FC236}">
                <a16:creationId xmlns:a16="http://schemas.microsoft.com/office/drawing/2014/main" id="{B21272B7-4AD7-56D4-72EF-197B160EB491}"/>
              </a:ext>
            </a:extLst>
          </p:cNvPr>
          <p:cNvPicPr>
            <a:picLocks noChangeAspect="1"/>
          </p:cNvPicPr>
          <p:nvPr/>
        </p:nvPicPr>
        <p:blipFill>
          <a:blip r:embed="rId4"/>
          <a:stretch>
            <a:fillRect/>
          </a:stretch>
        </p:blipFill>
        <p:spPr>
          <a:xfrm>
            <a:off x="6651177" y="3774154"/>
            <a:ext cx="5540823" cy="2582297"/>
          </a:xfrm>
          <a:prstGeom prst="rect">
            <a:avLst/>
          </a:prstGeom>
        </p:spPr>
      </p:pic>
      <p:sp>
        <p:nvSpPr>
          <p:cNvPr id="13" name="TextBox 12">
            <a:extLst>
              <a:ext uri="{FF2B5EF4-FFF2-40B4-BE49-F238E27FC236}">
                <a16:creationId xmlns:a16="http://schemas.microsoft.com/office/drawing/2014/main" id="{84166C3A-9326-253F-FCA6-DFFAA49B43A8}"/>
              </a:ext>
            </a:extLst>
          </p:cNvPr>
          <p:cNvSpPr txBox="1"/>
          <p:nvPr/>
        </p:nvSpPr>
        <p:spPr>
          <a:xfrm>
            <a:off x="289348" y="5300974"/>
            <a:ext cx="5540823" cy="830997"/>
          </a:xfrm>
          <a:prstGeom prst="rect">
            <a:avLst/>
          </a:prstGeom>
          <a:noFill/>
        </p:spPr>
        <p:txBody>
          <a:bodyPr wrap="square">
            <a:spAutoFit/>
          </a:bodyPr>
          <a:lstStyle/>
          <a:p>
            <a:r>
              <a:rPr lang="en-GB" sz="2400" dirty="0">
                <a:solidFill>
                  <a:schemeClr val="bg1"/>
                </a:solidFill>
              </a:rPr>
              <a:t>To use a variable from outside of our function we need to declare it as a global.</a:t>
            </a:r>
            <a:endParaRPr lang="en-US" sz="2400" dirty="0"/>
          </a:p>
        </p:txBody>
      </p:sp>
    </p:spTree>
    <p:extLst>
      <p:ext uri="{BB962C8B-B14F-4D97-AF65-F5344CB8AC3E}">
        <p14:creationId xmlns:p14="http://schemas.microsoft.com/office/powerpoint/2010/main" val="152113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2565 | Mini 180 Degree Resin Gear Servo SG90 | RS">
            <a:extLst>
              <a:ext uri="{FF2B5EF4-FFF2-40B4-BE49-F238E27FC236}">
                <a16:creationId xmlns:a16="http://schemas.microsoft.com/office/drawing/2014/main" id="{81C8E974-6FC1-8A9D-1E00-BBB756D14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158" y="2171700"/>
            <a:ext cx="6485852" cy="365257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E3BA3E07-8BB9-96EC-FE6A-CF923E61886A}"/>
              </a:ext>
            </a:extLst>
          </p:cNvPr>
          <p:cNvSpPr>
            <a:spLocks noGrp="1"/>
          </p:cNvSpPr>
          <p:nvPr>
            <p:ph type="title"/>
          </p:nvPr>
        </p:nvSpPr>
        <p:spPr>
          <a:xfrm>
            <a:off x="838200" y="243205"/>
            <a:ext cx="10515600" cy="1325563"/>
          </a:xfrm>
        </p:spPr>
        <p:txBody>
          <a:bodyPr>
            <a:normAutofit/>
          </a:bodyPr>
          <a:lstStyle/>
          <a:p>
            <a:pPr algn="ctr"/>
            <a:r>
              <a:rPr lang="en-GB" sz="6600" u="sng" dirty="0">
                <a:solidFill>
                  <a:schemeClr val="bg1"/>
                </a:solidFill>
              </a:rPr>
              <a:t>Servos Again</a:t>
            </a:r>
          </a:p>
        </p:txBody>
      </p:sp>
      <p:sp>
        <p:nvSpPr>
          <p:cNvPr id="11" name="TextBox 10">
            <a:extLst>
              <a:ext uri="{FF2B5EF4-FFF2-40B4-BE49-F238E27FC236}">
                <a16:creationId xmlns:a16="http://schemas.microsoft.com/office/drawing/2014/main" id="{D8ABEFEA-7E93-E25D-EBDE-78AF78A5163A}"/>
              </a:ext>
            </a:extLst>
          </p:cNvPr>
          <p:cNvSpPr txBox="1"/>
          <p:nvPr/>
        </p:nvSpPr>
        <p:spPr>
          <a:xfrm>
            <a:off x="3833271" y="1595642"/>
            <a:ext cx="5667190" cy="461665"/>
          </a:xfrm>
          <a:prstGeom prst="rect">
            <a:avLst/>
          </a:prstGeom>
          <a:noFill/>
        </p:spPr>
        <p:txBody>
          <a:bodyPr wrap="square">
            <a:spAutoFit/>
          </a:bodyPr>
          <a:lstStyle/>
          <a:p>
            <a:r>
              <a:rPr lang="en-GB" sz="2400" dirty="0">
                <a:solidFill>
                  <a:schemeClr val="bg1"/>
                </a:solidFill>
              </a:rPr>
              <a:t>You got this. Remember week 2?</a:t>
            </a:r>
            <a:endParaRPr lang="en-US" sz="2400" dirty="0"/>
          </a:p>
        </p:txBody>
      </p:sp>
    </p:spTree>
    <p:extLst>
      <p:ext uri="{BB962C8B-B14F-4D97-AF65-F5344CB8AC3E}">
        <p14:creationId xmlns:p14="http://schemas.microsoft.com/office/powerpoint/2010/main" val="3397944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1755</TotalTime>
  <Words>1041</Words>
  <Application>Microsoft Macintosh PowerPoint</Application>
  <PresentationFormat>Widescreen</PresentationFormat>
  <Paragraphs>63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BankGothic Lt BT</vt:lpstr>
      <vt:lpstr>Broadway</vt:lpstr>
      <vt:lpstr>Calibri</vt:lpstr>
      <vt:lpstr>Calibri Light</vt:lpstr>
      <vt:lpstr>Office Theme</vt:lpstr>
      <vt:lpstr>Robotics Workshop Week 9 Intro to Electronics</vt:lpstr>
      <vt:lpstr>Infrared</vt:lpstr>
      <vt:lpstr>Github</vt:lpstr>
      <vt:lpstr>Python Functions and Globals</vt:lpstr>
      <vt:lpstr>Servos Again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Workshop Taster Session</dc:title>
  <dc:creator>Lukas Hastings</dc:creator>
  <cp:lastModifiedBy>Patrick Culmer</cp:lastModifiedBy>
  <cp:revision>25</cp:revision>
  <dcterms:created xsi:type="dcterms:W3CDTF">2023-04-20T22:50:35Z</dcterms:created>
  <dcterms:modified xsi:type="dcterms:W3CDTF">2023-11-29T13:32:41Z</dcterms:modified>
</cp:coreProperties>
</file>