
<file path=[Content_Types].xml><?xml version="1.0" encoding="utf-8"?>
<Types xmlns="http://schemas.openxmlformats.org/package/2006/content-types">
  <Default Extension="png" ContentType="image/png"/>
  <Default Extension="png&amp;ehk=BVdNgU1WxHsYb9cB77SUiA&amp;r=0&amp;pid=OfficeInsert" ContentType="image/png"/>
  <Default Extension="jpeg" ContentType="image/jpeg"/>
  <Default Extension="png&amp;ehk=GHHtblwlO7" ContentType="image/png"/>
  <Default Extension="rels" ContentType="application/vnd.openxmlformats-package.relationships+xml"/>
  <Default Extension="xml" ContentType="application/xml"/>
  <Default Extension="wdp" ContentType="image/vnd.ms-photo"/>
  <Default Extension="png&amp;ehk=JqkDknfAxZtB5DlQL5N3RQ&amp;r=0&amp;pid=OfficeInsert" ContentType="image/p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6"/>
  </p:sldMasterIdLst>
  <p:notesMasterIdLst>
    <p:notesMasterId r:id="rId115"/>
  </p:notesMasterIdLst>
  <p:sldIdLst>
    <p:sldId id="256" r:id="rId87"/>
    <p:sldId id="259" r:id="rId88"/>
    <p:sldId id="271" r:id="rId89"/>
    <p:sldId id="272" r:id="rId90"/>
    <p:sldId id="273" r:id="rId91"/>
    <p:sldId id="279" r:id="rId92"/>
    <p:sldId id="284" r:id="rId93"/>
    <p:sldId id="276" r:id="rId94"/>
    <p:sldId id="277" r:id="rId95"/>
    <p:sldId id="278" r:id="rId96"/>
    <p:sldId id="285" r:id="rId97"/>
    <p:sldId id="282" r:id="rId98"/>
    <p:sldId id="295" r:id="rId99"/>
    <p:sldId id="286" r:id="rId100"/>
    <p:sldId id="280" r:id="rId101"/>
    <p:sldId id="287" r:id="rId102"/>
    <p:sldId id="296" r:id="rId103"/>
    <p:sldId id="288" r:id="rId104"/>
    <p:sldId id="291" r:id="rId105"/>
    <p:sldId id="289" r:id="rId106"/>
    <p:sldId id="290" r:id="rId107"/>
    <p:sldId id="292" r:id="rId108"/>
    <p:sldId id="293" r:id="rId109"/>
    <p:sldId id="294" r:id="rId110"/>
    <p:sldId id="297" r:id="rId111"/>
    <p:sldId id="298" r:id="rId112"/>
    <p:sldId id="299" r:id="rId113"/>
    <p:sldId id="300" r:id="rId1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94638"/>
  </p:normalViewPr>
  <p:slideViewPr>
    <p:cSldViewPr snapToGrid="0">
      <p:cViewPr varScale="1">
        <p:scale>
          <a:sx n="101" d="100"/>
          <a:sy n="101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viewProps" Target="viewProp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3.xml"/><Relationship Id="rId112" Type="http://schemas.openxmlformats.org/officeDocument/2006/relationships/slide" Target="slides/slide26.xml"/><Relationship Id="rId16" Type="http://schemas.openxmlformats.org/officeDocument/2006/relationships/customXml" Target="../customXml/item16.xml"/><Relationship Id="rId107" Type="http://schemas.openxmlformats.org/officeDocument/2006/relationships/slide" Target="slides/slide2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6.xml"/><Relationship Id="rId5" Type="http://schemas.openxmlformats.org/officeDocument/2006/relationships/customXml" Target="../customXml/item5.xml"/><Relationship Id="rId90" Type="http://schemas.openxmlformats.org/officeDocument/2006/relationships/slide" Target="slides/slide4.xml"/><Relationship Id="rId95" Type="http://schemas.openxmlformats.org/officeDocument/2006/relationships/slide" Target="slides/slide9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27.xml"/><Relationship Id="rId118" Type="http://schemas.openxmlformats.org/officeDocument/2006/relationships/theme" Target="theme/theme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7.xml"/><Relationship Id="rId108" Type="http://schemas.openxmlformats.org/officeDocument/2006/relationships/slide" Target="slides/slide22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5.xml"/><Relationship Id="rId96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28.xml"/><Relationship Id="rId11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Master" Target="slideMasters/slideMaster1.xml"/><Relationship Id="rId94" Type="http://schemas.openxmlformats.org/officeDocument/2006/relationships/slide" Target="slides/slide8.xml"/><Relationship Id="rId99" Type="http://schemas.openxmlformats.org/officeDocument/2006/relationships/slide" Target="slides/slide13.xml"/><Relationship Id="rId101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3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1.xml"/><Relationship Id="rId104" Type="http://schemas.openxmlformats.org/officeDocument/2006/relationships/slide" Target="slides/slide1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.xml"/><Relationship Id="rId110" Type="http://schemas.openxmlformats.org/officeDocument/2006/relationships/slide" Target="slides/slide24.xml"/><Relationship Id="rId115" Type="http://schemas.openxmlformats.org/officeDocument/2006/relationships/notesMaster" Target="notesMasters/notes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4.xml"/><Relationship Id="rId105" Type="http://schemas.openxmlformats.org/officeDocument/2006/relationships/slide" Target="slides/slide1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7.xml"/><Relationship Id="rId98" Type="http://schemas.openxmlformats.org/officeDocument/2006/relationships/slide" Target="slides/slide1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slide" Target="slides/slide2.xml"/><Relationship Id="rId111" Type="http://schemas.openxmlformats.org/officeDocument/2006/relationships/slide" Target="slides/slide25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39112-9901-42E0-85C7-2F46A71B1556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049F3-0EF1-4D67-949E-936EB11EB9D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2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049F3-0EF1-4D67-949E-936EB11EB9D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38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049F3-0EF1-4D67-949E-936EB11EB9D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36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049F3-0EF1-4D67-949E-936EB11EB9D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6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049F3-0EF1-4D67-949E-936EB11EB9D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19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37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3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3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7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9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45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16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0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72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34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7ADC-D715-4583-86A0-A8B21D75780F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33" y="6191662"/>
            <a:ext cx="1536734" cy="566345"/>
          </a:xfrm>
          <a:prstGeom prst="rect">
            <a:avLst/>
          </a:prstGeom>
        </p:spPr>
      </p:pic>
      <p:pic>
        <p:nvPicPr>
          <p:cNvPr id="8" name="Picture 7"/>
          <p:cNvPicPr/>
          <p:nvPr userDrawn="1"/>
        </p:nvPicPr>
        <p:blipFill>
          <a:blip r:embed="rId14"/>
          <a:stretch/>
        </p:blipFill>
        <p:spPr>
          <a:xfrm>
            <a:off x="148951" y="6474835"/>
            <a:ext cx="1650713" cy="246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93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9.xml"/><Relationship Id="rId18" Type="http://schemas.openxmlformats.org/officeDocument/2006/relationships/customXml" Target="../../customXml/item2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1.xml"/><Relationship Id="rId21" Type="http://schemas.openxmlformats.org/officeDocument/2006/relationships/image" Target="../media/image3.png&amp;ehk=GHHtblwlO7"/><Relationship Id="rId34" Type="http://schemas.openxmlformats.org/officeDocument/2006/relationships/image" Target="../media/image15.png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53.xml"/><Relationship Id="rId17" Type="http://schemas.openxmlformats.org/officeDocument/2006/relationships/customXml" Target="../../customXml/item48.xml"/><Relationship Id="rId25" Type="http://schemas.microsoft.com/office/2007/relationships/hdphoto" Target="../media/hdphoto1.wdp"/><Relationship Id="rId33" Type="http://schemas.openxmlformats.org/officeDocument/2006/relationships/image" Target="../media/image14.png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36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40.xml"/><Relationship Id="rId24" Type="http://schemas.openxmlformats.org/officeDocument/2006/relationships/image" Target="../media/image6.png"/><Relationship Id="rId32" Type="http://schemas.openxmlformats.org/officeDocument/2006/relationships/image" Target="../media/image13.png"/><Relationship Id="rId5" Type="http://schemas.openxmlformats.org/officeDocument/2006/relationships/customXml" Target="../../customXml/item7.xml"/><Relationship Id="rId15" Type="http://schemas.openxmlformats.org/officeDocument/2006/relationships/customXml" Target="../../customXml/item21.xml"/><Relationship Id="rId23" Type="http://schemas.openxmlformats.org/officeDocument/2006/relationships/image" Target="../media/image5.png"/><Relationship Id="rId28" Type="http://schemas.openxmlformats.org/officeDocument/2006/relationships/image" Target="../media/image9.png"/><Relationship Id="rId36" Type="http://schemas.openxmlformats.org/officeDocument/2006/relationships/image" Target="../media/image17.png&amp;ehk=BVdNgU1WxHsYb9cB77SUiA&amp;r=0&amp;pid=OfficeInsert"/><Relationship Id="rId10" Type="http://schemas.openxmlformats.org/officeDocument/2006/relationships/customXml" Target="../../customXml/item83.xml"/><Relationship Id="rId19" Type="http://schemas.openxmlformats.org/officeDocument/2006/relationships/customXml" Target="../../customXml/item20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75.xml"/><Relationship Id="rId22" Type="http://schemas.openxmlformats.org/officeDocument/2006/relationships/image" Target="../media/image4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&amp;ehk=JqkDknfAxZtB5DlQL5N3RQ&amp;r=0&amp;pid=OfficeInsert"/><Relationship Id="rId8" Type="http://schemas.openxmlformats.org/officeDocument/2006/relationships/customXml" Target="../../customXml/item6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SUPERSEDE enhanced </a:t>
            </a:r>
            <a:br>
              <a:rPr lang="en-GB"/>
            </a:br>
            <a:r>
              <a:rPr lang="en-GB"/>
              <a:t>ticket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3852" y="3842670"/>
            <a:ext cx="4684295" cy="1655762"/>
          </a:xfrm>
        </p:spPr>
        <p:txBody>
          <a:bodyPr/>
          <a:lstStyle/>
          <a:p>
            <a:r>
              <a:rPr lang="en-GB" i="1"/>
              <a:t>How your ticketing, issues or bug tracking process can benefit thanks to adopting SUPERSEDE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5487" y="6400800"/>
            <a:ext cx="374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matteo.pedrotti@deltainformatica.eu</a:t>
            </a:r>
          </a:p>
        </p:txBody>
      </p:sp>
    </p:spTree>
    <p:extLst>
      <p:ext uri="{BB962C8B-B14F-4D97-AF65-F5344CB8AC3E}">
        <p14:creationId xmlns:p14="http://schemas.microsoft.com/office/powerpoint/2010/main" val="205465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Planning (WP4)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276" cy="435133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Feature</a:t>
            </a:r>
            <a:r>
              <a:rPr lang="en-GB" dirty="0"/>
              <a:t> is loaded into a scheduling algorithm considering</a:t>
            </a:r>
          </a:p>
          <a:p>
            <a:pPr lvl="1"/>
            <a:r>
              <a:rPr lang="en-GB" dirty="0"/>
              <a:t>Priority</a:t>
            </a:r>
          </a:p>
          <a:p>
            <a:pPr lvl="1"/>
            <a:r>
              <a:rPr lang="en-GB" dirty="0"/>
              <a:t>Effort</a:t>
            </a:r>
          </a:p>
          <a:p>
            <a:pPr lvl="1"/>
            <a:r>
              <a:rPr lang="en-GB" dirty="0"/>
              <a:t>Resource</a:t>
            </a:r>
          </a:p>
          <a:p>
            <a:pPr lvl="1"/>
            <a:r>
              <a:rPr lang="mr-IN" dirty="0"/>
              <a:t>…</a:t>
            </a:r>
            <a:endParaRPr lang="en-GB" dirty="0"/>
          </a:p>
          <a:p>
            <a:r>
              <a:rPr lang="en-GB" dirty="0"/>
              <a:t>The Feature is eventually considered </a:t>
            </a:r>
            <a:r>
              <a:rPr lang="en-GB" i="1" dirty="0"/>
              <a:t>closed (?)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3731" y="2133074"/>
            <a:ext cx="1828800" cy="6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3731" y="3868129"/>
            <a:ext cx="1828800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Planner</a:t>
            </a:r>
          </a:p>
        </p:txBody>
      </p:sp>
      <p:cxnSp>
        <p:nvCxnSpPr>
          <p:cNvPr id="20" name="Straight Arrow Connector 19"/>
          <p:cNvCxnSpPr>
            <a:cxnSpLocks/>
            <a:stCxn id="13" idx="2"/>
            <a:endCxn id="16" idx="0"/>
          </p:cNvCxnSpPr>
          <p:nvPr/>
        </p:nvCxnSpPr>
        <p:spPr>
          <a:xfrm>
            <a:off x="8788131" y="2808359"/>
            <a:ext cx="0" cy="105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/>
          <p:cNvCxnSpPr>
            <a:cxnSpLocks/>
            <a:stCxn id="16" idx="2"/>
            <a:endCxn id="13" idx="3"/>
          </p:cNvCxnSpPr>
          <p:nvPr/>
        </p:nvCxnSpPr>
        <p:spPr>
          <a:xfrm rot="5400000" flipH="1" flipV="1">
            <a:off x="8151569" y="3107279"/>
            <a:ext cx="2187524" cy="914400"/>
          </a:xfrm>
          <a:prstGeom prst="curvedConnector4">
            <a:avLst>
              <a:gd name="adj1" fmla="val -22219"/>
              <a:gd name="adj2" fmla="val 180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7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</a:t>
            </a:r>
            <a:r>
              <a:rPr lang="it-IT" dirty="0"/>
              <a:t> Data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865024"/>
            <a:ext cx="69342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Data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690688"/>
            <a:ext cx="5953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5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Issue</a:t>
            </a:r>
            <a:r>
              <a:rPr lang="it-IT" dirty="0"/>
              <a:t> Data Model (JIRA)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87488"/>
            <a:ext cx="678583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ID                   |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(18,0) | NO   | PRI | NULL    |       |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pkey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|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(255)  | YES  | UNI | NULL    |       |</a:t>
            </a:r>
          </a:p>
          <a:p>
            <a:r>
              <a:rPr lang="it-IT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PROJECT              | </a:t>
            </a:r>
            <a:r>
              <a:rPr lang="it-IT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MUL | NULL    |       |</a:t>
            </a:r>
          </a:p>
          <a:p>
            <a:r>
              <a:rPr lang="it-IT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REPORTER             | </a:t>
            </a:r>
            <a:r>
              <a:rPr lang="it-IT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(255)  | YES  |     | NULL    |       |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ASSIGNEE             |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(255)  | YES  | MUL | NULL    |       |</a:t>
            </a:r>
          </a:p>
          <a:p>
            <a:r>
              <a:rPr lang="it-IT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issuetype</a:t>
            </a:r>
            <a:r>
              <a:rPr lang="it-IT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it-IT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(255)  | YES  |     | NULL    |       |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SUMMARY              |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(255)  | YES  |     | NULL    |       |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DESCRIPTION          |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longtext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| YES  |     | NULL    |       |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ENVIRONMENT          |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longtext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YES  |     | NULL    |       |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PRIORITY             |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(255)  | YES  |     | NULL    |       |</a:t>
            </a:r>
          </a:p>
          <a:p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RESOLUTION           |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(255) 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issuestatus</a:t>
            </a:r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it-IT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(255) 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CREATED              | </a:t>
            </a:r>
            <a:r>
              <a:rPr lang="it-IT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UPDATED              | </a:t>
            </a:r>
            <a:r>
              <a:rPr lang="it-IT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DUEDATE              | </a:t>
            </a:r>
            <a:r>
              <a:rPr lang="it-IT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YES  |     | NULL    |       |</a:t>
            </a:r>
          </a:p>
          <a:p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RESOLUTIONDATE       |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YES  |     | NULL    |       |</a:t>
            </a:r>
          </a:p>
          <a:p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VOTES                |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    | NULL    |       |</a:t>
            </a:r>
          </a:p>
          <a:p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WATCHES              |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TIMEORIGINALESTIMATE | </a:t>
            </a:r>
            <a:r>
              <a:rPr lang="it-IT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TIMEESTIMATE         | </a:t>
            </a:r>
            <a:r>
              <a:rPr lang="it-IT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TIMESPENT            | </a:t>
            </a:r>
            <a:r>
              <a:rPr lang="it-IT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    | NULL    |       |</a:t>
            </a:r>
          </a:p>
          <a:p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WORKFLOW_ID          |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MUL | NULL    |       |</a:t>
            </a:r>
          </a:p>
          <a:p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SECURITY             |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    | NULL    |       |</a:t>
            </a:r>
          </a:p>
          <a:p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FIXFOR               |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    | NULL    |       |</a:t>
            </a:r>
          </a:p>
          <a:p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COMPONENT            |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(18,0) | YES  |     | NULL    |      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7337" y="1420813"/>
            <a:ext cx="3139386" cy="150810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/>
              <a:t>Legend</a:t>
            </a:r>
            <a:endParaRPr lang="it-IT" b="1" dirty="0"/>
          </a:p>
          <a:p>
            <a:r>
              <a:rPr lang="it-IT" dirty="0"/>
              <a:t>BLACK: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 data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RED: </a:t>
            </a:r>
            <a:r>
              <a:rPr lang="it-IT" dirty="0" err="1"/>
              <a:t>manual</a:t>
            </a:r>
            <a:r>
              <a:rPr lang="it-IT" dirty="0"/>
              <a:t> </a:t>
            </a:r>
            <a:r>
              <a:rPr lang="it-IT" dirty="0" err="1"/>
              <a:t>parameters</a:t>
            </a:r>
            <a:br>
              <a:rPr lang="it-IT" dirty="0"/>
            </a:br>
            <a:r>
              <a:rPr lang="it-IT" dirty="0">
                <a:solidFill>
                  <a:srgbClr val="7030A0"/>
                </a:solidFill>
              </a:rPr>
              <a:t>PURPLE: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relevant</a:t>
            </a:r>
            <a:endParaRPr lang="it-IT" dirty="0"/>
          </a:p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GREY: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relevant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37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Enhancing ITS with SUPERSEDE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Allow ITS users to push </a:t>
            </a:r>
            <a:r>
              <a:rPr lang="en-GB" b="1" dirty="0"/>
              <a:t>Issues</a:t>
            </a:r>
            <a:r>
              <a:rPr lang="en-GB" dirty="0"/>
              <a:t> into the SUPERSEDE workflow</a:t>
            </a:r>
          </a:p>
          <a:p>
            <a:pPr lvl="1"/>
            <a:r>
              <a:rPr lang="en-GB" dirty="0"/>
              <a:t>Mapped as SUPERSEDE </a:t>
            </a:r>
            <a:r>
              <a:rPr lang="en-GB" b="1" dirty="0"/>
              <a:t>Requirements</a:t>
            </a:r>
          </a:p>
          <a:p>
            <a:pPr lvl="1"/>
            <a:r>
              <a:rPr lang="en-GB" i="1" dirty="0"/>
              <a:t>Optionally</a:t>
            </a:r>
            <a:r>
              <a:rPr lang="en-GB" dirty="0"/>
              <a:t> let ITS user put the </a:t>
            </a:r>
            <a:r>
              <a:rPr lang="en-GB" b="1" dirty="0"/>
              <a:t>Issue</a:t>
            </a:r>
            <a:r>
              <a:rPr lang="en-GB" dirty="0"/>
              <a:t> straight in as a </a:t>
            </a:r>
            <a:r>
              <a:rPr lang="en-GB" b="1" dirty="0"/>
              <a:t>Feature</a:t>
            </a:r>
            <a:r>
              <a:rPr lang="en-GB" dirty="0"/>
              <a:t> (?)</a:t>
            </a:r>
          </a:p>
          <a:p>
            <a:pPr lvl="2"/>
            <a:r>
              <a:rPr lang="en-GB" dirty="0"/>
              <a:t>This would bypass the </a:t>
            </a:r>
            <a:r>
              <a:rPr lang="en-GB" i="1" dirty="0"/>
              <a:t>prioritization</a:t>
            </a:r>
            <a:r>
              <a:rPr lang="en-GB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Allow ITS users to pull </a:t>
            </a:r>
            <a:r>
              <a:rPr lang="en-GB" b="1" dirty="0"/>
              <a:t>Issues</a:t>
            </a:r>
            <a:r>
              <a:rPr lang="en-GB" dirty="0"/>
              <a:t> (and Issue updates) from SUPERSEDE</a:t>
            </a:r>
          </a:p>
          <a:p>
            <a:pPr lvl="1"/>
            <a:r>
              <a:rPr lang="en-GB" dirty="0"/>
              <a:t>Mapped as SUPERSEDE </a:t>
            </a:r>
            <a:r>
              <a:rPr lang="en-GB" b="1" dirty="0"/>
              <a:t>Requirements</a:t>
            </a:r>
            <a:r>
              <a:rPr lang="en-GB" dirty="0"/>
              <a:t> or </a:t>
            </a:r>
            <a:r>
              <a:rPr lang="en-GB" b="1" dirty="0"/>
              <a:t>Features</a:t>
            </a:r>
          </a:p>
          <a:p>
            <a:pPr lvl="2"/>
            <a:r>
              <a:rPr lang="en-GB" b="1" dirty="0"/>
              <a:t>Issues </a:t>
            </a:r>
            <a:r>
              <a:rPr lang="en-GB" dirty="0"/>
              <a:t>mapped as </a:t>
            </a:r>
            <a:r>
              <a:rPr lang="en-GB" b="1" dirty="0"/>
              <a:t>Requirements </a:t>
            </a:r>
            <a:r>
              <a:rPr lang="en-GB" dirty="0"/>
              <a:t>should wait for </a:t>
            </a:r>
            <a:r>
              <a:rPr lang="en-GB" i="1" dirty="0"/>
              <a:t>prioritization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8746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/>
          <p:nvPr/>
        </p:nvSpPr>
        <p:spPr>
          <a:xfrm>
            <a:off x="7489012" y="0"/>
            <a:ext cx="4702988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>
              <a:lnSpc>
                <a:spcPts val="8000"/>
              </a:lnSpc>
            </a:pPr>
            <a:r>
              <a:rPr lang="en-GB" sz="8000"/>
              <a:t>ITS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-1207" y="0"/>
            <a:ext cx="749021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>
              <a:lnSpc>
                <a:spcPts val="8000"/>
              </a:lnSpc>
            </a:pPr>
            <a:r>
              <a:rPr lang="en-GB" sz="8000"/>
              <a:t>SUPERSEDE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7723" y="623862"/>
            <a:ext cx="2615987" cy="19307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Collecting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7723" y="3109138"/>
            <a:ext cx="2615986" cy="8704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Requirements elicitation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7723" y="4445029"/>
            <a:ext cx="2615986" cy="17636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07263" y="4454720"/>
            <a:ext cx="2246049" cy="7356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Schedule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07263" y="5464753"/>
            <a:ext cx="2246049" cy="7439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Issue Closed</a:t>
            </a:r>
          </a:p>
        </p:txBody>
      </p:sp>
      <p:cxnSp>
        <p:nvCxnSpPr>
          <p:cNvPr id="31" name="Straight Arrow Connector 30"/>
          <p:cNvCxnSpPr>
            <a:cxnSpLocks/>
            <a:stCxn id="28" idx="2"/>
            <a:endCxn id="30" idx="0"/>
          </p:cNvCxnSpPr>
          <p:nvPr/>
        </p:nvCxnSpPr>
        <p:spPr>
          <a:xfrm>
            <a:off x="9030288" y="5190362"/>
            <a:ext cx="0" cy="27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24709" y="3097326"/>
            <a:ext cx="2246051" cy="368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Requirement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24710" y="3603445"/>
            <a:ext cx="2246051" cy="368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Feature</a:t>
            </a:r>
          </a:p>
        </p:txBody>
      </p:sp>
      <p:cxnSp>
        <p:nvCxnSpPr>
          <p:cNvPr id="73" name="Straight Arrow Connector 72"/>
          <p:cNvCxnSpPr>
            <a:stCxn id="50" idx="2"/>
            <a:endCxn id="53" idx="0"/>
          </p:cNvCxnSpPr>
          <p:nvPr/>
        </p:nvCxnSpPr>
        <p:spPr>
          <a:xfrm>
            <a:off x="5947735" y="3466257"/>
            <a:ext cx="1" cy="13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824709" y="623861"/>
            <a:ext cx="2246051" cy="1930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 Requests</a:t>
            </a:r>
          </a:p>
        </p:txBody>
      </p:sp>
      <p:cxnSp>
        <p:nvCxnSpPr>
          <p:cNvPr id="84" name="Straight Arrow Connector 83"/>
          <p:cNvCxnSpPr>
            <a:stCxn id="74" idx="2"/>
            <a:endCxn id="50" idx="0"/>
          </p:cNvCxnSpPr>
          <p:nvPr/>
        </p:nvCxnSpPr>
        <p:spPr>
          <a:xfrm>
            <a:off x="5947735" y="2554603"/>
            <a:ext cx="0" cy="54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824708" y="4458778"/>
            <a:ext cx="2246051" cy="1749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Feature</a:t>
            </a:r>
          </a:p>
        </p:txBody>
      </p:sp>
      <p:cxnSp>
        <p:nvCxnSpPr>
          <p:cNvPr id="145" name="Straight Arrow Connector 144"/>
          <p:cNvCxnSpPr>
            <a:cxnSpLocks/>
            <a:endCxn id="28" idx="1"/>
          </p:cNvCxnSpPr>
          <p:nvPr/>
        </p:nvCxnSpPr>
        <p:spPr>
          <a:xfrm>
            <a:off x="7070759" y="4822541"/>
            <a:ext cx="836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7907263" y="623861"/>
            <a:ext cx="2246049" cy="19307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New Feature</a:t>
            </a:r>
            <a:br>
              <a:rPr lang="en-GB"/>
            </a:br>
            <a:r>
              <a:rPr lang="en-GB"/>
              <a:t>Bug Found</a:t>
            </a:r>
          </a:p>
        </p:txBody>
      </p:sp>
      <p:cxnSp>
        <p:nvCxnSpPr>
          <p:cNvPr id="149" name="Straight Arrow Connector 148"/>
          <p:cNvCxnSpPr>
            <a:cxnSpLocks/>
            <a:stCxn id="146" idx="2"/>
            <a:endCxn id="168" idx="0"/>
          </p:cNvCxnSpPr>
          <p:nvPr/>
        </p:nvCxnSpPr>
        <p:spPr>
          <a:xfrm flipH="1">
            <a:off x="9030287" y="2554602"/>
            <a:ext cx="1" cy="55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/>
            <a:endCxn id="50" idx="3"/>
          </p:cNvCxnSpPr>
          <p:nvPr/>
        </p:nvCxnSpPr>
        <p:spPr>
          <a:xfrm flipH="1">
            <a:off x="7070760" y="3276600"/>
            <a:ext cx="836502" cy="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/>
          <p:cNvCxnSpPr>
            <a:cxnSpLocks/>
            <a:stCxn id="53" idx="2"/>
            <a:endCxn id="141" idx="0"/>
          </p:cNvCxnSpPr>
          <p:nvPr/>
        </p:nvCxnSpPr>
        <p:spPr>
          <a:xfrm rot="5400000">
            <a:off x="5704534" y="4215576"/>
            <a:ext cx="48640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907262" y="3111466"/>
            <a:ext cx="2246050" cy="8410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Issue</a:t>
            </a:r>
          </a:p>
        </p:txBody>
      </p:sp>
      <p:cxnSp>
        <p:nvCxnSpPr>
          <p:cNvPr id="176" name="Straight Arrow Connector 175"/>
          <p:cNvCxnSpPr>
            <a:cxnSpLocks/>
            <a:stCxn id="53" idx="3"/>
          </p:cNvCxnSpPr>
          <p:nvPr/>
        </p:nvCxnSpPr>
        <p:spPr>
          <a:xfrm flipV="1">
            <a:off x="7070761" y="3784581"/>
            <a:ext cx="836501" cy="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cxnSpLocks/>
            <a:stCxn id="30" idx="1"/>
          </p:cNvCxnSpPr>
          <p:nvPr/>
        </p:nvCxnSpPr>
        <p:spPr>
          <a:xfrm flipH="1" flipV="1">
            <a:off x="7070759" y="5836713"/>
            <a:ext cx="8365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46" idx="1"/>
            <a:endCxn id="74" idx="3"/>
          </p:cNvCxnSpPr>
          <p:nvPr/>
        </p:nvCxnSpPr>
        <p:spPr>
          <a:xfrm flipH="1">
            <a:off x="7070760" y="1589232"/>
            <a:ext cx="836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cxnSpLocks/>
            <a:stCxn id="168" idx="2"/>
            <a:endCxn id="28" idx="0"/>
          </p:cNvCxnSpPr>
          <p:nvPr/>
        </p:nvCxnSpPr>
        <p:spPr>
          <a:xfrm rot="16200000" flipH="1">
            <a:off x="8779198" y="4203630"/>
            <a:ext cx="5021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1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Enhancing ITS with SUPERSEDE: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One ITS Project </a:t>
            </a:r>
            <a:r>
              <a:rPr lang="en-GB" sz="2000" dirty="0"/>
              <a:t>(or equivalent ITS-specific concept)</a:t>
            </a:r>
            <a:r>
              <a:rPr lang="en-GB" dirty="0"/>
              <a:t> == One SUPERSEDE Tenant</a:t>
            </a:r>
          </a:p>
          <a:p>
            <a:r>
              <a:rPr lang="en-GB" dirty="0"/>
              <a:t>From Issue to Requirement</a:t>
            </a:r>
          </a:p>
          <a:p>
            <a:pPr lvl="1"/>
            <a:r>
              <a:rPr lang="en-GB" dirty="0"/>
              <a:t>ITS user creates an Issue</a:t>
            </a:r>
          </a:p>
          <a:p>
            <a:pPr lvl="1"/>
            <a:r>
              <a:rPr lang="en-GB" dirty="0"/>
              <a:t>Issue is sent to SUPERSEDE as a Requirement</a:t>
            </a:r>
          </a:p>
          <a:p>
            <a:pPr lvl="1"/>
            <a:r>
              <a:rPr lang="en-GB" dirty="0"/>
              <a:t>SUPERSEDE generates a Feature and updates Issue accordingly</a:t>
            </a:r>
          </a:p>
          <a:p>
            <a:r>
              <a:rPr lang="en-GB" dirty="0"/>
              <a:t>From Feature to Issue</a:t>
            </a:r>
          </a:p>
          <a:p>
            <a:pPr lvl="1"/>
            <a:r>
              <a:rPr lang="en-GB" dirty="0"/>
              <a:t>SUPERSEDE creates a new Feature</a:t>
            </a:r>
          </a:p>
          <a:p>
            <a:pPr lvl="1"/>
            <a:r>
              <a:rPr lang="en-GB" dirty="0"/>
              <a:t>Issues is created based on the Feature</a:t>
            </a:r>
          </a:p>
          <a:p>
            <a:r>
              <a:rPr lang="en-GB" dirty="0"/>
              <a:t>Planning</a:t>
            </a:r>
          </a:p>
          <a:p>
            <a:pPr lvl="1"/>
            <a:r>
              <a:rPr lang="en-GB" dirty="0"/>
              <a:t>TBD…</a:t>
            </a:r>
          </a:p>
        </p:txBody>
      </p:sp>
    </p:spTree>
    <p:extLst>
      <p:ext uri="{BB962C8B-B14F-4D97-AF65-F5344CB8AC3E}">
        <p14:creationId xmlns:p14="http://schemas.microsoft.com/office/powerpoint/2010/main" val="369855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 Actors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External</a:t>
            </a:r>
            <a:r>
              <a:rPr lang="it-IT" b="1" dirty="0"/>
              <a:t> (non-SUPERSEDE) </a:t>
            </a:r>
            <a:r>
              <a:rPr lang="it-IT" b="1" dirty="0" err="1"/>
              <a:t>user</a:t>
            </a:r>
            <a:endParaRPr lang="it-IT" b="1" dirty="0"/>
          </a:p>
          <a:p>
            <a:pPr lvl="1"/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i="1" dirty="0" err="1"/>
              <a:t>Issue</a:t>
            </a:r>
            <a:r>
              <a:rPr lang="it-IT" dirty="0"/>
              <a:t> (i.e. bug)</a:t>
            </a:r>
          </a:p>
          <a:p>
            <a:r>
              <a:rPr lang="it-IT" b="1" dirty="0"/>
              <a:t>SUPERSEDE </a:t>
            </a:r>
            <a:r>
              <a:rPr lang="it-IT" b="1" dirty="0" err="1"/>
              <a:t>enabled</a:t>
            </a:r>
            <a:r>
              <a:rPr lang="it-IT" b="1" dirty="0"/>
              <a:t> admin</a:t>
            </a:r>
          </a:p>
          <a:p>
            <a:pPr lvl="1"/>
            <a:r>
              <a:rPr lang="it-IT" dirty="0" err="1"/>
              <a:t>Confirm</a:t>
            </a:r>
            <a:r>
              <a:rPr lang="it-IT" dirty="0"/>
              <a:t> </a:t>
            </a:r>
            <a:r>
              <a:rPr lang="it-IT" i="1" dirty="0" err="1"/>
              <a:t>Issue</a:t>
            </a:r>
            <a:r>
              <a:rPr lang="it-IT" dirty="0"/>
              <a:t> to be </a:t>
            </a:r>
            <a:r>
              <a:rPr lang="it-IT" dirty="0" err="1"/>
              <a:t>handled</a:t>
            </a:r>
            <a:r>
              <a:rPr lang="it-IT" dirty="0"/>
              <a:t> by SUPERSEDE</a:t>
            </a:r>
          </a:p>
          <a:p>
            <a:pPr lvl="1"/>
            <a:r>
              <a:rPr lang="it-IT" dirty="0" err="1"/>
              <a:t>Wait</a:t>
            </a:r>
            <a:r>
              <a:rPr lang="it-IT" dirty="0"/>
              <a:t> for SUPERSEDE to </a:t>
            </a:r>
            <a:r>
              <a:rPr lang="it-IT" dirty="0" err="1"/>
              <a:t>finish</a:t>
            </a:r>
            <a:r>
              <a:rPr lang="it-IT" dirty="0"/>
              <a:t>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making</a:t>
            </a:r>
            <a:r>
              <a:rPr lang="it-IT" dirty="0"/>
              <a:t> (</a:t>
            </a:r>
            <a:r>
              <a:rPr lang="it-IT" dirty="0" err="1"/>
              <a:t>waiting</a:t>
            </a:r>
            <a:r>
              <a:rPr lang="it-IT" dirty="0"/>
              <a:t> for Feature)</a:t>
            </a:r>
          </a:p>
          <a:p>
            <a:pPr lvl="2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set </a:t>
            </a:r>
            <a:r>
              <a:rPr lang="it-IT" b="1" i="1" dirty="0" err="1"/>
              <a:t>priority</a:t>
            </a:r>
            <a:r>
              <a:rPr lang="it-IT" dirty="0"/>
              <a:t> for </a:t>
            </a:r>
            <a:r>
              <a:rPr lang="it-IT" dirty="0" err="1"/>
              <a:t>example</a:t>
            </a:r>
            <a:endParaRPr lang="it-IT" dirty="0"/>
          </a:p>
          <a:p>
            <a:pPr lvl="1"/>
            <a:r>
              <a:rPr lang="it-IT" dirty="0" err="1"/>
              <a:t>Assign</a:t>
            </a:r>
            <a:r>
              <a:rPr lang="it-IT" dirty="0"/>
              <a:t> to </a:t>
            </a:r>
            <a:r>
              <a:rPr lang="it-IT" i="1" dirty="0" err="1"/>
              <a:t>developer</a:t>
            </a:r>
            <a:endParaRPr lang="it-IT" i="1" dirty="0"/>
          </a:p>
          <a:p>
            <a:r>
              <a:rPr lang="it-IT" b="1" dirty="0"/>
              <a:t>Developer</a:t>
            </a:r>
          </a:p>
          <a:p>
            <a:pPr lvl="1"/>
            <a:r>
              <a:rPr lang="it-IT" dirty="0"/>
              <a:t>Update </a:t>
            </a:r>
            <a:r>
              <a:rPr lang="it-IT" i="1" dirty="0" err="1"/>
              <a:t>Issue</a:t>
            </a:r>
            <a:r>
              <a:rPr lang="it-IT" dirty="0"/>
              <a:t> (i.e. log work)</a:t>
            </a:r>
          </a:p>
        </p:txBody>
      </p:sp>
    </p:spTree>
    <p:extLst>
      <p:ext uri="{BB962C8B-B14F-4D97-AF65-F5344CB8AC3E}">
        <p14:creationId xmlns:p14="http://schemas.microsoft.com/office/powerpoint/2010/main" val="404839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ITS to SUPERSEDE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External user </a:t>
            </a:r>
            <a:r>
              <a:rPr lang="en-GB" dirty="0"/>
              <a:t>creates </a:t>
            </a:r>
            <a:r>
              <a:rPr lang="en-GB" b="1" dirty="0"/>
              <a:t>Issue</a:t>
            </a:r>
            <a:r>
              <a:rPr lang="en-GB" dirty="0"/>
              <a:t> in ITS</a:t>
            </a:r>
          </a:p>
          <a:p>
            <a:r>
              <a:rPr lang="en-GB" dirty="0"/>
              <a:t>Issue is </a:t>
            </a:r>
            <a:r>
              <a:rPr lang="en-GB" b="1" i="1" dirty="0"/>
              <a:t>imported</a:t>
            </a:r>
            <a:r>
              <a:rPr lang="en-GB" dirty="0"/>
              <a:t> in SUPERSEDE as a </a:t>
            </a:r>
            <a:r>
              <a:rPr lang="en-GB" b="1" dirty="0"/>
              <a:t>Requirement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by </a:t>
            </a:r>
            <a:r>
              <a:rPr lang="en-GB" i="1" dirty="0"/>
              <a:t>SUPERSEDE enabled admin</a:t>
            </a:r>
            <a:endParaRPr lang="en-GB" b="1" dirty="0"/>
          </a:p>
          <a:p>
            <a:r>
              <a:rPr lang="en-GB" i="1" dirty="0"/>
              <a:t>SUPERSEDE users </a:t>
            </a:r>
            <a:r>
              <a:rPr lang="en-GB" dirty="0"/>
              <a:t>runs a </a:t>
            </a:r>
            <a:r>
              <a:rPr lang="en-GB" dirty="0" err="1"/>
              <a:t>DMGame</a:t>
            </a:r>
            <a:r>
              <a:rPr lang="en-GB" dirty="0"/>
              <a:t> for such Requirement</a:t>
            </a:r>
          </a:p>
          <a:p>
            <a:r>
              <a:rPr lang="en-GB" dirty="0"/>
              <a:t>The resulting </a:t>
            </a:r>
            <a:r>
              <a:rPr lang="en-GB" b="1" dirty="0"/>
              <a:t>Feature</a:t>
            </a:r>
            <a:r>
              <a:rPr lang="en-GB" dirty="0"/>
              <a:t> is mapped back to the ITS </a:t>
            </a:r>
            <a:r>
              <a:rPr lang="en-GB" b="1" dirty="0"/>
              <a:t>Issue</a:t>
            </a:r>
          </a:p>
          <a:p>
            <a:pPr lvl="1"/>
            <a:r>
              <a:rPr lang="en-GB" dirty="0"/>
              <a:t>Feature is automatically forwarded to the Planner in SUPERSEDE</a:t>
            </a:r>
          </a:p>
          <a:p>
            <a:pPr lvl="2"/>
            <a:r>
              <a:rPr lang="en-GB" dirty="0"/>
              <a:t>No need to manually do anything in ITS</a:t>
            </a:r>
          </a:p>
          <a:p>
            <a:r>
              <a:rPr lang="en-GB" i="1" dirty="0"/>
              <a:t>ITS manager</a:t>
            </a:r>
            <a:r>
              <a:rPr lang="en-GB" dirty="0"/>
              <a:t> assigns the </a:t>
            </a:r>
            <a:r>
              <a:rPr lang="en-GB" b="1" dirty="0"/>
              <a:t>Issue</a:t>
            </a:r>
            <a:r>
              <a:rPr lang="en-GB" dirty="0"/>
              <a:t> to a </a:t>
            </a:r>
            <a:r>
              <a:rPr lang="en-GB" i="1" dirty="0"/>
              <a:t>developer</a:t>
            </a:r>
          </a:p>
          <a:p>
            <a:pPr lvl="1"/>
            <a:r>
              <a:rPr lang="en-GB" i="1" dirty="0"/>
              <a:t>NB: potential conflict with WP4 planning?</a:t>
            </a:r>
            <a:endParaRPr lang="en-GB" dirty="0"/>
          </a:p>
          <a:p>
            <a:r>
              <a:rPr lang="en-GB" dirty="0"/>
              <a:t>Changes to Feature and </a:t>
            </a:r>
            <a:r>
              <a:rPr lang="en-GB" b="1" dirty="0"/>
              <a:t>Issue</a:t>
            </a:r>
            <a:r>
              <a:rPr lang="en-GB" dirty="0"/>
              <a:t> are </a:t>
            </a:r>
            <a:r>
              <a:rPr lang="en-GB" i="1" dirty="0"/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222473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15" y="0"/>
            <a:ext cx="83216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_&lt;strong&gt;computer_guy&lt;/strong&gt;_meme_by_zapgod16-d4t2jh3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8" y="1512103"/>
            <a:ext cx="2743206" cy="1594107"/>
          </a:xfrm>
          <a:prstGeom prst="rect">
            <a:avLst/>
          </a:prstGeom>
        </p:spPr>
      </p:pic>
      <p:sp>
        <p:nvSpPr>
          <p:cNvPr id="17" name="Thought Bubble: Cloud 16"/>
          <p:cNvSpPr/>
          <p:nvPr/>
        </p:nvSpPr>
        <p:spPr>
          <a:xfrm flipH="1">
            <a:off x="116859" y="1131931"/>
            <a:ext cx="2225963" cy="2447637"/>
          </a:xfrm>
          <a:prstGeom prst="cloudCallout">
            <a:avLst>
              <a:gd name="adj1" fmla="val -88680"/>
              <a:gd name="adj2" fmla="val 19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Picture 2" descr="C:\Users\t-dantay\Documents\First24\warning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253" y="5396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First24\bubb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64" y="2080928"/>
            <a:ext cx="22682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-dantay\Documents\Placeholders\RSS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968" r="38684"/>
          <a:stretch/>
        </p:blipFill>
        <p:spPr bwMode="auto">
          <a:xfrm>
            <a:off x="3340858" y="2905801"/>
            <a:ext cx="228600" cy="2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envelop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74" y="3970483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First24\calendar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61" y="659681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First24\error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" y="460627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Placeholders\volume.png"/>
          <p:cNvPicPr>
            <a:picLocks noChangeAspect="1" noChangeArrowheads="1"/>
          </p:cNvPicPr>
          <p:nvPr>
            <p:custDataLst>
              <p:custData r:id="rId7"/>
              <p:custData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26" y="1194695"/>
            <a:ext cx="228600" cy="1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Placeholders\user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42" y="4855788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246" y="3487580"/>
            <a:ext cx="228600" cy="1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First24\question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97" y="558314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511" y="33965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phone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91" y="743952"/>
            <a:ext cx="228600" cy="2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4040065" y="4275534"/>
            <a:ext cx="4295274" cy="1473329"/>
            <a:chOff x="7074568" y="1910911"/>
            <a:chExt cx="4295274" cy="1473329"/>
          </a:xfrm>
        </p:grpSpPr>
        <p:grpSp>
          <p:nvGrpSpPr>
            <p:cNvPr id="46" name="FileMenu"/>
            <p:cNvGrpSpPr/>
            <p:nvPr>
              <p:custDataLst>
                <p:custData r:id="rId19"/>
              </p:custDataLst>
            </p:nvPr>
          </p:nvGrpSpPr>
          <p:grpSpPr>
            <a:xfrm>
              <a:off x="7074568" y="1910911"/>
              <a:ext cx="4295274" cy="1473329"/>
              <a:chOff x="3951265" y="2460407"/>
              <a:chExt cx="1388835" cy="854817"/>
            </a:xfrm>
          </p:grpSpPr>
          <p:sp>
            <p:nvSpPr>
              <p:cNvPr id="48" name="MenuText"/>
              <p:cNvSpPr txBox="1"/>
              <p:nvPr/>
            </p:nvSpPr>
            <p:spPr>
              <a:xfrm>
                <a:off x="4453613" y="2689010"/>
                <a:ext cx="886487" cy="6262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>
                <a:solidFill>
                  <a:srgbClr val="FFFFFF">
                    <a:lumMod val="50000"/>
                  </a:srgbClr>
                </a:solidFill>
              </a:ln>
            </p:spPr>
            <p:txBody>
              <a:bodyPr wrap="square" lIns="180000" tIns="180000" rIns="36000" bIns="27432" rtlCol="0">
                <a:noAutofit/>
              </a:bodyPr>
              <a:lstStyle/>
              <a:p>
                <a:r>
                  <a:rPr lang="en-US" sz="12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Description</a:t>
                </a:r>
              </a:p>
            </p:txBody>
          </p:sp>
          <p:sp>
            <p:nvSpPr>
              <p:cNvPr id="49" name="FileText"/>
              <p:cNvSpPr/>
              <p:nvPr/>
            </p:nvSpPr>
            <p:spPr>
              <a:xfrm>
                <a:off x="3951265" y="2460407"/>
                <a:ext cx="1388835" cy="2286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18000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Issue#12345</a:t>
                </a:r>
              </a:p>
            </p:txBody>
          </p:sp>
        </p:grpSp>
        <p:sp>
          <p:nvSpPr>
            <p:cNvPr id="47" name="Background"/>
            <p:cNvSpPr/>
            <p:nvPr/>
          </p:nvSpPr>
          <p:spPr>
            <a:xfrm>
              <a:off x="7074568" y="2304916"/>
              <a:ext cx="1553620" cy="107932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80000" tIns="180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kern="0" dirty="0">
                  <a:latin typeface="Segoe UI"/>
                </a:rPr>
                <a:t>Priority</a:t>
              </a:r>
            </a:p>
            <a:p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endParaRPr>
            </a:p>
            <a:p>
              <a:pPr algn="ctr"/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85276" y="5210443"/>
            <a:ext cx="1620091" cy="231164"/>
            <a:chOff x="4984256" y="1243157"/>
            <a:chExt cx="1620091" cy="231164"/>
          </a:xfrm>
        </p:grpSpPr>
        <p:grpSp>
          <p:nvGrpSpPr>
            <p:cNvPr id="40" name="Group 39"/>
            <p:cNvGrpSpPr/>
            <p:nvPr/>
          </p:nvGrpSpPr>
          <p:grpSpPr>
            <a:xfrm>
              <a:off x="5338194" y="1243157"/>
              <a:ext cx="1266153" cy="228600"/>
              <a:chOff x="5716885" y="1307811"/>
              <a:chExt cx="1266153" cy="228600"/>
            </a:xfrm>
          </p:grpSpPr>
          <p:pic>
            <p:nvPicPr>
              <p:cNvPr id="43" name="Picture 2" descr="C:\Users\t-dantay\Documents\First24\warning1.png"/>
              <p:cNvPicPr>
                <a:picLocks noChangeAspect="1" noChangeArrowheads="1"/>
              </p:cNvPicPr>
              <p:nvPr>
                <p:custDataLst>
                  <p:custData r:id="rId16"/>
                </p:custDataLst>
              </p:nvPr>
            </p:nvPicPr>
            <p:blipFill>
              <a:blip r:embed="rId2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6885" y="1307811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C:\Users\t-dantay\Documents\First24\envelope1.png"/>
              <p:cNvPicPr>
                <a:picLocks noChangeAspect="1" noChangeArrowheads="1"/>
              </p:cNvPicPr>
              <p:nvPr>
                <p:custDataLst>
                  <p:custData r:id="rId17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4438" y="1341744"/>
                <a:ext cx="228600" cy="160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C:\Users\t-dantay\Documents\First24\error1.png"/>
              <p:cNvPicPr>
                <a:picLocks noChangeAspect="1" noChangeArrowheads="1"/>
              </p:cNvPicPr>
              <p:nvPr>
                <p:custDataLst>
                  <p:custData r:id="rId18"/>
                </p:custDataLst>
              </p:nvPr>
            </p:nvPicPr>
            <p:blipFill>
              <a:blip r:embed="rId2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3885" y="1307811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" name="Picture 2" descr="C:\Users\t-dantay\Documents\First24\question1.png"/>
            <p:cNvPicPr>
              <a:picLocks noChangeAspect="1" noChangeArrowheads="1"/>
            </p:cNvPicPr>
            <p:nvPr>
              <p:custDataLst>
                <p:custData r:id="rId14"/>
              </p:custDataLst>
            </p:nvPr>
          </p:nvPicPr>
          <p:blipFill>
            <a:blip r:embed="rId3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256" y="1245721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t-dantay\Documents\Placeholders\phone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33" y="1247507"/>
              <a:ext cx="228600" cy="226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743056" y="1512103"/>
            <a:ext cx="1288218" cy="1584198"/>
            <a:chOff x="1226184" y="1471318"/>
            <a:chExt cx="1288218" cy="1584198"/>
          </a:xfrm>
        </p:grpSpPr>
        <p:sp>
          <p:nvSpPr>
            <p:cNvPr id="51" name="Oval 50"/>
            <p:cNvSpPr/>
            <p:nvPr/>
          </p:nvSpPr>
          <p:spPr>
            <a:xfrm>
              <a:off x="1621117" y="2603446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Oval 51"/>
            <p:cNvSpPr/>
            <p:nvPr/>
          </p:nvSpPr>
          <p:spPr>
            <a:xfrm>
              <a:off x="1674301" y="1840847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Oval 52"/>
            <p:cNvSpPr/>
            <p:nvPr/>
          </p:nvSpPr>
          <p:spPr>
            <a:xfrm>
              <a:off x="2069233" y="2566205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 53"/>
            <p:cNvSpPr/>
            <p:nvPr/>
          </p:nvSpPr>
          <p:spPr>
            <a:xfrm>
              <a:off x="2056761" y="1471318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Oval 54"/>
            <p:cNvSpPr/>
            <p:nvPr/>
          </p:nvSpPr>
          <p:spPr>
            <a:xfrm>
              <a:off x="1226184" y="2603446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0" name="Arrow: Right 49"/>
          <p:cNvSpPr/>
          <p:nvPr/>
        </p:nvSpPr>
        <p:spPr>
          <a:xfrm rot="5400000">
            <a:off x="4562772" y="2819096"/>
            <a:ext cx="698139" cy="1743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6313" y="514857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MINOR</a:t>
            </a:r>
          </a:p>
        </p:txBody>
      </p:sp>
      <p:pic>
        <p:nvPicPr>
          <p:cNvPr id="36" name="Picture 35" descr="No Rage Face Vector by caffeinejunkie on DeviantArt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3876" y="1419869"/>
            <a:ext cx="1735325" cy="1640413"/>
          </a:xfrm>
          <a:prstGeom prst="rect">
            <a:avLst/>
          </a:prstGeom>
        </p:spPr>
      </p:pic>
      <p:sp>
        <p:nvSpPr>
          <p:cNvPr id="37" name="Arrow: Right 36"/>
          <p:cNvSpPr/>
          <p:nvPr/>
        </p:nvSpPr>
        <p:spPr>
          <a:xfrm rot="5400000">
            <a:off x="7071444" y="2824992"/>
            <a:ext cx="698139" cy="1743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UPDATE</a:t>
            </a:r>
          </a:p>
        </p:txBody>
      </p:sp>
      <p:pic>
        <p:nvPicPr>
          <p:cNvPr id="56" name="Picture 55" descr="File:&lt;strong&gt;Gantt&lt;/strong&gt;-&lt;strong&gt;chart&lt;/strong&gt;-textless.png - Wikipedia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511" y="1320406"/>
            <a:ext cx="2734061" cy="1839336"/>
          </a:xfrm>
          <a:prstGeom prst="rect">
            <a:avLst/>
          </a:prstGeom>
        </p:spPr>
      </p:pic>
      <p:sp>
        <p:nvSpPr>
          <p:cNvPr id="57" name="Arrow: Right 56"/>
          <p:cNvSpPr/>
          <p:nvPr/>
        </p:nvSpPr>
        <p:spPr>
          <a:xfrm flipH="1">
            <a:off x="8441038" y="1858775"/>
            <a:ext cx="539496" cy="7625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57"/>
          <p:cNvSpPr txBox="1"/>
          <p:nvPr/>
        </p:nvSpPr>
        <p:spPr>
          <a:xfrm>
            <a:off x="5120849" y="4338805"/>
            <a:ext cx="181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(unassigned)</a:t>
            </a:r>
            <a:endParaRPr lang="it-IT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20848" y="4329280"/>
            <a:ext cx="181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(assigned to Bob)</a:t>
            </a:r>
            <a:endParaRPr lang="it-IT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306313" y="514007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1176" y="150791"/>
            <a:ext cx="5113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an </a:t>
            </a:r>
            <a:r>
              <a:rPr lang="it-IT" sz="2800" dirty="0" err="1"/>
              <a:t>Issue</a:t>
            </a:r>
            <a:r>
              <a:rPr lang="it-IT" sz="2800" dirty="0"/>
              <a:t> Tracking System?</a:t>
            </a:r>
          </a:p>
        </p:txBody>
      </p:sp>
    </p:spTree>
    <p:extLst>
      <p:ext uri="{BB962C8B-B14F-4D97-AF65-F5344CB8AC3E}">
        <p14:creationId xmlns:p14="http://schemas.microsoft.com/office/powerpoint/2010/main" val="31882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9505 -0.274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-1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9896 -0.16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13919 -0.069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34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37774 0.118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3" y="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24154 0.13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6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44727 -0.15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70" y="-75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3242 0.141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706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50638 -0.05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26" y="-2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54857 -0.492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5" y="-246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33646 -0.42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-2106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69648 -0.1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31" y="-73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18359 -0.407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13" grpId="0"/>
      <p:bldP spid="13" grpId="1"/>
      <p:bldP spid="37" grpId="0" animBg="1"/>
      <p:bldP spid="57" grpId="0" animBg="1"/>
      <p:bldP spid="58" grpId="0"/>
      <p:bldP spid="58" grpId="1"/>
      <p:bldP spid="59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SUPERSEDE to ITS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SUPERSEDE creates </a:t>
            </a:r>
            <a:r>
              <a:rPr lang="en-GB" b="1" dirty="0"/>
              <a:t>Requirement</a:t>
            </a:r>
            <a:r>
              <a:rPr lang="en-GB" dirty="0"/>
              <a:t> from </a:t>
            </a:r>
            <a:r>
              <a:rPr lang="en-GB" b="1" dirty="0"/>
              <a:t>Alert</a:t>
            </a:r>
            <a:r>
              <a:rPr lang="en-GB" dirty="0"/>
              <a:t> (</a:t>
            </a:r>
            <a:r>
              <a:rPr lang="en-GB" dirty="0" err="1"/>
              <a:t>UserRequests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This could be </a:t>
            </a:r>
            <a:r>
              <a:rPr lang="en-GB" i="1" dirty="0"/>
              <a:t>automatic</a:t>
            </a:r>
            <a:r>
              <a:rPr lang="en-GB" dirty="0"/>
              <a:t> (WP1-WP2) or </a:t>
            </a:r>
            <a:r>
              <a:rPr lang="en-GB" i="1" dirty="0"/>
              <a:t>manual </a:t>
            </a:r>
            <a:r>
              <a:rPr lang="en-GB" dirty="0"/>
              <a:t>(WP3)</a:t>
            </a:r>
            <a:endParaRPr lang="en-GB" i="1" dirty="0"/>
          </a:p>
          <a:p>
            <a:pPr lvl="1"/>
            <a:r>
              <a:rPr lang="en-GB" dirty="0"/>
              <a:t>Requirement is </a:t>
            </a:r>
            <a:r>
              <a:rPr lang="en-GB" b="1" i="1" dirty="0"/>
              <a:t>exported</a:t>
            </a:r>
            <a:r>
              <a:rPr lang="en-GB" dirty="0"/>
              <a:t> to the ITS as an </a:t>
            </a:r>
            <a:r>
              <a:rPr lang="en-GB" b="1" dirty="0"/>
              <a:t>Issue</a:t>
            </a:r>
          </a:p>
          <a:p>
            <a:pPr lvl="2"/>
            <a:r>
              <a:rPr lang="en-GB" dirty="0"/>
              <a:t>Supervised by a </a:t>
            </a:r>
            <a:r>
              <a:rPr lang="en-GB" i="1" dirty="0"/>
              <a:t>SUPERSEDE enabled admin </a:t>
            </a:r>
            <a:r>
              <a:rPr lang="en-GB" dirty="0"/>
              <a:t>in ITS</a:t>
            </a:r>
          </a:p>
          <a:p>
            <a:r>
              <a:rPr lang="en-GB" dirty="0"/>
              <a:t>SUPERSEDE users run a </a:t>
            </a:r>
            <a:r>
              <a:rPr lang="en-GB" i="1" dirty="0" err="1"/>
              <a:t>DMGame</a:t>
            </a:r>
            <a:r>
              <a:rPr lang="en-GB" dirty="0"/>
              <a:t> for such Requirement</a:t>
            </a:r>
          </a:p>
          <a:p>
            <a:r>
              <a:rPr lang="en-GB" dirty="0"/>
              <a:t>The resulting </a:t>
            </a:r>
            <a:r>
              <a:rPr lang="en-GB" b="1" dirty="0"/>
              <a:t>Feature</a:t>
            </a:r>
            <a:r>
              <a:rPr lang="en-GB" dirty="0"/>
              <a:t> is mapped back to the ITS </a:t>
            </a:r>
            <a:r>
              <a:rPr lang="en-GB" b="1" dirty="0"/>
              <a:t>Issue</a:t>
            </a:r>
          </a:p>
          <a:p>
            <a:pPr lvl="1"/>
            <a:r>
              <a:rPr lang="en-GB" dirty="0"/>
              <a:t>Feature is also forwarded to the Planner automatically</a:t>
            </a:r>
          </a:p>
          <a:p>
            <a:r>
              <a:rPr lang="en-GB" i="1" dirty="0"/>
              <a:t>ITS manager</a:t>
            </a:r>
            <a:r>
              <a:rPr lang="en-GB" dirty="0"/>
              <a:t> assigns the </a:t>
            </a:r>
            <a:r>
              <a:rPr lang="en-GB" b="1" dirty="0"/>
              <a:t>Issue</a:t>
            </a:r>
            <a:r>
              <a:rPr lang="en-GB" dirty="0"/>
              <a:t> to a </a:t>
            </a:r>
            <a:r>
              <a:rPr lang="en-GB" i="1" dirty="0"/>
              <a:t>developer</a:t>
            </a:r>
            <a:endParaRPr lang="en-GB" dirty="0"/>
          </a:p>
          <a:p>
            <a:r>
              <a:rPr lang="en-GB" dirty="0"/>
              <a:t>Changes to Feature and Issue are </a:t>
            </a:r>
            <a:r>
              <a:rPr lang="en-GB" i="1" dirty="0"/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210957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76" y="0"/>
            <a:ext cx="8619913" cy="6858000"/>
          </a:xfrm>
        </p:spPr>
      </p:pic>
    </p:spTree>
    <p:extLst>
      <p:ext uri="{BB962C8B-B14F-4D97-AF65-F5344CB8AC3E}">
        <p14:creationId xmlns:p14="http://schemas.microsoft.com/office/powerpoint/2010/main" val="350613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ITS-SUPERSEDE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SUPERSEDE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onIssueCreated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(issue: Issue): void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onIssueUpdated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(issue: Issue): void</a:t>
            </a:r>
          </a:p>
          <a:p>
            <a:r>
              <a:rPr lang="en-GB" dirty="0"/>
              <a:t>ITS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onRequirementCreated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Requirement): void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onFeatureCreated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(feature: Feature): void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onFeatureUpdated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(feature: Feature): void</a:t>
            </a:r>
          </a:p>
        </p:txBody>
      </p:sp>
    </p:spTree>
    <p:extLst>
      <p:ext uri="{BB962C8B-B14F-4D97-AF65-F5344CB8AC3E}">
        <p14:creationId xmlns:p14="http://schemas.microsoft.com/office/powerpoint/2010/main" val="186055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ITS-SUPERSEDE API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r>
              <a:rPr lang="en-GB" dirty="0"/>
              <a:t>SUPERSEDE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getRequirements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 Requirement[]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getRequirement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(id: long): Requirement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getFeatures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 Feature[]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getFeature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(id: long): Feature</a:t>
            </a:r>
          </a:p>
          <a:p>
            <a:r>
              <a:rPr lang="en-GB" dirty="0"/>
              <a:t>ITS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getIssues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 Issue[]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getIssue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(id: long): Issue</a:t>
            </a:r>
          </a:p>
        </p:txBody>
      </p:sp>
    </p:spTree>
    <p:extLst>
      <p:ext uri="{BB962C8B-B14F-4D97-AF65-F5344CB8AC3E}">
        <p14:creationId xmlns:p14="http://schemas.microsoft.com/office/powerpoint/2010/main" val="187445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ITS-SUPERSEDE </a:t>
            </a:r>
            <a:r>
              <a:rPr lang="it-IT" dirty="0" err="1"/>
              <a:t>interconnections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959775" y="4072886"/>
            <a:ext cx="2423604" cy="17133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dirty="0"/>
              <a:t>SUPERSEDE</a:t>
            </a:r>
          </a:p>
          <a:p>
            <a:pPr algn="ctr"/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959775" y="1690688"/>
            <a:ext cx="2423604" cy="15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/>
          </a:p>
          <a:p>
            <a:pPr algn="ctr"/>
            <a:r>
              <a:rPr lang="it-IT" dirty="0"/>
              <a:t>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185" y="2687969"/>
            <a:ext cx="2175030" cy="506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ITS Plugin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4062" y="4191277"/>
            <a:ext cx="2175030" cy="506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SUPERSEDE Plugin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162700" y="3193996"/>
            <a:ext cx="8877" cy="99728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40547" y="4072886"/>
            <a:ext cx="2423604" cy="17133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dirty="0"/>
              <a:t>SUPERSEDE</a:t>
            </a:r>
          </a:p>
          <a:p>
            <a:pPr algn="ctr"/>
            <a:endParaRPr lang="it-IT" dirty="0"/>
          </a:p>
        </p:txBody>
      </p:sp>
      <p:sp>
        <p:nvSpPr>
          <p:cNvPr id="12" name="Rectangle 11"/>
          <p:cNvSpPr/>
          <p:nvPr/>
        </p:nvSpPr>
        <p:spPr>
          <a:xfrm>
            <a:off x="4940547" y="1688723"/>
            <a:ext cx="2423604" cy="15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/>
          </a:p>
          <a:p>
            <a:pPr algn="ctr"/>
            <a:r>
              <a:rPr lang="it-IT" dirty="0"/>
              <a:t>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64834" y="4191277"/>
            <a:ext cx="2175030" cy="506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SUPERSEDE Plugin</a:t>
            </a:r>
          </a:p>
        </p:txBody>
      </p:sp>
      <p:cxnSp>
        <p:nvCxnSpPr>
          <p:cNvPr id="15" name="Straight Arrow Connector 14"/>
          <p:cNvCxnSpPr>
            <a:cxnSpLocks/>
            <a:stCxn id="12" idx="2"/>
            <a:endCxn id="14" idx="0"/>
          </p:cNvCxnSpPr>
          <p:nvPr/>
        </p:nvCxnSpPr>
        <p:spPr>
          <a:xfrm>
            <a:off x="6152349" y="3280808"/>
            <a:ext cx="0" cy="91046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930196" y="4072886"/>
            <a:ext cx="2423604" cy="17133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dirty="0"/>
              <a:t>SUPERSEDE</a:t>
            </a:r>
          </a:p>
          <a:p>
            <a:pPr algn="ctr"/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8930196" y="1690688"/>
            <a:ext cx="2423604" cy="15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/>
          </a:p>
          <a:p>
            <a:pPr algn="ctr"/>
            <a:r>
              <a:rPr lang="it-IT" dirty="0"/>
              <a:t>ITS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45606" y="2687969"/>
            <a:ext cx="2175030" cy="506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ITS Plugin</a:t>
            </a:r>
          </a:p>
        </p:txBody>
      </p:sp>
      <p:cxnSp>
        <p:nvCxnSpPr>
          <p:cNvPr id="20" name="Straight Arrow Connector 19"/>
          <p:cNvCxnSpPr>
            <a:cxnSpLocks/>
            <a:stCxn id="18" idx="2"/>
            <a:endCxn id="16" idx="0"/>
          </p:cNvCxnSpPr>
          <p:nvPr/>
        </p:nvCxnSpPr>
        <p:spPr>
          <a:xfrm>
            <a:off x="10133121" y="3193996"/>
            <a:ext cx="8877" cy="87889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8582140" y="1432193"/>
            <a:ext cx="3161841" cy="4660135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2286987" y="2743054"/>
            <a:ext cx="6295153" cy="1837935"/>
          </a:xfrm>
          <a:prstGeom prst="rect">
            <a:avLst/>
          </a:prstGeom>
          <a:solidFill>
            <a:schemeClr val="bg1"/>
          </a:solidFill>
          <a:ln w="73025" cap="flat" cmpd="sng">
            <a:solidFill>
              <a:srgbClr val="FF0000"/>
            </a:solidFill>
          </a:ln>
        </p:spPr>
        <p:txBody>
          <a:bodyPr wrap="square" lIns="360000" tIns="252000" rIns="144000" bIns="28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 err="1"/>
              <a:t>Rationale</a:t>
            </a:r>
            <a:endParaRPr lang="it-I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Let</a:t>
            </a:r>
            <a:r>
              <a:rPr lang="it-IT" dirty="0"/>
              <a:t> ITS users </a:t>
            </a:r>
            <a:r>
              <a:rPr lang="it-IT" dirty="0" err="1"/>
              <a:t>see</a:t>
            </a:r>
            <a:r>
              <a:rPr lang="it-IT" dirty="0"/>
              <a:t> and use SUPERSEDE </a:t>
            </a:r>
            <a:r>
              <a:rPr lang="it-IT" dirty="0" err="1"/>
              <a:t>integration</a:t>
            </a:r>
            <a:r>
              <a:rPr lang="it-IT" dirty="0"/>
              <a:t> </a:t>
            </a:r>
            <a:r>
              <a:rPr lang="it-IT" u="sng" dirty="0" err="1"/>
              <a:t>explicitly</a:t>
            </a:r>
            <a:endParaRPr lang="it-IT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Require</a:t>
            </a:r>
            <a:r>
              <a:rPr lang="it-IT" dirty="0"/>
              <a:t> SUPERSEDE </a:t>
            </a:r>
            <a:r>
              <a:rPr lang="it-IT" i="1" dirty="0"/>
              <a:t>REST</a:t>
            </a:r>
            <a:r>
              <a:rPr lang="it-IT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95398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 plugin API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onIssueCreated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/Updated(issue: Issue): void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cs typeface="Courier New" panose="02070309020205020404" pitchFamily="49" charset="0"/>
              </a:rPr>
              <a:t>When the plugin detects a </a:t>
            </a:r>
            <a:r>
              <a:rPr lang="en-GB" sz="1800" i="1" dirty="0">
                <a:cs typeface="Courier New" panose="02070309020205020404" pitchFamily="49" charset="0"/>
              </a:rPr>
              <a:t>suitable Issue</a:t>
            </a:r>
            <a:r>
              <a:rPr lang="en-GB" sz="1800" dirty="0">
                <a:cs typeface="Courier New" panose="02070309020205020404" pitchFamily="49" charset="0"/>
              </a:rPr>
              <a:t> was created or updated in ITS, it will be sent over to SUPERSEDE using a REST call</a:t>
            </a:r>
          </a:p>
          <a:p>
            <a:pPr lvl="0"/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getRequirements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Requirement[]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The plugin will look for suitable SUPERSEDE requirements using a REST call (?)</a:t>
            </a:r>
            <a:endParaRPr lang="en-GB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onRequirementCreated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/Updated(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Requirement): void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If a new requirement is identified, a new Issue will be created (user driven). </a:t>
            </a:r>
            <a:b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If a matching Issue is available, the relevant fields will be updated.</a:t>
            </a:r>
            <a:endParaRPr lang="en-GB" sz="1400" dirty="0">
              <a:cs typeface="Courier New" panose="02070309020205020404" pitchFamily="49" charset="0"/>
            </a:endParaRPr>
          </a:p>
          <a:p>
            <a:pPr lvl="0"/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getFeatures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Feature[]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The plugin will look for suitable SUPERSEDE features using a </a:t>
            </a:r>
            <a:r>
              <a:rPr lang="en-GB" sz="1800" dirty="0">
                <a:solidFill>
                  <a:prstClr val="black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REST call (?)</a:t>
            </a:r>
            <a:endParaRPr lang="en-GB" sz="1800" dirty="0">
              <a:solidFill>
                <a:prstClr val="black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onFeatureCreated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/Updated(feature: Feature): void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The plugin will look for a matching Issue for the Feature (using the Id) and internally update the relevant fields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93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 UI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Configuration Panel:</a:t>
            </a:r>
          </a:p>
          <a:p>
            <a:pPr lvl="1"/>
            <a:r>
              <a:rPr lang="en-GB" dirty="0"/>
              <a:t>Connection parameters (URL and authentication </a:t>
            </a:r>
            <a:r>
              <a:rPr lang="mr-IN" dirty="0"/>
              <a:t>–</a:t>
            </a:r>
            <a:r>
              <a:rPr lang="en-GB" dirty="0"/>
              <a:t> tenant, username, </a:t>
            </a:r>
            <a:r>
              <a:rPr lang="en-GB" dirty="0" err="1"/>
              <a:t>pwd</a:t>
            </a:r>
            <a:r>
              <a:rPr lang="en-GB" dirty="0"/>
              <a:t>)</a:t>
            </a:r>
          </a:p>
          <a:p>
            <a:r>
              <a:rPr lang="en-GB" dirty="0"/>
              <a:t>SUPERSEDE Issues Panel:</a:t>
            </a:r>
          </a:p>
          <a:p>
            <a:pPr lvl="1"/>
            <a:r>
              <a:rPr lang="en-GB" dirty="0"/>
              <a:t>List of currently mapped Issues</a:t>
            </a:r>
          </a:p>
          <a:p>
            <a:pPr lvl="2"/>
            <a:r>
              <a:rPr lang="en-GB" dirty="0"/>
              <a:t>ITS Issue ID &lt;-&gt; SUPERSEDE Requirement/Feature ID</a:t>
            </a:r>
          </a:p>
          <a:p>
            <a:pPr lvl="1"/>
            <a:r>
              <a:rPr lang="en-GB" dirty="0"/>
              <a:t>List of SUPERSEDE Requirements to import</a:t>
            </a:r>
          </a:p>
          <a:p>
            <a:pPr lvl="2"/>
            <a:r>
              <a:rPr lang="en-GB" dirty="0"/>
              <a:t>These are SUPERSEDE generated requirements not already mapped</a:t>
            </a:r>
          </a:p>
          <a:p>
            <a:pPr lvl="1"/>
            <a:r>
              <a:rPr lang="en-GB" dirty="0"/>
              <a:t>Form to map a given Issue to SUPERSEDE</a:t>
            </a:r>
          </a:p>
          <a:p>
            <a:pPr lvl="2"/>
            <a:r>
              <a:rPr lang="en-GB" i="1" dirty="0"/>
              <a:t>Manually type an Issue ID in a text field</a:t>
            </a:r>
          </a:p>
          <a:p>
            <a:r>
              <a:rPr lang="en-GB" dirty="0"/>
              <a:t>ITS Issue updated by user (event driven)</a:t>
            </a:r>
          </a:p>
          <a:p>
            <a:pPr lvl="1"/>
            <a:r>
              <a:rPr lang="en-GB" dirty="0"/>
              <a:t>If mapped, send updated data to SUPERSEDE</a:t>
            </a:r>
          </a:p>
        </p:txBody>
      </p:sp>
    </p:spTree>
    <p:extLst>
      <p:ext uri="{BB962C8B-B14F-4D97-AF65-F5344CB8AC3E}">
        <p14:creationId xmlns:p14="http://schemas.microsoft.com/office/powerpoint/2010/main" val="2742110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9" y="1152526"/>
            <a:ext cx="7057722" cy="543230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50" y="200026"/>
            <a:ext cx="10515600" cy="952500"/>
          </a:xfrm>
        </p:spPr>
        <p:txBody>
          <a:bodyPr/>
          <a:lstStyle/>
          <a:p>
            <a:r>
              <a:rPr lang="en-GB" dirty="0"/>
              <a:t>Plugin: a JIRA plugin prototype…</a:t>
            </a:r>
          </a:p>
        </p:txBody>
      </p:sp>
    </p:spTree>
    <p:extLst>
      <p:ext uri="{BB962C8B-B14F-4D97-AF65-F5344CB8AC3E}">
        <p14:creationId xmlns:p14="http://schemas.microsoft.com/office/powerpoint/2010/main" val="392901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1950"/>
            <a:ext cx="12191999" cy="8223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- THE END -</a:t>
            </a:r>
          </a:p>
        </p:txBody>
      </p:sp>
    </p:spTree>
    <p:extLst>
      <p:ext uri="{BB962C8B-B14F-4D97-AF65-F5344CB8AC3E}">
        <p14:creationId xmlns:p14="http://schemas.microsoft.com/office/powerpoint/2010/main" val="35791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 Tracking System (ITS)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473" cy="4351338"/>
          </a:xfrm>
        </p:spPr>
        <p:txBody>
          <a:bodyPr>
            <a:normAutofit/>
          </a:bodyPr>
          <a:lstStyle/>
          <a:p>
            <a:r>
              <a:rPr lang="en-GB"/>
              <a:t>Open an issue (</a:t>
            </a:r>
            <a:r>
              <a:rPr lang="en-GB" i="1"/>
              <a:t>ticket</a:t>
            </a:r>
            <a:r>
              <a:rPr lang="en-GB"/>
              <a:t>) (</a:t>
            </a:r>
            <a:r>
              <a:rPr lang="en-GB" b="1"/>
              <a:t>what</a:t>
            </a:r>
            <a:r>
              <a:rPr lang="en-GB"/>
              <a:t>)</a:t>
            </a:r>
          </a:p>
          <a:p>
            <a:pPr lvl="1"/>
            <a:r>
              <a:rPr lang="en-GB"/>
              <a:t>Responding to a set of </a:t>
            </a:r>
            <a:r>
              <a:rPr lang="en-GB" i="1"/>
              <a:t>requirements (</a:t>
            </a:r>
            <a:r>
              <a:rPr lang="en-GB" b="1" i="1"/>
              <a:t>needs</a:t>
            </a:r>
            <a:r>
              <a:rPr lang="en-GB" i="1"/>
              <a:t>)</a:t>
            </a:r>
          </a:p>
          <a:p>
            <a:r>
              <a:rPr lang="en-GB"/>
              <a:t>Define scheduling parameters (</a:t>
            </a:r>
            <a:r>
              <a:rPr lang="en-GB" b="1"/>
              <a:t>when</a:t>
            </a:r>
            <a:r>
              <a:rPr lang="en-GB"/>
              <a:t>)</a:t>
            </a:r>
          </a:p>
          <a:p>
            <a:pPr lvl="1"/>
            <a:r>
              <a:rPr lang="en-GB" i="1"/>
              <a:t>Effort estimate, priority, due date, …</a:t>
            </a:r>
          </a:p>
          <a:p>
            <a:r>
              <a:rPr lang="en-GB"/>
              <a:t>Provide details (</a:t>
            </a:r>
            <a:r>
              <a:rPr lang="en-GB" b="1"/>
              <a:t>why</a:t>
            </a:r>
            <a:r>
              <a:rPr lang="en-GB"/>
              <a:t>)</a:t>
            </a:r>
          </a:p>
          <a:p>
            <a:r>
              <a:rPr lang="en-GB"/>
              <a:t>Assign to someone (</a:t>
            </a:r>
            <a:r>
              <a:rPr lang="en-GB" b="1"/>
              <a:t>who</a:t>
            </a:r>
            <a:r>
              <a:rPr lang="en-GB"/>
              <a:t>)</a:t>
            </a:r>
          </a:p>
          <a:p>
            <a:r>
              <a:rPr lang="en-GB"/>
              <a:t>Track issue lifecycle (</a:t>
            </a:r>
            <a:r>
              <a:rPr lang="en-GB" b="1"/>
              <a:t>how</a:t>
            </a:r>
            <a:r>
              <a:rPr lang="en-GB"/>
              <a:t>)</a:t>
            </a:r>
          </a:p>
          <a:p>
            <a:pPr lvl="1"/>
            <a:r>
              <a:rPr lang="en-GB"/>
              <a:t>Progress (</a:t>
            </a:r>
            <a:r>
              <a:rPr lang="en-GB" i="1"/>
              <a:t>worklog</a:t>
            </a:r>
            <a:r>
              <a:rPr lang="en-GB"/>
              <a:t>, </a:t>
            </a:r>
            <a:r>
              <a:rPr lang="en-GB" i="1"/>
              <a:t>comments</a:t>
            </a:r>
            <a:r>
              <a:rPr lang="en-GB"/>
              <a:t>, </a:t>
            </a:r>
            <a:r>
              <a:rPr lang="en-GB" i="1"/>
              <a:t>attachments</a:t>
            </a:r>
            <a:r>
              <a:rPr lang="en-GB"/>
              <a:t>, etc.)</a:t>
            </a:r>
          </a:p>
          <a:p>
            <a:r>
              <a:rPr lang="en-GB"/>
              <a:t>Close an issue (</a:t>
            </a:r>
            <a:r>
              <a:rPr lang="en-GB" b="1"/>
              <a:t>done</a:t>
            </a:r>
            <a:r>
              <a:rPr lang="en-GB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46" y="1541397"/>
            <a:ext cx="3866809" cy="45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 Tracking System: lifetime of a new feature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76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new </a:t>
            </a:r>
            <a:r>
              <a:rPr lang="en-GB" b="1" dirty="0"/>
              <a:t>feature</a:t>
            </a:r>
            <a:r>
              <a:rPr lang="en-GB" dirty="0"/>
              <a:t> is requested</a:t>
            </a:r>
          </a:p>
          <a:p>
            <a:pPr lvl="1"/>
            <a:r>
              <a:rPr lang="en-GB" i="1" dirty="0"/>
              <a:t>We want to add a visitor counter for our website</a:t>
            </a:r>
          </a:p>
          <a:p>
            <a:r>
              <a:rPr lang="en-GB" dirty="0"/>
              <a:t>An </a:t>
            </a:r>
            <a:r>
              <a:rPr lang="en-GB" b="1" dirty="0"/>
              <a:t>issue</a:t>
            </a:r>
            <a:r>
              <a:rPr lang="en-GB" dirty="0"/>
              <a:t> representing the </a:t>
            </a:r>
            <a:r>
              <a:rPr lang="en-GB" i="1" dirty="0"/>
              <a:t>feature</a:t>
            </a:r>
            <a:r>
              <a:rPr lang="en-GB" dirty="0"/>
              <a:t> is created</a:t>
            </a:r>
          </a:p>
          <a:p>
            <a:pPr lvl="1"/>
            <a:r>
              <a:rPr lang="en-GB" i="1" dirty="0"/>
              <a:t>Visitor counter</a:t>
            </a:r>
          </a:p>
          <a:p>
            <a:r>
              <a:rPr lang="en-GB" b="1" dirty="0"/>
              <a:t>Details</a:t>
            </a:r>
            <a:r>
              <a:rPr lang="en-GB" dirty="0"/>
              <a:t> to outline what’s expected are added</a:t>
            </a:r>
          </a:p>
          <a:p>
            <a:pPr lvl="1"/>
            <a:r>
              <a:rPr lang="en-GB" i="1" dirty="0"/>
              <a:t>Count the unique visitors of the website and show a number in the footer</a:t>
            </a:r>
          </a:p>
          <a:p>
            <a:r>
              <a:rPr lang="en-GB" dirty="0"/>
              <a:t>A </a:t>
            </a:r>
            <a:r>
              <a:rPr lang="en-GB" b="1" dirty="0"/>
              <a:t>priority</a:t>
            </a:r>
            <a:r>
              <a:rPr lang="en-GB" dirty="0"/>
              <a:t> is given</a:t>
            </a:r>
          </a:p>
          <a:p>
            <a:pPr lvl="1"/>
            <a:r>
              <a:rPr lang="en-GB" i="1" dirty="0"/>
              <a:t>Minor</a:t>
            </a:r>
          </a:p>
          <a:p>
            <a:r>
              <a:rPr lang="en-GB" dirty="0"/>
              <a:t>The issue is </a:t>
            </a:r>
            <a:r>
              <a:rPr lang="en-GB" b="1" dirty="0"/>
              <a:t>assigned</a:t>
            </a:r>
            <a:r>
              <a:rPr lang="en-GB" dirty="0"/>
              <a:t> to a developer and scheduled</a:t>
            </a:r>
          </a:p>
          <a:p>
            <a:pPr lvl="1"/>
            <a:r>
              <a:rPr lang="en-GB" i="1" dirty="0"/>
              <a:t>Assigned to Bob (JS expert)</a:t>
            </a:r>
          </a:p>
          <a:p>
            <a:r>
              <a:rPr lang="en-GB" dirty="0"/>
              <a:t>The developer </a:t>
            </a:r>
            <a:r>
              <a:rPr lang="en-GB" b="1" dirty="0"/>
              <a:t>works</a:t>
            </a:r>
            <a:r>
              <a:rPr lang="en-GB" dirty="0"/>
              <a:t> on the task</a:t>
            </a:r>
          </a:p>
          <a:p>
            <a:pPr lvl="1"/>
            <a:r>
              <a:rPr lang="en-GB" i="1" dirty="0"/>
              <a:t>Bob writes the code and tests it</a:t>
            </a:r>
          </a:p>
          <a:p>
            <a:r>
              <a:rPr lang="en-GB" dirty="0"/>
              <a:t>The issue is eventually marked as </a:t>
            </a:r>
            <a:r>
              <a:rPr lang="en-GB" b="1" dirty="0"/>
              <a:t>done</a:t>
            </a:r>
          </a:p>
          <a:p>
            <a:pPr lvl="1"/>
            <a:r>
              <a:rPr lang="en-GB" i="1" dirty="0"/>
              <a:t>The unique visitors counter is approved and the issue is closed</a:t>
            </a:r>
          </a:p>
        </p:txBody>
      </p:sp>
    </p:spTree>
    <p:extLst>
      <p:ext uri="{BB962C8B-B14F-4D97-AF65-F5344CB8AC3E}">
        <p14:creationId xmlns:p14="http://schemas.microsoft.com/office/powerpoint/2010/main" val="115860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 Tracking System: lifetime of a bug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143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</a:t>
            </a:r>
            <a:r>
              <a:rPr lang="en-GB" b="1" dirty="0"/>
              <a:t>bug</a:t>
            </a:r>
            <a:r>
              <a:rPr lang="en-GB" dirty="0"/>
              <a:t> is detected by users</a:t>
            </a:r>
          </a:p>
          <a:p>
            <a:pPr lvl="1"/>
            <a:r>
              <a:rPr lang="en-GB" i="1" dirty="0"/>
              <a:t>The visitor counter prints -1 </a:t>
            </a:r>
          </a:p>
          <a:p>
            <a:r>
              <a:rPr lang="en-GB" dirty="0"/>
              <a:t>An </a:t>
            </a:r>
            <a:r>
              <a:rPr lang="en-GB" b="1" dirty="0"/>
              <a:t>issue</a:t>
            </a:r>
            <a:r>
              <a:rPr lang="en-GB" dirty="0"/>
              <a:t> representing the </a:t>
            </a:r>
            <a:r>
              <a:rPr lang="en-GB" i="1" dirty="0"/>
              <a:t>bug</a:t>
            </a:r>
            <a:r>
              <a:rPr lang="en-GB" dirty="0"/>
              <a:t> is created</a:t>
            </a:r>
          </a:p>
          <a:p>
            <a:pPr lvl="1"/>
            <a:r>
              <a:rPr lang="en-GB" i="1" dirty="0"/>
              <a:t>Fix visitor counter</a:t>
            </a:r>
          </a:p>
          <a:p>
            <a:r>
              <a:rPr lang="en-GB" b="1" dirty="0"/>
              <a:t>Details</a:t>
            </a:r>
            <a:r>
              <a:rPr lang="en-GB" dirty="0"/>
              <a:t> to outline what causing the bug are added</a:t>
            </a:r>
          </a:p>
          <a:p>
            <a:pPr lvl="1"/>
            <a:r>
              <a:rPr lang="en-GB" i="1" dirty="0"/>
              <a:t>IE6 users see a -1 instead of the actual number of unique visitors…</a:t>
            </a:r>
          </a:p>
          <a:p>
            <a:r>
              <a:rPr lang="en-GB" dirty="0"/>
              <a:t>A </a:t>
            </a:r>
            <a:r>
              <a:rPr lang="en-GB" b="1" dirty="0"/>
              <a:t>priority</a:t>
            </a:r>
            <a:r>
              <a:rPr lang="en-GB" dirty="0"/>
              <a:t> is given</a:t>
            </a:r>
          </a:p>
          <a:p>
            <a:pPr lvl="1"/>
            <a:r>
              <a:rPr lang="en-GB" i="1" dirty="0"/>
              <a:t>Minor</a:t>
            </a:r>
          </a:p>
          <a:p>
            <a:r>
              <a:rPr lang="en-GB" dirty="0"/>
              <a:t>The issue is </a:t>
            </a:r>
            <a:r>
              <a:rPr lang="en-GB" b="1" dirty="0"/>
              <a:t>assigned</a:t>
            </a:r>
            <a:r>
              <a:rPr lang="en-GB" dirty="0"/>
              <a:t> to a developer and scheduled</a:t>
            </a:r>
          </a:p>
          <a:p>
            <a:pPr lvl="1"/>
            <a:r>
              <a:rPr lang="en-GB" i="1" dirty="0"/>
              <a:t>Assigned to Bob (the developer who implemented it)</a:t>
            </a:r>
          </a:p>
          <a:p>
            <a:r>
              <a:rPr lang="en-GB" dirty="0"/>
              <a:t>The developer </a:t>
            </a:r>
            <a:r>
              <a:rPr lang="en-GB" b="1" dirty="0"/>
              <a:t>works</a:t>
            </a:r>
            <a:r>
              <a:rPr lang="en-GB" dirty="0"/>
              <a:t> on the task</a:t>
            </a:r>
          </a:p>
          <a:p>
            <a:pPr lvl="1"/>
            <a:r>
              <a:rPr lang="en-GB" i="1" dirty="0"/>
              <a:t>Bob adds code to support IE6</a:t>
            </a:r>
          </a:p>
          <a:p>
            <a:r>
              <a:rPr lang="en-GB" dirty="0"/>
              <a:t>The issue is eventually marked as </a:t>
            </a:r>
            <a:r>
              <a:rPr lang="en-GB" b="1" dirty="0"/>
              <a:t>done</a:t>
            </a:r>
          </a:p>
          <a:p>
            <a:pPr lvl="1"/>
            <a:r>
              <a:rPr lang="en-GB" i="1" dirty="0"/>
              <a:t>The new counter is approved and the issue is closed</a:t>
            </a:r>
          </a:p>
        </p:txBody>
      </p:sp>
    </p:spTree>
    <p:extLst>
      <p:ext uri="{BB962C8B-B14F-4D97-AF65-F5344CB8AC3E}">
        <p14:creationId xmlns:p14="http://schemas.microsoft.com/office/powerpoint/2010/main" val="143294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Typical Issue lifetime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43966" y="1690688"/>
            <a:ext cx="2576945" cy="352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Bug Found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7530" y="3200576"/>
            <a:ext cx="2576945" cy="37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New Issue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7529" y="4406613"/>
            <a:ext cx="2576945" cy="3596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Schedule Issue</a:t>
            </a:r>
          </a:p>
        </p:txBody>
      </p:sp>
      <p:cxnSp>
        <p:nvCxnSpPr>
          <p:cNvPr id="7" name="Straight Arrow Connector 6"/>
          <p:cNvCxnSpPr>
            <a:cxnSpLocks/>
            <a:stCxn id="9" idx="2"/>
            <a:endCxn id="5" idx="0"/>
          </p:cNvCxnSpPr>
          <p:nvPr/>
        </p:nvCxnSpPr>
        <p:spPr>
          <a:xfrm>
            <a:off x="4583549" y="2043402"/>
            <a:ext cx="1512454" cy="11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2"/>
            <a:endCxn id="6" idx="0"/>
          </p:cNvCxnSpPr>
          <p:nvPr/>
        </p:nvCxnSpPr>
        <p:spPr>
          <a:xfrm flipH="1">
            <a:off x="6096002" y="3574214"/>
            <a:ext cx="1" cy="8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95076" y="1690688"/>
            <a:ext cx="2576945" cy="352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New Feature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096003" y="2043402"/>
            <a:ext cx="1736436" cy="11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7529" y="5598688"/>
            <a:ext cx="2576945" cy="3596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Issue Closed</a:t>
            </a:r>
          </a:p>
        </p:txBody>
      </p:sp>
      <p:cxnSp>
        <p:nvCxnSpPr>
          <p:cNvPr id="12" name="Straight Arrow Connector 11"/>
          <p:cNvCxnSpPr>
            <a:cxnSpLocks/>
            <a:stCxn id="6" idx="2"/>
            <a:endCxn id="11" idx="0"/>
          </p:cNvCxnSpPr>
          <p:nvPr/>
        </p:nvCxnSpPr>
        <p:spPr>
          <a:xfrm>
            <a:off x="6096002" y="4766289"/>
            <a:ext cx="0" cy="8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SUPERSEDE  software evolution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536" y="1603612"/>
            <a:ext cx="3212705" cy="1951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Collecting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537" y="3767020"/>
            <a:ext cx="3212704" cy="891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Requirements elicitation and prioritization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537" y="4869907"/>
            <a:ext cx="3212704" cy="8846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Release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4359" y="1603612"/>
            <a:ext cx="1500326" cy="8996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WP1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4359" y="2655465"/>
            <a:ext cx="1500326" cy="8996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WP2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4360" y="3758353"/>
            <a:ext cx="1500326" cy="8996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WP3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24359" y="4861241"/>
            <a:ext cx="1500326" cy="893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WP4</a:t>
            </a:r>
          </a:p>
        </p:txBody>
      </p:sp>
    </p:spTree>
    <p:extLst>
      <p:ext uri="{BB962C8B-B14F-4D97-AF65-F5344CB8AC3E}">
        <p14:creationId xmlns:p14="http://schemas.microsoft.com/office/powerpoint/2010/main" val="272991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1. Collecting Feedback (WP1-2)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3479"/>
            <a:ext cx="5731276" cy="4083484"/>
          </a:xfrm>
        </p:spPr>
        <p:txBody>
          <a:bodyPr/>
          <a:lstStyle/>
          <a:p>
            <a:r>
              <a:rPr lang="en-GB" b="1" dirty="0"/>
              <a:t>WP1</a:t>
            </a:r>
            <a:r>
              <a:rPr lang="en-GB" dirty="0"/>
              <a:t> collects raw data from all sources</a:t>
            </a:r>
          </a:p>
          <a:p>
            <a:r>
              <a:rPr lang="en-GB" b="1" dirty="0"/>
              <a:t>WP2</a:t>
            </a:r>
            <a:r>
              <a:rPr lang="en-GB" dirty="0"/>
              <a:t> filters data and provide relevant «alerts» as a set of user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41115" y="2093479"/>
            <a:ext cx="437669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41115" y="4218999"/>
            <a:ext cx="437669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Alert</a:t>
            </a:r>
          </a:p>
        </p:txBody>
      </p:sp>
      <p:cxnSp>
        <p:nvCxnSpPr>
          <p:cNvPr id="22" name="Straight Arrow Connector 21"/>
          <p:cNvCxnSpPr>
            <a:cxnSpLocks/>
            <a:stCxn id="17" idx="2"/>
            <a:endCxn id="18" idx="0"/>
          </p:cNvCxnSpPr>
          <p:nvPr/>
        </p:nvCxnSpPr>
        <p:spPr>
          <a:xfrm>
            <a:off x="9529461" y="3043390"/>
            <a:ext cx="0" cy="117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0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Requirements elicitation (WP3)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825625"/>
            <a:ext cx="6208039" cy="4351338"/>
          </a:xfrm>
        </p:spPr>
        <p:txBody>
          <a:bodyPr/>
          <a:lstStyle/>
          <a:p>
            <a:r>
              <a:rPr lang="en-GB" b="1" dirty="0"/>
              <a:t>WP3</a:t>
            </a:r>
            <a:r>
              <a:rPr lang="en-GB" dirty="0"/>
              <a:t> detects what kind of action is required for the given alerts</a:t>
            </a:r>
          </a:p>
          <a:p>
            <a:r>
              <a:rPr lang="en-GB" dirty="0"/>
              <a:t>If a </a:t>
            </a:r>
            <a:r>
              <a:rPr lang="en-GB" b="1" dirty="0"/>
              <a:t>Requirement</a:t>
            </a:r>
            <a:r>
              <a:rPr lang="en-GB" dirty="0"/>
              <a:t> emerges from an alert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Decision Making Game </a:t>
            </a:r>
            <a:r>
              <a:rPr lang="en-GB" dirty="0"/>
              <a:t>is started to assign a </a:t>
            </a:r>
            <a:r>
              <a:rPr lang="en-GB" u="sng" dirty="0"/>
              <a:t>priority</a:t>
            </a:r>
            <a:r>
              <a:rPr lang="en-GB" dirty="0"/>
              <a:t> </a:t>
            </a:r>
          </a:p>
          <a:p>
            <a:r>
              <a:rPr lang="en-GB" dirty="0"/>
              <a:t>A </a:t>
            </a:r>
            <a:r>
              <a:rPr lang="en-GB" b="1" dirty="0"/>
              <a:t>Feature</a:t>
            </a:r>
            <a:r>
              <a:rPr lang="en-GB" dirty="0"/>
              <a:t> is eventually passed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59353" y="1690688"/>
            <a:ext cx="3089429" cy="5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Alert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74585" y="3421898"/>
            <a:ext cx="1828800" cy="6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Adaptation</a:t>
            </a:r>
          </a:p>
        </p:txBody>
      </p:sp>
      <p:cxnSp>
        <p:nvCxnSpPr>
          <p:cNvPr id="22" name="Straight Arrow Connector 21"/>
          <p:cNvCxnSpPr>
            <a:cxnSpLocks/>
            <a:stCxn id="17" idx="2"/>
            <a:endCxn id="6" idx="0"/>
          </p:cNvCxnSpPr>
          <p:nvPr/>
        </p:nvCxnSpPr>
        <p:spPr>
          <a:xfrm>
            <a:off x="9304068" y="2209524"/>
            <a:ext cx="0" cy="46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/>
        </p:nvSpPr>
        <p:spPr>
          <a:xfrm>
            <a:off x="9086565" y="2670593"/>
            <a:ext cx="435006" cy="559293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Elbow 11"/>
          <p:cNvCxnSpPr>
            <a:cxnSpLocks/>
            <a:stCxn id="6" idx="1"/>
          </p:cNvCxnSpPr>
          <p:nvPr/>
        </p:nvCxnSpPr>
        <p:spPr>
          <a:xfrm rot="10800000" flipV="1">
            <a:off x="7885121" y="2950239"/>
            <a:ext cx="1201444" cy="471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6" idx="3"/>
            <a:endCxn id="18" idx="0"/>
          </p:cNvCxnSpPr>
          <p:nvPr/>
        </p:nvCxnSpPr>
        <p:spPr>
          <a:xfrm>
            <a:off x="9521571" y="2950240"/>
            <a:ext cx="1167414" cy="47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70721" y="3421896"/>
            <a:ext cx="1828800" cy="6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Requirement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68466" y="5490746"/>
            <a:ext cx="1828800" cy="6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Feature</a:t>
            </a:r>
          </a:p>
        </p:txBody>
      </p:sp>
      <p:cxnSp>
        <p:nvCxnSpPr>
          <p:cNvPr id="8" name="Connector: Elbow 7"/>
          <p:cNvCxnSpPr>
            <a:cxnSpLocks/>
            <a:stCxn id="18" idx="2"/>
          </p:cNvCxnSpPr>
          <p:nvPr/>
        </p:nvCxnSpPr>
        <p:spPr>
          <a:xfrm rot="16200000" flipH="1">
            <a:off x="10894748" y="3891420"/>
            <a:ext cx="755891" cy="1167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68466" y="4450782"/>
            <a:ext cx="1828800" cy="6752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Decision Making</a:t>
            </a:r>
            <a:br>
              <a:rPr lang="en-GB" dirty="0"/>
            </a:br>
            <a:r>
              <a:rPr lang="en-GB" dirty="0"/>
              <a:t>Game</a:t>
            </a:r>
          </a:p>
        </p:txBody>
      </p:sp>
      <p:cxnSp>
        <p:nvCxnSpPr>
          <p:cNvPr id="20" name="Straight Arrow Connector 19"/>
          <p:cNvCxnSpPr>
            <a:stCxn id="41" idx="2"/>
            <a:endCxn id="24" idx="0"/>
          </p:cNvCxnSpPr>
          <p:nvPr/>
        </p:nvCxnSpPr>
        <p:spPr>
          <a:xfrm flipH="1">
            <a:off x="7882866" y="4097181"/>
            <a:ext cx="2255" cy="35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2"/>
            <a:endCxn id="42" idx="0"/>
          </p:cNvCxnSpPr>
          <p:nvPr/>
        </p:nvCxnSpPr>
        <p:spPr>
          <a:xfrm>
            <a:off x="7882866" y="5126067"/>
            <a:ext cx="0" cy="36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s.WindowsAppsWideTileText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8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Props1.xml><?xml version="1.0" encoding="utf-8"?>
<ds:datastoreItem xmlns:ds="http://schemas.openxmlformats.org/officeDocument/2006/customXml" ds:itemID="{4F1D22D1-1927-45F0-B064-CED7020524A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42CDC61-B749-44D8-ABD2-32EF0578009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860B1E9-E6C2-40A6-84CF-84D5B3240C1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2DC5468-90A9-491F-B4FC-74CA6A1B357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E3130A2-F2F9-40B7-9B01-22F0541530C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33ABC87-C7D4-40B9-A1FC-349B039613C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CA66243-DA05-433B-B6B0-28C962E2EF6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1932975-72E2-4915-A3E4-AD38333A7D8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6595355-6792-4B1A-BFC5-2CBB34BE6C7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3DA4E70-D28E-4542-A616-166FA8172DE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B83DCBF-0BC9-4C9A-8A0A-D743E75530A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86567CE-DE25-497C-A48F-9534121C978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476366F-C2E2-4F11-9389-A766D77883D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849514C-4D32-4B4B-B1CD-03F7442C6D3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D812E02-DB65-4CCA-A501-2911B5FA7AA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772852C-7C87-4632-9601-B5EAC41F9DE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DD0D161-03BD-4902-A5A2-E43AF6A1BC3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3FBFD13-4F44-4668-A99C-9E1D6CB2FA9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3975F66-1492-451C-BB51-1673FC05C15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6F72538-19AA-4AA6-BE7F-69CF3FC70C8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4BE93D4-F889-44B7-AF85-C50FBD237FD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294128A-2202-4EAF-B2D2-4554DA02DB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8BE843-45ED-4E0A-A63D-30A50EE304A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696453A-936B-4C54-81B8-E4053AFF96D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0AAE862-F830-4079-B498-77936940A8B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93C631B-8CD3-43DD-97E4-1E542F5FCBA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0ECCCB7-FBFC-4A93-B734-0DE17CF687D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E6FBA0F-3BFA-4B66-90F0-2EE7F2D2FE1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FDB842B-7827-4E05-BBE5-4492749D5D0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5001D80-D51F-4924-A871-8C5A88E57E3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6CBB15A-2955-4790-A30D-12FB2E0B402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088D2D4-BCC1-49B6-9421-9FF5BC99BB0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189D886-12A4-478E-99A8-0D884FA0BB1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569C933-579B-42D4-B8C9-CBF1A56DAA0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F2A6588-48F6-44FF-8549-9F369C67FED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2170FB2-08E1-4804-A390-8DF501BD01A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0048EEE-51C4-4DC8-B691-746858EE91C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5779C39-7AA1-42BB-B2C5-A59D3EA6D6A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EBCBFF9-5A8A-4B4F-8B3E-BB7489DA6FF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6A5A946-FC83-4BFE-B59D-F7C72C9AF45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EA144B5-AFC9-4405-A1B7-23A1D98E43F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69AD805-A251-45EB-A8FD-5110F2CF911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DDC4E46-1170-4CE6-ACB3-F64980F99CC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1473B8A-7296-4A24-916B-FFFECAC6B27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767F415-1849-4A9E-AAFD-D2D13332D32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92CBA15-7086-45D5-9E04-5A1895FAB18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3FE5EA2-0C43-4CE0-92E3-65191ABD4CA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084E59F-8B1C-4D48-8A18-1C9998890EA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7B87546-4752-4830-849E-DA2424477D5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AB3E05E-3AF1-486B-9812-FFC02109946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30F64C9-5805-4633-B8EE-F66EE31FA7B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9F0BDD6-DC4B-48DF-966C-41B137F095E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EC855D6-26FB-4346-9B0E-EA1FA9DC2AC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1B92889-8D61-4D59-98F3-BAB8ADE7B6B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1DADBA5-02C8-4B50-818D-773C6A409C4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0409EB1-7E00-4C02-A32F-6F512ECAD76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A6C2C9F-B5BE-4F4D-A3FB-CF87A245E07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5123954-9E06-4A36-A0B6-65E4300DFFD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45106AE-8641-49A1-937C-52DFF5ACC83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B4E83EA-89C2-4CCA-917F-7DBE1DD2B7A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B83E9AE-7E50-4B05-8A1B-31AC9D32430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64BFAEC-6A10-404B-8ED6-CF2FD778A4B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1FB4689-7321-42C3-A2D2-9976C5E1C5F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408C100-CB20-48BC-BD22-50103A04899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2A04586-86CF-4ACD-A556-307DCC61CCE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4179C21-C5D0-45F5-91AE-C1E53C0EAF3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6EE5A7A-E43A-4BDB-8E76-D561B18046A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3AD58FC-FD30-444A-8423-D3A21DF14C0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75F0FCB-D240-42E7-BAFD-6FBF548C5E3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B25C5B5-19B4-4CFD-AADB-103BD040E52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E3B5411-3322-454B-9871-7D7C672C7A8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8B142BD-2A4F-4128-BC7E-EB4E5F5DA60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64C917D-4B03-409D-A0A6-A3509D45CCC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D3B244F-C367-4160-9D7E-465FBA6E949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261B6FB-2487-4A8E-992D-E889D8C3CB6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D0DA750-D828-4350-B145-DF95C10FF0D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8490D79-D4EE-4338-8704-2CC374B2C24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C9249B1-57F5-435F-B1C3-719AAEF6B51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6F4980B-FFD8-435C-9AE2-A8A7B66D2EA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8830906-A3C5-44F5-B88D-E337C6759FF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F33734B-68A4-4B52-A40D-375EAABD552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EB0C7F8-B510-4813-9D8E-96547E86174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175A746-66CE-4ECA-9F76-6B22F1655D9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6CFC164-8C3C-4F5F-8E76-6B6EC1FF72A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A4DA673-1028-420F-AFE5-3BB7592F4B6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1419</Words>
  <Application>Microsoft Office PowerPoint</Application>
  <PresentationFormat>Widescreen</PresentationFormat>
  <Paragraphs>244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Mangal</vt:lpstr>
      <vt:lpstr>Segoe UI</vt:lpstr>
      <vt:lpstr>Office Theme</vt:lpstr>
      <vt:lpstr>SUPERSEDE enhanced  ticket tracking system</vt:lpstr>
      <vt:lpstr>PowerPoint Presentation</vt:lpstr>
      <vt:lpstr>Issue Tracking System (ITS)</vt:lpstr>
      <vt:lpstr>Issue Tracking System: lifetime of a new feature request</vt:lpstr>
      <vt:lpstr>Issue Tracking System: lifetime of a bug report</vt:lpstr>
      <vt:lpstr>Typical Issue lifetime</vt:lpstr>
      <vt:lpstr>SUPERSEDE  software evolution workflow</vt:lpstr>
      <vt:lpstr>1. Collecting Feedback (WP1-2)</vt:lpstr>
      <vt:lpstr>2. Requirements elicitation (WP3)</vt:lpstr>
      <vt:lpstr>3. Planning (WP4)</vt:lpstr>
      <vt:lpstr>Requirement Data Model</vt:lpstr>
      <vt:lpstr>Feature Data Model</vt:lpstr>
      <vt:lpstr>Issue Data Model (JIRA)</vt:lpstr>
      <vt:lpstr>Enhancing ITS with SUPERSEDE</vt:lpstr>
      <vt:lpstr>PowerPoint Presentation</vt:lpstr>
      <vt:lpstr>Enhancing ITS with SUPERSEDE: outline</vt:lpstr>
      <vt:lpstr>ITS Actors and Use Cases</vt:lpstr>
      <vt:lpstr>From ITS to SUPERSEDE story</vt:lpstr>
      <vt:lpstr>PowerPoint Presentation</vt:lpstr>
      <vt:lpstr>From SUPERSEDE to ITS story</vt:lpstr>
      <vt:lpstr>PowerPoint Presentation</vt:lpstr>
      <vt:lpstr>ITS-SUPERSEDE API</vt:lpstr>
      <vt:lpstr>ITS-SUPERSEDE API extended</vt:lpstr>
      <vt:lpstr>ITS-SUPERSEDE interconnections</vt:lpstr>
      <vt:lpstr>ITS plugin API</vt:lpstr>
      <vt:lpstr>Plugin UI elements</vt:lpstr>
      <vt:lpstr>Plugin: a JIRA plugin prototype…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SUPERSEDE enhanced  issue tracker</dc:title>
  <dc:creator>Matteo Pedrotti</dc:creator>
  <cp:lastModifiedBy>Matteo Pedrotti</cp:lastModifiedBy>
  <cp:revision>145</cp:revision>
  <dcterms:created xsi:type="dcterms:W3CDTF">2017-03-22T08:56:00Z</dcterms:created>
  <dcterms:modified xsi:type="dcterms:W3CDTF">2017-04-03T15:29:00Z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