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3ED21-FA3E-3CF3-02E7-F3F42CC95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BBF66F-5274-AA32-0D4A-65DBE2C11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3624D-F6D6-BE91-914F-C1B7583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12ADE-B7F7-D488-220F-6C47FA87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CAB51-FEA9-7E1A-3C21-FB612F36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F199-6004-29AF-AA63-2708C8E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93FE4-4569-2CC0-01A0-CD5F33D3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30DF3-63CE-4580-8C2A-89F00A15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23443-8DC3-267B-A08F-9F855296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887BE-FB1B-BA2B-8A32-6B1F1854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97043-2A2C-9C15-85E6-B902E8F04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9E682-AD17-7D18-7366-695DC5B2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5ABC1-26ED-C4C3-14D6-3D444D8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DA53D-0EB8-FA96-9B3D-F44B7EFE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ECDAE-74E7-C1C4-D996-969E07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C4047-22BD-B760-919C-7159993F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15C5F-129E-61F2-EDEC-F6A7F8E4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38ABE-0293-CC7F-1B2B-B7D1FD50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3E35E-7D87-621C-A0D2-85B993CB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8BE73-B1CF-E611-6D3C-EBCFBB3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D9AD-1AC5-814D-2857-73F4D67D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B6D1-EE1B-1220-C0F1-054793A3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FE98F-D931-DAB0-8784-04F6C3A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A3CD-528A-D2E6-FE2C-03D14731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D6CB3-E84A-8146-CD80-B20058EA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5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7B36D-C8E2-12E0-EC66-2135C822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0614A-2297-3187-F8A2-E3FF3358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75152-F756-6041-50B1-984A7599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34BBA-9F88-096A-52D4-81EBD622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E9C4F-5FC3-CC33-B0CC-C20B9A17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16EE6-8E86-61CD-A824-7DB0C265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1C52E-613D-42E3-FE23-C16E4E1E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03D3C-3357-F977-7A4C-6E812D0A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69A36-9550-7EBF-A530-109088796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038914-C09C-B8D8-0749-DE761992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24916D-A608-635F-C393-15AB6FC1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C02963-DD10-4D6D-459E-C3969421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D2DB0-6BC0-A3E6-56A8-1C3BB549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3D7A4-1476-1027-ACB0-B02EA1C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5ADD-99B8-1410-C80B-1B02DC6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ED01E-0974-C052-B3C4-354FA03E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2B82DC-B642-0CD4-FCBF-D8F7808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3D86FC-544C-2E1E-8170-AA76680C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28853A-B926-292B-E9B4-D2E4AAE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7579D-CD3C-6DE0-4DB6-D2982D6F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30C1F-539D-8D87-6350-EE60D56A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9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83D16-0DCD-9252-88FA-E8A9467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5DA6A-5FE6-5FD6-B654-DDBD5FFE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D0680A-12B0-D88F-0BA4-A5476D29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44C0A-C756-D655-23AC-1D46F9B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C3A55-083D-6084-137A-AE266BD2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1B152-B89A-E387-7528-18EB1DE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22D90-7195-9167-4E77-00C0E510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95013-8AF1-98D5-A5FD-3047A717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C5EE8D-48D3-E276-2BDE-1DCC8B11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965D0-9A86-6174-6EF2-A229A729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87561-FA5E-5A7F-BD14-1A2E7927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B1657-D20A-CBFD-D1FA-E2908B84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94DF32-3125-D988-7565-3ACE0952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AB6D5-5171-A923-D3EF-CFA33F5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0C158-F8E8-B6DD-8A76-787949B02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7814-8A9A-4E99-B85B-B53DAC7A0AF3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D11FA-11C5-18DB-3410-9802842B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76B11-2A6D-9E85-EBCA-E9492DE6D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57DA-0045-43B4-88C4-55F2E252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2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970C97-EF47-D6E5-85EA-BFED4757F8D3}"/>
              </a:ext>
            </a:extLst>
          </p:cNvPr>
          <p:cNvSpPr txBox="1"/>
          <p:nvPr/>
        </p:nvSpPr>
        <p:spPr>
          <a:xfrm>
            <a:off x="507999" y="28400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웹 개발자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DDF14-9F40-8AA2-04F1-3780081864B3}"/>
              </a:ext>
            </a:extLst>
          </p:cNvPr>
          <p:cNvSpPr txBox="1"/>
          <p:nvPr/>
        </p:nvSpPr>
        <p:spPr>
          <a:xfrm>
            <a:off x="526119" y="13978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프론트엔드</a:t>
            </a:r>
            <a:r>
              <a:rPr lang="en-US" altLang="ko-KR" dirty="0"/>
              <a:t>(UI&amp;UX)</a:t>
            </a:r>
            <a:r>
              <a:rPr lang="ko-KR" altLang="en-US" dirty="0"/>
              <a:t>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C0E7F-3ADD-D371-B019-65528FAFDE7D}"/>
              </a:ext>
            </a:extLst>
          </p:cNvPr>
          <p:cNvSpPr txBox="1"/>
          <p:nvPr/>
        </p:nvSpPr>
        <p:spPr>
          <a:xfrm>
            <a:off x="6987535" y="1385346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백엔드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,DB,API)</a:t>
            </a:r>
            <a:r>
              <a:rPr lang="ko-KR" altLang="en-US" dirty="0"/>
              <a:t>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BC900-E34F-CFFA-241E-23974F4BCB4D}"/>
              </a:ext>
            </a:extLst>
          </p:cNvPr>
          <p:cNvSpPr txBox="1"/>
          <p:nvPr/>
        </p:nvSpPr>
        <p:spPr>
          <a:xfrm>
            <a:off x="507999" y="4878553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디자인을 실제로 구현하고 움직이게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Server(서버) PC(컴퓨터)란?">
            <a:extLst>
              <a:ext uri="{FF2B5EF4-FFF2-40B4-BE49-F238E27FC236}">
                <a16:creationId xmlns:a16="http://schemas.microsoft.com/office/drawing/2014/main" id="{F8080985-7921-6610-F37B-B0CBF0BA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62" y="2529388"/>
            <a:ext cx="2924974" cy="20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147205-3427-76BE-78BA-6DB1572D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50" y="2422841"/>
            <a:ext cx="2202546" cy="2278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F2FF0-B820-4AB4-4F6F-02A096A6C514}"/>
              </a:ext>
            </a:extLst>
          </p:cNvPr>
          <p:cNvSpPr txBox="1"/>
          <p:nvPr/>
        </p:nvSpPr>
        <p:spPr>
          <a:xfrm>
            <a:off x="7093526" y="4855068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웹페이지에 필요한 데이터 및 </a:t>
            </a:r>
            <a:r>
              <a:rPr lang="en-US" altLang="ko-KR" dirty="0"/>
              <a:t>API</a:t>
            </a:r>
            <a:r>
              <a:rPr lang="ko-KR" altLang="en-US" dirty="0"/>
              <a:t>를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4" name="Picture 10" descr="알아두면 쓸데있는 IT지식] 프론트엔드와 백엔드 - 모비인사이드 MOBIINSIDE">
            <a:extLst>
              <a:ext uri="{FF2B5EF4-FFF2-40B4-BE49-F238E27FC236}">
                <a16:creationId xmlns:a16="http://schemas.microsoft.com/office/drawing/2014/main" id="{E2BD0064-B007-EEBE-DA5B-A08D272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32" y="2624811"/>
            <a:ext cx="4847176" cy="18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7A186D-0B76-C0EB-20AF-FC49FB3C03AB}"/>
              </a:ext>
            </a:extLst>
          </p:cNvPr>
          <p:cNvSpPr txBox="1"/>
          <p:nvPr/>
        </p:nvSpPr>
        <p:spPr>
          <a:xfrm>
            <a:off x="524150" y="711324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웹사이트 </a:t>
            </a:r>
            <a:r>
              <a:rPr lang="en-US" altLang="ko-KR" dirty="0"/>
              <a:t>(</a:t>
            </a:r>
            <a:r>
              <a:rPr lang="ko-KR" altLang="en-US" dirty="0"/>
              <a:t>구글</a:t>
            </a:r>
            <a:r>
              <a:rPr lang="en-US" altLang="ko-KR" dirty="0"/>
              <a:t>,</a:t>
            </a:r>
            <a:r>
              <a:rPr lang="ko-KR" altLang="en-US" dirty="0"/>
              <a:t>네이버 등등</a:t>
            </a:r>
            <a:r>
              <a:rPr lang="en-US" altLang="ko-KR" dirty="0"/>
              <a:t>) </a:t>
            </a:r>
            <a:r>
              <a:rPr lang="ko-KR" altLang="en-US" dirty="0"/>
              <a:t>을 개발하는 직업</a:t>
            </a:r>
          </a:p>
        </p:txBody>
      </p:sp>
    </p:spTree>
    <p:extLst>
      <p:ext uri="{BB962C8B-B14F-4D97-AF65-F5344CB8AC3E}">
        <p14:creationId xmlns:p14="http://schemas.microsoft.com/office/powerpoint/2010/main" val="25016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EBF08-C94F-7228-1AE8-FE4A7E49BBAB}"/>
              </a:ext>
            </a:extLst>
          </p:cNvPr>
          <p:cNvSpPr txBox="1"/>
          <p:nvPr/>
        </p:nvSpPr>
        <p:spPr>
          <a:xfrm>
            <a:off x="360470" y="196616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웹 개발자가 배우는 것들</a:t>
            </a:r>
          </a:p>
        </p:txBody>
      </p:sp>
      <p:pic>
        <p:nvPicPr>
          <p:cNvPr id="2050" name="Picture 2" descr="Java basics: everything you need to know - Ubiqum">
            <a:extLst>
              <a:ext uri="{FF2B5EF4-FFF2-40B4-BE49-F238E27FC236}">
                <a16:creationId xmlns:a16="http://schemas.microsoft.com/office/drawing/2014/main" id="{10F29B47-B8A3-717D-AFE2-925436D7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65" y="2098387"/>
            <a:ext cx="3061436" cy="164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873A7F-2F47-5D62-8247-FC9B1662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99" y="1189592"/>
            <a:ext cx="3372259" cy="1344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494176-7B7F-6D95-DE9F-43D9DDB0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77" y="849849"/>
            <a:ext cx="1826666" cy="1128577"/>
          </a:xfrm>
          <a:prstGeom prst="rect">
            <a:avLst/>
          </a:prstGeom>
        </p:spPr>
      </p:pic>
      <p:pic>
        <p:nvPicPr>
          <p:cNvPr id="7" name="Picture 6" descr="지렁이 키우기 게임 - Slither.io">
            <a:extLst>
              <a:ext uri="{FF2B5EF4-FFF2-40B4-BE49-F238E27FC236}">
                <a16:creationId xmlns:a16="http://schemas.microsoft.com/office/drawing/2014/main" id="{23812835-8077-1DD5-7184-69708E735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r="23938"/>
          <a:stretch/>
        </p:blipFill>
        <p:spPr bwMode="auto">
          <a:xfrm>
            <a:off x="4246319" y="2733127"/>
            <a:ext cx="2142752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743F93-AFF9-C452-D336-0F0A10034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565" y="3788826"/>
            <a:ext cx="3962400" cy="2219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0FEADB-B3C7-A0D8-136F-0464559BF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69" y="2733127"/>
            <a:ext cx="3981450" cy="2076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365239-794D-9337-EB30-BDCBDBA1F178}"/>
              </a:ext>
            </a:extLst>
          </p:cNvPr>
          <p:cNvSpPr txBox="1"/>
          <p:nvPr/>
        </p:nvSpPr>
        <p:spPr>
          <a:xfrm>
            <a:off x="264869" y="514350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</a:p>
          <a:p>
            <a:r>
              <a:rPr lang="ko-KR" altLang="en-US" dirty="0"/>
              <a:t>웹사이트의 뼈대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09643-BAD6-5B20-D779-5A5F413C47B7}"/>
              </a:ext>
            </a:extLst>
          </p:cNvPr>
          <p:cNvSpPr txBox="1"/>
          <p:nvPr/>
        </p:nvSpPr>
        <p:spPr>
          <a:xfrm>
            <a:off x="2203604" y="5143499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</a:t>
            </a:r>
          </a:p>
          <a:p>
            <a:r>
              <a:rPr lang="ko-KR" altLang="en-US" dirty="0"/>
              <a:t>웹사이트의 살</a:t>
            </a:r>
            <a:r>
              <a:rPr lang="en-US" altLang="ko-KR" dirty="0"/>
              <a:t>,</a:t>
            </a:r>
            <a:r>
              <a:rPr lang="ko-KR" altLang="en-US" dirty="0"/>
              <a:t>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3859D-5992-FEAF-43F9-C3D6F9F4013D}"/>
              </a:ext>
            </a:extLst>
          </p:cNvPr>
          <p:cNvSpPr txBox="1"/>
          <p:nvPr/>
        </p:nvSpPr>
        <p:spPr>
          <a:xfrm>
            <a:off x="4246319" y="5143498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JS(JavaScript)</a:t>
            </a:r>
          </a:p>
          <a:p>
            <a:r>
              <a:rPr lang="ko-KR" altLang="en-US" dirty="0"/>
              <a:t>웹사이트의 동작</a:t>
            </a:r>
            <a:r>
              <a:rPr lang="en-US" altLang="ko-KR" dirty="0"/>
              <a:t>(</a:t>
            </a:r>
            <a:r>
              <a:rPr lang="ko-KR" altLang="en-US" dirty="0"/>
              <a:t>근육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1B56F-330D-EEC3-12A0-1B6CC32EA8AD}"/>
              </a:ext>
            </a:extLst>
          </p:cNvPr>
          <p:cNvSpPr txBox="1"/>
          <p:nvPr/>
        </p:nvSpPr>
        <p:spPr>
          <a:xfrm>
            <a:off x="6844565" y="6053068"/>
            <a:ext cx="492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를 활용해 만든 대표적인 게임 </a:t>
            </a:r>
            <a:r>
              <a:rPr lang="en-US" altLang="ko-KR" dirty="0"/>
              <a:t>MINCRAFT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E21119-C5BD-5BC6-4A71-B287C45864ED}"/>
              </a:ext>
            </a:extLst>
          </p:cNvPr>
          <p:cNvSpPr txBox="1"/>
          <p:nvPr/>
        </p:nvSpPr>
        <p:spPr>
          <a:xfrm>
            <a:off x="10010007" y="2145844"/>
            <a:ext cx="1820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58863-E0BE-76C2-5060-4480A95A1619}"/>
              </a:ext>
            </a:extLst>
          </p:cNvPr>
          <p:cNvSpPr txBox="1"/>
          <p:nvPr/>
        </p:nvSpPr>
        <p:spPr>
          <a:xfrm>
            <a:off x="425462" y="674216"/>
            <a:ext cx="499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언어들로 웹사이트만 만들기만 할 수 있는 것은 아니다</a:t>
            </a:r>
          </a:p>
        </p:txBody>
      </p:sp>
    </p:spTree>
    <p:extLst>
      <p:ext uri="{BB962C8B-B14F-4D97-AF65-F5344CB8AC3E}">
        <p14:creationId xmlns:p14="http://schemas.microsoft.com/office/powerpoint/2010/main" val="17583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F4F5E-B1E2-C6CE-8E1E-3E3DD92E2FA2}"/>
              </a:ext>
            </a:extLst>
          </p:cNvPr>
          <p:cNvSpPr txBox="1"/>
          <p:nvPr/>
        </p:nvSpPr>
        <p:spPr>
          <a:xfrm>
            <a:off x="524150" y="18810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앱 개발자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C3DEE-EA6F-7FDF-A894-7B1ED2B349D4}"/>
              </a:ext>
            </a:extLst>
          </p:cNvPr>
          <p:cNvSpPr txBox="1"/>
          <p:nvPr/>
        </p:nvSpPr>
        <p:spPr>
          <a:xfrm>
            <a:off x="524150" y="71132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앱을 개발하는 직업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42179-CDD4-67EE-58DB-18BCA8E56E80}"/>
              </a:ext>
            </a:extLst>
          </p:cNvPr>
          <p:cNvSpPr txBox="1"/>
          <p:nvPr/>
        </p:nvSpPr>
        <p:spPr>
          <a:xfrm>
            <a:off x="507999" y="128374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어플리케이션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28CA8-906B-DB19-51C2-7C5158ABE4B5}"/>
              </a:ext>
            </a:extLst>
          </p:cNvPr>
          <p:cNvSpPr txBox="1"/>
          <p:nvPr/>
        </p:nvSpPr>
        <p:spPr>
          <a:xfrm>
            <a:off x="6987535" y="128374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게임 개발</a:t>
            </a:r>
          </a:p>
        </p:txBody>
      </p:sp>
      <p:pic>
        <p:nvPicPr>
          <p:cNvPr id="3074" name="Picture 2" descr="패션도 스트리밍 시대, 당근마켓의 '공유 경제' 신드롬 &lt; 비지니스 &lt; 기사본문 - 소비자평가">
            <a:extLst>
              <a:ext uri="{FF2B5EF4-FFF2-40B4-BE49-F238E27FC236}">
                <a16:creationId xmlns:a16="http://schemas.microsoft.com/office/drawing/2014/main" id="{53A3E775-9854-D789-7C2C-C357DCE5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" y="1766148"/>
            <a:ext cx="3987800" cy="27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게임 플레이 모바일 안드로이드 - Pixabay의 무료 사진">
            <a:extLst>
              <a:ext uri="{FF2B5EF4-FFF2-40B4-BE49-F238E27FC236}">
                <a16:creationId xmlns:a16="http://schemas.microsoft.com/office/drawing/2014/main" id="{25B552C3-0AE6-FECE-D74A-DCEAB21B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35" y="1653079"/>
            <a:ext cx="4322618" cy="28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5C111-5444-B362-CD5D-D28075BEE894}"/>
              </a:ext>
            </a:extLst>
          </p:cNvPr>
          <p:cNvSpPr txBox="1"/>
          <p:nvPr/>
        </p:nvSpPr>
        <p:spPr>
          <a:xfrm>
            <a:off x="524150" y="5038495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생활에 필요한 여러 기능을 가진 앱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82F67-AB11-C35B-A728-0EA86B35EF1E}"/>
              </a:ext>
            </a:extLst>
          </p:cNvPr>
          <p:cNvSpPr txBox="1"/>
          <p:nvPr/>
        </p:nvSpPr>
        <p:spPr>
          <a:xfrm>
            <a:off x="6987535" y="498775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핸드폰을 사용하여 구동하는 게임 개발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48D3E-1992-B37C-07E7-9CE4A82A3CCF}"/>
              </a:ext>
            </a:extLst>
          </p:cNvPr>
          <p:cNvSpPr txBox="1"/>
          <p:nvPr/>
        </p:nvSpPr>
        <p:spPr>
          <a:xfrm>
            <a:off x="524150" y="5777344"/>
            <a:ext cx="802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개발자 역시 프론트</a:t>
            </a:r>
            <a:r>
              <a:rPr lang="en-US" altLang="ko-KR" dirty="0"/>
              <a:t>(UI&amp;UX)</a:t>
            </a:r>
            <a:r>
              <a:rPr lang="ko-KR" altLang="en-US" dirty="0"/>
              <a:t>개발과 </a:t>
            </a:r>
            <a:r>
              <a:rPr lang="ko-KR" altLang="en-US" dirty="0" err="1"/>
              <a:t>백엔드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,DB)</a:t>
            </a:r>
            <a:r>
              <a:rPr lang="ko-KR" altLang="en-US" dirty="0"/>
              <a:t>개발로 나뉘어져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96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0A55B-F922-D393-2519-4A5540900A1A}"/>
              </a:ext>
            </a:extLst>
          </p:cNvPr>
          <p:cNvSpPr txBox="1"/>
          <p:nvPr/>
        </p:nvSpPr>
        <p:spPr>
          <a:xfrm>
            <a:off x="524150" y="188104"/>
            <a:ext cx="229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App </a:t>
            </a:r>
            <a:r>
              <a:rPr lang="en-US" altLang="ko-KR" sz="2800" dirty="0" err="1"/>
              <a:t>Inventer</a:t>
            </a:r>
            <a:endParaRPr lang="ko-KR" altLang="en-US" sz="2800" dirty="0"/>
          </a:p>
        </p:txBody>
      </p:sp>
      <p:pic>
        <p:nvPicPr>
          <p:cNvPr id="4098" name="Picture 2" descr="What is App Inventor? | MIT App Inventor and Particle.IO | Adafruit  Learning System">
            <a:extLst>
              <a:ext uri="{FF2B5EF4-FFF2-40B4-BE49-F238E27FC236}">
                <a16:creationId xmlns:a16="http://schemas.microsoft.com/office/drawing/2014/main" id="{A8039132-17F6-D19E-70A2-5A5B54ED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76" y="1604555"/>
            <a:ext cx="3875352" cy="290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앱인벤터: 피하기 게임 앱 &lt; 학생작품 &lt; 디랩교육 &lt; 디랩 대치 캠퍼스 (코딩학원)">
            <a:extLst>
              <a:ext uri="{FF2B5EF4-FFF2-40B4-BE49-F238E27FC236}">
                <a16:creationId xmlns:a16="http://schemas.microsoft.com/office/drawing/2014/main" id="{2830966E-5D6F-3C65-A514-049CFDC2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" y="1604555"/>
            <a:ext cx="3362050" cy="29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497255-22A0-C29B-40AD-5E4C5A977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3" y="1514475"/>
            <a:ext cx="3589792" cy="30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6A811-B888-BE4E-96D0-CB67AFCD94E6}"/>
              </a:ext>
            </a:extLst>
          </p:cNvPr>
          <p:cNvSpPr txBox="1"/>
          <p:nvPr/>
        </p:nvSpPr>
        <p:spPr>
          <a:xfrm>
            <a:off x="524149" y="744694"/>
            <a:ext cx="671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구글과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MIT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대학에서 개발한 블록 기반의 앱 제작 프로그래밍 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DA988-E7F2-AECD-8788-2DBC753A54BD}"/>
              </a:ext>
            </a:extLst>
          </p:cNvPr>
          <p:cNvSpPr txBox="1"/>
          <p:nvPr/>
        </p:nvSpPr>
        <p:spPr>
          <a:xfrm>
            <a:off x="524148" y="5158859"/>
            <a:ext cx="11363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어플리케이션 개발과 게임 개발 모두가 가능하며 </a:t>
            </a:r>
            <a:r>
              <a:rPr lang="ko-KR" altLang="en-US" dirty="0"/>
              <a:t>프론트</a:t>
            </a:r>
            <a:r>
              <a:rPr lang="en-US" altLang="ko-KR" dirty="0"/>
              <a:t>(UI&amp;UX)</a:t>
            </a:r>
            <a:r>
              <a:rPr lang="ko-KR" altLang="en-US" dirty="0"/>
              <a:t>개발과 </a:t>
            </a:r>
            <a:r>
              <a:rPr lang="ko-KR" altLang="en-US" dirty="0" err="1"/>
              <a:t>백엔드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,DB)</a:t>
            </a:r>
            <a:r>
              <a:rPr lang="ko-KR" altLang="en-US" dirty="0"/>
              <a:t>개발 모두가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FAA0D-669F-E0B1-1740-0806151AE79B}"/>
              </a:ext>
            </a:extLst>
          </p:cNvPr>
          <p:cNvSpPr txBox="1"/>
          <p:nvPr/>
        </p:nvSpPr>
        <p:spPr>
          <a:xfrm>
            <a:off x="444866" y="35653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임베디드 개발자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0D7FE-950F-D1EA-D20C-A70D73C7D8F4}"/>
              </a:ext>
            </a:extLst>
          </p:cNvPr>
          <p:cNvSpPr txBox="1"/>
          <p:nvPr/>
        </p:nvSpPr>
        <p:spPr>
          <a:xfrm>
            <a:off x="507999" y="879751"/>
            <a:ext cx="98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636466"/>
                </a:solidFill>
                <a:effectLst/>
                <a:latin typeface="Noto Sans Kr"/>
              </a:rPr>
              <a:t>임베디드 시스템</a:t>
            </a:r>
            <a:r>
              <a:rPr lang="ko-KR" altLang="en-US" dirty="0">
                <a:solidFill>
                  <a:srgbClr val="636466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636466"/>
                </a:solidFill>
                <a:latin typeface="Noto Sans Kr"/>
              </a:rPr>
              <a:t>:</a:t>
            </a:r>
            <a:r>
              <a:rPr lang="ko-KR" altLang="en-US" dirty="0">
                <a:solidFill>
                  <a:srgbClr val="636466"/>
                </a:solidFill>
                <a:latin typeface="Noto Sans Kr"/>
              </a:rPr>
              <a:t> </a:t>
            </a:r>
            <a:r>
              <a:rPr lang="ko-KR" altLang="en-US" b="0" i="0" dirty="0">
                <a:solidFill>
                  <a:srgbClr val="636466"/>
                </a:solidFill>
                <a:effectLst/>
                <a:latin typeface="Noto Sans Kr"/>
              </a:rPr>
              <a:t> 기계나 기타 제어가 필요한 시스템이나</a:t>
            </a:r>
            <a:r>
              <a:rPr lang="en-US" altLang="ko-KR" b="0" i="0" dirty="0">
                <a:solidFill>
                  <a:srgbClr val="6364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36466"/>
                </a:solidFill>
                <a:effectLst/>
                <a:latin typeface="Noto Sans Kr"/>
              </a:rPr>
              <a:t>특정 기능을 수행하는 컴퓨터 시스템</a:t>
            </a:r>
            <a:endParaRPr lang="ko-KR" altLang="en-US" dirty="0"/>
          </a:p>
        </p:txBody>
      </p:sp>
      <p:pic>
        <p:nvPicPr>
          <p:cNvPr id="5122" name="Picture 2" descr="3D 스캐너의 용도 | 리버스 엔지니어링, 고고학, 예술 및 디자인">
            <a:extLst>
              <a:ext uri="{FF2B5EF4-FFF2-40B4-BE49-F238E27FC236}">
                <a16:creationId xmlns:a16="http://schemas.microsoft.com/office/drawing/2014/main" id="{220FE4E1-42F2-83C8-F97F-BBACFEBC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6729"/>
            <a:ext cx="3277876" cy="23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新성장동력]임베디드SW &quot;두뇌를 키워라&quot;">
            <a:extLst>
              <a:ext uri="{FF2B5EF4-FFF2-40B4-BE49-F238E27FC236}">
                <a16:creationId xmlns:a16="http://schemas.microsoft.com/office/drawing/2014/main" id="{C17C6705-AEF8-B9C5-279B-8E064F0C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51" y="2476064"/>
            <a:ext cx="35147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7948227-BA95-BB0E-E354-3C969225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1799789"/>
            <a:ext cx="3928736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D4D01-F6AD-B66F-2FFE-B8D0C13EC220}"/>
              </a:ext>
            </a:extLst>
          </p:cNvPr>
          <p:cNvSpPr txBox="1"/>
          <p:nvPr/>
        </p:nvSpPr>
        <p:spPr>
          <a:xfrm>
            <a:off x="609601" y="4461173"/>
            <a:ext cx="2660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 스캐너 개발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7FF5F-5CB4-05F1-A285-BD0D91BDD336}"/>
              </a:ext>
            </a:extLst>
          </p:cNvPr>
          <p:cNvSpPr txBox="1"/>
          <p:nvPr/>
        </p:nvSpPr>
        <p:spPr>
          <a:xfrm>
            <a:off x="4297051" y="4394498"/>
            <a:ext cx="2660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차량 제어 부품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3AF28-23C9-10DC-E70D-983FD341749D}"/>
              </a:ext>
            </a:extLst>
          </p:cNvPr>
          <p:cNvSpPr txBox="1"/>
          <p:nvPr/>
        </p:nvSpPr>
        <p:spPr>
          <a:xfrm>
            <a:off x="7953375" y="4394498"/>
            <a:ext cx="32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개발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EAC4F-4FDE-B69A-85DA-4FC194F3CC4D}"/>
              </a:ext>
            </a:extLst>
          </p:cNvPr>
          <p:cNvSpPr txBox="1"/>
          <p:nvPr/>
        </p:nvSpPr>
        <p:spPr>
          <a:xfrm>
            <a:off x="507999" y="5616408"/>
            <a:ext cx="108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외에도 가전기기</a:t>
            </a:r>
            <a:r>
              <a:rPr lang="en-US" altLang="ko-KR" dirty="0"/>
              <a:t>(</a:t>
            </a:r>
            <a:r>
              <a:rPr lang="ko-KR" altLang="en-US" dirty="0"/>
              <a:t>에어컨</a:t>
            </a:r>
            <a:r>
              <a:rPr lang="en-US" altLang="ko-KR" dirty="0"/>
              <a:t>,TV), </a:t>
            </a:r>
            <a:r>
              <a:rPr lang="ko-KR" altLang="en-US" dirty="0"/>
              <a:t>자판기</a:t>
            </a:r>
            <a:r>
              <a:rPr lang="en-US" altLang="ko-KR" dirty="0"/>
              <a:t>, </a:t>
            </a:r>
            <a:r>
              <a:rPr lang="ko-KR" altLang="en-US" dirty="0"/>
              <a:t>로봇</a:t>
            </a:r>
            <a:r>
              <a:rPr lang="en-US" altLang="ko-KR" dirty="0"/>
              <a:t>, </a:t>
            </a:r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 err="1"/>
              <a:t>스마트워치</a:t>
            </a:r>
            <a:r>
              <a:rPr lang="en-US" altLang="ko-KR" dirty="0"/>
              <a:t> </a:t>
            </a:r>
            <a:r>
              <a:rPr lang="ko-KR" altLang="en-US" dirty="0"/>
              <a:t>등등 많은 분야의 개발이 포함되어 있다</a:t>
            </a:r>
          </a:p>
        </p:txBody>
      </p:sp>
    </p:spTree>
    <p:extLst>
      <p:ext uri="{BB962C8B-B14F-4D97-AF65-F5344CB8AC3E}">
        <p14:creationId xmlns:p14="http://schemas.microsoft.com/office/powerpoint/2010/main" val="178787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9F1FF-4E5F-728E-CDF7-7B5BC2915E01}"/>
              </a:ext>
            </a:extLst>
          </p:cNvPr>
          <p:cNvSpPr txBox="1"/>
          <p:nvPr/>
        </p:nvSpPr>
        <p:spPr>
          <a:xfrm>
            <a:off x="444866" y="3565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아두이노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F96F5-A1BC-CCC1-97E5-A170439D6257}"/>
              </a:ext>
            </a:extLst>
          </p:cNvPr>
          <p:cNvSpPr txBox="1"/>
          <p:nvPr/>
        </p:nvSpPr>
        <p:spPr>
          <a:xfrm>
            <a:off x="6096000" y="3565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라즈베리파이</a:t>
            </a:r>
            <a:endParaRPr lang="ko-KR" altLang="en-US" sz="2800" dirty="0"/>
          </a:p>
        </p:txBody>
      </p:sp>
      <p:pic>
        <p:nvPicPr>
          <p:cNvPr id="6146" name="Picture 2" descr="아두이노 종류 알아보기">
            <a:extLst>
              <a:ext uri="{FF2B5EF4-FFF2-40B4-BE49-F238E27FC236}">
                <a16:creationId xmlns:a16="http://schemas.microsoft.com/office/drawing/2014/main" id="{DD86645B-39F0-B86B-55B0-BC8F0BA5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3" y="1610040"/>
            <a:ext cx="2389141" cy="178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A4BB647E-82F1-1453-95F1-C11EAAA7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42" y="1466485"/>
            <a:ext cx="2983205" cy="21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무료] 제대로 배우는 정혜경 C언어 입문 - 인프런 | 강의">
            <a:extLst>
              <a:ext uri="{FF2B5EF4-FFF2-40B4-BE49-F238E27FC236}">
                <a16:creationId xmlns:a16="http://schemas.microsoft.com/office/drawing/2014/main" id="{0A3D26D2-498E-5804-9D99-B1699E74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25" y="4878666"/>
            <a:ext cx="1582669" cy="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The Python Logo | Python Software Foundation">
            <a:extLst>
              <a:ext uri="{FF2B5EF4-FFF2-40B4-BE49-F238E27FC236}">
                <a16:creationId xmlns:a16="http://schemas.microsoft.com/office/drawing/2014/main" id="{92FBC147-D184-1CEC-E690-021CACEC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44" y="5123662"/>
            <a:ext cx="2622464" cy="8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153D0-30E2-AE15-E1EA-461AF12EB0B9}"/>
              </a:ext>
            </a:extLst>
          </p:cNvPr>
          <p:cNvSpPr txBox="1"/>
          <p:nvPr/>
        </p:nvSpPr>
        <p:spPr>
          <a:xfrm>
            <a:off x="444866" y="903671"/>
            <a:ext cx="31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</a:t>
            </a:r>
            <a:r>
              <a:rPr lang="en-US" altLang="ko-KR" dirty="0"/>
              <a:t>,LED </a:t>
            </a:r>
            <a:r>
              <a:rPr lang="ko-KR" altLang="en-US" dirty="0"/>
              <a:t>등을 제어할 수 있는 마이크로 컨트롤러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46833-A91F-B083-9893-5C8311BA7910}"/>
              </a:ext>
            </a:extLst>
          </p:cNvPr>
          <p:cNvSpPr txBox="1"/>
          <p:nvPr/>
        </p:nvSpPr>
        <p:spPr>
          <a:xfrm>
            <a:off x="6096000" y="949837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가 설치되어 있는 미니컴퓨터</a:t>
            </a: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6150" name="Picture 6" descr="버섯][추천] 저렴한 1만 원대의 아두이노 4DOF 학습용 로봇 팔 키트 - Cheapest DIY Robot Arm Kit  Educational Robotic Claw Set (Arduino) $10~$28 cheapest : 네이버 블로그">
            <a:extLst>
              <a:ext uri="{FF2B5EF4-FFF2-40B4-BE49-F238E27FC236}">
                <a16:creationId xmlns:a16="http://schemas.microsoft.com/office/drawing/2014/main" id="{D9DDFE0A-477A-5A58-EBF6-290A3290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60" y="1586946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nsorFlow KR | 라즈베리 파이에 텐서플로우와 OpenCV를 넣어 Objet detection을 실현해봤습니다 |  Facebook">
            <a:extLst>
              <a:ext uri="{FF2B5EF4-FFF2-40B4-BE49-F238E27FC236}">
                <a16:creationId xmlns:a16="http://schemas.microsoft.com/office/drawing/2014/main" id="{DEF40807-2445-DCAB-7EBA-1F305C94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12" y="1440871"/>
            <a:ext cx="2673937" cy="20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F84B5-6B01-63BA-ABAD-2057DF92D3DC}"/>
              </a:ext>
            </a:extLst>
          </p:cNvPr>
          <p:cNvSpPr txBox="1"/>
          <p:nvPr/>
        </p:nvSpPr>
        <p:spPr>
          <a:xfrm>
            <a:off x="707949" y="3977994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개발환경이 잘 구축되어 있어 난이도가 쉬움</a:t>
            </a:r>
            <a:endParaRPr lang="en-US" altLang="ko-KR" dirty="0"/>
          </a:p>
          <a:p>
            <a:r>
              <a:rPr lang="ko-KR" altLang="en-US" dirty="0"/>
              <a:t>센서</a:t>
            </a:r>
            <a:r>
              <a:rPr lang="en-US" altLang="ko-KR" dirty="0"/>
              <a:t>,LED </a:t>
            </a:r>
            <a:r>
              <a:rPr lang="ko-KR" altLang="en-US" dirty="0"/>
              <a:t>등 외부장치 제어에 특화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4D345-82DC-C045-0281-97702451F8FF}"/>
              </a:ext>
            </a:extLst>
          </p:cNvPr>
          <p:cNvSpPr txBox="1"/>
          <p:nvPr/>
        </p:nvSpPr>
        <p:spPr>
          <a:xfrm>
            <a:off x="6402167" y="3942109"/>
            <a:ext cx="4405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아두이노보다</a:t>
            </a:r>
            <a:r>
              <a:rPr lang="ko-KR" altLang="en-US" dirty="0"/>
              <a:t> 전체적인 성능이 뛰어나다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비디오인식 등 복잡한 연산이 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외부장치 제어도 가능하다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6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254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Helvetica Neue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정민규(2017142037)</dc:creator>
  <cp:lastModifiedBy>정민규(2017142037)</cp:lastModifiedBy>
  <cp:revision>2</cp:revision>
  <dcterms:created xsi:type="dcterms:W3CDTF">2023-01-25T06:38:42Z</dcterms:created>
  <dcterms:modified xsi:type="dcterms:W3CDTF">2023-01-25T08:14:20Z</dcterms:modified>
</cp:coreProperties>
</file>