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62" r:id="rId5"/>
    <p:sldId id="297" r:id="rId6"/>
    <p:sldId id="265" r:id="rId7"/>
    <p:sldId id="296" r:id="rId8"/>
    <p:sldId id="268" r:id="rId9"/>
    <p:sldId id="295" r:id="rId10"/>
    <p:sldId id="269" r:id="rId11"/>
    <p:sldId id="294" r:id="rId12"/>
    <p:sldId id="274" r:id="rId13"/>
    <p:sldId id="293" r:id="rId14"/>
    <p:sldId id="276" r:id="rId15"/>
    <p:sldId id="292" r:id="rId16"/>
    <p:sldId id="278" r:id="rId17"/>
    <p:sldId id="291" r:id="rId18"/>
    <p:sldId id="282" r:id="rId19"/>
    <p:sldId id="290" r:id="rId20"/>
    <p:sldId id="284" r:id="rId21"/>
    <p:sldId id="300" r:id="rId22"/>
    <p:sldId id="299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02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54592"/>
        <c:axId val="143456512"/>
      </c:scatterChart>
      <c:valAx>
        <c:axId val="14345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56512"/>
        <c:crosses val="autoZero"/>
        <c:crossBetween val="midCat"/>
      </c:valAx>
      <c:valAx>
        <c:axId val="143456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5459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349440"/>
        <c:axId val="103098624"/>
      </c:scatterChart>
      <c:valAx>
        <c:axId val="10034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98624"/>
        <c:crosses val="autoZero"/>
        <c:crossBetween val="midCat"/>
      </c:valAx>
      <c:valAx>
        <c:axId val="103098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4944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44512"/>
        <c:axId val="165147392"/>
      </c:scatterChart>
      <c:valAx>
        <c:axId val="16494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47392"/>
        <c:crosses val="autoZero"/>
        <c:crossBetween val="midCat"/>
      </c:valAx>
      <c:valAx>
        <c:axId val="165147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4451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10944"/>
        <c:axId val="143813248"/>
      </c:scatterChart>
      <c:valAx>
        <c:axId val="14381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13248"/>
        <c:crosses val="autoZero"/>
        <c:crossBetween val="midCat"/>
      </c:valAx>
      <c:valAx>
        <c:axId val="143813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109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80480"/>
        <c:axId val="143382784"/>
      </c:scatterChart>
      <c:valAx>
        <c:axId val="14338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82784"/>
        <c:crosses val="autoZero"/>
        <c:crossBetween val="midCat"/>
      </c:valAx>
      <c:valAx>
        <c:axId val="143382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8048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603968"/>
        <c:axId val="143651200"/>
      </c:scatterChart>
      <c:valAx>
        <c:axId val="14360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51200"/>
        <c:crosses val="autoZero"/>
        <c:crossBetween val="midCat"/>
      </c:valAx>
      <c:valAx>
        <c:axId val="143651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0396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34848"/>
        <c:axId val="144355328"/>
      </c:scatterChart>
      <c:valAx>
        <c:axId val="14433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55328"/>
        <c:crosses val="autoZero"/>
        <c:crossBetween val="midCat"/>
      </c:valAx>
      <c:valAx>
        <c:axId val="144355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484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221568"/>
        <c:axId val="154805376"/>
      </c:scatterChart>
      <c:valAx>
        <c:axId val="154221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05376"/>
        <c:crosses val="autoZero"/>
        <c:crossBetween val="midCat"/>
      </c:valAx>
      <c:valAx>
        <c:axId val="154805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156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689920"/>
        <c:axId val="154692608"/>
      </c:scatterChart>
      <c:valAx>
        <c:axId val="15468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92608"/>
        <c:crosses val="autoZero"/>
        <c:crossBetween val="midCat"/>
      </c:valAx>
      <c:valAx>
        <c:axId val="154692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8992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142080"/>
        <c:axId val="182040064"/>
      </c:scatterChart>
      <c:valAx>
        <c:axId val="18014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0064"/>
        <c:crosses val="autoZero"/>
        <c:crossBetween val="midCat"/>
      </c:valAx>
      <c:valAx>
        <c:axId val="182040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4208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 smtClean="0"/>
              <a:t>Sprint</a:t>
            </a:r>
            <a:r>
              <a:rPr lang="en-SG" baseline="0" dirty="0" smtClean="0"/>
              <a:t> </a:t>
            </a:r>
            <a:r>
              <a:rPr lang="en-SG" baseline="0" dirty="0" err="1" smtClean="0"/>
              <a:t>Burndown</a:t>
            </a:r>
            <a:endParaRPr lang="en-SG" baseline="0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61663385826769E-2"/>
          <c:y val="9.8519617463114079E-2"/>
          <c:w val="0.90422502460629917"/>
          <c:h val="0.79076920578437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35</c:v>
                </c:pt>
                <c:pt idx="1">
                  <c:v>28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434944"/>
        <c:axId val="154441216"/>
      </c:scatterChart>
      <c:valAx>
        <c:axId val="1544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41216"/>
        <c:crosses val="autoZero"/>
        <c:crossBetween val="midCat"/>
      </c:valAx>
      <c:valAx>
        <c:axId val="15444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Hour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349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0.10411</cdr:x>
      <cdr:y>0.15877</cdr:y>
    </cdr:from>
    <cdr:to>
      <cdr:x>0.36354</cdr:x>
      <cdr:y>0.24704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28848" y="892905"/>
          <a:ext cx="2314570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Start of Day 1</a:t>
          </a:r>
          <a:endParaRPr lang="en-SG" sz="18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0.76956</cdr:x>
      <cdr:y>0.64932</cdr:y>
    </cdr:from>
    <cdr:to>
      <cdr:x>0.99914</cdr:x>
      <cdr:y>0.70428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65792" y="3651753"/>
          <a:ext cx="2048313" cy="30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of Day 5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0.66731</cdr:x>
      <cdr:y>0.64894</cdr:y>
    </cdr:from>
    <cdr:to>
      <cdr:x>0.70156</cdr:x>
      <cdr:y>0.69336</cdr:y>
    </cdr:to>
    <cdr:sp macro="" textlink="">
      <cdr:nvSpPr>
        <cdr:cNvPr id="8" name="Plus 7"/>
        <cdr:cNvSpPr/>
      </cdr:nvSpPr>
      <cdr:spPr>
        <a:xfrm xmlns:a="http://schemas.openxmlformats.org/drawingml/2006/main">
          <a:off x="5423906" y="3516390"/>
          <a:ext cx="278384" cy="24069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0.8629</cdr:x>
      <cdr:y>0.8089</cdr:y>
    </cdr:from>
    <cdr:to>
      <cdr:x>0.89715</cdr:x>
      <cdr:y>0.85332</cdr:y>
    </cdr:to>
    <cdr:sp macro="" textlink="">
      <cdr:nvSpPr>
        <cdr:cNvPr id="9" name="Plus 8"/>
        <cdr:cNvSpPr/>
      </cdr:nvSpPr>
      <cdr:spPr>
        <a:xfrm xmlns:a="http://schemas.openxmlformats.org/drawingml/2006/main">
          <a:off x="7698564" y="4549250"/>
          <a:ext cx="305570" cy="24981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0.06155</cdr:x>
      <cdr:y>0.18587</cdr:y>
    </cdr:from>
    <cdr:to>
      <cdr:x>0.09782</cdr:x>
      <cdr:y>0.22089</cdr:y>
    </cdr:to>
    <cdr:sp macro="" textlink="">
      <cdr:nvSpPr>
        <cdr:cNvPr id="10" name="Plus 9"/>
        <cdr:cNvSpPr/>
      </cdr:nvSpPr>
      <cdr:spPr>
        <a:xfrm xmlns:a="http://schemas.openxmlformats.org/drawingml/2006/main">
          <a:off x="549176" y="1045353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0.74057</cdr:x>
      <cdr:y>0.6362</cdr:y>
    </cdr:from>
    <cdr:to>
      <cdr:x>1</cdr:x>
      <cdr:y>0.72447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607180" y="3578000"/>
          <a:ext cx="2314570" cy="4964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of Day 5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0.66731</cdr:x>
      <cdr:y>0.64894</cdr:y>
    </cdr:from>
    <cdr:to>
      <cdr:x>0.70156</cdr:x>
      <cdr:y>0.69336</cdr:y>
    </cdr:to>
    <cdr:sp macro="" textlink="">
      <cdr:nvSpPr>
        <cdr:cNvPr id="8" name="Plus 7"/>
        <cdr:cNvSpPr/>
      </cdr:nvSpPr>
      <cdr:spPr>
        <a:xfrm xmlns:a="http://schemas.openxmlformats.org/drawingml/2006/main">
          <a:off x="5423906" y="3516390"/>
          <a:ext cx="278384" cy="24069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0.86162</cdr:x>
      <cdr:y>0.80134</cdr:y>
    </cdr:from>
    <cdr:to>
      <cdr:x>0.89587</cdr:x>
      <cdr:y>0.84576</cdr:y>
    </cdr:to>
    <cdr:sp macro="" textlink="">
      <cdr:nvSpPr>
        <cdr:cNvPr id="9" name="Plus 8"/>
        <cdr:cNvSpPr/>
      </cdr:nvSpPr>
      <cdr:spPr>
        <a:xfrm xmlns:a="http://schemas.openxmlformats.org/drawingml/2006/main">
          <a:off x="7687129" y="4506720"/>
          <a:ext cx="305570" cy="24981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0.06155</cdr:x>
      <cdr:y>0.18587</cdr:y>
    </cdr:from>
    <cdr:to>
      <cdr:x>0.09782</cdr:x>
      <cdr:y>0.22089</cdr:y>
    </cdr:to>
    <cdr:sp macro="" textlink="">
      <cdr:nvSpPr>
        <cdr:cNvPr id="10" name="Plus 9"/>
        <cdr:cNvSpPr/>
      </cdr:nvSpPr>
      <cdr:spPr>
        <a:xfrm xmlns:a="http://schemas.openxmlformats.org/drawingml/2006/main">
          <a:off x="549176" y="1045353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0.24235</cdr:x>
      <cdr:y>0.21812</cdr:y>
    </cdr:from>
    <cdr:to>
      <cdr:x>0.50178</cdr:x>
      <cdr:y>0.30639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162224" y="1226701"/>
          <a:ext cx="2314570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of Day 1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0.06871</cdr:x>
      <cdr:y>0.17831</cdr:y>
    </cdr:from>
    <cdr:to>
      <cdr:x>0.10497</cdr:x>
      <cdr:y>0.21333</cdr:y>
    </cdr:to>
    <cdr:sp macro="" textlink="">
      <cdr:nvSpPr>
        <cdr:cNvPr id="4" name="Plus 3"/>
        <cdr:cNvSpPr/>
      </cdr:nvSpPr>
      <cdr:spPr>
        <a:xfrm xmlns:a="http://schemas.openxmlformats.org/drawingml/2006/main">
          <a:off x="612971" y="1002822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0.27891</cdr:x>
      <cdr:y>0.23766</cdr:y>
    </cdr:from>
    <cdr:to>
      <cdr:x>0.53834</cdr:x>
      <cdr:y>0.32593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88398" y="1336605"/>
          <a:ext cx="2314570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Start of Day 2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0.06155</cdr:x>
      <cdr:y>0.17831</cdr:y>
    </cdr:from>
    <cdr:to>
      <cdr:x>0.09782</cdr:x>
      <cdr:y>0.21333</cdr:y>
    </cdr:to>
    <cdr:sp macro="" textlink="">
      <cdr:nvSpPr>
        <cdr:cNvPr id="5" name="Plus 4"/>
        <cdr:cNvSpPr/>
      </cdr:nvSpPr>
      <cdr:spPr>
        <a:xfrm xmlns:a="http://schemas.openxmlformats.org/drawingml/2006/main">
          <a:off x="549176" y="1002822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0.40863</cdr:x>
      <cdr:y>0.35188</cdr:y>
    </cdr:from>
    <cdr:to>
      <cdr:x>0.66806</cdr:x>
      <cdr:y>0.44015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45683" y="1978966"/>
          <a:ext cx="2314570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of Day 2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0.06632</cdr:x>
      <cdr:y>0.17075</cdr:y>
    </cdr:from>
    <cdr:to>
      <cdr:x>0.10259</cdr:x>
      <cdr:y>0.20577</cdr:y>
    </cdr:to>
    <cdr:sp macro="" textlink="">
      <cdr:nvSpPr>
        <cdr:cNvPr id="5" name="Plus 4"/>
        <cdr:cNvSpPr/>
      </cdr:nvSpPr>
      <cdr:spPr>
        <a:xfrm xmlns:a="http://schemas.openxmlformats.org/drawingml/2006/main">
          <a:off x="591705" y="960292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0.08349</cdr:x>
      <cdr:y>0.19383</cdr:y>
    </cdr:from>
    <cdr:to>
      <cdr:x>0.22412</cdr:x>
      <cdr:y>0.32239</cdr:y>
    </cdr:to>
    <cdr:sp macro="" textlink="">
      <cdr:nvSpPr>
        <cdr:cNvPr id="6" name="Freeform 5"/>
        <cdr:cNvSpPr/>
      </cdr:nvSpPr>
      <cdr:spPr>
        <a:xfrm xmlns:a="http://schemas.openxmlformats.org/drawingml/2006/main">
          <a:off x="744870" y="1090084"/>
          <a:ext cx="1254642" cy="723014"/>
        </a:xfrm>
        <a:custGeom xmlns:a="http://schemas.openxmlformats.org/drawingml/2006/main">
          <a:avLst/>
          <a:gdLst>
            <a:gd name="connsiteX0" fmla="*/ 0 w 1254642"/>
            <a:gd name="connsiteY0" fmla="*/ 0 h 723014"/>
            <a:gd name="connsiteX1" fmla="*/ 1254642 w 1254642"/>
            <a:gd name="connsiteY1" fmla="*/ 723014 h 723014"/>
            <a:gd name="connsiteX2" fmla="*/ 1254642 w 1254642"/>
            <a:gd name="connsiteY2" fmla="*/ 723014 h 723014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1254642" h="723014">
              <a:moveTo>
                <a:pt x="0" y="0"/>
              </a:moveTo>
              <a:lnTo>
                <a:pt x="1254642" y="723014"/>
              </a:lnTo>
              <a:lnTo>
                <a:pt x="1254642" y="723014"/>
              </a:lnTo>
            </a:path>
          </a:pathLst>
        </a:cu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0.41172</cdr:x>
      <cdr:y>0.34141</cdr:y>
    </cdr:from>
    <cdr:to>
      <cdr:x>0.67115</cdr:x>
      <cdr:y>0.42968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73291" y="1920078"/>
          <a:ext cx="2314570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Start  of Day 3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0.06394</cdr:x>
      <cdr:y>0.18209</cdr:y>
    </cdr:from>
    <cdr:to>
      <cdr:x>0.1002</cdr:x>
      <cdr:y>0.21711</cdr:y>
    </cdr:to>
    <cdr:sp macro="" textlink="">
      <cdr:nvSpPr>
        <cdr:cNvPr id="7" name="Plus 6"/>
        <cdr:cNvSpPr/>
      </cdr:nvSpPr>
      <cdr:spPr>
        <a:xfrm xmlns:a="http://schemas.openxmlformats.org/drawingml/2006/main">
          <a:off x="570441" y="1024087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0.08111</cdr:x>
      <cdr:y>0.20517</cdr:y>
    </cdr:from>
    <cdr:to>
      <cdr:x>0.40288</cdr:x>
      <cdr:y>0.45851</cdr:y>
    </cdr:to>
    <cdr:sp macro="" textlink="">
      <cdr:nvSpPr>
        <cdr:cNvPr id="5" name="Freeform 4"/>
        <cdr:cNvSpPr/>
      </cdr:nvSpPr>
      <cdr:spPr>
        <a:xfrm xmlns:a="http://schemas.openxmlformats.org/drawingml/2006/main">
          <a:off x="723605" y="1153879"/>
          <a:ext cx="2870790" cy="1424763"/>
        </a:xfrm>
        <a:custGeom xmlns:a="http://schemas.openxmlformats.org/drawingml/2006/main">
          <a:avLst/>
          <a:gdLst>
            <a:gd name="connsiteX0" fmla="*/ 0 w 2870790"/>
            <a:gd name="connsiteY0" fmla="*/ 0 h 1424763"/>
            <a:gd name="connsiteX1" fmla="*/ 1318437 w 2870790"/>
            <a:gd name="connsiteY1" fmla="*/ 680484 h 1424763"/>
            <a:gd name="connsiteX2" fmla="*/ 2870790 w 2870790"/>
            <a:gd name="connsiteY2" fmla="*/ 1424763 h 1424763"/>
            <a:gd name="connsiteX3" fmla="*/ 2870790 w 2870790"/>
            <a:gd name="connsiteY3" fmla="*/ 1424763 h 1424763"/>
            <a:gd name="connsiteX4" fmla="*/ 2828260 w 2870790"/>
            <a:gd name="connsiteY4" fmla="*/ 1424763 h 142476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</a:cxnLst>
          <a:rect l="l" t="t" r="r" b="b"/>
          <a:pathLst>
            <a:path w="2870790" h="1424763">
              <a:moveTo>
                <a:pt x="0" y="0"/>
              </a:moveTo>
              <a:cubicBezTo>
                <a:pt x="419986" y="221512"/>
                <a:pt x="839972" y="443024"/>
                <a:pt x="1318437" y="680484"/>
              </a:cubicBezTo>
              <a:cubicBezTo>
                <a:pt x="1796902" y="917944"/>
                <a:pt x="2870790" y="1424763"/>
                <a:pt x="2870790" y="1424763"/>
              </a:cubicBezTo>
              <a:lnTo>
                <a:pt x="2870790" y="1424763"/>
              </a:lnTo>
              <a:lnTo>
                <a:pt x="2828260" y="1424763"/>
              </a:lnTo>
            </a:path>
          </a:pathLst>
        </a:cu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0.5452</cdr:x>
      <cdr:y>0.39696</cdr:y>
    </cdr:from>
    <cdr:to>
      <cdr:x>0.80463</cdr:x>
      <cdr:y>0.48523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64100" y="2232519"/>
          <a:ext cx="2314569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 of Day 3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0.06155</cdr:x>
      <cdr:y>0.17075</cdr:y>
    </cdr:from>
    <cdr:to>
      <cdr:x>0.09782</cdr:x>
      <cdr:y>0.20577</cdr:y>
    </cdr:to>
    <cdr:sp macro="" textlink="">
      <cdr:nvSpPr>
        <cdr:cNvPr id="7" name="Plus 6"/>
        <cdr:cNvSpPr/>
      </cdr:nvSpPr>
      <cdr:spPr>
        <a:xfrm xmlns:a="http://schemas.openxmlformats.org/drawingml/2006/main">
          <a:off x="549175" y="960292"/>
          <a:ext cx="323556" cy="19694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0.07872</cdr:x>
      <cdr:y>0.18627</cdr:y>
    </cdr:from>
    <cdr:to>
      <cdr:x>0.24152</cdr:x>
      <cdr:y>0.34395</cdr:y>
    </cdr:to>
    <cdr:sp macro="" textlink="">
      <cdr:nvSpPr>
        <cdr:cNvPr id="5" name="Freeform 4"/>
        <cdr:cNvSpPr/>
      </cdr:nvSpPr>
      <cdr:spPr>
        <a:xfrm xmlns:a="http://schemas.openxmlformats.org/drawingml/2006/main">
          <a:off x="702340" y="1047554"/>
          <a:ext cx="1452448" cy="886815"/>
        </a:xfrm>
        <a:custGeom xmlns:a="http://schemas.openxmlformats.org/drawingml/2006/main">
          <a:avLst/>
          <a:gdLst>
            <a:gd name="connsiteX0" fmla="*/ 0 w 1452448"/>
            <a:gd name="connsiteY0" fmla="*/ 0 h 886815"/>
            <a:gd name="connsiteX1" fmla="*/ 1318437 w 1452448"/>
            <a:gd name="connsiteY1" fmla="*/ 786809 h 886815"/>
            <a:gd name="connsiteX2" fmla="*/ 1339702 w 1452448"/>
            <a:gd name="connsiteY2" fmla="*/ 850604 h 886815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1452448" h="886815">
              <a:moveTo>
                <a:pt x="0" y="0"/>
              </a:moveTo>
              <a:lnTo>
                <a:pt x="1318437" y="786809"/>
              </a:lnTo>
              <a:cubicBezTo>
                <a:pt x="1541721" y="928576"/>
                <a:pt x="1440711" y="889590"/>
                <a:pt x="1339702" y="850604"/>
              </a:cubicBezTo>
            </a:path>
          </a:pathLst>
        </a:cu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0.54589</cdr:x>
      <cdr:y>0.42802</cdr:y>
    </cdr:from>
    <cdr:to>
      <cdr:x>0.80532</cdr:x>
      <cdr:y>0.51629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70302" y="2407191"/>
          <a:ext cx="2314569" cy="496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Start  of Day 4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0.06666</cdr:x>
      <cdr:y>0.18008</cdr:y>
    </cdr:from>
    <cdr:to>
      <cdr:x>0.10091</cdr:x>
      <cdr:y>0.2245</cdr:y>
    </cdr:to>
    <cdr:sp macro="" textlink="">
      <cdr:nvSpPr>
        <cdr:cNvPr id="8" name="Plus 7"/>
        <cdr:cNvSpPr/>
      </cdr:nvSpPr>
      <cdr:spPr>
        <a:xfrm xmlns:a="http://schemas.openxmlformats.org/drawingml/2006/main">
          <a:off x="594764" y="1012753"/>
          <a:ext cx="305570" cy="24981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0.72776</cdr:x>
      <cdr:y>0.49413</cdr:y>
    </cdr:from>
    <cdr:to>
      <cdr:x>0.98719</cdr:x>
      <cdr:y>0.5824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492880" y="2778998"/>
          <a:ext cx="2314570" cy="4964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End of Day 4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0.66731</cdr:x>
      <cdr:y>0.64894</cdr:y>
    </cdr:from>
    <cdr:to>
      <cdr:x>0.70156</cdr:x>
      <cdr:y>0.69336</cdr:y>
    </cdr:to>
    <cdr:sp macro="" textlink="">
      <cdr:nvSpPr>
        <cdr:cNvPr id="8" name="Plus 7"/>
        <cdr:cNvSpPr/>
      </cdr:nvSpPr>
      <cdr:spPr>
        <a:xfrm xmlns:a="http://schemas.openxmlformats.org/drawingml/2006/main">
          <a:off x="5423906" y="3516390"/>
          <a:ext cx="278384" cy="24069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0.19048</cdr:x>
      <cdr:y>0.21248</cdr:y>
    </cdr:from>
    <cdr:to>
      <cdr:x>0.335</cdr:x>
      <cdr:y>0.28257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8228" y="1151337"/>
          <a:ext cx="1174652" cy="3798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 dirty="0"/>
        </a:p>
      </cdr:txBody>
    </cdr:sp>
  </cdr:relSizeAnchor>
  <cdr:relSizeAnchor xmlns:cdr="http://schemas.openxmlformats.org/drawingml/2006/chartDrawing">
    <cdr:from>
      <cdr:x>0.37653</cdr:x>
      <cdr:y>0.4341</cdr:y>
    </cdr:from>
    <cdr:to>
      <cdr:x>0.41633</cdr:x>
      <cdr:y>0.47045</cdr:y>
    </cdr:to>
    <cdr:sp macro="" textlink="">
      <cdr:nvSpPr>
        <cdr:cNvPr id="4" name="Plus 3"/>
        <cdr:cNvSpPr/>
      </cdr:nvSpPr>
      <cdr:spPr>
        <a:xfrm xmlns:a="http://schemas.openxmlformats.org/drawingml/2006/main">
          <a:off x="3359313" y="2441344"/>
          <a:ext cx="355085" cy="204432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0.52278</cdr:x>
      <cdr:y>0.53761</cdr:y>
    </cdr:from>
    <cdr:to>
      <cdr:x>0.56259</cdr:x>
      <cdr:y>0.57396</cdr:y>
    </cdr:to>
    <cdr:sp macro="" textlink="">
      <cdr:nvSpPr>
        <cdr:cNvPr id="6" name="Plus 5"/>
        <cdr:cNvSpPr/>
      </cdr:nvSpPr>
      <cdr:spPr>
        <a:xfrm xmlns:a="http://schemas.openxmlformats.org/drawingml/2006/main">
          <a:off x="4249156" y="2913113"/>
          <a:ext cx="323576" cy="196968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0.74057</cdr:x>
      <cdr:y>0.62285</cdr:y>
    </cdr:from>
    <cdr:to>
      <cdr:x>1</cdr:x>
      <cdr:y>0.71112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19353" y="3375040"/>
          <a:ext cx="2108647" cy="4783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Start of Day 5</a:t>
          </a:r>
          <a:endParaRPr lang="en-SG" sz="1800" dirty="0"/>
        </a:p>
      </cdr:txBody>
    </cdr:sp>
  </cdr:relSizeAnchor>
  <cdr:relSizeAnchor xmlns:cdr="http://schemas.openxmlformats.org/drawingml/2006/chartDrawing">
    <cdr:from>
      <cdr:x>0.66731</cdr:x>
      <cdr:y>0.64894</cdr:y>
    </cdr:from>
    <cdr:to>
      <cdr:x>0.70156</cdr:x>
      <cdr:y>0.69336</cdr:y>
    </cdr:to>
    <cdr:sp macro="" textlink="">
      <cdr:nvSpPr>
        <cdr:cNvPr id="8" name="Plus 7"/>
        <cdr:cNvSpPr/>
      </cdr:nvSpPr>
      <cdr:spPr>
        <a:xfrm xmlns:a="http://schemas.openxmlformats.org/drawingml/2006/main">
          <a:off x="5423906" y="3516390"/>
          <a:ext cx="278384" cy="24069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0.06552</cdr:x>
      <cdr:y>0.18123</cdr:y>
    </cdr:from>
    <cdr:to>
      <cdr:x>0.09977</cdr:x>
      <cdr:y>0.22565</cdr:y>
    </cdr:to>
    <cdr:sp macro="" textlink="">
      <cdr:nvSpPr>
        <cdr:cNvPr id="9" name="Plus 8"/>
        <cdr:cNvSpPr/>
      </cdr:nvSpPr>
      <cdr:spPr>
        <a:xfrm xmlns:a="http://schemas.openxmlformats.org/drawingml/2006/main">
          <a:off x="584581" y="1019241"/>
          <a:ext cx="305570" cy="249817"/>
        </a:xfrm>
        <a:prstGeom xmlns:a="http://schemas.openxmlformats.org/drawingml/2006/main" prst="mathPlus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SG"/>
        </a:p>
      </cdr:txBody>
    </cdr:sp>
  </cdr:relSizeAnchor>
  <cdr:relSizeAnchor xmlns:cdr="http://schemas.openxmlformats.org/drawingml/2006/chartDrawing">
    <cdr:from>
      <cdr:x>0.07634</cdr:x>
      <cdr:y>0.20139</cdr:y>
    </cdr:from>
    <cdr:to>
      <cdr:x>0.40526</cdr:x>
      <cdr:y>0.46229</cdr:y>
    </cdr:to>
    <cdr:sp macro="" textlink="">
      <cdr:nvSpPr>
        <cdr:cNvPr id="5" name="Freeform 4"/>
        <cdr:cNvSpPr/>
      </cdr:nvSpPr>
      <cdr:spPr>
        <a:xfrm xmlns:a="http://schemas.openxmlformats.org/drawingml/2006/main">
          <a:off x="681074" y="1132614"/>
          <a:ext cx="2934586" cy="1467293"/>
        </a:xfrm>
        <a:custGeom xmlns:a="http://schemas.openxmlformats.org/drawingml/2006/main">
          <a:avLst/>
          <a:gdLst>
            <a:gd name="connsiteX0" fmla="*/ 0 w 2934586"/>
            <a:gd name="connsiteY0" fmla="*/ 0 h 1467293"/>
            <a:gd name="connsiteX1" fmla="*/ 1382233 w 2934586"/>
            <a:gd name="connsiteY1" fmla="*/ 723014 h 1467293"/>
            <a:gd name="connsiteX2" fmla="*/ 2934586 w 2934586"/>
            <a:gd name="connsiteY2" fmla="*/ 1467293 h 146729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934586" h="1467293">
              <a:moveTo>
                <a:pt x="0" y="0"/>
              </a:moveTo>
              <a:cubicBezTo>
                <a:pt x="446567" y="239232"/>
                <a:pt x="893135" y="478465"/>
                <a:pt x="1382233" y="723014"/>
              </a:cubicBezTo>
              <a:cubicBezTo>
                <a:pt x="1871331" y="967563"/>
                <a:pt x="2402958" y="1217428"/>
                <a:pt x="2934586" y="1467293"/>
              </a:cubicBezTo>
            </a:path>
          </a:pathLst>
        </a:cu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0.39811</cdr:x>
      <cdr:y>0.45851</cdr:y>
    </cdr:from>
    <cdr:to>
      <cdr:x>0.69129</cdr:x>
      <cdr:y>0.67781</cdr:y>
    </cdr:to>
    <cdr:sp macro="" textlink="">
      <cdr:nvSpPr>
        <cdr:cNvPr id="7" name="Freeform 6"/>
        <cdr:cNvSpPr/>
      </cdr:nvSpPr>
      <cdr:spPr>
        <a:xfrm xmlns:a="http://schemas.openxmlformats.org/drawingml/2006/main">
          <a:off x="3551865" y="2578642"/>
          <a:ext cx="2615609" cy="1233377"/>
        </a:xfrm>
        <a:custGeom xmlns:a="http://schemas.openxmlformats.org/drawingml/2006/main">
          <a:avLst/>
          <a:gdLst>
            <a:gd name="connsiteX0" fmla="*/ 0 w 2615609"/>
            <a:gd name="connsiteY0" fmla="*/ 0 h 1233377"/>
            <a:gd name="connsiteX1" fmla="*/ 1339702 w 2615609"/>
            <a:gd name="connsiteY1" fmla="*/ 574158 h 1233377"/>
            <a:gd name="connsiteX2" fmla="*/ 2615609 w 2615609"/>
            <a:gd name="connsiteY2" fmla="*/ 1233377 h 123337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2615609" h="1233377">
              <a:moveTo>
                <a:pt x="0" y="0"/>
              </a:moveTo>
              <a:cubicBezTo>
                <a:pt x="451883" y="184297"/>
                <a:pt x="903767" y="368595"/>
                <a:pt x="1339702" y="574158"/>
              </a:cubicBezTo>
              <a:cubicBezTo>
                <a:pt x="1775637" y="779721"/>
                <a:pt x="2195623" y="1006549"/>
                <a:pt x="2615609" y="1233377"/>
              </a:cubicBezTo>
            </a:path>
          </a:pathLst>
        </a:cu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5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8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77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78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82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07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2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34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5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BA47-38AC-4029-8143-BB85B80DA45D}" type="datetimeFigureOut">
              <a:rPr lang="en-SG" smtClean="0"/>
              <a:t>17/11/2013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4C0E-D2DE-406A-92DB-8A2A49A39A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7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2562"/>
              </p:ext>
            </p:extLst>
          </p:nvPr>
        </p:nvGraphicFramePr>
        <p:xfrm>
          <a:off x="1088111" y="507831"/>
          <a:ext cx="10328857" cy="6105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6659"/>
                <a:gridCol w="3593534"/>
                <a:gridCol w="2099256"/>
                <a:gridCol w="2189408"/>
              </a:tblGrid>
              <a:tr h="34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1794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43277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Folded Corner 26"/>
          <p:cNvSpPr/>
          <p:nvPr/>
        </p:nvSpPr>
        <p:spPr>
          <a:xfrm>
            <a:off x="3700079" y="5510368"/>
            <a:ext cx="1412925" cy="99516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3678627" y="5441963"/>
            <a:ext cx="1854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Task(3)</a:t>
            </a:r>
          </a:p>
          <a:p>
            <a:r>
              <a:rPr lang="en-US" sz="1600" dirty="0" smtClean="0"/>
              <a:t>Retrieve data </a:t>
            </a:r>
          </a:p>
          <a:p>
            <a:r>
              <a:rPr lang="en-US" sz="1600" dirty="0" smtClean="0"/>
              <a:t>using user</a:t>
            </a:r>
          </a:p>
          <a:p>
            <a:r>
              <a:rPr lang="en-US" sz="1600" dirty="0" smtClean="0"/>
              <a:t> interface.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5233388" y="5488197"/>
            <a:ext cx="1570152" cy="103950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olded Corner 29"/>
          <p:cNvSpPr/>
          <p:nvPr/>
        </p:nvSpPr>
        <p:spPr>
          <a:xfrm>
            <a:off x="3712085" y="4089044"/>
            <a:ext cx="1727916" cy="132343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5210209" y="5452686"/>
            <a:ext cx="1854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Task(4)</a:t>
            </a:r>
          </a:p>
          <a:p>
            <a:r>
              <a:rPr lang="en-US" sz="1600" dirty="0" smtClean="0"/>
              <a:t>Authorized user </a:t>
            </a:r>
          </a:p>
          <a:p>
            <a:r>
              <a:rPr lang="en-US" sz="1600" dirty="0" smtClean="0"/>
              <a:t>can view/edit the data.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6181" y="4027088"/>
            <a:ext cx="185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Task(1)</a:t>
            </a:r>
          </a:p>
          <a:p>
            <a:r>
              <a:rPr lang="en-US" sz="1600" dirty="0" smtClean="0"/>
              <a:t>Define data</a:t>
            </a:r>
          </a:p>
          <a:p>
            <a:r>
              <a:rPr lang="en-US" sz="1600" dirty="0" smtClean="0"/>
              <a:t> model for student Attendance at a particular session.</a:t>
            </a:r>
            <a:endParaRPr lang="en-SG" sz="1600" dirty="0"/>
          </a:p>
        </p:txBody>
      </p:sp>
      <p:sp>
        <p:nvSpPr>
          <p:cNvPr id="33" name="Folded Corner 32"/>
          <p:cNvSpPr/>
          <p:nvPr/>
        </p:nvSpPr>
        <p:spPr>
          <a:xfrm>
            <a:off x="3712391" y="1896959"/>
            <a:ext cx="1381418" cy="96537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olded Corner 33"/>
          <p:cNvSpPr/>
          <p:nvPr/>
        </p:nvSpPr>
        <p:spPr>
          <a:xfrm>
            <a:off x="5325261" y="926136"/>
            <a:ext cx="1265354" cy="86042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olded Corner 35"/>
          <p:cNvSpPr/>
          <p:nvPr/>
        </p:nvSpPr>
        <p:spPr>
          <a:xfrm>
            <a:off x="3700079" y="2925735"/>
            <a:ext cx="1798761" cy="104998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olded Corner 36"/>
          <p:cNvSpPr/>
          <p:nvPr/>
        </p:nvSpPr>
        <p:spPr>
          <a:xfrm>
            <a:off x="5643820" y="4067291"/>
            <a:ext cx="1272876" cy="132343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630172" y="4033366"/>
            <a:ext cx="1867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Task(2)</a:t>
            </a:r>
          </a:p>
          <a:p>
            <a:r>
              <a:rPr lang="en-US" sz="1600" dirty="0" smtClean="0"/>
              <a:t>Create data in </a:t>
            </a:r>
          </a:p>
          <a:p>
            <a:r>
              <a:rPr lang="en-US" sz="1600" dirty="0" smtClean="0"/>
              <a:t>data model </a:t>
            </a:r>
          </a:p>
          <a:p>
            <a:r>
              <a:rPr lang="en-US" sz="1600" dirty="0" smtClean="0"/>
              <a:t>using user </a:t>
            </a:r>
          </a:p>
          <a:p>
            <a:r>
              <a:rPr lang="en-US" sz="1600" dirty="0" smtClean="0"/>
              <a:t>interface. 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5325260" y="1853651"/>
            <a:ext cx="1646027" cy="98532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311613" y="1813301"/>
            <a:ext cx="1854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Task(4)</a:t>
            </a:r>
          </a:p>
          <a:p>
            <a:r>
              <a:rPr lang="en-US" sz="1600" dirty="0" smtClean="0"/>
              <a:t>Test exported </a:t>
            </a:r>
          </a:p>
          <a:p>
            <a:r>
              <a:rPr lang="en-US" sz="1600" dirty="0" smtClean="0"/>
              <a:t>files with </a:t>
            </a:r>
          </a:p>
          <a:p>
            <a:r>
              <a:rPr lang="en-US" sz="1600" dirty="0" smtClean="0"/>
              <a:t>Microsoft Excel.</a:t>
            </a:r>
            <a:endParaRPr lang="en-SG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7514" y="2925764"/>
            <a:ext cx="1909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Task(5)</a:t>
            </a:r>
          </a:p>
          <a:p>
            <a:r>
              <a:rPr lang="en-US" sz="1600" dirty="0" smtClean="0"/>
              <a:t>Admin can select various information</a:t>
            </a:r>
          </a:p>
          <a:p>
            <a:r>
              <a:rPr lang="en-US" sz="1600" dirty="0" smtClean="0"/>
              <a:t>to export.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25261" y="877113"/>
            <a:ext cx="185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Task(2)</a:t>
            </a:r>
          </a:p>
          <a:p>
            <a:r>
              <a:rPr lang="en-US" sz="1600" dirty="0" smtClean="0"/>
              <a:t>Create data in </a:t>
            </a:r>
          </a:p>
          <a:p>
            <a:r>
              <a:rPr lang="en-US" sz="1600" dirty="0" smtClean="0"/>
              <a:t>data model.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700079" y="926221"/>
            <a:ext cx="1265354" cy="90077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7683" y="878712"/>
            <a:ext cx="185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Task(1)</a:t>
            </a:r>
          </a:p>
          <a:p>
            <a:r>
              <a:rPr lang="en-US" sz="1600" dirty="0" smtClean="0"/>
              <a:t>Define data</a:t>
            </a:r>
          </a:p>
          <a:p>
            <a:r>
              <a:rPr lang="en-US" sz="1600" dirty="0" smtClean="0"/>
              <a:t> model.</a:t>
            </a:r>
            <a:endParaRPr lang="en-SG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82275" y="1925846"/>
            <a:ext cx="1854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Task(3)</a:t>
            </a:r>
          </a:p>
          <a:p>
            <a:r>
              <a:rPr lang="en-US" sz="1600" dirty="0" smtClean="0"/>
              <a:t>Export selected course data.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35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7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096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91745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2755" y="4229948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90375" y="1181086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22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8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4790375" y="2459007"/>
            <a:ext cx="1970447" cy="1246238"/>
            <a:chOff x="3700079" y="2898506"/>
            <a:chExt cx="1909030" cy="1317068"/>
          </a:xfrm>
        </p:grpSpPr>
        <p:sp>
          <p:nvSpPr>
            <p:cNvPr id="42" name="Folded Corner 41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0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25908734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2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13196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2755" y="4229948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03890" y="988235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46093" y="2284796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22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8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78592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307066302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reeform 4"/>
          <p:cNvSpPr/>
          <p:nvPr/>
        </p:nvSpPr>
        <p:spPr>
          <a:xfrm>
            <a:off x="3943350" y="2571750"/>
            <a:ext cx="2876550" cy="1295400"/>
          </a:xfrm>
          <a:custGeom>
            <a:avLst/>
            <a:gdLst>
              <a:gd name="connsiteX0" fmla="*/ 0 w 2876550"/>
              <a:gd name="connsiteY0" fmla="*/ 0 h 1295400"/>
              <a:gd name="connsiteX1" fmla="*/ 1581150 w 2876550"/>
              <a:gd name="connsiteY1" fmla="*/ 723900 h 1295400"/>
              <a:gd name="connsiteX2" fmla="*/ 2857500 w 2876550"/>
              <a:gd name="connsiteY2" fmla="*/ 1276350 h 1295400"/>
              <a:gd name="connsiteX3" fmla="*/ 2857500 w 2876550"/>
              <a:gd name="connsiteY3" fmla="*/ 1276350 h 1295400"/>
              <a:gd name="connsiteX4" fmla="*/ 2876550 w 2876550"/>
              <a:gd name="connsiteY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550" h="1295400">
                <a:moveTo>
                  <a:pt x="0" y="0"/>
                </a:moveTo>
                <a:lnTo>
                  <a:pt x="1581150" y="723900"/>
                </a:lnTo>
                <a:cubicBezTo>
                  <a:pt x="2057400" y="936625"/>
                  <a:pt x="2857500" y="1276350"/>
                  <a:pt x="2857500" y="1276350"/>
                </a:cubicBezTo>
                <a:lnTo>
                  <a:pt x="2857500" y="1276350"/>
                </a:lnTo>
                <a:lnTo>
                  <a:pt x="2876550" y="129540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82153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2755" y="4229948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2775" y="1007285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17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7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34810" y="2326993"/>
            <a:ext cx="1970447" cy="1246238"/>
            <a:chOff x="3700079" y="2898506"/>
            <a:chExt cx="1909030" cy="1317068"/>
          </a:xfrm>
        </p:grpSpPr>
        <p:sp>
          <p:nvSpPr>
            <p:cNvPr id="41" name="Folded Corner 40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34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50958059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1"/>
          <p:cNvSpPr/>
          <p:nvPr/>
        </p:nvSpPr>
        <p:spPr>
          <a:xfrm>
            <a:off x="3924300" y="2571750"/>
            <a:ext cx="2901802" cy="1341031"/>
          </a:xfrm>
          <a:custGeom>
            <a:avLst/>
            <a:gdLst>
              <a:gd name="connsiteX0" fmla="*/ 0 w 4133850"/>
              <a:gd name="connsiteY0" fmla="*/ 0 h 1924050"/>
              <a:gd name="connsiteX1" fmla="*/ 1600200 w 4133850"/>
              <a:gd name="connsiteY1" fmla="*/ 742950 h 1924050"/>
              <a:gd name="connsiteX2" fmla="*/ 2895600 w 4133850"/>
              <a:gd name="connsiteY2" fmla="*/ 1314450 h 1924050"/>
              <a:gd name="connsiteX3" fmla="*/ 4133850 w 4133850"/>
              <a:gd name="connsiteY3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850" h="1924050">
                <a:moveTo>
                  <a:pt x="0" y="0"/>
                </a:moveTo>
                <a:lnTo>
                  <a:pt x="1600200" y="742950"/>
                </a:lnTo>
                <a:cubicBezTo>
                  <a:pt x="2082800" y="962025"/>
                  <a:pt x="2473325" y="1117600"/>
                  <a:pt x="2895600" y="1314450"/>
                </a:cubicBezTo>
                <a:cubicBezTo>
                  <a:pt x="3317875" y="1511300"/>
                  <a:pt x="3725862" y="1717675"/>
                  <a:pt x="4133850" y="19240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658140" y="1892595"/>
            <a:ext cx="1360967" cy="701749"/>
          </a:xfrm>
          <a:custGeom>
            <a:avLst/>
            <a:gdLst>
              <a:gd name="connsiteX0" fmla="*/ 0 w 1360967"/>
              <a:gd name="connsiteY0" fmla="*/ 0 h 701749"/>
              <a:gd name="connsiteX1" fmla="*/ 1360967 w 1360967"/>
              <a:gd name="connsiteY1" fmla="*/ 701749 h 701749"/>
              <a:gd name="connsiteX2" fmla="*/ 1360967 w 1360967"/>
              <a:gd name="connsiteY2" fmla="*/ 701749 h 70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0967" h="701749">
                <a:moveTo>
                  <a:pt x="0" y="0"/>
                </a:moveTo>
                <a:lnTo>
                  <a:pt x="1360967" y="701749"/>
                </a:lnTo>
                <a:lnTo>
                  <a:pt x="1360967" y="70174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3298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2755" y="4229948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155" y="1746187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90375" y="1068357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13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/>
              <a:t>7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7742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31392477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1"/>
          <p:cNvSpPr/>
          <p:nvPr/>
        </p:nvSpPr>
        <p:spPr>
          <a:xfrm>
            <a:off x="3924300" y="2571750"/>
            <a:ext cx="4133850" cy="1924050"/>
          </a:xfrm>
          <a:custGeom>
            <a:avLst/>
            <a:gdLst>
              <a:gd name="connsiteX0" fmla="*/ 0 w 4133850"/>
              <a:gd name="connsiteY0" fmla="*/ 0 h 1924050"/>
              <a:gd name="connsiteX1" fmla="*/ 1600200 w 4133850"/>
              <a:gd name="connsiteY1" fmla="*/ 742950 h 1924050"/>
              <a:gd name="connsiteX2" fmla="*/ 2895600 w 4133850"/>
              <a:gd name="connsiteY2" fmla="*/ 1314450 h 1924050"/>
              <a:gd name="connsiteX3" fmla="*/ 4133850 w 4133850"/>
              <a:gd name="connsiteY3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850" h="1924050">
                <a:moveTo>
                  <a:pt x="0" y="0"/>
                </a:moveTo>
                <a:lnTo>
                  <a:pt x="1600200" y="742950"/>
                </a:lnTo>
                <a:cubicBezTo>
                  <a:pt x="2082800" y="962025"/>
                  <a:pt x="2473325" y="1117600"/>
                  <a:pt x="2895600" y="1314450"/>
                </a:cubicBezTo>
                <a:cubicBezTo>
                  <a:pt x="3317875" y="1511300"/>
                  <a:pt x="3725862" y="1717675"/>
                  <a:pt x="4133850" y="19240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2561092" y="1781362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2764465" y="1871330"/>
            <a:ext cx="1254642" cy="701749"/>
          </a:xfrm>
          <a:custGeom>
            <a:avLst/>
            <a:gdLst>
              <a:gd name="connsiteX0" fmla="*/ 0 w 1254642"/>
              <a:gd name="connsiteY0" fmla="*/ 0 h 701749"/>
              <a:gd name="connsiteX1" fmla="*/ 1254642 w 1254642"/>
              <a:gd name="connsiteY1" fmla="*/ 701749 h 701749"/>
              <a:gd name="connsiteX2" fmla="*/ 1254642 w 1254642"/>
              <a:gd name="connsiteY2" fmla="*/ 701749 h 701749"/>
              <a:gd name="connsiteX3" fmla="*/ 1254642 w 1254642"/>
              <a:gd name="connsiteY3" fmla="*/ 701749 h 701749"/>
              <a:gd name="connsiteX4" fmla="*/ 1190847 w 1254642"/>
              <a:gd name="connsiteY4" fmla="*/ 701749 h 70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42" h="701749">
                <a:moveTo>
                  <a:pt x="0" y="0"/>
                </a:moveTo>
                <a:lnTo>
                  <a:pt x="1254642" y="701749"/>
                </a:lnTo>
                <a:lnTo>
                  <a:pt x="1254642" y="701749"/>
                </a:lnTo>
                <a:lnTo>
                  <a:pt x="1254642" y="701749"/>
                </a:lnTo>
                <a:lnTo>
                  <a:pt x="1190847" y="70174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2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70852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92755" y="4229948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155" y="1746187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90375" y="1068357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13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7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99276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39296897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8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24130"/>
              </p:ext>
            </p:extLst>
          </p:nvPr>
        </p:nvGraphicFramePr>
        <p:xfrm>
          <a:off x="2032000" y="719666"/>
          <a:ext cx="847677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316"/>
                <a:gridCol w="2408072"/>
                <a:gridCol w="2119194"/>
                <a:gridCol w="2119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Days in the Sprint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Hours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per Day 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Hours in the Sprint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Xiong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Jasmine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Veronica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Yi</a:t>
                      </a:r>
                      <a:r>
                        <a:rPr lang="en-US" baseline="0" smtClean="0"/>
                        <a:t> Kai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97229"/>
              </p:ext>
            </p:extLst>
          </p:nvPr>
        </p:nvGraphicFramePr>
        <p:xfrm>
          <a:off x="2025748" y="3235569"/>
          <a:ext cx="8496886" cy="2419643"/>
        </p:xfrm>
        <a:graphic>
          <a:graphicData uri="http://schemas.openxmlformats.org/drawingml/2006/table">
            <a:tbl>
              <a:tblPr firstCol="1" bandRow="1" bandCol="1">
                <a:tableStyleId>{0660B408-B3CF-4A94-85FC-2B1E0A45F4A2}</a:tableStyleId>
              </a:tblPr>
              <a:tblGrid>
                <a:gridCol w="8496886"/>
              </a:tblGrid>
              <a:tr h="211016">
                <a:tc>
                  <a:txBody>
                    <a:bodyPr/>
                    <a:lstStyle/>
                    <a:p>
                      <a:pPr lvl="8"/>
                      <a:r>
                        <a:rPr lang="en-US" dirty="0" smtClean="0"/>
                        <a:t>    </a:t>
                      </a:r>
                      <a:r>
                        <a:rPr lang="en-US" baseline="0" dirty="0" smtClean="0"/>
                        <a:t>                           </a:t>
                      </a:r>
                      <a:r>
                        <a:rPr lang="en-US" b="0" dirty="0" smtClean="0"/>
                        <a:t>Su</a:t>
                      </a:r>
                      <a:r>
                        <a:rPr lang="en-US" b="0" baseline="0" dirty="0" smtClean="0"/>
                        <a:t>b Total:                   48     </a:t>
                      </a:r>
                      <a:endParaRPr lang="en-SG" dirty="0"/>
                    </a:p>
                  </a:txBody>
                  <a:tcPr/>
                </a:tc>
              </a:tr>
              <a:tr h="436099">
                <a:tc>
                  <a:txBody>
                    <a:bodyPr/>
                    <a:lstStyle/>
                    <a:p>
                      <a:pPr lvl="8" algn="l"/>
                      <a:r>
                        <a:rPr lang="en-US" b="0" dirty="0" smtClean="0"/>
                        <a:t>  Buffer(10-20%)</a:t>
                      </a:r>
                      <a:r>
                        <a:rPr lang="en-US" b="0" baseline="0" dirty="0" smtClean="0"/>
                        <a:t> – take 15%                -7.2          </a:t>
                      </a:r>
                      <a:endParaRPr lang="en-SG" b="0" dirty="0"/>
                    </a:p>
                  </a:txBody>
                  <a:tcPr/>
                </a:tc>
              </a:tr>
              <a:tr h="506437">
                <a:tc>
                  <a:txBody>
                    <a:bodyPr/>
                    <a:lstStyle/>
                    <a:p>
                      <a:pPr lvl="2"/>
                      <a:r>
                        <a:rPr lang="en-US" b="0" dirty="0" smtClean="0"/>
                        <a:t>   Time</a:t>
                      </a:r>
                      <a:r>
                        <a:rPr lang="en-US" b="0" baseline="0" dirty="0" smtClean="0"/>
                        <a:t> for Product Backlog Grooming (10-20%)- take 15%                -6.12</a:t>
                      </a:r>
                      <a:endParaRPr lang="en-SG" b="0" dirty="0"/>
                    </a:p>
                  </a:txBody>
                  <a:tcPr/>
                </a:tc>
              </a:tr>
              <a:tr h="379827">
                <a:tc>
                  <a:txBody>
                    <a:bodyPr/>
                    <a:lstStyle/>
                    <a:p>
                      <a:pPr marL="3657600" marR="0" lvl="8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           Available</a:t>
                      </a:r>
                      <a:r>
                        <a:rPr lang="en-US" b="0" baseline="0" dirty="0" smtClean="0"/>
                        <a:t> Time :                34.68                       </a:t>
                      </a:r>
                      <a:endParaRPr lang="en-SG" b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20040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Final available Time(Round</a:t>
                      </a:r>
                      <a:r>
                        <a:rPr lang="en-US" b="0" baseline="0" dirty="0" smtClean="0"/>
                        <a:t> Up) :                   35</a:t>
                      </a:r>
                      <a:endParaRPr lang="en-SG" b="0" dirty="0" smtClean="0"/>
                    </a:p>
                  </a:txBody>
                  <a:tcPr/>
                </a:tc>
              </a:tr>
              <a:tr h="196947">
                <a:tc>
                  <a:txBody>
                    <a:bodyPr/>
                    <a:lstStyle/>
                    <a:p>
                      <a:pPr lvl="7"/>
                      <a:endParaRPr lang="en-SG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4345" y="3165231"/>
            <a:ext cx="14067" cy="2518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26371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4291" y="4051639"/>
            <a:ext cx="1854558" cy="1100231"/>
            <a:chOff x="433836" y="4088455"/>
            <a:chExt cx="1854558" cy="1100231"/>
          </a:xfrm>
        </p:grpSpPr>
        <p:sp>
          <p:nvSpPr>
            <p:cNvPr id="29" name="Folded Corner 28"/>
            <p:cNvSpPr/>
            <p:nvPr/>
          </p:nvSpPr>
          <p:spPr>
            <a:xfrm>
              <a:off x="461186" y="4149180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836" y="408845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155" y="1746187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402" y="995656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13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983558" y="169277"/>
            <a:ext cx="252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13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938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09392726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1"/>
          <p:cNvSpPr/>
          <p:nvPr/>
        </p:nvSpPr>
        <p:spPr>
          <a:xfrm>
            <a:off x="2679405" y="1850065"/>
            <a:ext cx="1415246" cy="815897"/>
          </a:xfrm>
          <a:custGeom>
            <a:avLst/>
            <a:gdLst>
              <a:gd name="connsiteX0" fmla="*/ 0 w 1415246"/>
              <a:gd name="connsiteY0" fmla="*/ 0 h 815897"/>
              <a:gd name="connsiteX1" fmla="*/ 1297172 w 1415246"/>
              <a:gd name="connsiteY1" fmla="*/ 744279 h 815897"/>
              <a:gd name="connsiteX2" fmla="*/ 1275907 w 1415246"/>
              <a:gd name="connsiteY2" fmla="*/ 744279 h 81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5246" h="815897">
                <a:moveTo>
                  <a:pt x="0" y="0"/>
                </a:moveTo>
                <a:lnTo>
                  <a:pt x="1297172" y="744279"/>
                </a:lnTo>
                <a:cubicBezTo>
                  <a:pt x="1509823" y="868326"/>
                  <a:pt x="1392865" y="806302"/>
                  <a:pt x="1275907" y="7442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34047" y="2551814"/>
            <a:ext cx="5911702" cy="2913321"/>
          </a:xfrm>
          <a:custGeom>
            <a:avLst/>
            <a:gdLst>
              <a:gd name="connsiteX0" fmla="*/ 0 w 5911702"/>
              <a:gd name="connsiteY0" fmla="*/ 0 h 2913321"/>
              <a:gd name="connsiteX1" fmla="*/ 1531088 w 5911702"/>
              <a:gd name="connsiteY1" fmla="*/ 701749 h 2913321"/>
              <a:gd name="connsiteX2" fmla="*/ 2934586 w 5911702"/>
              <a:gd name="connsiteY2" fmla="*/ 1382233 h 2913321"/>
              <a:gd name="connsiteX3" fmla="*/ 4146697 w 5911702"/>
              <a:gd name="connsiteY3" fmla="*/ 1998921 h 2913321"/>
              <a:gd name="connsiteX4" fmla="*/ 5911702 w 5911702"/>
              <a:gd name="connsiteY4" fmla="*/ 2913321 h 2913321"/>
              <a:gd name="connsiteX5" fmla="*/ 5911702 w 5911702"/>
              <a:gd name="connsiteY5" fmla="*/ 2913321 h 291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1702" h="2913321">
                <a:moveTo>
                  <a:pt x="0" y="0"/>
                </a:moveTo>
                <a:lnTo>
                  <a:pt x="1531088" y="701749"/>
                </a:lnTo>
                <a:cubicBezTo>
                  <a:pt x="2020186" y="932121"/>
                  <a:pt x="2498651" y="1166038"/>
                  <a:pt x="2934586" y="1382233"/>
                </a:cubicBezTo>
                <a:cubicBezTo>
                  <a:pt x="3370521" y="1598428"/>
                  <a:pt x="4146697" y="1998921"/>
                  <a:pt x="4146697" y="1998921"/>
                </a:cubicBezTo>
                <a:lnTo>
                  <a:pt x="5911702" y="2913321"/>
                </a:lnTo>
                <a:lnTo>
                  <a:pt x="5911702" y="29133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14473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056278" y="5317149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02642" y="5558391"/>
            <a:ext cx="1854558" cy="1039506"/>
            <a:chOff x="433836" y="4088455"/>
            <a:chExt cx="1854558" cy="1100231"/>
          </a:xfrm>
        </p:grpSpPr>
        <p:sp>
          <p:nvSpPr>
            <p:cNvPr id="29" name="Folded Corner 28"/>
            <p:cNvSpPr/>
            <p:nvPr/>
          </p:nvSpPr>
          <p:spPr>
            <a:xfrm>
              <a:off x="461186" y="4149180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836" y="408845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37216" y="3928529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5538" y="395761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155" y="1746187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59761" y="2823405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3 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/>
              <a:t>0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79268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7342842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1"/>
          <p:cNvSpPr/>
          <p:nvPr/>
        </p:nvSpPr>
        <p:spPr>
          <a:xfrm>
            <a:off x="2679405" y="1850065"/>
            <a:ext cx="1415246" cy="815897"/>
          </a:xfrm>
          <a:custGeom>
            <a:avLst/>
            <a:gdLst>
              <a:gd name="connsiteX0" fmla="*/ 0 w 1415246"/>
              <a:gd name="connsiteY0" fmla="*/ 0 h 815897"/>
              <a:gd name="connsiteX1" fmla="*/ 1297172 w 1415246"/>
              <a:gd name="connsiteY1" fmla="*/ 744279 h 815897"/>
              <a:gd name="connsiteX2" fmla="*/ 1275907 w 1415246"/>
              <a:gd name="connsiteY2" fmla="*/ 744279 h 81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5246" h="815897">
                <a:moveTo>
                  <a:pt x="0" y="0"/>
                </a:moveTo>
                <a:lnTo>
                  <a:pt x="1297172" y="744279"/>
                </a:lnTo>
                <a:cubicBezTo>
                  <a:pt x="1509823" y="868326"/>
                  <a:pt x="1392865" y="806302"/>
                  <a:pt x="1275907" y="7442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76577" y="2551814"/>
            <a:ext cx="7253634" cy="3529805"/>
          </a:xfrm>
          <a:custGeom>
            <a:avLst/>
            <a:gdLst>
              <a:gd name="connsiteX0" fmla="*/ 0 w 7253634"/>
              <a:gd name="connsiteY0" fmla="*/ 0 h 3529805"/>
              <a:gd name="connsiteX1" fmla="*/ 1552353 w 7253634"/>
              <a:gd name="connsiteY1" fmla="*/ 723014 h 3529805"/>
              <a:gd name="connsiteX2" fmla="*/ 2828260 w 7253634"/>
              <a:gd name="connsiteY2" fmla="*/ 1339702 h 3529805"/>
              <a:gd name="connsiteX3" fmla="*/ 4104167 w 7253634"/>
              <a:gd name="connsiteY3" fmla="*/ 1977656 h 3529805"/>
              <a:gd name="connsiteX4" fmla="*/ 6847367 w 7253634"/>
              <a:gd name="connsiteY4" fmla="*/ 3338623 h 3529805"/>
              <a:gd name="connsiteX5" fmla="*/ 7187609 w 7253634"/>
              <a:gd name="connsiteY5" fmla="*/ 3487479 h 35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3634" h="3529805">
                <a:moveTo>
                  <a:pt x="0" y="0"/>
                </a:moveTo>
                <a:lnTo>
                  <a:pt x="1552353" y="723014"/>
                </a:lnTo>
                <a:lnTo>
                  <a:pt x="2828260" y="1339702"/>
                </a:lnTo>
                <a:lnTo>
                  <a:pt x="4104167" y="1977656"/>
                </a:lnTo>
                <a:lnTo>
                  <a:pt x="6847367" y="3338623"/>
                </a:lnTo>
                <a:cubicBezTo>
                  <a:pt x="7361274" y="3590260"/>
                  <a:pt x="7274441" y="3538869"/>
                  <a:pt x="7187609" y="34874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89853074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2561092" y="1781362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85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4456"/>
              </p:ext>
            </p:extLst>
          </p:nvPr>
        </p:nvGraphicFramePr>
        <p:xfrm>
          <a:off x="248431" y="516196"/>
          <a:ext cx="11638769" cy="6105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5587"/>
                <a:gridCol w="3330054"/>
                <a:gridCol w="3456058"/>
                <a:gridCol w="2467070"/>
              </a:tblGrid>
              <a:tr h="34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1794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43277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694857" y="4140662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25216" y="4121130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15413" y="4869242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05610" y="4909570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25216" y="930069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2202" y="2141268"/>
            <a:ext cx="1909030" cy="1077218"/>
            <a:chOff x="3700079" y="2898506"/>
            <a:chExt cx="1909030" cy="107721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36057" y="1848880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74048" y="1848880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94857" y="957365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35 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7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43317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109932222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5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80323"/>
              </p:ext>
            </p:extLst>
          </p:nvPr>
        </p:nvGraphicFramePr>
        <p:xfrm>
          <a:off x="248431" y="516196"/>
          <a:ext cx="11638769" cy="6105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5587"/>
                <a:gridCol w="2497540"/>
                <a:gridCol w="3507475"/>
                <a:gridCol w="3248167"/>
              </a:tblGrid>
              <a:tr h="34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1794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43277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65648" y="4161004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23196" y="4157901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19398" y="4205596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515599" y="4234677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23196" y="986252"/>
            <a:ext cx="1854558" cy="1077218"/>
            <a:chOff x="5319631" y="1828985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325260" y="1853651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9631" y="1828985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23841" y="2262549"/>
            <a:ext cx="1909030" cy="1077218"/>
            <a:chOff x="3700079" y="2898506"/>
            <a:chExt cx="1909030" cy="107721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252225" y="980983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89458" y="985163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0575" y="991166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28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/>
              <a:t>7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482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37947274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8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7563"/>
              </p:ext>
            </p:extLst>
          </p:nvPr>
        </p:nvGraphicFramePr>
        <p:xfrm>
          <a:off x="464021" y="507832"/>
          <a:ext cx="11136573" cy="621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2652"/>
                <a:gridCol w="1893566"/>
                <a:gridCol w="3234519"/>
                <a:gridCol w="3725836"/>
              </a:tblGrid>
              <a:tr h="34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Not Started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 in Progress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r>
                        <a:rPr lang="en-US" baseline="0" dirty="0" smtClean="0"/>
                        <a:t> Completed</a:t>
                      </a:r>
                      <a:endParaRPr lang="en-SG" dirty="0"/>
                    </a:p>
                  </a:txBody>
                  <a:tcPr/>
                </a:tc>
              </a:tr>
              <a:tr h="3016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PBI #1</a:t>
                      </a:r>
                    </a:p>
                    <a:p>
                      <a:r>
                        <a:rPr lang="en-US" sz="1800" dirty="0" smtClean="0"/>
                        <a:t>As an admin, I want to export selected</a:t>
                      </a:r>
                      <a:r>
                        <a:rPr lang="en-US" sz="1800" baseline="0" dirty="0" smtClean="0"/>
                        <a:t> course data as a CSV file so that I can upload this data to other university information systems.</a:t>
                      </a:r>
                    </a:p>
                    <a:p>
                      <a:r>
                        <a:rPr lang="en-US" sz="1800" baseline="0" dirty="0" smtClean="0"/>
                        <a:t>(total: 15 hours)</a:t>
                      </a:r>
                      <a:endParaRPr lang="en-US" sz="1800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2701659">
                <a:tc>
                  <a:txBody>
                    <a:bodyPr/>
                    <a:lstStyle/>
                    <a:p>
                      <a:r>
                        <a:rPr lang="en-US" dirty="0" smtClean="0"/>
                        <a:t>PBI</a:t>
                      </a:r>
                      <a:r>
                        <a:rPr lang="en-US" baseline="0" dirty="0" smtClean="0"/>
                        <a:t> #2</a:t>
                      </a:r>
                    </a:p>
                    <a:p>
                      <a:r>
                        <a:rPr lang="en-US" baseline="0" dirty="0" smtClean="0"/>
                        <a:t>As a tutor, I want to be able to record attendance of students at a particular session so that this data can be stored for university records.</a:t>
                      </a:r>
                    </a:p>
                    <a:p>
                      <a:r>
                        <a:rPr lang="en-US" baseline="0" dirty="0" smtClean="0"/>
                        <a:t>(total:20 hours)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189910" y="5780782"/>
            <a:ext cx="1854558" cy="1077218"/>
            <a:chOff x="3558302" y="5367698"/>
            <a:chExt cx="1854558" cy="1077218"/>
          </a:xfrm>
        </p:grpSpPr>
        <p:sp>
          <p:nvSpPr>
            <p:cNvPr id="27" name="Folded Corner 26"/>
            <p:cNvSpPr/>
            <p:nvPr/>
          </p:nvSpPr>
          <p:spPr>
            <a:xfrm>
              <a:off x="3605737" y="5425154"/>
              <a:ext cx="1412925" cy="995165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8302" y="5367698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Retrieve data </a:t>
              </a:r>
            </a:p>
            <a:p>
              <a:r>
                <a:rPr lang="en-US" sz="1600" dirty="0" smtClean="0"/>
                <a:t>using user</a:t>
              </a:r>
            </a:p>
            <a:p>
              <a:r>
                <a:rPr lang="en-US" sz="1600" dirty="0" smtClean="0"/>
                <a:t> interface.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4253" y="4121423"/>
            <a:ext cx="1854558" cy="1116282"/>
            <a:chOff x="5180050" y="5411421"/>
            <a:chExt cx="1854558" cy="1116282"/>
          </a:xfrm>
        </p:grpSpPr>
        <p:sp>
          <p:nvSpPr>
            <p:cNvPr id="29" name="Folded Corner 28"/>
            <p:cNvSpPr/>
            <p:nvPr/>
          </p:nvSpPr>
          <p:spPr>
            <a:xfrm>
              <a:off x="5233388" y="5488197"/>
              <a:ext cx="1570152" cy="1039506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0050" y="5411421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Authorized user </a:t>
              </a:r>
            </a:p>
            <a:p>
              <a:r>
                <a:rPr lang="en-US" sz="1600" dirty="0" smtClean="0"/>
                <a:t>can view/edit the data.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10504" y="4143946"/>
            <a:ext cx="1854558" cy="1363767"/>
            <a:chOff x="6007423" y="4077672"/>
            <a:chExt cx="1854558" cy="1363767"/>
          </a:xfrm>
        </p:grpSpPr>
        <p:sp>
          <p:nvSpPr>
            <p:cNvPr id="30" name="Folded Corner 29"/>
            <p:cNvSpPr/>
            <p:nvPr/>
          </p:nvSpPr>
          <p:spPr>
            <a:xfrm>
              <a:off x="6034135" y="4118000"/>
              <a:ext cx="1727916" cy="13234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7423" y="4077672"/>
              <a:ext cx="18545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model for student Attendance at a particular session.</a:t>
              </a:r>
              <a:endParaRPr lang="en-SG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06898" y="4140955"/>
            <a:ext cx="1867439" cy="1334686"/>
            <a:chOff x="7861981" y="4118000"/>
            <a:chExt cx="1867439" cy="1334686"/>
          </a:xfrm>
        </p:grpSpPr>
        <p:sp>
          <p:nvSpPr>
            <p:cNvPr id="37" name="Folded Corner 36"/>
            <p:cNvSpPr/>
            <p:nvPr/>
          </p:nvSpPr>
          <p:spPr>
            <a:xfrm>
              <a:off x="7861981" y="4132328"/>
              <a:ext cx="1272876" cy="132035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1981" y="4118000"/>
              <a:ext cx="1867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 </a:t>
              </a:r>
            </a:p>
            <a:p>
              <a:r>
                <a:rPr lang="en-US" sz="1600" dirty="0" smtClean="0"/>
                <a:t>using user </a:t>
              </a:r>
            </a:p>
            <a:p>
              <a:r>
                <a:rPr lang="en-US" sz="1600" dirty="0" smtClean="0"/>
                <a:t>interface.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68874" y="1015648"/>
            <a:ext cx="1854558" cy="1077218"/>
            <a:chOff x="496350" y="1098446"/>
            <a:chExt cx="1854558" cy="1077218"/>
          </a:xfrm>
        </p:grpSpPr>
        <p:sp>
          <p:nvSpPr>
            <p:cNvPr id="32" name="Folded Corner 31"/>
            <p:cNvSpPr/>
            <p:nvPr/>
          </p:nvSpPr>
          <p:spPr>
            <a:xfrm>
              <a:off x="543785" y="1098446"/>
              <a:ext cx="1646027" cy="9853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6350" y="1098446"/>
              <a:ext cx="18545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Task(4)</a:t>
              </a:r>
            </a:p>
            <a:p>
              <a:r>
                <a:rPr lang="en-US" sz="1600" dirty="0" smtClean="0"/>
                <a:t>Test exported </a:t>
              </a:r>
            </a:p>
            <a:p>
              <a:r>
                <a:rPr lang="en-US" sz="1600" dirty="0" smtClean="0"/>
                <a:t>files with </a:t>
              </a:r>
            </a:p>
            <a:p>
              <a:r>
                <a:rPr lang="en-US" sz="1600" dirty="0" smtClean="0"/>
                <a:t>Microsoft Excel.</a:t>
              </a:r>
              <a:endParaRPr lang="en-SG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6309" y="2362710"/>
            <a:ext cx="1970447" cy="1246238"/>
            <a:chOff x="3700079" y="2898506"/>
            <a:chExt cx="1909030" cy="1317068"/>
          </a:xfrm>
        </p:grpSpPr>
        <p:sp>
          <p:nvSpPr>
            <p:cNvPr id="36" name="Folded Corner 35"/>
            <p:cNvSpPr/>
            <p:nvPr/>
          </p:nvSpPr>
          <p:spPr>
            <a:xfrm>
              <a:off x="3700079" y="2925735"/>
              <a:ext cx="1798761" cy="104998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0079" y="2898506"/>
              <a:ext cx="1909030" cy="13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Task(5)</a:t>
              </a:r>
            </a:p>
            <a:p>
              <a:r>
                <a:rPr lang="en-US" sz="1600" dirty="0" smtClean="0"/>
                <a:t>Admin can select various information</a:t>
              </a:r>
            </a:p>
            <a:p>
              <a:r>
                <a:rPr lang="en-US" sz="1600" dirty="0" smtClean="0"/>
                <a:t>to export.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51843" y="888698"/>
            <a:ext cx="1854558" cy="865886"/>
            <a:chOff x="5311613" y="920674"/>
            <a:chExt cx="1854558" cy="865886"/>
          </a:xfrm>
        </p:grpSpPr>
        <p:sp>
          <p:nvSpPr>
            <p:cNvPr id="34" name="Folded Corner 33"/>
            <p:cNvSpPr/>
            <p:nvPr/>
          </p:nvSpPr>
          <p:spPr>
            <a:xfrm>
              <a:off x="5325261" y="926136"/>
              <a:ext cx="1265354" cy="86042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1613" y="920674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Task(2)</a:t>
              </a:r>
            </a:p>
            <a:p>
              <a:r>
                <a:rPr lang="en-US" sz="1600" dirty="0" smtClean="0"/>
                <a:t>Create data in </a:t>
              </a:r>
            </a:p>
            <a:p>
              <a:r>
                <a:rPr lang="en-US" sz="1600" dirty="0" smtClean="0"/>
                <a:t>data model.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51528" y="906839"/>
            <a:ext cx="1854558" cy="900775"/>
            <a:chOff x="7179819" y="885785"/>
            <a:chExt cx="1854558" cy="900775"/>
          </a:xfrm>
        </p:grpSpPr>
        <p:sp>
          <p:nvSpPr>
            <p:cNvPr id="38" name="Folded Corner 37"/>
            <p:cNvSpPr/>
            <p:nvPr/>
          </p:nvSpPr>
          <p:spPr>
            <a:xfrm>
              <a:off x="7179819" y="885786"/>
              <a:ext cx="1265354" cy="90077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79819" y="885785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Task(1)</a:t>
              </a:r>
            </a:p>
            <a:p>
              <a:r>
                <a:rPr lang="en-US" sz="1600" dirty="0" smtClean="0"/>
                <a:t>Define data</a:t>
              </a:r>
            </a:p>
            <a:p>
              <a:r>
                <a:rPr lang="en-US" sz="1600" dirty="0" smtClean="0"/>
                <a:t> model.</a:t>
              </a:r>
              <a:endParaRPr lang="en-SG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26162" y="1819511"/>
            <a:ext cx="1854558" cy="965378"/>
            <a:chOff x="3682275" y="1896959"/>
            <a:chExt cx="1854558" cy="965378"/>
          </a:xfrm>
        </p:grpSpPr>
        <p:sp>
          <p:nvSpPr>
            <p:cNvPr id="33" name="Folded Corner 32"/>
            <p:cNvSpPr/>
            <p:nvPr/>
          </p:nvSpPr>
          <p:spPr>
            <a:xfrm>
              <a:off x="3712391" y="1896959"/>
              <a:ext cx="1381418" cy="96537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2275" y="1925846"/>
              <a:ext cx="185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Task(3)</a:t>
              </a:r>
            </a:p>
            <a:p>
              <a:r>
                <a:rPr lang="en-US" sz="1600" dirty="0" smtClean="0"/>
                <a:t>Export selected course data.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570794" y="0"/>
            <a:ext cx="29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Available Time in Sprint =  </a:t>
            </a:r>
            <a:r>
              <a:rPr lang="en-US" sz="1600" b="1" dirty="0" smtClean="0"/>
              <a:t>22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53182" y="169277"/>
            <a:ext cx="225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Allocated so far =  </a:t>
            </a:r>
            <a:r>
              <a:rPr lang="en-US" sz="1600" b="1" dirty="0" smtClean="0"/>
              <a:t>8 </a:t>
            </a:r>
            <a:r>
              <a:rPr lang="en-US" sz="1600" b="1" dirty="0" err="1" smtClean="0"/>
              <a:t>hrs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238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64426350"/>
              </p:ext>
            </p:extLst>
          </p:nvPr>
        </p:nvGraphicFramePr>
        <p:xfrm>
          <a:off x="1955800" y="738716"/>
          <a:ext cx="892175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lus 3"/>
          <p:cNvSpPr/>
          <p:nvPr/>
        </p:nvSpPr>
        <p:spPr>
          <a:xfrm>
            <a:off x="3794468" y="2461846"/>
            <a:ext cx="323556" cy="19694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1"/>
          <p:cNvSpPr/>
          <p:nvPr/>
        </p:nvSpPr>
        <p:spPr>
          <a:xfrm>
            <a:off x="3905250" y="2571750"/>
            <a:ext cx="1696233" cy="745985"/>
          </a:xfrm>
          <a:custGeom>
            <a:avLst/>
            <a:gdLst>
              <a:gd name="connsiteX0" fmla="*/ 0 w 1696233"/>
              <a:gd name="connsiteY0" fmla="*/ 0 h 745985"/>
              <a:gd name="connsiteX1" fmla="*/ 1600200 w 1696233"/>
              <a:gd name="connsiteY1" fmla="*/ 704850 h 745985"/>
              <a:gd name="connsiteX2" fmla="*/ 1524000 w 1696233"/>
              <a:gd name="connsiteY2" fmla="*/ 666750 h 745985"/>
              <a:gd name="connsiteX3" fmla="*/ 1600200 w 1696233"/>
              <a:gd name="connsiteY3" fmla="*/ 704850 h 74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233" h="745985">
                <a:moveTo>
                  <a:pt x="0" y="0"/>
                </a:moveTo>
                <a:lnTo>
                  <a:pt x="1600200" y="704850"/>
                </a:lnTo>
                <a:cubicBezTo>
                  <a:pt x="1854200" y="815975"/>
                  <a:pt x="1524000" y="666750"/>
                  <a:pt x="1524000" y="666750"/>
                </a:cubicBezTo>
                <a:lnTo>
                  <a:pt x="1600200" y="70485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2133</Words>
  <Application>Microsoft Office PowerPoint</Application>
  <PresentationFormat>Custom</PresentationFormat>
  <Paragraphs>535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Nant Shun Lei Yee Win</dc:creator>
  <cp:lastModifiedBy>JasmineHu</cp:lastModifiedBy>
  <cp:revision>55</cp:revision>
  <dcterms:created xsi:type="dcterms:W3CDTF">2013-11-15T06:28:46Z</dcterms:created>
  <dcterms:modified xsi:type="dcterms:W3CDTF">2013-11-17T14:57:41Z</dcterms:modified>
</cp:coreProperties>
</file>