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8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8" r:id="rId16"/>
    <p:sldId id="269" r:id="rId17"/>
    <p:sldId id="270" r:id="rId18"/>
    <p:sldId id="271" r:id="rId19"/>
    <p:sldId id="272" r:id="rId20"/>
    <p:sldId id="273" r:id="rId21"/>
    <p:sldId id="277" r:id="rId22"/>
    <p:sldId id="274" r:id="rId23"/>
    <p:sldId id="275" r:id="rId24"/>
    <p:sldId id="276" r:id="rId25"/>
    <p:sldId id="280" r:id="rId26"/>
    <p:sldId id="279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71F5B-EBCD-48D5-A34B-15421D43D29A}" type="datetimeFigureOut">
              <a:rPr lang="en-US" smtClean="0"/>
              <a:t>26-Mar-19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F8DDB9-77EA-47DA-8961-7D4EB1A9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23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8DDB9-77EA-47DA-8961-7D4EB1A9254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29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DC81F-4294-4B7E-A1CB-E108B80063B4}" type="datetime1">
              <a:rPr lang="en-US" smtClean="0"/>
              <a:t>26-Mar-19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24DF-17C6-40A0-8FBE-0FF2E60F93BA}" type="datetime1">
              <a:rPr lang="en-US" smtClean="0"/>
              <a:t>26-Mar-19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82E4E-0AF8-4F0C-9A6F-0B9418FADCAC}" type="datetime1">
              <a:rPr lang="en-US" smtClean="0"/>
              <a:t>26-Mar-19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B32E-25E0-408D-895C-2898117B8B18}" type="datetime1">
              <a:rPr lang="en-US" smtClean="0"/>
              <a:t>26-Mar-19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6B86-6811-459F-914B-5304DCDE232C}" type="datetime1">
              <a:rPr lang="en-US" smtClean="0"/>
              <a:t>26-Mar-19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0431-9FA6-42F3-9D72-368046D73A0D}" type="datetime1">
              <a:rPr lang="en-US" smtClean="0"/>
              <a:t>26-Mar-19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96D6E-E512-4221-840E-A4BAE461EEF0}" type="datetime1">
              <a:rPr lang="en-US" smtClean="0"/>
              <a:t>26-Mar-19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8F75-F9B7-437E-B207-8FB9C2124377}" type="datetime1">
              <a:rPr lang="en-US" smtClean="0"/>
              <a:t>26-Mar-19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E24FC19-CA15-415B-ABDB-D06683149630}" type="datetime1">
              <a:rPr lang="en-US" smtClean="0"/>
              <a:t>26-Mar-19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5907-6CD6-4369-B3A4-FBB47B6B591F}" type="datetime1">
              <a:rPr lang="en-US" smtClean="0"/>
              <a:t>26-Mar-19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D7D2-D0A3-4752-A1DB-C91325A44670}" type="datetime1">
              <a:rPr lang="en-US" smtClean="0"/>
              <a:t>26-Mar-19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6556D-6D16-46A1-B083-9714C5A32CD7}" type="datetime1">
              <a:rPr lang="en-US" smtClean="0"/>
              <a:t>26-Mar-19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D46E-EF90-4B73-93C0-0B7506B5DDC3}" type="datetime1">
              <a:rPr lang="en-US" smtClean="0"/>
              <a:t>26-Mar-19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E12F-BD96-4B6F-A8FC-7657E496C6DE}" type="datetime1">
              <a:rPr lang="en-US" smtClean="0"/>
              <a:t>26-Mar-19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E97CD-6B2A-46BD-868A-E02ECC59ACA9}" type="datetime1">
              <a:rPr lang="en-US" smtClean="0"/>
              <a:t>26-Mar-19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93CA4-3544-406C-B55E-BB81E8F8EA10}" type="datetime1">
              <a:rPr lang="en-US" smtClean="0"/>
              <a:t>26-Mar-19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778AD-69C7-414C-90B5-01951FABA88C}" type="datetime1">
              <a:rPr lang="en-US" smtClean="0"/>
              <a:t>26-Mar-19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DD3FB-9D19-45B8-BFE4-D672DA9F23E1}" type="datetime1">
              <a:rPr lang="en-US" smtClean="0"/>
              <a:t>26-Mar-19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getbootstrap.com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getbootstrap.com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hnCmSXCZEpU" TargetMode="External"/><Relationship Id="rId3" Type="http://schemas.openxmlformats.org/officeDocument/2006/relationships/image" Target="../media/image7.png"/><Relationship Id="rId7" Type="http://schemas.openxmlformats.org/officeDocument/2006/relationships/hyperlink" Target="https://www.youtube.com/watch?v=aTLRdrRQyN4&amp;vl=en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epa.holla.cz/wp-content/uploads/2015/10/Learning-Bootstrap.pdf" TargetMode="External"/><Relationship Id="rId5" Type="http://schemas.openxmlformats.org/officeDocument/2006/relationships/hyperlink" Target="https://getbootstrap.com/docs/4.3/getting-started/introduction/" TargetMode="External"/><Relationship Id="rId4" Type="http://schemas.openxmlformats.org/officeDocument/2006/relationships/hyperlink" Target="https://medium.freecodecamp.org/learn-bootstrap-4-in-30-minute-by-building-a-landing-page-website-guide-for-beginners-f64e03833f33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Module 3: Bootstrap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9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2"/>
            <a:ext cx="4670996" cy="4001581"/>
          </a:xfrm>
        </p:spPr>
        <p:txBody>
          <a:bodyPr/>
          <a:lstStyle/>
          <a:p>
            <a:r>
              <a:rPr lang="en-US" dirty="0" smtClean="0"/>
              <a:t>Getting Started!</a:t>
            </a:r>
          </a:p>
          <a:p>
            <a:endParaRPr lang="en-US" dirty="0"/>
          </a:p>
          <a:p>
            <a:pPr lvl="1"/>
            <a:r>
              <a:rPr lang="en-US" dirty="0" smtClean="0"/>
              <a:t>Before going ahead, copy the “</a:t>
            </a:r>
            <a:r>
              <a:rPr lang="en-US" i="1" dirty="0" smtClean="0"/>
              <a:t>bootstrap.min.css” file </a:t>
            </a:r>
            <a:r>
              <a:rPr lang="en-US" dirty="0" smtClean="0"/>
              <a:t>from the website </a:t>
            </a:r>
            <a:r>
              <a:rPr lang="en-US" dirty="0" smtClean="0">
                <a:hlinkClick r:id="rId2"/>
              </a:rPr>
              <a:t>GetBootStrap.com</a:t>
            </a:r>
            <a:r>
              <a:rPr lang="en-US" i="1" dirty="0" smtClean="0"/>
              <a:t> </a:t>
            </a:r>
            <a:r>
              <a:rPr lang="en-US" dirty="0" smtClean="0"/>
              <a:t>into your html </a:t>
            </a:r>
          </a:p>
          <a:p>
            <a:pPr lvl="1"/>
            <a:endParaRPr lang="en-US" dirty="0"/>
          </a:p>
          <a:p>
            <a:pPr lvl="2"/>
            <a:r>
              <a:rPr lang="en-US" dirty="0" smtClean="0"/>
              <a:t>Click on “</a:t>
            </a:r>
            <a:r>
              <a:rPr lang="en-US" i="1" dirty="0" smtClean="0"/>
              <a:t>Get Started” </a:t>
            </a:r>
            <a:r>
              <a:rPr lang="en-US" dirty="0" smtClean="0"/>
              <a:t>&amp; copy the link given under CSS section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Paste it under the </a:t>
            </a:r>
            <a:r>
              <a:rPr lang="en-US" i="1" dirty="0" smtClean="0"/>
              <a:t>&lt;head&gt; </a:t>
            </a:r>
            <a:r>
              <a:rPr lang="en-US" dirty="0" smtClean="0"/>
              <a:t>section of your html file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354" y="2556162"/>
            <a:ext cx="6227619" cy="378229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972300" y="4871258"/>
            <a:ext cx="4793673" cy="436418"/>
          </a:xfrm>
          <a:prstGeom prst="ellipse">
            <a:avLst/>
          </a:prstGeom>
          <a:noFill/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75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968" y="2879609"/>
            <a:ext cx="6980093" cy="3739831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899063" y="4988516"/>
            <a:ext cx="2805546" cy="800100"/>
          </a:xfrm>
          <a:prstGeom prst="round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24569" y="3797670"/>
            <a:ext cx="6751492" cy="394854"/>
          </a:xfrm>
          <a:prstGeom prst="ellipse">
            <a:avLst/>
          </a:prstGeom>
          <a:noFill/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10444546" y="4510534"/>
            <a:ext cx="737754" cy="4779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73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7974" y="2220692"/>
            <a:ext cx="7138554" cy="441530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5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545773"/>
            <a:ext cx="9613861" cy="4395354"/>
          </a:xfrm>
        </p:spPr>
        <p:txBody>
          <a:bodyPr/>
          <a:lstStyle/>
          <a:p>
            <a:r>
              <a:rPr lang="en-US" dirty="0" smtClean="0"/>
              <a:t>Container Classes</a:t>
            </a:r>
          </a:p>
          <a:p>
            <a:pPr lvl="1"/>
            <a:endParaRPr lang="en-US" sz="1600" dirty="0" smtClean="0"/>
          </a:p>
          <a:p>
            <a:pPr lvl="1"/>
            <a:r>
              <a:rPr lang="en-US" dirty="0" smtClean="0"/>
              <a:t>To properly place the content in a webpage, Bootstrap needs a containing element to wrap the page contents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Bootstrap provides two types of container classes</a:t>
            </a:r>
          </a:p>
          <a:p>
            <a:pPr lvl="1"/>
            <a:endParaRPr lang="en-US" dirty="0"/>
          </a:p>
          <a:p>
            <a:pPr marL="914400" lvl="2" indent="0">
              <a:buNone/>
            </a:pPr>
            <a:r>
              <a:rPr lang="en-US" i="1" dirty="0" smtClean="0"/>
              <a:t>.container	: </a:t>
            </a:r>
            <a:r>
              <a:rPr lang="en-US" dirty="0" smtClean="0"/>
              <a:t>fixed width responsive container (as in CSS3)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r>
              <a:rPr lang="en-US" i="1" dirty="0" smtClean="0"/>
              <a:t>.container-fluid	: </a:t>
            </a:r>
            <a:r>
              <a:rPr lang="en-US" dirty="0" smtClean="0"/>
              <a:t>full width responsive container, utilizing the entire width of 			  the browser/viewport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17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Containers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E.g.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015" y="2443822"/>
            <a:ext cx="6795654" cy="429875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719946" y="5562293"/>
            <a:ext cx="1163782" cy="233795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719946" y="6004554"/>
            <a:ext cx="1485900" cy="217170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10214264" y="4468091"/>
            <a:ext cx="1205345" cy="48837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19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212182"/>
            <a:ext cx="9613861" cy="4188618"/>
          </a:xfrm>
        </p:spPr>
        <p:txBody>
          <a:bodyPr/>
          <a:lstStyle/>
          <a:p>
            <a:r>
              <a:rPr lang="en-US" dirty="0" smtClean="0"/>
              <a:t>Containers</a:t>
            </a:r>
          </a:p>
          <a:p>
            <a:pPr lvl="1"/>
            <a:endParaRPr lang="en-US" sz="1100" dirty="0" smtClean="0"/>
          </a:p>
          <a:p>
            <a:pPr lvl="1"/>
            <a:r>
              <a:rPr lang="en-US" dirty="0" smtClean="0"/>
              <a:t>Run the above code on Live Server &amp; right click &amp; select “</a:t>
            </a:r>
            <a:r>
              <a:rPr lang="en-US" i="1" dirty="0" smtClean="0"/>
              <a:t>inspect element”</a:t>
            </a:r>
          </a:p>
          <a:p>
            <a:pPr lvl="1"/>
            <a:endParaRPr lang="en-US" i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971" y="3383968"/>
            <a:ext cx="4477219" cy="318308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002971" y="3383968"/>
            <a:ext cx="665020" cy="294414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2535382" y="3531175"/>
            <a:ext cx="467589" cy="219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88521" y="3751118"/>
            <a:ext cx="1080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Click on the mobile icon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08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65218"/>
            <a:ext cx="9613861" cy="4281055"/>
          </a:xfrm>
        </p:spPr>
        <p:txBody>
          <a:bodyPr/>
          <a:lstStyle/>
          <a:p>
            <a:r>
              <a:rPr lang="en-US" dirty="0" smtClean="0"/>
              <a:t>Containers: Output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702" y="2931103"/>
            <a:ext cx="9163050" cy="1619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577" y="4843463"/>
            <a:ext cx="7353300" cy="14097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89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44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84709"/>
          </a:xfrm>
        </p:spPr>
        <p:txBody>
          <a:bodyPr/>
          <a:lstStyle/>
          <a:p>
            <a:r>
              <a:rPr lang="en-US" dirty="0" smtClean="0"/>
              <a:t>Self Assessment Quiz</a:t>
            </a:r>
          </a:p>
          <a:p>
            <a:endParaRPr lang="en-US" dirty="0"/>
          </a:p>
          <a:p>
            <a:pPr marL="914400" lvl="1" indent="-457200">
              <a:buAutoNum type="arabicPeriod"/>
            </a:pPr>
            <a:r>
              <a:rPr lang="en-US" dirty="0" smtClean="0"/>
              <a:t>Which </a:t>
            </a:r>
            <a:r>
              <a:rPr lang="en-US" dirty="0"/>
              <a:t>of the following is/are not among the features of Responsive Web Design</a:t>
            </a:r>
            <a:r>
              <a:rPr lang="en-US" dirty="0" smtClean="0"/>
              <a:t>?</a:t>
            </a:r>
          </a:p>
          <a:p>
            <a:pPr marL="457200" lvl="1" indent="0">
              <a:buNone/>
            </a:pPr>
            <a:endParaRPr lang="en-US" dirty="0"/>
          </a:p>
          <a:p>
            <a:pPr marL="1257300" lvl="2" indent="-342900">
              <a:buFont typeface="+mj-lt"/>
              <a:buAutoNum type="alphaLcPeriod"/>
            </a:pPr>
            <a:r>
              <a:rPr lang="en-US" dirty="0" smtClean="0"/>
              <a:t>Fluid Layout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dirty="0" smtClean="0"/>
              <a:t>Flexible Images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dirty="0" smtClean="0"/>
              <a:t>Typography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dirty="0" smtClean="0">
                <a:effectLst>
                  <a:glow>
                    <a:schemeClr val="accent1">
                      <a:alpha val="40000"/>
                    </a:schemeClr>
                  </a:glow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Calligraphy</a:t>
            </a:r>
          </a:p>
          <a:p>
            <a:pPr marL="1257300" lvl="2" indent="-342900">
              <a:buFont typeface="+mj-lt"/>
              <a:buAutoNum type="alphaLcPeriod"/>
            </a:pPr>
            <a:endParaRPr lang="en-US" dirty="0"/>
          </a:p>
          <a:p>
            <a:pPr marL="914400" lvl="2" indent="0">
              <a:buNone/>
            </a:pPr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52154" y="5808519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Answer: </a:t>
            </a:r>
            <a:r>
              <a:rPr lang="en-US" b="1" dirty="0"/>
              <a:t>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9810" y="61778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93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824937"/>
          </a:xfrm>
        </p:spPr>
        <p:txBody>
          <a:bodyPr>
            <a:normAutofit/>
          </a:bodyPr>
          <a:lstStyle/>
          <a:p>
            <a:r>
              <a:rPr lang="en-US" dirty="0" smtClean="0"/>
              <a:t>Self Assessment Quiz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2. </a:t>
            </a:r>
            <a:r>
              <a:rPr lang="en-US" dirty="0"/>
              <a:t>Which among the following code gives me a fixed width container</a:t>
            </a:r>
            <a:r>
              <a:rPr lang="en-US" dirty="0" smtClean="0"/>
              <a:t>?</a:t>
            </a:r>
          </a:p>
          <a:p>
            <a:pPr marL="914400" lvl="2" indent="0">
              <a:buNone/>
            </a:pPr>
            <a:endParaRPr lang="en-US" dirty="0"/>
          </a:p>
          <a:p>
            <a:pPr marL="1257300" lvl="2" indent="-342900">
              <a:buFont typeface="+mj-lt"/>
              <a:buAutoNum type="alphaLcPeriod"/>
            </a:pPr>
            <a:r>
              <a:rPr lang="en-US" dirty="0"/>
              <a:t>&amp;</a:t>
            </a:r>
            <a:r>
              <a:rPr lang="en-US" dirty="0" err="1"/>
              <a:t>lt;div</a:t>
            </a:r>
            <a:r>
              <a:rPr lang="en-US" dirty="0"/>
              <a:t> class="</a:t>
            </a:r>
            <a:r>
              <a:rPr lang="en-US" dirty="0" err="1"/>
              <a:t>container-fluid"&amp;GT</a:t>
            </a:r>
            <a:r>
              <a:rPr lang="en-US" dirty="0"/>
              <a:t>; &amp;</a:t>
            </a:r>
            <a:r>
              <a:rPr lang="en-US" dirty="0" err="1"/>
              <a:t>lt</a:t>
            </a:r>
            <a:r>
              <a:rPr lang="en-US" dirty="0"/>
              <a:t>;/</a:t>
            </a:r>
            <a:r>
              <a:rPr lang="en-US" dirty="0" err="1"/>
              <a:t>div&amp;gt</a:t>
            </a:r>
            <a:r>
              <a:rPr lang="en-US" dirty="0"/>
              <a:t>; </a:t>
            </a:r>
            <a:endParaRPr lang="en-US" dirty="0" smtClean="0"/>
          </a:p>
          <a:p>
            <a:pPr marL="1257300" lvl="2" indent="-342900">
              <a:buFont typeface="+mj-lt"/>
              <a:buAutoNum type="alphaLcPeriod"/>
            </a:pPr>
            <a:r>
              <a:rPr lang="en-US" dirty="0"/>
              <a:t>&amp;</a:t>
            </a:r>
            <a:r>
              <a:rPr lang="en-US" dirty="0" err="1"/>
              <a:t>lt;div</a:t>
            </a:r>
            <a:r>
              <a:rPr lang="en-US" dirty="0"/>
              <a:t> class="</a:t>
            </a:r>
            <a:r>
              <a:rPr lang="en-US" dirty="0" err="1"/>
              <a:t>fixed-container"&amp;GT</a:t>
            </a:r>
            <a:r>
              <a:rPr lang="en-US" dirty="0"/>
              <a:t>; &amp;</a:t>
            </a:r>
            <a:r>
              <a:rPr lang="en-US" dirty="0" err="1"/>
              <a:t>lt</a:t>
            </a:r>
            <a:r>
              <a:rPr lang="en-US" dirty="0"/>
              <a:t>;/</a:t>
            </a:r>
            <a:r>
              <a:rPr lang="en-US" dirty="0" err="1"/>
              <a:t>div&amp;gt</a:t>
            </a:r>
            <a:r>
              <a:rPr lang="en-US" dirty="0"/>
              <a:t>; </a:t>
            </a:r>
            <a:endParaRPr lang="en-US" dirty="0" smtClean="0"/>
          </a:p>
          <a:p>
            <a:pPr marL="1257300" lvl="2" indent="-342900">
              <a:buFont typeface="+mj-lt"/>
              <a:buAutoNum type="alphaLcPeriod"/>
            </a:pPr>
            <a:r>
              <a:rPr lang="en-US" dirty="0"/>
              <a:t>&amp;</a:t>
            </a:r>
            <a:r>
              <a:rPr lang="en-US" dirty="0" err="1"/>
              <a:t>lt;div</a:t>
            </a:r>
            <a:r>
              <a:rPr lang="en-US" dirty="0"/>
              <a:t> class="</a:t>
            </a:r>
            <a:r>
              <a:rPr lang="en-US" dirty="0" err="1"/>
              <a:t>container"&amp;GT</a:t>
            </a:r>
            <a:r>
              <a:rPr lang="en-US" dirty="0"/>
              <a:t>; &amp;</a:t>
            </a:r>
            <a:r>
              <a:rPr lang="en-US" dirty="0" err="1"/>
              <a:t>lt</a:t>
            </a:r>
            <a:r>
              <a:rPr lang="en-US" dirty="0"/>
              <a:t>;/</a:t>
            </a:r>
            <a:r>
              <a:rPr lang="en-US" dirty="0" err="1"/>
              <a:t>div&amp;gt</a:t>
            </a:r>
            <a:r>
              <a:rPr lang="en-US" dirty="0"/>
              <a:t>; 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dirty="0"/>
              <a:t>&amp;</a:t>
            </a:r>
            <a:r>
              <a:rPr lang="en-US" dirty="0" err="1"/>
              <a:t>lt;div</a:t>
            </a:r>
            <a:r>
              <a:rPr lang="en-US" dirty="0"/>
              <a:t> class="</a:t>
            </a:r>
            <a:r>
              <a:rPr lang="en-US" dirty="0" err="1"/>
              <a:t>fixed"&amp;GT</a:t>
            </a:r>
            <a:r>
              <a:rPr lang="en-US" dirty="0"/>
              <a:t>; &amp;</a:t>
            </a:r>
            <a:r>
              <a:rPr lang="en-US" dirty="0" err="1"/>
              <a:t>lt</a:t>
            </a:r>
            <a:r>
              <a:rPr lang="en-US" dirty="0"/>
              <a:t>;/</a:t>
            </a:r>
            <a:r>
              <a:rPr lang="en-US" dirty="0" err="1"/>
              <a:t>div&amp;gt</a:t>
            </a:r>
            <a:r>
              <a:rPr lang="en-US" dirty="0"/>
              <a:t>; 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10591" y="5569527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Answer: </a:t>
            </a:r>
            <a:r>
              <a:rPr lang="en-US" b="1" dirty="0" smtClean="0"/>
              <a:t>c</a:t>
            </a:r>
            <a:endParaRPr lang="en-US" b="1" dirty="0"/>
          </a:p>
        </p:txBody>
      </p:sp>
      <p:pic>
        <p:nvPicPr>
          <p:cNvPr id="2049" name="DefaultOcx"/>
          <p:cNvPicPr preferRelativeResize="0">
            <a:picLocks noChangeArrowheads="1" noChangeShapeType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HTMLOption1"/>
          <p:cNvPicPr preferRelativeResize="0">
            <a:picLocks noChangeArrowheads="1" noChangeShapeType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82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43354"/>
            <a:ext cx="9613861" cy="3599316"/>
          </a:xfrm>
        </p:spPr>
        <p:txBody>
          <a:bodyPr/>
          <a:lstStyle/>
          <a:p>
            <a:r>
              <a:rPr lang="en-US" dirty="0" smtClean="0"/>
              <a:t>Grid System</a:t>
            </a:r>
          </a:p>
          <a:p>
            <a:endParaRPr lang="en-US" sz="1200" dirty="0"/>
          </a:p>
          <a:p>
            <a:pPr lvl="1"/>
            <a:r>
              <a:rPr lang="en-US" dirty="0"/>
              <a:t>In Bootstrap, each webpage can be divided into rows and column-grids, and each row has 12 </a:t>
            </a:r>
            <a:r>
              <a:rPr lang="en-US" dirty="0" smtClean="0"/>
              <a:t>column-grids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026" y="3695267"/>
            <a:ext cx="6473538" cy="298261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84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23655"/>
            <a:ext cx="9613861" cy="3712534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OBJECTIVES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object 21"/>
          <p:cNvSpPr/>
          <p:nvPr/>
        </p:nvSpPr>
        <p:spPr>
          <a:xfrm>
            <a:off x="1303056" y="5600978"/>
            <a:ext cx="9032909" cy="784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 lang="en-US" dirty="0" smtClean="0">
              <a:solidFill>
                <a:prstClr val="black"/>
              </a:solidFill>
              <a:latin typeface="Calibri"/>
            </a:endParaRPr>
          </a:p>
          <a:p>
            <a:pPr algn="ctr" defTabSz="914400"/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        </a:t>
            </a:r>
            <a:r>
              <a:rPr lang="en-US" b="1" dirty="0" smtClean="0">
                <a:latin typeface="Calibri"/>
              </a:rPr>
              <a:t>To design responsive web pages by including different UI Components using Bootstrap framework </a:t>
            </a:r>
            <a:endParaRPr b="1" dirty="0" smtClean="0">
              <a:latin typeface="Calibri"/>
            </a:endParaRPr>
          </a:p>
        </p:txBody>
      </p:sp>
      <p:sp>
        <p:nvSpPr>
          <p:cNvPr id="5" name="object 21"/>
          <p:cNvSpPr/>
          <p:nvPr/>
        </p:nvSpPr>
        <p:spPr>
          <a:xfrm>
            <a:off x="1725590" y="4309805"/>
            <a:ext cx="9032909" cy="784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 lang="en-US" dirty="0" smtClean="0">
              <a:solidFill>
                <a:prstClr val="black"/>
              </a:solidFill>
              <a:latin typeface="Calibri"/>
            </a:endParaRPr>
          </a:p>
          <a:p>
            <a:pPr algn="ctr" defTabSz="914400"/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     </a:t>
            </a:r>
            <a:r>
              <a:rPr lang="en-US" b="1" dirty="0" smtClean="0">
                <a:latin typeface="Calibri"/>
              </a:rPr>
              <a:t>Students will learn to design the page layout using Bootstrap’s grid system </a:t>
            </a:r>
            <a:endParaRPr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21"/>
          <p:cNvSpPr/>
          <p:nvPr/>
        </p:nvSpPr>
        <p:spPr>
          <a:xfrm>
            <a:off x="1261273" y="2959713"/>
            <a:ext cx="9032909" cy="784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r>
              <a:rPr lang="en-US" dirty="0" smtClean="0">
                <a:solidFill>
                  <a:prstClr val="black"/>
                </a:solidFill>
                <a:latin typeface="Calibri"/>
              </a:rPr>
              <a:t>T          </a:t>
            </a:r>
          </a:p>
          <a:p>
            <a:pPr algn="ctr" defTabSz="914400"/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          </a:t>
            </a:r>
            <a:r>
              <a:rPr lang="en-US" b="1" dirty="0" smtClean="0">
                <a:latin typeface="Calibri"/>
              </a:rPr>
              <a:t>To equip students with the basic understanding of Bootstrap framework and its features</a:t>
            </a:r>
            <a:endParaRPr b="1" dirty="0" smtClean="0">
              <a:latin typeface="Calibri"/>
            </a:endParaRPr>
          </a:p>
        </p:txBody>
      </p:sp>
      <p:sp>
        <p:nvSpPr>
          <p:cNvPr id="7" name="object 3"/>
          <p:cNvSpPr/>
          <p:nvPr/>
        </p:nvSpPr>
        <p:spPr>
          <a:xfrm>
            <a:off x="693892" y="2762249"/>
            <a:ext cx="974725" cy="3660393"/>
          </a:xfrm>
          <a:custGeom>
            <a:avLst/>
            <a:gdLst/>
            <a:ahLst/>
            <a:cxnLst/>
            <a:rect l="l" t="t" r="r" b="b"/>
            <a:pathLst>
              <a:path w="974725" h="4633595">
                <a:moveTo>
                  <a:pt x="15286" y="0"/>
                </a:moveTo>
                <a:lnTo>
                  <a:pt x="49239" y="34461"/>
                </a:lnTo>
                <a:lnTo>
                  <a:pt x="82580" y="69297"/>
                </a:lnTo>
                <a:lnTo>
                  <a:pt x="115309" y="104498"/>
                </a:lnTo>
                <a:lnTo>
                  <a:pt x="147427" y="140060"/>
                </a:lnTo>
                <a:lnTo>
                  <a:pt x="178932" y="175974"/>
                </a:lnTo>
                <a:lnTo>
                  <a:pt x="209826" y="212235"/>
                </a:lnTo>
                <a:lnTo>
                  <a:pt x="240109" y="248835"/>
                </a:lnTo>
                <a:lnTo>
                  <a:pt x="269779" y="285767"/>
                </a:lnTo>
                <a:lnTo>
                  <a:pt x="298838" y="323025"/>
                </a:lnTo>
                <a:lnTo>
                  <a:pt x="327284" y="360603"/>
                </a:lnTo>
                <a:lnTo>
                  <a:pt x="355120" y="398492"/>
                </a:lnTo>
                <a:lnTo>
                  <a:pt x="382343" y="436687"/>
                </a:lnTo>
                <a:lnTo>
                  <a:pt x="408955" y="475181"/>
                </a:lnTo>
                <a:lnTo>
                  <a:pt x="434954" y="513966"/>
                </a:lnTo>
                <a:lnTo>
                  <a:pt x="460342" y="553037"/>
                </a:lnTo>
                <a:lnTo>
                  <a:pt x="485119" y="592385"/>
                </a:lnTo>
                <a:lnTo>
                  <a:pt x="509283" y="632006"/>
                </a:lnTo>
                <a:lnTo>
                  <a:pt x="532836" y="671891"/>
                </a:lnTo>
                <a:lnTo>
                  <a:pt x="555777" y="712033"/>
                </a:lnTo>
                <a:lnTo>
                  <a:pt x="578106" y="752427"/>
                </a:lnTo>
                <a:lnTo>
                  <a:pt x="599824" y="793066"/>
                </a:lnTo>
                <a:lnTo>
                  <a:pt x="620930" y="833942"/>
                </a:lnTo>
                <a:lnTo>
                  <a:pt x="641424" y="875048"/>
                </a:lnTo>
                <a:lnTo>
                  <a:pt x="661306" y="916379"/>
                </a:lnTo>
                <a:lnTo>
                  <a:pt x="680576" y="957927"/>
                </a:lnTo>
                <a:lnTo>
                  <a:pt x="699235" y="999685"/>
                </a:lnTo>
                <a:lnTo>
                  <a:pt x="717282" y="1041647"/>
                </a:lnTo>
                <a:lnTo>
                  <a:pt x="734717" y="1083806"/>
                </a:lnTo>
                <a:lnTo>
                  <a:pt x="751541" y="1126155"/>
                </a:lnTo>
                <a:lnTo>
                  <a:pt x="767752" y="1168687"/>
                </a:lnTo>
                <a:lnTo>
                  <a:pt x="783352" y="1211395"/>
                </a:lnTo>
                <a:lnTo>
                  <a:pt x="798340" y="1254274"/>
                </a:lnTo>
                <a:lnTo>
                  <a:pt x="812717" y="1297315"/>
                </a:lnTo>
                <a:lnTo>
                  <a:pt x="826481" y="1340512"/>
                </a:lnTo>
                <a:lnTo>
                  <a:pt x="839634" y="1383858"/>
                </a:lnTo>
                <a:lnTo>
                  <a:pt x="852175" y="1427348"/>
                </a:lnTo>
                <a:lnTo>
                  <a:pt x="864105" y="1470972"/>
                </a:lnTo>
                <a:lnTo>
                  <a:pt x="875422" y="1514726"/>
                </a:lnTo>
                <a:lnTo>
                  <a:pt x="886128" y="1558602"/>
                </a:lnTo>
                <a:lnTo>
                  <a:pt x="896222" y="1602593"/>
                </a:lnTo>
                <a:lnTo>
                  <a:pt x="905704" y="1646693"/>
                </a:lnTo>
                <a:lnTo>
                  <a:pt x="914575" y="1690895"/>
                </a:lnTo>
                <a:lnTo>
                  <a:pt x="922834" y="1735192"/>
                </a:lnTo>
                <a:lnTo>
                  <a:pt x="930481" y="1779577"/>
                </a:lnTo>
                <a:lnTo>
                  <a:pt x="937516" y="1824044"/>
                </a:lnTo>
                <a:lnTo>
                  <a:pt x="943939" y="1868585"/>
                </a:lnTo>
                <a:lnTo>
                  <a:pt x="949751" y="1913194"/>
                </a:lnTo>
                <a:lnTo>
                  <a:pt x="954951" y="1957864"/>
                </a:lnTo>
                <a:lnTo>
                  <a:pt x="959539" y="2002588"/>
                </a:lnTo>
                <a:lnTo>
                  <a:pt x="963516" y="2047360"/>
                </a:lnTo>
                <a:lnTo>
                  <a:pt x="966880" y="2092173"/>
                </a:lnTo>
                <a:lnTo>
                  <a:pt x="969633" y="2137020"/>
                </a:lnTo>
                <a:lnTo>
                  <a:pt x="971774" y="2181893"/>
                </a:lnTo>
                <a:lnTo>
                  <a:pt x="973304" y="2226787"/>
                </a:lnTo>
                <a:lnTo>
                  <a:pt x="974221" y="2271695"/>
                </a:lnTo>
                <a:lnTo>
                  <a:pt x="974527" y="2316610"/>
                </a:lnTo>
                <a:lnTo>
                  <a:pt x="974221" y="2361524"/>
                </a:lnTo>
                <a:lnTo>
                  <a:pt x="973304" y="2406432"/>
                </a:lnTo>
                <a:lnTo>
                  <a:pt x="971774" y="2451326"/>
                </a:lnTo>
                <a:lnTo>
                  <a:pt x="969633" y="2496200"/>
                </a:lnTo>
                <a:lnTo>
                  <a:pt x="966880" y="2541047"/>
                </a:lnTo>
                <a:lnTo>
                  <a:pt x="963516" y="2585859"/>
                </a:lnTo>
                <a:lnTo>
                  <a:pt x="959539" y="2630631"/>
                </a:lnTo>
                <a:lnTo>
                  <a:pt x="954951" y="2675356"/>
                </a:lnTo>
                <a:lnTo>
                  <a:pt x="949751" y="2720026"/>
                </a:lnTo>
                <a:lnTo>
                  <a:pt x="943939" y="2764635"/>
                </a:lnTo>
                <a:lnTo>
                  <a:pt x="937516" y="2809177"/>
                </a:lnTo>
                <a:lnTo>
                  <a:pt x="930481" y="2853643"/>
                </a:lnTo>
                <a:lnTo>
                  <a:pt x="922834" y="2898028"/>
                </a:lnTo>
                <a:lnTo>
                  <a:pt x="914575" y="2942325"/>
                </a:lnTo>
                <a:lnTo>
                  <a:pt x="905704" y="2986527"/>
                </a:lnTo>
                <a:lnTo>
                  <a:pt x="896222" y="3030627"/>
                </a:lnTo>
                <a:lnTo>
                  <a:pt x="886128" y="3074619"/>
                </a:lnTo>
                <a:lnTo>
                  <a:pt x="875422" y="3118495"/>
                </a:lnTo>
                <a:lnTo>
                  <a:pt x="864105" y="3162249"/>
                </a:lnTo>
                <a:lnTo>
                  <a:pt x="852175" y="3205874"/>
                </a:lnTo>
                <a:lnTo>
                  <a:pt x="839634" y="3249364"/>
                </a:lnTo>
                <a:lnTo>
                  <a:pt x="826481" y="3292710"/>
                </a:lnTo>
                <a:lnTo>
                  <a:pt x="812717" y="3335908"/>
                </a:lnTo>
                <a:lnTo>
                  <a:pt x="798340" y="3378949"/>
                </a:lnTo>
                <a:lnTo>
                  <a:pt x="783352" y="3421828"/>
                </a:lnTo>
                <a:lnTo>
                  <a:pt x="767752" y="3464537"/>
                </a:lnTo>
                <a:lnTo>
                  <a:pt x="751541" y="3507069"/>
                </a:lnTo>
                <a:lnTo>
                  <a:pt x="734717" y="3549418"/>
                </a:lnTo>
                <a:lnTo>
                  <a:pt x="717282" y="3591577"/>
                </a:lnTo>
                <a:lnTo>
                  <a:pt x="699235" y="3633539"/>
                </a:lnTo>
                <a:lnTo>
                  <a:pt x="680576" y="3675298"/>
                </a:lnTo>
                <a:lnTo>
                  <a:pt x="661306" y="3716846"/>
                </a:lnTo>
                <a:lnTo>
                  <a:pt x="641424" y="3758177"/>
                </a:lnTo>
                <a:lnTo>
                  <a:pt x="620930" y="3799285"/>
                </a:lnTo>
                <a:lnTo>
                  <a:pt x="599824" y="3840161"/>
                </a:lnTo>
                <a:lnTo>
                  <a:pt x="578106" y="3880800"/>
                </a:lnTo>
                <a:lnTo>
                  <a:pt x="555777" y="3921194"/>
                </a:lnTo>
                <a:lnTo>
                  <a:pt x="532836" y="3961338"/>
                </a:lnTo>
                <a:lnTo>
                  <a:pt x="509283" y="4001223"/>
                </a:lnTo>
                <a:lnTo>
                  <a:pt x="485119" y="4040844"/>
                </a:lnTo>
                <a:lnTo>
                  <a:pt x="460342" y="4080193"/>
                </a:lnTo>
                <a:lnTo>
                  <a:pt x="434954" y="4119264"/>
                </a:lnTo>
                <a:lnTo>
                  <a:pt x="408955" y="4158050"/>
                </a:lnTo>
                <a:lnTo>
                  <a:pt x="382343" y="4196544"/>
                </a:lnTo>
                <a:lnTo>
                  <a:pt x="355120" y="4234740"/>
                </a:lnTo>
                <a:lnTo>
                  <a:pt x="327284" y="4272630"/>
                </a:lnTo>
                <a:lnTo>
                  <a:pt x="298838" y="4310207"/>
                </a:lnTo>
                <a:lnTo>
                  <a:pt x="269779" y="4347466"/>
                </a:lnTo>
                <a:lnTo>
                  <a:pt x="240109" y="4384399"/>
                </a:lnTo>
                <a:lnTo>
                  <a:pt x="209826" y="4421000"/>
                </a:lnTo>
                <a:lnTo>
                  <a:pt x="178932" y="4457261"/>
                </a:lnTo>
                <a:lnTo>
                  <a:pt x="147427" y="4493176"/>
                </a:lnTo>
                <a:lnTo>
                  <a:pt x="115309" y="4528738"/>
                </a:lnTo>
                <a:lnTo>
                  <a:pt x="82580" y="4563940"/>
                </a:lnTo>
                <a:lnTo>
                  <a:pt x="49239" y="4598776"/>
                </a:lnTo>
                <a:lnTo>
                  <a:pt x="15286" y="4633239"/>
                </a:lnTo>
                <a:lnTo>
                  <a:pt x="0" y="4617948"/>
                </a:lnTo>
                <a:lnTo>
                  <a:pt x="34029" y="4583403"/>
                </a:lnTo>
                <a:lnTo>
                  <a:pt x="67439" y="4548480"/>
                </a:lnTo>
                <a:lnTo>
                  <a:pt x="100231" y="4513186"/>
                </a:lnTo>
                <a:lnTo>
                  <a:pt x="132404" y="4477529"/>
                </a:lnTo>
                <a:lnTo>
                  <a:pt x="163958" y="4441515"/>
                </a:lnTo>
                <a:lnTo>
                  <a:pt x="194894" y="4405151"/>
                </a:lnTo>
                <a:lnTo>
                  <a:pt x="225211" y="4368445"/>
                </a:lnTo>
                <a:lnTo>
                  <a:pt x="254909" y="4331403"/>
                </a:lnTo>
                <a:lnTo>
                  <a:pt x="283988" y="4294031"/>
                </a:lnTo>
                <a:lnTo>
                  <a:pt x="312449" y="4256338"/>
                </a:lnTo>
                <a:lnTo>
                  <a:pt x="340291" y="4218329"/>
                </a:lnTo>
                <a:lnTo>
                  <a:pt x="367515" y="4180013"/>
                </a:lnTo>
                <a:lnTo>
                  <a:pt x="394119" y="4141395"/>
                </a:lnTo>
                <a:lnTo>
                  <a:pt x="420105" y="4102483"/>
                </a:lnTo>
                <a:lnTo>
                  <a:pt x="445472" y="4063283"/>
                </a:lnTo>
                <a:lnTo>
                  <a:pt x="470221" y="4023803"/>
                </a:lnTo>
                <a:lnTo>
                  <a:pt x="494351" y="3984049"/>
                </a:lnTo>
                <a:lnTo>
                  <a:pt x="517862" y="3944028"/>
                </a:lnTo>
                <a:lnTo>
                  <a:pt x="540754" y="3903748"/>
                </a:lnTo>
                <a:lnTo>
                  <a:pt x="563028" y="3863215"/>
                </a:lnTo>
                <a:lnTo>
                  <a:pt x="584683" y="3822436"/>
                </a:lnTo>
                <a:lnTo>
                  <a:pt x="605719" y="3781419"/>
                </a:lnTo>
                <a:lnTo>
                  <a:pt x="626136" y="3740169"/>
                </a:lnTo>
                <a:lnTo>
                  <a:pt x="645935" y="3698694"/>
                </a:lnTo>
                <a:lnTo>
                  <a:pt x="665115" y="3657001"/>
                </a:lnTo>
                <a:lnTo>
                  <a:pt x="683677" y="3615097"/>
                </a:lnTo>
                <a:lnTo>
                  <a:pt x="701619" y="3572988"/>
                </a:lnTo>
                <a:lnTo>
                  <a:pt x="718943" y="3530682"/>
                </a:lnTo>
                <a:lnTo>
                  <a:pt x="735648" y="3488186"/>
                </a:lnTo>
                <a:lnTo>
                  <a:pt x="751735" y="3445506"/>
                </a:lnTo>
                <a:lnTo>
                  <a:pt x="767203" y="3402649"/>
                </a:lnTo>
                <a:lnTo>
                  <a:pt x="782052" y="3359623"/>
                </a:lnTo>
                <a:lnTo>
                  <a:pt x="796282" y="3316434"/>
                </a:lnTo>
                <a:lnTo>
                  <a:pt x="809894" y="3273089"/>
                </a:lnTo>
                <a:lnTo>
                  <a:pt x="822887" y="3229595"/>
                </a:lnTo>
                <a:lnTo>
                  <a:pt x="835261" y="3185959"/>
                </a:lnTo>
                <a:lnTo>
                  <a:pt x="847017" y="3142188"/>
                </a:lnTo>
                <a:lnTo>
                  <a:pt x="858154" y="3098289"/>
                </a:lnTo>
                <a:lnTo>
                  <a:pt x="868672" y="3054269"/>
                </a:lnTo>
                <a:lnTo>
                  <a:pt x="878571" y="3010135"/>
                </a:lnTo>
                <a:lnTo>
                  <a:pt x="887852" y="2965893"/>
                </a:lnTo>
                <a:lnTo>
                  <a:pt x="896514" y="2921551"/>
                </a:lnTo>
                <a:lnTo>
                  <a:pt x="904557" y="2877115"/>
                </a:lnTo>
                <a:lnTo>
                  <a:pt x="911981" y="2832593"/>
                </a:lnTo>
                <a:lnTo>
                  <a:pt x="918787" y="2787991"/>
                </a:lnTo>
                <a:lnTo>
                  <a:pt x="924974" y="2743316"/>
                </a:lnTo>
                <a:lnTo>
                  <a:pt x="930543" y="2698576"/>
                </a:lnTo>
                <a:lnTo>
                  <a:pt x="935493" y="2653776"/>
                </a:lnTo>
                <a:lnTo>
                  <a:pt x="939824" y="2608925"/>
                </a:lnTo>
                <a:lnTo>
                  <a:pt x="943536" y="2564028"/>
                </a:lnTo>
                <a:lnTo>
                  <a:pt x="946629" y="2519094"/>
                </a:lnTo>
                <a:lnTo>
                  <a:pt x="949104" y="2474128"/>
                </a:lnTo>
                <a:lnTo>
                  <a:pt x="950960" y="2429139"/>
                </a:lnTo>
                <a:lnTo>
                  <a:pt x="952198" y="2384131"/>
                </a:lnTo>
                <a:lnTo>
                  <a:pt x="952816" y="2339114"/>
                </a:lnTo>
                <a:lnTo>
                  <a:pt x="952816" y="2294093"/>
                </a:lnTo>
                <a:lnTo>
                  <a:pt x="952198" y="2249075"/>
                </a:lnTo>
                <a:lnTo>
                  <a:pt x="950960" y="2204068"/>
                </a:lnTo>
                <a:lnTo>
                  <a:pt x="949104" y="2159078"/>
                </a:lnTo>
                <a:lnTo>
                  <a:pt x="946629" y="2114112"/>
                </a:lnTo>
                <a:lnTo>
                  <a:pt x="943536" y="2069178"/>
                </a:lnTo>
                <a:lnTo>
                  <a:pt x="939824" y="2024282"/>
                </a:lnTo>
                <a:lnTo>
                  <a:pt x="935493" y="1979430"/>
                </a:lnTo>
                <a:lnTo>
                  <a:pt x="930543" y="1934631"/>
                </a:lnTo>
                <a:lnTo>
                  <a:pt x="924974" y="1889890"/>
                </a:lnTo>
                <a:lnTo>
                  <a:pt x="918787" y="1845215"/>
                </a:lnTo>
                <a:lnTo>
                  <a:pt x="911981" y="1800613"/>
                </a:lnTo>
                <a:lnTo>
                  <a:pt x="904557" y="1756091"/>
                </a:lnTo>
                <a:lnTo>
                  <a:pt x="896514" y="1711655"/>
                </a:lnTo>
                <a:lnTo>
                  <a:pt x="887852" y="1667312"/>
                </a:lnTo>
                <a:lnTo>
                  <a:pt x="878571" y="1623070"/>
                </a:lnTo>
                <a:lnTo>
                  <a:pt x="868672" y="1578936"/>
                </a:lnTo>
                <a:lnTo>
                  <a:pt x="858154" y="1534915"/>
                </a:lnTo>
                <a:lnTo>
                  <a:pt x="847017" y="1491016"/>
                </a:lnTo>
                <a:lnTo>
                  <a:pt x="835261" y="1447245"/>
                </a:lnTo>
                <a:lnTo>
                  <a:pt x="822887" y="1403609"/>
                </a:lnTo>
                <a:lnTo>
                  <a:pt x="809894" y="1360115"/>
                </a:lnTo>
                <a:lnTo>
                  <a:pt x="796282" y="1316770"/>
                </a:lnTo>
                <a:lnTo>
                  <a:pt x="782052" y="1273581"/>
                </a:lnTo>
                <a:lnTo>
                  <a:pt x="767203" y="1230554"/>
                </a:lnTo>
                <a:lnTo>
                  <a:pt x="751735" y="1187697"/>
                </a:lnTo>
                <a:lnTo>
                  <a:pt x="735648" y="1145017"/>
                </a:lnTo>
                <a:lnTo>
                  <a:pt x="718943" y="1102520"/>
                </a:lnTo>
                <a:lnTo>
                  <a:pt x="701619" y="1060214"/>
                </a:lnTo>
                <a:lnTo>
                  <a:pt x="683677" y="1018105"/>
                </a:lnTo>
                <a:lnTo>
                  <a:pt x="665115" y="976200"/>
                </a:lnTo>
                <a:lnTo>
                  <a:pt x="645935" y="934507"/>
                </a:lnTo>
                <a:lnTo>
                  <a:pt x="626136" y="893031"/>
                </a:lnTo>
                <a:lnTo>
                  <a:pt x="605719" y="851781"/>
                </a:lnTo>
                <a:lnTo>
                  <a:pt x="584683" y="810763"/>
                </a:lnTo>
                <a:lnTo>
                  <a:pt x="563028" y="769984"/>
                </a:lnTo>
                <a:lnTo>
                  <a:pt x="540754" y="729450"/>
                </a:lnTo>
                <a:lnTo>
                  <a:pt x="517862" y="689170"/>
                </a:lnTo>
                <a:lnTo>
                  <a:pt x="494351" y="649149"/>
                </a:lnTo>
                <a:lnTo>
                  <a:pt x="470221" y="609394"/>
                </a:lnTo>
                <a:lnTo>
                  <a:pt x="445472" y="569914"/>
                </a:lnTo>
                <a:lnTo>
                  <a:pt x="420105" y="530713"/>
                </a:lnTo>
                <a:lnTo>
                  <a:pt x="394119" y="491801"/>
                </a:lnTo>
                <a:lnTo>
                  <a:pt x="367515" y="453182"/>
                </a:lnTo>
                <a:lnTo>
                  <a:pt x="340291" y="414865"/>
                </a:lnTo>
                <a:lnTo>
                  <a:pt x="312449" y="376856"/>
                </a:lnTo>
                <a:lnTo>
                  <a:pt x="283988" y="339162"/>
                </a:lnTo>
                <a:lnTo>
                  <a:pt x="254909" y="301790"/>
                </a:lnTo>
                <a:lnTo>
                  <a:pt x="225211" y="264747"/>
                </a:lnTo>
                <a:lnTo>
                  <a:pt x="194894" y="228040"/>
                </a:lnTo>
                <a:lnTo>
                  <a:pt x="163958" y="191676"/>
                </a:lnTo>
                <a:lnTo>
                  <a:pt x="132404" y="155661"/>
                </a:lnTo>
                <a:lnTo>
                  <a:pt x="100231" y="120004"/>
                </a:lnTo>
                <a:lnTo>
                  <a:pt x="67439" y="84709"/>
                </a:lnTo>
                <a:lnTo>
                  <a:pt x="34029" y="49786"/>
                </a:lnTo>
                <a:lnTo>
                  <a:pt x="0" y="15239"/>
                </a:lnTo>
                <a:lnTo>
                  <a:pt x="15286" y="0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/>
          <p:cNvSpPr/>
          <p:nvPr/>
        </p:nvSpPr>
        <p:spPr>
          <a:xfrm>
            <a:off x="810491" y="2959713"/>
            <a:ext cx="858126" cy="784495"/>
          </a:xfrm>
          <a:custGeom>
            <a:avLst/>
            <a:gdLst/>
            <a:ahLst/>
            <a:cxnLst/>
            <a:rect l="l" t="t" r="r" b="b"/>
            <a:pathLst>
              <a:path w="1216660" h="1217929">
                <a:moveTo>
                  <a:pt x="608076" y="0"/>
                </a:moveTo>
                <a:lnTo>
                  <a:pt x="560555" y="1831"/>
                </a:lnTo>
                <a:lnTo>
                  <a:pt x="514035" y="7235"/>
                </a:lnTo>
                <a:lnTo>
                  <a:pt x="468651" y="16077"/>
                </a:lnTo>
                <a:lnTo>
                  <a:pt x="424537" y="28221"/>
                </a:lnTo>
                <a:lnTo>
                  <a:pt x="381829" y="43532"/>
                </a:lnTo>
                <a:lnTo>
                  <a:pt x="340661" y="61875"/>
                </a:lnTo>
                <a:lnTo>
                  <a:pt x="301170" y="83114"/>
                </a:lnTo>
                <a:lnTo>
                  <a:pt x="263490" y="107114"/>
                </a:lnTo>
                <a:lnTo>
                  <a:pt x="227757" y="133740"/>
                </a:lnTo>
                <a:lnTo>
                  <a:pt x="194106" y="162857"/>
                </a:lnTo>
                <a:lnTo>
                  <a:pt x="162671" y="194330"/>
                </a:lnTo>
                <a:lnTo>
                  <a:pt x="133589" y="228022"/>
                </a:lnTo>
                <a:lnTo>
                  <a:pt x="106993" y="263799"/>
                </a:lnTo>
                <a:lnTo>
                  <a:pt x="83021" y="301526"/>
                </a:lnTo>
                <a:lnTo>
                  <a:pt x="61806" y="341067"/>
                </a:lnTo>
                <a:lnTo>
                  <a:pt x="43484" y="382287"/>
                </a:lnTo>
                <a:lnTo>
                  <a:pt x="28190" y="425050"/>
                </a:lnTo>
                <a:lnTo>
                  <a:pt x="16059" y="469223"/>
                </a:lnTo>
                <a:lnTo>
                  <a:pt x="7227" y="514668"/>
                </a:lnTo>
                <a:lnTo>
                  <a:pt x="1829" y="561251"/>
                </a:lnTo>
                <a:lnTo>
                  <a:pt x="0" y="608838"/>
                </a:lnTo>
                <a:lnTo>
                  <a:pt x="1829" y="656424"/>
                </a:lnTo>
                <a:lnTo>
                  <a:pt x="7227" y="703007"/>
                </a:lnTo>
                <a:lnTo>
                  <a:pt x="16059" y="748452"/>
                </a:lnTo>
                <a:lnTo>
                  <a:pt x="28190" y="792625"/>
                </a:lnTo>
                <a:lnTo>
                  <a:pt x="43484" y="835388"/>
                </a:lnTo>
                <a:lnTo>
                  <a:pt x="61806" y="876608"/>
                </a:lnTo>
                <a:lnTo>
                  <a:pt x="83021" y="916149"/>
                </a:lnTo>
                <a:lnTo>
                  <a:pt x="106993" y="953876"/>
                </a:lnTo>
                <a:lnTo>
                  <a:pt x="133589" y="989653"/>
                </a:lnTo>
                <a:lnTo>
                  <a:pt x="162671" y="1023345"/>
                </a:lnTo>
                <a:lnTo>
                  <a:pt x="194106" y="1054818"/>
                </a:lnTo>
                <a:lnTo>
                  <a:pt x="227757" y="1083935"/>
                </a:lnTo>
                <a:lnTo>
                  <a:pt x="263490" y="1110561"/>
                </a:lnTo>
                <a:lnTo>
                  <a:pt x="301170" y="1134561"/>
                </a:lnTo>
                <a:lnTo>
                  <a:pt x="340661" y="1155800"/>
                </a:lnTo>
                <a:lnTo>
                  <a:pt x="381829" y="1174143"/>
                </a:lnTo>
                <a:lnTo>
                  <a:pt x="424537" y="1189454"/>
                </a:lnTo>
                <a:lnTo>
                  <a:pt x="468651" y="1201598"/>
                </a:lnTo>
                <a:lnTo>
                  <a:pt x="514035" y="1210440"/>
                </a:lnTo>
                <a:lnTo>
                  <a:pt x="560555" y="1215844"/>
                </a:lnTo>
                <a:lnTo>
                  <a:pt x="608076" y="1217676"/>
                </a:lnTo>
                <a:lnTo>
                  <a:pt x="655596" y="1215844"/>
                </a:lnTo>
                <a:lnTo>
                  <a:pt x="702116" y="1210440"/>
                </a:lnTo>
                <a:lnTo>
                  <a:pt x="747500" y="1201598"/>
                </a:lnTo>
                <a:lnTo>
                  <a:pt x="791614" y="1189454"/>
                </a:lnTo>
                <a:lnTo>
                  <a:pt x="834322" y="1174143"/>
                </a:lnTo>
                <a:lnTo>
                  <a:pt x="875490" y="1155800"/>
                </a:lnTo>
                <a:lnTo>
                  <a:pt x="914981" y="1134561"/>
                </a:lnTo>
                <a:lnTo>
                  <a:pt x="952661" y="1110561"/>
                </a:lnTo>
                <a:lnTo>
                  <a:pt x="988394" y="1083935"/>
                </a:lnTo>
                <a:lnTo>
                  <a:pt x="1022045" y="1054818"/>
                </a:lnTo>
                <a:lnTo>
                  <a:pt x="1053480" y="1023345"/>
                </a:lnTo>
                <a:lnTo>
                  <a:pt x="1082562" y="989653"/>
                </a:lnTo>
                <a:lnTo>
                  <a:pt x="1109158" y="953876"/>
                </a:lnTo>
                <a:lnTo>
                  <a:pt x="1133130" y="916149"/>
                </a:lnTo>
                <a:lnTo>
                  <a:pt x="1154345" y="876608"/>
                </a:lnTo>
                <a:lnTo>
                  <a:pt x="1172667" y="835388"/>
                </a:lnTo>
                <a:lnTo>
                  <a:pt x="1187961" y="792625"/>
                </a:lnTo>
                <a:lnTo>
                  <a:pt x="1200092" y="748452"/>
                </a:lnTo>
                <a:lnTo>
                  <a:pt x="1208924" y="703007"/>
                </a:lnTo>
                <a:lnTo>
                  <a:pt x="1214322" y="656424"/>
                </a:lnTo>
                <a:lnTo>
                  <a:pt x="1216152" y="608838"/>
                </a:lnTo>
                <a:lnTo>
                  <a:pt x="1214322" y="561251"/>
                </a:lnTo>
                <a:lnTo>
                  <a:pt x="1208924" y="514668"/>
                </a:lnTo>
                <a:lnTo>
                  <a:pt x="1200092" y="469223"/>
                </a:lnTo>
                <a:lnTo>
                  <a:pt x="1187961" y="425050"/>
                </a:lnTo>
                <a:lnTo>
                  <a:pt x="1172667" y="382287"/>
                </a:lnTo>
                <a:lnTo>
                  <a:pt x="1154345" y="341067"/>
                </a:lnTo>
                <a:lnTo>
                  <a:pt x="1133130" y="301526"/>
                </a:lnTo>
                <a:lnTo>
                  <a:pt x="1109158" y="263799"/>
                </a:lnTo>
                <a:lnTo>
                  <a:pt x="1082562" y="228022"/>
                </a:lnTo>
                <a:lnTo>
                  <a:pt x="1053480" y="194330"/>
                </a:lnTo>
                <a:lnTo>
                  <a:pt x="1022045" y="162857"/>
                </a:lnTo>
                <a:lnTo>
                  <a:pt x="988394" y="133740"/>
                </a:lnTo>
                <a:lnTo>
                  <a:pt x="952661" y="107114"/>
                </a:lnTo>
                <a:lnTo>
                  <a:pt x="914981" y="83114"/>
                </a:lnTo>
                <a:lnTo>
                  <a:pt x="875490" y="61875"/>
                </a:lnTo>
                <a:lnTo>
                  <a:pt x="834322" y="43532"/>
                </a:lnTo>
                <a:lnTo>
                  <a:pt x="791614" y="28221"/>
                </a:lnTo>
                <a:lnTo>
                  <a:pt x="747500" y="16077"/>
                </a:lnTo>
                <a:lnTo>
                  <a:pt x="702116" y="7235"/>
                </a:lnTo>
                <a:lnTo>
                  <a:pt x="655596" y="1831"/>
                </a:lnTo>
                <a:lnTo>
                  <a:pt x="6080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/>
          <p:nvPr/>
        </p:nvSpPr>
        <p:spPr>
          <a:xfrm>
            <a:off x="1303056" y="4291300"/>
            <a:ext cx="873280" cy="803000"/>
          </a:xfrm>
          <a:custGeom>
            <a:avLst/>
            <a:gdLst/>
            <a:ahLst/>
            <a:cxnLst/>
            <a:rect l="l" t="t" r="r" b="b"/>
            <a:pathLst>
              <a:path w="1216660" h="1217929">
                <a:moveTo>
                  <a:pt x="608076" y="0"/>
                </a:moveTo>
                <a:lnTo>
                  <a:pt x="560555" y="1831"/>
                </a:lnTo>
                <a:lnTo>
                  <a:pt x="514035" y="7235"/>
                </a:lnTo>
                <a:lnTo>
                  <a:pt x="468651" y="16077"/>
                </a:lnTo>
                <a:lnTo>
                  <a:pt x="424537" y="28221"/>
                </a:lnTo>
                <a:lnTo>
                  <a:pt x="381829" y="43532"/>
                </a:lnTo>
                <a:lnTo>
                  <a:pt x="340661" y="61875"/>
                </a:lnTo>
                <a:lnTo>
                  <a:pt x="301170" y="83114"/>
                </a:lnTo>
                <a:lnTo>
                  <a:pt x="263490" y="107114"/>
                </a:lnTo>
                <a:lnTo>
                  <a:pt x="227757" y="133740"/>
                </a:lnTo>
                <a:lnTo>
                  <a:pt x="194106" y="162857"/>
                </a:lnTo>
                <a:lnTo>
                  <a:pt x="162671" y="194330"/>
                </a:lnTo>
                <a:lnTo>
                  <a:pt x="133589" y="228022"/>
                </a:lnTo>
                <a:lnTo>
                  <a:pt x="106993" y="263799"/>
                </a:lnTo>
                <a:lnTo>
                  <a:pt x="83021" y="301526"/>
                </a:lnTo>
                <a:lnTo>
                  <a:pt x="61806" y="341067"/>
                </a:lnTo>
                <a:lnTo>
                  <a:pt x="43484" y="382287"/>
                </a:lnTo>
                <a:lnTo>
                  <a:pt x="28190" y="425050"/>
                </a:lnTo>
                <a:lnTo>
                  <a:pt x="16059" y="469223"/>
                </a:lnTo>
                <a:lnTo>
                  <a:pt x="7227" y="514668"/>
                </a:lnTo>
                <a:lnTo>
                  <a:pt x="1829" y="561251"/>
                </a:lnTo>
                <a:lnTo>
                  <a:pt x="0" y="608838"/>
                </a:lnTo>
                <a:lnTo>
                  <a:pt x="1829" y="656424"/>
                </a:lnTo>
                <a:lnTo>
                  <a:pt x="7227" y="703007"/>
                </a:lnTo>
                <a:lnTo>
                  <a:pt x="16059" y="748452"/>
                </a:lnTo>
                <a:lnTo>
                  <a:pt x="28190" y="792625"/>
                </a:lnTo>
                <a:lnTo>
                  <a:pt x="43484" y="835388"/>
                </a:lnTo>
                <a:lnTo>
                  <a:pt x="61806" y="876608"/>
                </a:lnTo>
                <a:lnTo>
                  <a:pt x="83021" y="916149"/>
                </a:lnTo>
                <a:lnTo>
                  <a:pt x="106993" y="953876"/>
                </a:lnTo>
                <a:lnTo>
                  <a:pt x="133589" y="989653"/>
                </a:lnTo>
                <a:lnTo>
                  <a:pt x="162671" y="1023345"/>
                </a:lnTo>
                <a:lnTo>
                  <a:pt x="194106" y="1054818"/>
                </a:lnTo>
                <a:lnTo>
                  <a:pt x="227757" y="1083935"/>
                </a:lnTo>
                <a:lnTo>
                  <a:pt x="263490" y="1110561"/>
                </a:lnTo>
                <a:lnTo>
                  <a:pt x="301170" y="1134561"/>
                </a:lnTo>
                <a:lnTo>
                  <a:pt x="340661" y="1155800"/>
                </a:lnTo>
                <a:lnTo>
                  <a:pt x="381829" y="1174143"/>
                </a:lnTo>
                <a:lnTo>
                  <a:pt x="424537" y="1189454"/>
                </a:lnTo>
                <a:lnTo>
                  <a:pt x="468651" y="1201598"/>
                </a:lnTo>
                <a:lnTo>
                  <a:pt x="514035" y="1210440"/>
                </a:lnTo>
                <a:lnTo>
                  <a:pt x="560555" y="1215844"/>
                </a:lnTo>
                <a:lnTo>
                  <a:pt x="608076" y="1217676"/>
                </a:lnTo>
                <a:lnTo>
                  <a:pt x="655596" y="1215844"/>
                </a:lnTo>
                <a:lnTo>
                  <a:pt x="702116" y="1210440"/>
                </a:lnTo>
                <a:lnTo>
                  <a:pt x="747500" y="1201598"/>
                </a:lnTo>
                <a:lnTo>
                  <a:pt x="791614" y="1189454"/>
                </a:lnTo>
                <a:lnTo>
                  <a:pt x="834322" y="1174143"/>
                </a:lnTo>
                <a:lnTo>
                  <a:pt x="875490" y="1155800"/>
                </a:lnTo>
                <a:lnTo>
                  <a:pt x="914981" y="1134561"/>
                </a:lnTo>
                <a:lnTo>
                  <a:pt x="952661" y="1110561"/>
                </a:lnTo>
                <a:lnTo>
                  <a:pt x="988394" y="1083935"/>
                </a:lnTo>
                <a:lnTo>
                  <a:pt x="1022045" y="1054818"/>
                </a:lnTo>
                <a:lnTo>
                  <a:pt x="1053480" y="1023345"/>
                </a:lnTo>
                <a:lnTo>
                  <a:pt x="1082562" y="989653"/>
                </a:lnTo>
                <a:lnTo>
                  <a:pt x="1109158" y="953876"/>
                </a:lnTo>
                <a:lnTo>
                  <a:pt x="1133130" y="916149"/>
                </a:lnTo>
                <a:lnTo>
                  <a:pt x="1154345" y="876608"/>
                </a:lnTo>
                <a:lnTo>
                  <a:pt x="1172667" y="835388"/>
                </a:lnTo>
                <a:lnTo>
                  <a:pt x="1187961" y="792625"/>
                </a:lnTo>
                <a:lnTo>
                  <a:pt x="1200092" y="748452"/>
                </a:lnTo>
                <a:lnTo>
                  <a:pt x="1208924" y="703007"/>
                </a:lnTo>
                <a:lnTo>
                  <a:pt x="1214322" y="656424"/>
                </a:lnTo>
                <a:lnTo>
                  <a:pt x="1216152" y="608838"/>
                </a:lnTo>
                <a:lnTo>
                  <a:pt x="1214322" y="561251"/>
                </a:lnTo>
                <a:lnTo>
                  <a:pt x="1208924" y="514668"/>
                </a:lnTo>
                <a:lnTo>
                  <a:pt x="1200092" y="469223"/>
                </a:lnTo>
                <a:lnTo>
                  <a:pt x="1187961" y="425050"/>
                </a:lnTo>
                <a:lnTo>
                  <a:pt x="1172667" y="382287"/>
                </a:lnTo>
                <a:lnTo>
                  <a:pt x="1154345" y="341067"/>
                </a:lnTo>
                <a:lnTo>
                  <a:pt x="1133130" y="301526"/>
                </a:lnTo>
                <a:lnTo>
                  <a:pt x="1109158" y="263799"/>
                </a:lnTo>
                <a:lnTo>
                  <a:pt x="1082562" y="228022"/>
                </a:lnTo>
                <a:lnTo>
                  <a:pt x="1053480" y="194330"/>
                </a:lnTo>
                <a:lnTo>
                  <a:pt x="1022045" y="162857"/>
                </a:lnTo>
                <a:lnTo>
                  <a:pt x="988394" y="133740"/>
                </a:lnTo>
                <a:lnTo>
                  <a:pt x="952661" y="107114"/>
                </a:lnTo>
                <a:lnTo>
                  <a:pt x="914981" y="83114"/>
                </a:lnTo>
                <a:lnTo>
                  <a:pt x="875490" y="61875"/>
                </a:lnTo>
                <a:lnTo>
                  <a:pt x="834322" y="43532"/>
                </a:lnTo>
                <a:lnTo>
                  <a:pt x="791614" y="28221"/>
                </a:lnTo>
                <a:lnTo>
                  <a:pt x="747500" y="16077"/>
                </a:lnTo>
                <a:lnTo>
                  <a:pt x="702116" y="7235"/>
                </a:lnTo>
                <a:lnTo>
                  <a:pt x="655596" y="1831"/>
                </a:lnTo>
                <a:lnTo>
                  <a:pt x="6080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/>
          <p:nvPr/>
        </p:nvSpPr>
        <p:spPr>
          <a:xfrm>
            <a:off x="810491" y="5592412"/>
            <a:ext cx="858126" cy="813181"/>
          </a:xfrm>
          <a:custGeom>
            <a:avLst/>
            <a:gdLst/>
            <a:ahLst/>
            <a:cxnLst/>
            <a:rect l="l" t="t" r="r" b="b"/>
            <a:pathLst>
              <a:path w="1216660" h="1217929">
                <a:moveTo>
                  <a:pt x="608076" y="0"/>
                </a:moveTo>
                <a:lnTo>
                  <a:pt x="560555" y="1831"/>
                </a:lnTo>
                <a:lnTo>
                  <a:pt x="514035" y="7235"/>
                </a:lnTo>
                <a:lnTo>
                  <a:pt x="468651" y="16077"/>
                </a:lnTo>
                <a:lnTo>
                  <a:pt x="424537" y="28221"/>
                </a:lnTo>
                <a:lnTo>
                  <a:pt x="381829" y="43532"/>
                </a:lnTo>
                <a:lnTo>
                  <a:pt x="340661" y="61875"/>
                </a:lnTo>
                <a:lnTo>
                  <a:pt x="301170" y="83114"/>
                </a:lnTo>
                <a:lnTo>
                  <a:pt x="263490" y="107114"/>
                </a:lnTo>
                <a:lnTo>
                  <a:pt x="227757" y="133740"/>
                </a:lnTo>
                <a:lnTo>
                  <a:pt x="194106" y="162857"/>
                </a:lnTo>
                <a:lnTo>
                  <a:pt x="162671" y="194330"/>
                </a:lnTo>
                <a:lnTo>
                  <a:pt x="133589" y="228022"/>
                </a:lnTo>
                <a:lnTo>
                  <a:pt x="106993" y="263799"/>
                </a:lnTo>
                <a:lnTo>
                  <a:pt x="83021" y="301526"/>
                </a:lnTo>
                <a:lnTo>
                  <a:pt x="61806" y="341067"/>
                </a:lnTo>
                <a:lnTo>
                  <a:pt x="43484" y="382287"/>
                </a:lnTo>
                <a:lnTo>
                  <a:pt x="28190" y="425050"/>
                </a:lnTo>
                <a:lnTo>
                  <a:pt x="16059" y="469223"/>
                </a:lnTo>
                <a:lnTo>
                  <a:pt x="7227" y="514668"/>
                </a:lnTo>
                <a:lnTo>
                  <a:pt x="1829" y="561251"/>
                </a:lnTo>
                <a:lnTo>
                  <a:pt x="0" y="608838"/>
                </a:lnTo>
                <a:lnTo>
                  <a:pt x="1829" y="656424"/>
                </a:lnTo>
                <a:lnTo>
                  <a:pt x="7227" y="703007"/>
                </a:lnTo>
                <a:lnTo>
                  <a:pt x="16059" y="748452"/>
                </a:lnTo>
                <a:lnTo>
                  <a:pt x="28190" y="792625"/>
                </a:lnTo>
                <a:lnTo>
                  <a:pt x="43484" y="835388"/>
                </a:lnTo>
                <a:lnTo>
                  <a:pt x="61806" y="876608"/>
                </a:lnTo>
                <a:lnTo>
                  <a:pt x="83021" y="916149"/>
                </a:lnTo>
                <a:lnTo>
                  <a:pt x="106993" y="953876"/>
                </a:lnTo>
                <a:lnTo>
                  <a:pt x="133589" y="989653"/>
                </a:lnTo>
                <a:lnTo>
                  <a:pt x="162671" y="1023345"/>
                </a:lnTo>
                <a:lnTo>
                  <a:pt x="194106" y="1054818"/>
                </a:lnTo>
                <a:lnTo>
                  <a:pt x="227757" y="1083935"/>
                </a:lnTo>
                <a:lnTo>
                  <a:pt x="263490" y="1110561"/>
                </a:lnTo>
                <a:lnTo>
                  <a:pt x="301170" y="1134561"/>
                </a:lnTo>
                <a:lnTo>
                  <a:pt x="340661" y="1155800"/>
                </a:lnTo>
                <a:lnTo>
                  <a:pt x="381829" y="1174143"/>
                </a:lnTo>
                <a:lnTo>
                  <a:pt x="424537" y="1189454"/>
                </a:lnTo>
                <a:lnTo>
                  <a:pt x="468651" y="1201598"/>
                </a:lnTo>
                <a:lnTo>
                  <a:pt x="514035" y="1210440"/>
                </a:lnTo>
                <a:lnTo>
                  <a:pt x="560555" y="1215844"/>
                </a:lnTo>
                <a:lnTo>
                  <a:pt x="608076" y="1217676"/>
                </a:lnTo>
                <a:lnTo>
                  <a:pt x="655596" y="1215844"/>
                </a:lnTo>
                <a:lnTo>
                  <a:pt x="702116" y="1210440"/>
                </a:lnTo>
                <a:lnTo>
                  <a:pt x="747500" y="1201598"/>
                </a:lnTo>
                <a:lnTo>
                  <a:pt x="791614" y="1189454"/>
                </a:lnTo>
                <a:lnTo>
                  <a:pt x="834322" y="1174143"/>
                </a:lnTo>
                <a:lnTo>
                  <a:pt x="875490" y="1155800"/>
                </a:lnTo>
                <a:lnTo>
                  <a:pt x="914981" y="1134561"/>
                </a:lnTo>
                <a:lnTo>
                  <a:pt x="952661" y="1110561"/>
                </a:lnTo>
                <a:lnTo>
                  <a:pt x="988394" y="1083935"/>
                </a:lnTo>
                <a:lnTo>
                  <a:pt x="1022045" y="1054818"/>
                </a:lnTo>
                <a:lnTo>
                  <a:pt x="1053480" y="1023345"/>
                </a:lnTo>
                <a:lnTo>
                  <a:pt x="1082562" y="989653"/>
                </a:lnTo>
                <a:lnTo>
                  <a:pt x="1109158" y="953876"/>
                </a:lnTo>
                <a:lnTo>
                  <a:pt x="1133130" y="916149"/>
                </a:lnTo>
                <a:lnTo>
                  <a:pt x="1154345" y="876608"/>
                </a:lnTo>
                <a:lnTo>
                  <a:pt x="1172667" y="835388"/>
                </a:lnTo>
                <a:lnTo>
                  <a:pt x="1187961" y="792625"/>
                </a:lnTo>
                <a:lnTo>
                  <a:pt x="1200092" y="748452"/>
                </a:lnTo>
                <a:lnTo>
                  <a:pt x="1208924" y="703007"/>
                </a:lnTo>
                <a:lnTo>
                  <a:pt x="1214322" y="656424"/>
                </a:lnTo>
                <a:lnTo>
                  <a:pt x="1216152" y="608838"/>
                </a:lnTo>
                <a:lnTo>
                  <a:pt x="1214322" y="561251"/>
                </a:lnTo>
                <a:lnTo>
                  <a:pt x="1208924" y="514668"/>
                </a:lnTo>
                <a:lnTo>
                  <a:pt x="1200092" y="469223"/>
                </a:lnTo>
                <a:lnTo>
                  <a:pt x="1187961" y="425050"/>
                </a:lnTo>
                <a:lnTo>
                  <a:pt x="1172667" y="382287"/>
                </a:lnTo>
                <a:lnTo>
                  <a:pt x="1154345" y="341067"/>
                </a:lnTo>
                <a:lnTo>
                  <a:pt x="1133130" y="301526"/>
                </a:lnTo>
                <a:lnTo>
                  <a:pt x="1109158" y="263799"/>
                </a:lnTo>
                <a:lnTo>
                  <a:pt x="1082562" y="228022"/>
                </a:lnTo>
                <a:lnTo>
                  <a:pt x="1053480" y="194330"/>
                </a:lnTo>
                <a:lnTo>
                  <a:pt x="1022045" y="162857"/>
                </a:lnTo>
                <a:lnTo>
                  <a:pt x="988394" y="133740"/>
                </a:lnTo>
                <a:lnTo>
                  <a:pt x="952661" y="107114"/>
                </a:lnTo>
                <a:lnTo>
                  <a:pt x="914981" y="83114"/>
                </a:lnTo>
                <a:lnTo>
                  <a:pt x="875490" y="61875"/>
                </a:lnTo>
                <a:lnTo>
                  <a:pt x="834322" y="43532"/>
                </a:lnTo>
                <a:lnTo>
                  <a:pt x="791614" y="28221"/>
                </a:lnTo>
                <a:lnTo>
                  <a:pt x="747500" y="16077"/>
                </a:lnTo>
                <a:lnTo>
                  <a:pt x="702116" y="7235"/>
                </a:lnTo>
                <a:lnTo>
                  <a:pt x="655596" y="1831"/>
                </a:lnTo>
                <a:lnTo>
                  <a:pt x="6080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7"/>
          <p:cNvSpPr txBox="1"/>
          <p:nvPr/>
        </p:nvSpPr>
        <p:spPr>
          <a:xfrm>
            <a:off x="1091536" y="3078766"/>
            <a:ext cx="257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85" dirty="0">
                <a:solidFill>
                  <a:srgbClr val="EC731F"/>
                </a:solidFill>
                <a:latin typeface="Trebuchet MS"/>
                <a:cs typeface="Trebuchet MS"/>
              </a:rPr>
              <a:t>1</a:t>
            </a:r>
            <a:endParaRPr sz="3600" dirty="0">
              <a:latin typeface="Trebuchet MS"/>
              <a:cs typeface="Trebuchet MS"/>
            </a:endParaRPr>
          </a:p>
        </p:txBody>
      </p:sp>
      <p:sp>
        <p:nvSpPr>
          <p:cNvPr id="12" name="object 17"/>
          <p:cNvSpPr txBox="1"/>
          <p:nvPr/>
        </p:nvSpPr>
        <p:spPr>
          <a:xfrm>
            <a:off x="1552350" y="4401535"/>
            <a:ext cx="257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285" dirty="0">
                <a:solidFill>
                  <a:srgbClr val="EC731F"/>
                </a:solidFill>
                <a:latin typeface="Trebuchet MS"/>
                <a:cs typeface="Trebuchet MS"/>
              </a:rPr>
              <a:t>2</a:t>
            </a:r>
            <a:endParaRPr sz="3600" dirty="0">
              <a:latin typeface="Trebuchet MS"/>
              <a:cs typeface="Trebuchet MS"/>
            </a:endParaRPr>
          </a:p>
        </p:txBody>
      </p:sp>
      <p:sp>
        <p:nvSpPr>
          <p:cNvPr id="13" name="object 17"/>
          <p:cNvSpPr txBox="1"/>
          <p:nvPr/>
        </p:nvSpPr>
        <p:spPr>
          <a:xfrm>
            <a:off x="1091536" y="5672494"/>
            <a:ext cx="257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285" dirty="0">
                <a:solidFill>
                  <a:srgbClr val="EC731F"/>
                </a:solidFill>
                <a:latin typeface="Trebuchet MS"/>
                <a:cs typeface="Trebuchet MS"/>
              </a:rPr>
              <a:t>3</a:t>
            </a:r>
            <a:endParaRPr sz="3600" dirty="0">
              <a:latin typeface="Trebuchet MS"/>
              <a:cs typeface="Trebuchet MS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72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44436"/>
            <a:ext cx="9613861" cy="4405746"/>
          </a:xfrm>
        </p:spPr>
        <p:txBody>
          <a:bodyPr>
            <a:normAutofit/>
          </a:bodyPr>
          <a:lstStyle/>
          <a:p>
            <a:r>
              <a:rPr lang="en-US" dirty="0" smtClean="0"/>
              <a:t>Grid System: Column Classes</a:t>
            </a:r>
          </a:p>
          <a:p>
            <a:endParaRPr lang="en-US" dirty="0"/>
          </a:p>
          <a:p>
            <a:pPr lvl="1"/>
            <a:r>
              <a:rPr lang="en-US" dirty="0"/>
              <a:t>To create a column in Bootstrap,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.col-&lt;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&gt;-&lt;n&gt; </a:t>
            </a:r>
            <a:r>
              <a:rPr lang="en-US" dirty="0"/>
              <a:t>class needs to be </a:t>
            </a:r>
            <a:r>
              <a:rPr lang="en-US" dirty="0" smtClean="0"/>
              <a:t>used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Here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 is the size qualifier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&lt;n&gt;</a:t>
            </a:r>
            <a:r>
              <a:rPr lang="en-US" dirty="0"/>
              <a:t> is the number of grids we want the column to occupy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/>
              <a:t>Size qualifiers can be of four types</a:t>
            </a:r>
            <a:r>
              <a:rPr lang="en-US" dirty="0" smtClean="0"/>
              <a:t>:</a:t>
            </a:r>
          </a:p>
          <a:p>
            <a:pPr lvl="1"/>
            <a:endParaRPr lang="en-US" dirty="0"/>
          </a:p>
          <a:p>
            <a:pPr lvl="4"/>
            <a:r>
              <a:rPr lang="en-US" dirty="0" err="1"/>
              <a:t>lg</a:t>
            </a:r>
            <a:r>
              <a:rPr lang="en-US" dirty="0"/>
              <a:t>  (for large devices with screen width &gt;= 1200px)</a:t>
            </a:r>
          </a:p>
          <a:p>
            <a:pPr lvl="4"/>
            <a:r>
              <a:rPr lang="en-US" dirty="0"/>
              <a:t>md (for medium devices with screen width &lt; 1200px and &gt;=992px)</a:t>
            </a:r>
          </a:p>
          <a:p>
            <a:pPr lvl="4"/>
            <a:r>
              <a:rPr lang="en-US" dirty="0" err="1"/>
              <a:t>sm</a:t>
            </a:r>
            <a:r>
              <a:rPr lang="en-US" dirty="0"/>
              <a:t> (for small devices with screen width &lt; 992px and &gt;=768px)</a:t>
            </a:r>
          </a:p>
          <a:p>
            <a:pPr lvl="4"/>
            <a:r>
              <a:rPr lang="en-US" dirty="0" err="1"/>
              <a:t>xs</a:t>
            </a:r>
            <a:r>
              <a:rPr lang="en-US" dirty="0"/>
              <a:t> (for extra small devices with screen width &lt; 768px)</a:t>
            </a:r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915400" y="4291445"/>
            <a:ext cx="2947809" cy="1402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of grids in a column can range b/w 0 to 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90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Grid System: Column Classes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3" y="3111211"/>
            <a:ext cx="9469962" cy="332768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14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Grid System: Column Classes</a:t>
            </a:r>
          </a:p>
          <a:p>
            <a:endParaRPr lang="en-US" sz="1400" dirty="0"/>
          </a:p>
          <a:p>
            <a:pPr lvl="1"/>
            <a:r>
              <a:rPr lang="en-US" dirty="0" smtClean="0"/>
              <a:t>E.g.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977" y="2847109"/>
            <a:ext cx="6680105" cy="389659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4187536" y="5808518"/>
            <a:ext cx="1080655" cy="519546"/>
          </a:xfrm>
          <a:prstGeom prst="roundRect">
            <a:avLst/>
          </a:prstGeom>
          <a:noFill/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150918" y="6037118"/>
            <a:ext cx="20366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0321" y="5452342"/>
            <a:ext cx="1600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Column width for medium devices with grid size equal to 12</a:t>
            </a:r>
            <a:endParaRPr lang="en-US" b="1" dirty="0"/>
          </a:p>
        </p:txBody>
      </p:sp>
      <p:sp>
        <p:nvSpPr>
          <p:cNvPr id="12" name="Right Arrow 11"/>
          <p:cNvSpPr/>
          <p:nvPr/>
        </p:nvSpPr>
        <p:spPr>
          <a:xfrm>
            <a:off x="9964881" y="4535631"/>
            <a:ext cx="1496291" cy="51954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79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Grid System: Column Classes</a:t>
            </a:r>
          </a:p>
          <a:p>
            <a:endParaRPr lang="en-US" dirty="0"/>
          </a:p>
          <a:p>
            <a:pPr lvl="1"/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643" y="4022231"/>
            <a:ext cx="9472612" cy="153352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1236518" y="5330536"/>
            <a:ext cx="270164" cy="605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0321" y="5972517"/>
            <a:ext cx="1117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Grid size 1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782291" y="5366864"/>
            <a:ext cx="6928" cy="605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23638" y="5972517"/>
            <a:ext cx="1117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Grid size 5</a:t>
            </a:r>
            <a:endParaRPr lang="en-US" b="1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325608" y="5366863"/>
            <a:ext cx="127147" cy="569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30528" y="5936189"/>
            <a:ext cx="1117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Grid size 2</a:t>
            </a:r>
            <a:endParaRPr lang="en-US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8804974" y="5374151"/>
            <a:ext cx="57022" cy="598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246321" y="5981938"/>
            <a:ext cx="1117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Grid size 4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6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44436"/>
            <a:ext cx="9613861" cy="4343399"/>
          </a:xfrm>
        </p:spPr>
        <p:txBody>
          <a:bodyPr/>
          <a:lstStyle/>
          <a:p>
            <a:r>
              <a:rPr lang="en-US" dirty="0" smtClean="0"/>
              <a:t>Self Assessment Quiz</a:t>
            </a:r>
          </a:p>
          <a:p>
            <a:endParaRPr lang="en-US" dirty="0"/>
          </a:p>
          <a:p>
            <a:pPr marL="914400" lvl="1" indent="-457200">
              <a:buAutoNum type="arabicPeriod"/>
            </a:pPr>
            <a:r>
              <a:rPr lang="en-US" dirty="0" smtClean="0"/>
              <a:t>Which </a:t>
            </a:r>
            <a:r>
              <a:rPr lang="en-US" dirty="0"/>
              <a:t>of the following will give an equal column grid system</a:t>
            </a:r>
            <a:r>
              <a:rPr lang="en-US" dirty="0" smtClean="0"/>
              <a:t>?</a:t>
            </a:r>
          </a:p>
          <a:p>
            <a:pPr marL="457200" lvl="1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&lt;div class="col-md-4</a:t>
            </a:r>
            <a:r>
              <a:rPr lang="en-US" dirty="0" smtClean="0"/>
              <a:t>"/&gt;			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&lt;</a:t>
            </a:r>
            <a:r>
              <a:rPr lang="en-US" dirty="0"/>
              <a:t>div class="col-md-4"/&gt;</a:t>
            </a:r>
          </a:p>
          <a:p>
            <a:pPr marL="457200" lvl="1" indent="0">
              <a:buNone/>
            </a:pPr>
            <a:r>
              <a:rPr lang="en-US" dirty="0" smtClean="0"/>
              <a:t>	&lt;</a:t>
            </a:r>
            <a:r>
              <a:rPr lang="en-US" dirty="0"/>
              <a:t>div class="col-md-4"/&gt;</a:t>
            </a:r>
          </a:p>
          <a:p>
            <a:pPr marL="457200" lvl="1" indent="0">
              <a:buNone/>
            </a:pPr>
            <a:endParaRPr lang="en-US" sz="1400" dirty="0" smtClean="0"/>
          </a:p>
          <a:p>
            <a:pPr marL="457200" lvl="1" indent="0">
              <a:buNone/>
            </a:pPr>
            <a:r>
              <a:rPr lang="en-US" dirty="0"/>
              <a:t>b.	&lt;div class="col-md-2"/&gt;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	&lt;</a:t>
            </a:r>
            <a:r>
              <a:rPr lang="en-US" dirty="0"/>
              <a:t>div class="col-md-3</a:t>
            </a:r>
            <a:r>
              <a:rPr lang="en-US" dirty="0" smtClean="0"/>
              <a:t>"/&gt;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232073" y="3730336"/>
            <a:ext cx="34115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c. </a:t>
            </a:r>
            <a:r>
              <a:rPr lang="en-US" dirty="0" smtClean="0"/>
              <a:t>	</a:t>
            </a:r>
            <a:r>
              <a:rPr lang="en-US" sz="2000" dirty="0" smtClean="0"/>
              <a:t>&lt;</a:t>
            </a:r>
            <a:r>
              <a:rPr lang="en-US" sz="2000" dirty="0"/>
              <a:t>div class="col-md-2"/&gt;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	&lt;</a:t>
            </a:r>
            <a:r>
              <a:rPr lang="en-US" sz="2000" dirty="0"/>
              <a:t>div class="col-md-2"/&gt;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	&lt;</a:t>
            </a:r>
            <a:r>
              <a:rPr lang="en-US" sz="2000" dirty="0"/>
              <a:t>div class="col-md-2"/&gt;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4563" y="6120244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Answer: </a:t>
            </a:r>
            <a:r>
              <a:rPr lang="en-US" b="1" dirty="0" smtClean="0"/>
              <a:t>a &amp; c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72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Self Assessment Quiz</a:t>
            </a:r>
          </a:p>
          <a:p>
            <a:endParaRPr lang="en-US" sz="1800" dirty="0"/>
          </a:p>
          <a:p>
            <a:pPr marL="457200" lvl="1" indent="0">
              <a:buNone/>
            </a:pPr>
            <a:r>
              <a:rPr lang="en-US" dirty="0" smtClean="0"/>
              <a:t>2. </a:t>
            </a:r>
            <a:r>
              <a:rPr lang="en-US" dirty="0"/>
              <a:t>Which among the following will result in overflow</a:t>
            </a:r>
            <a:r>
              <a:rPr lang="en-US" dirty="0" smtClean="0"/>
              <a:t>?</a:t>
            </a:r>
          </a:p>
          <a:p>
            <a:pPr marL="457200" lvl="1" indent="0">
              <a:buNone/>
            </a:pPr>
            <a:endParaRPr lang="en-US" dirty="0"/>
          </a:p>
          <a:p>
            <a:pPr marL="1828800" lvl="3" indent="-457200">
              <a:buFont typeface="+mj-lt"/>
              <a:buAutoNum type="alphaLcPeriod"/>
            </a:pPr>
            <a:r>
              <a:rPr lang="en-US" dirty="0"/>
              <a:t>&lt;div class="col-md-6"/&gt;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/>
              <a:t>div class="col-md-3"/&gt;</a:t>
            </a:r>
          </a:p>
          <a:p>
            <a:pPr marL="914400" lvl="2" indent="0">
              <a:buNone/>
            </a:pPr>
            <a:r>
              <a:rPr lang="en-US" dirty="0" smtClean="0"/>
              <a:t>	&lt;</a:t>
            </a:r>
            <a:r>
              <a:rPr lang="en-US" dirty="0"/>
              <a:t>div class="col-md-4"/&gt;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83928" y="3855028"/>
            <a:ext cx="27975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b. </a:t>
            </a:r>
            <a:r>
              <a:rPr lang="en-US" sz="1600" dirty="0" smtClean="0"/>
              <a:t>	&lt;</a:t>
            </a:r>
            <a:r>
              <a:rPr lang="en-US" sz="1600" dirty="0"/>
              <a:t>div class="col-md-3"/&gt;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	&lt;</a:t>
            </a:r>
            <a:r>
              <a:rPr lang="en-US" sz="1600" dirty="0"/>
              <a:t>div class="col-md-3"/&gt;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	&lt;</a:t>
            </a:r>
            <a:r>
              <a:rPr lang="en-US" sz="1600" dirty="0"/>
              <a:t>div class="col-md-6"/&gt;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48245" y="5566857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Answer: </a:t>
            </a:r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95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23655"/>
            <a:ext cx="9613861" cy="4322617"/>
          </a:xfrm>
        </p:spPr>
        <p:txBody>
          <a:bodyPr>
            <a:normAutofit/>
          </a:bodyPr>
          <a:lstStyle/>
          <a:p>
            <a:r>
              <a:rPr lang="en-US" dirty="0" smtClean="0"/>
              <a:t>Navigation Bar</a:t>
            </a:r>
          </a:p>
          <a:p>
            <a:endParaRPr lang="en-US" dirty="0"/>
          </a:p>
          <a:p>
            <a:pPr lvl="1"/>
            <a:r>
              <a:rPr lang="en-US" sz="1800" dirty="0" smtClean="0"/>
              <a:t>Navigation bar (</a:t>
            </a:r>
            <a:r>
              <a:rPr lang="en-US" sz="1800" i="1" dirty="0" err="1" smtClean="0"/>
              <a:t>navbar</a:t>
            </a:r>
            <a:r>
              <a:rPr lang="en-US" sz="1800" dirty="0" smtClean="0"/>
              <a:t>) is a section intended to aid users in accessing different webpages of a website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HTML5 provides us with &lt;</a:t>
            </a:r>
            <a:r>
              <a:rPr lang="en-US" sz="1800" dirty="0" err="1"/>
              <a:t>nav</a:t>
            </a:r>
            <a:r>
              <a:rPr lang="en-US" sz="1800" dirty="0"/>
              <a:t>&gt; element to create a navigation </a:t>
            </a:r>
            <a:r>
              <a:rPr lang="en-US" sz="1800" dirty="0" smtClean="0"/>
              <a:t>bar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Bootstrap has different classes which help to provide better appearance to the </a:t>
            </a:r>
            <a:r>
              <a:rPr lang="en-US" sz="1800" i="1" dirty="0" err="1" smtClean="0"/>
              <a:t>navbar</a:t>
            </a:r>
            <a:endParaRPr lang="en-US" sz="1800" i="1" dirty="0" smtClean="0"/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A responsive </a:t>
            </a:r>
            <a:r>
              <a:rPr lang="en-US" sz="1800" i="1" dirty="0" err="1"/>
              <a:t>navbar</a:t>
            </a:r>
            <a:r>
              <a:rPr lang="en-US" sz="1800" dirty="0"/>
              <a:t> collapses when viewed on smaller screens, expands otherwise (to achieve this feature, apart from bootstrap.css, bootstrap.js and jquery.js are also required)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42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43353"/>
            <a:ext cx="9613861" cy="4147055"/>
          </a:xfrm>
        </p:spPr>
        <p:txBody>
          <a:bodyPr/>
          <a:lstStyle/>
          <a:p>
            <a:r>
              <a:rPr lang="en-US" dirty="0" smtClean="0"/>
              <a:t>Navigation Bar</a:t>
            </a:r>
          </a:p>
          <a:p>
            <a:endParaRPr lang="en-US" sz="1400" dirty="0"/>
          </a:p>
          <a:p>
            <a:pPr lvl="1"/>
            <a:r>
              <a:rPr lang="en-US" dirty="0" smtClean="0"/>
              <a:t>On larger screens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On small screens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718" y="3671537"/>
            <a:ext cx="8001000" cy="742950"/>
          </a:xfrm>
          <a:prstGeom prst="rect">
            <a:avLst/>
          </a:prstGeom>
        </p:spPr>
      </p:pic>
      <p:cxnSp>
        <p:nvCxnSpPr>
          <p:cNvPr id="6" name="Elbow Connector 5"/>
          <p:cNvCxnSpPr>
            <a:endCxn id="4" idx="1"/>
          </p:cNvCxnSpPr>
          <p:nvPr/>
        </p:nvCxnSpPr>
        <p:spPr>
          <a:xfrm rot="5400000">
            <a:off x="1674195" y="3642487"/>
            <a:ext cx="801049" cy="1"/>
          </a:xfrm>
          <a:prstGeom prst="bentConnector4">
            <a:avLst>
              <a:gd name="adj1" fmla="val 26813"/>
              <a:gd name="adj2" fmla="val 22860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881" y="4662057"/>
            <a:ext cx="3550227" cy="2064802"/>
          </a:xfrm>
          <a:prstGeom prst="rect">
            <a:avLst/>
          </a:prstGeom>
        </p:spPr>
      </p:pic>
      <p:cxnSp>
        <p:nvCxnSpPr>
          <p:cNvPr id="16" name="Elbow Connector 15"/>
          <p:cNvCxnSpPr/>
          <p:nvPr/>
        </p:nvCxnSpPr>
        <p:spPr>
          <a:xfrm rot="10800000">
            <a:off x="7800109" y="4800601"/>
            <a:ext cx="897083" cy="4052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8695587" y="4966856"/>
            <a:ext cx="1600200" cy="477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Hamburger menu</a:t>
            </a:r>
            <a:endParaRPr lang="en-US" sz="1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74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Navigation Bar</a:t>
            </a:r>
          </a:p>
          <a:p>
            <a:endParaRPr lang="en-US" dirty="0"/>
          </a:p>
          <a:p>
            <a:pPr lvl="1"/>
            <a:r>
              <a:rPr lang="en-US" dirty="0" smtClean="0"/>
              <a:t>Basic skeleton of a navigation bar in Bootstrap is as follows: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082" y="3730336"/>
            <a:ext cx="5143500" cy="2882516"/>
          </a:xfrm>
          <a:prstGeom prst="rect">
            <a:avLst/>
          </a:prstGeom>
        </p:spPr>
      </p:pic>
      <p:cxnSp>
        <p:nvCxnSpPr>
          <p:cNvPr id="7" name="Elbow Connector 6"/>
          <p:cNvCxnSpPr/>
          <p:nvPr/>
        </p:nvCxnSpPr>
        <p:spPr>
          <a:xfrm flipV="1">
            <a:off x="6421582" y="3815305"/>
            <a:ext cx="935181" cy="2371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439891" y="3547948"/>
            <a:ext cx="1683328" cy="549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Brand name &amp; Toggle button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421582" y="4623955"/>
            <a:ext cx="935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439891" y="4429867"/>
            <a:ext cx="1517073" cy="384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All </a:t>
            </a:r>
            <a:r>
              <a:rPr lang="en-US" sz="1200" b="1" dirty="0" err="1" smtClean="0"/>
              <a:t>nav</a:t>
            </a:r>
            <a:r>
              <a:rPr lang="en-US" sz="1200" b="1" dirty="0" smtClean="0"/>
              <a:t> links</a:t>
            </a:r>
            <a:endParaRPr lang="en-US" b="1" dirty="0"/>
          </a:p>
        </p:txBody>
      </p:sp>
      <p:cxnSp>
        <p:nvCxnSpPr>
          <p:cNvPr id="17" name="Elbow Connector 16"/>
          <p:cNvCxnSpPr/>
          <p:nvPr/>
        </p:nvCxnSpPr>
        <p:spPr>
          <a:xfrm>
            <a:off x="6421581" y="5047206"/>
            <a:ext cx="1018310" cy="2521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523018" y="5047206"/>
            <a:ext cx="1600201" cy="444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Left side </a:t>
            </a:r>
            <a:r>
              <a:rPr lang="en-US" sz="1200" b="1" dirty="0" err="1" smtClean="0"/>
              <a:t>nav</a:t>
            </a:r>
            <a:r>
              <a:rPr lang="en-US" sz="1200" b="1" dirty="0" smtClean="0"/>
              <a:t> links</a:t>
            </a:r>
            <a:endParaRPr lang="en-US" b="1" dirty="0"/>
          </a:p>
        </p:txBody>
      </p:sp>
      <p:cxnSp>
        <p:nvCxnSpPr>
          <p:cNvPr id="21" name="Elbow Connector 20"/>
          <p:cNvCxnSpPr/>
          <p:nvPr/>
        </p:nvCxnSpPr>
        <p:spPr>
          <a:xfrm>
            <a:off x="6421581" y="5637741"/>
            <a:ext cx="1018310" cy="2521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523018" y="5713994"/>
            <a:ext cx="1600201" cy="444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right side </a:t>
            </a:r>
            <a:r>
              <a:rPr lang="en-US" sz="1200" b="1" dirty="0" err="1" smtClean="0"/>
              <a:t>nav</a:t>
            </a:r>
            <a:r>
              <a:rPr lang="en-US" sz="1200" b="1" dirty="0" smtClean="0"/>
              <a:t> links</a:t>
            </a:r>
            <a:endParaRPr lang="en-US" b="1" dirty="0"/>
          </a:p>
        </p:txBody>
      </p:sp>
      <p:sp>
        <p:nvSpPr>
          <p:cNvPr id="24" name="Double Wave 23"/>
          <p:cNvSpPr/>
          <p:nvPr/>
        </p:nvSpPr>
        <p:spPr>
          <a:xfrm>
            <a:off x="9767455" y="4052456"/>
            <a:ext cx="1870363" cy="1585286"/>
          </a:xfrm>
          <a:prstGeom prst="doubleWav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Head to </a:t>
            </a:r>
            <a:r>
              <a:rPr lang="en-US" sz="1400" b="1" i="1" dirty="0" smtClean="0">
                <a:hlinkClick r:id="rId4" action="ppaction://hlinkfile"/>
              </a:rPr>
              <a:t>getbootstrap.com</a:t>
            </a:r>
            <a:r>
              <a:rPr lang="en-US" sz="1400" b="1" i="1" dirty="0" smtClean="0"/>
              <a:t> </a:t>
            </a:r>
          </a:p>
          <a:p>
            <a:pPr algn="ctr"/>
            <a:r>
              <a:rPr lang="en-US" sz="1400" b="1" i="1" dirty="0" smtClean="0"/>
              <a:t>Under Components section, select “</a:t>
            </a:r>
            <a:r>
              <a:rPr lang="en-US" sz="1400" b="1" i="1" dirty="0" err="1" smtClean="0"/>
              <a:t>Navbar</a:t>
            </a:r>
            <a:r>
              <a:rPr lang="en-US" sz="1400" b="1" i="1" dirty="0" smtClean="0"/>
              <a:t>”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9112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Navigation Bar</a:t>
            </a:r>
          </a:p>
          <a:p>
            <a:endParaRPr lang="en-US" dirty="0"/>
          </a:p>
          <a:p>
            <a:pPr lvl="1"/>
            <a:r>
              <a:rPr lang="en-US" dirty="0" smtClean="0"/>
              <a:t>Creating the toggle button (adding responsiveness)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022" y="3830565"/>
            <a:ext cx="7926160" cy="252196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545773" y="5091545"/>
            <a:ext cx="2119745" cy="249382"/>
          </a:xfrm>
          <a:prstGeom prst="ellipse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290945" y="4135582"/>
            <a:ext cx="1668950" cy="1122218"/>
          </a:xfrm>
          <a:prstGeom prst="wedgeRectCallout">
            <a:avLst>
              <a:gd name="adj1" fmla="val 84994"/>
              <a:gd name="adj2" fmla="val 4411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Tells bootstrap to switch b/w visual states by collapsing according to the device width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8565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44078"/>
            <a:ext cx="9613861" cy="410549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OUTCOMES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lvl="1"/>
            <a:r>
              <a:rPr lang="en-US" dirty="0" smtClean="0"/>
              <a:t>At the end of this module, students are expected to learn</a:t>
            </a:r>
            <a:r>
              <a:rPr lang="en-US" dirty="0"/>
              <a:t>	</a:t>
            </a:r>
          </a:p>
        </p:txBody>
      </p:sp>
      <p:sp>
        <p:nvSpPr>
          <p:cNvPr id="4" name="object 45"/>
          <p:cNvSpPr/>
          <p:nvPr/>
        </p:nvSpPr>
        <p:spPr>
          <a:xfrm>
            <a:off x="1191608" y="3692928"/>
            <a:ext cx="561247" cy="6038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dirty="0"/>
          </a:p>
        </p:txBody>
      </p:sp>
      <p:sp>
        <p:nvSpPr>
          <p:cNvPr id="5" name="object 21"/>
          <p:cNvSpPr/>
          <p:nvPr/>
        </p:nvSpPr>
        <p:spPr>
          <a:xfrm>
            <a:off x="1752855" y="3702625"/>
            <a:ext cx="8541327" cy="594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 defTabSz="914400"/>
            <a:r>
              <a:rPr lang="en-US" dirty="0" smtClean="0">
                <a:latin typeface="Calibri"/>
              </a:rPr>
              <a:t>Design a responsive layout for a webpage using container, row &amp; column classes of Bootstrap</a:t>
            </a:r>
            <a:endParaRPr dirty="0" smtClean="0">
              <a:latin typeface="Calibri"/>
            </a:endParaRPr>
          </a:p>
        </p:txBody>
      </p:sp>
      <p:sp>
        <p:nvSpPr>
          <p:cNvPr id="6" name="object 45"/>
          <p:cNvSpPr/>
          <p:nvPr/>
        </p:nvSpPr>
        <p:spPr>
          <a:xfrm>
            <a:off x="1191608" y="4596502"/>
            <a:ext cx="561247" cy="5394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1"/>
          <p:cNvSpPr/>
          <p:nvPr/>
        </p:nvSpPr>
        <p:spPr>
          <a:xfrm>
            <a:off x="1752855" y="4606893"/>
            <a:ext cx="8541327" cy="5400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 defTabSz="914400"/>
            <a:r>
              <a:rPr lang="en-US" dirty="0" smtClean="0">
                <a:latin typeface="Calibri"/>
              </a:rPr>
              <a:t>Develop webpages that can be viewed on various devices using grid system of Bootstrap</a:t>
            </a:r>
            <a:endParaRPr dirty="0" smtClean="0">
              <a:latin typeface="Calibri"/>
            </a:endParaRPr>
          </a:p>
        </p:txBody>
      </p:sp>
      <p:sp>
        <p:nvSpPr>
          <p:cNvPr id="8" name="object 45"/>
          <p:cNvSpPr/>
          <p:nvPr/>
        </p:nvSpPr>
        <p:spPr>
          <a:xfrm>
            <a:off x="1191608" y="5470859"/>
            <a:ext cx="561247" cy="6078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21"/>
          <p:cNvSpPr/>
          <p:nvPr/>
        </p:nvSpPr>
        <p:spPr>
          <a:xfrm>
            <a:off x="1752855" y="5480501"/>
            <a:ext cx="8541327" cy="5981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 defTabSz="914400"/>
            <a:r>
              <a:rPr lang="en-US" dirty="0" smtClean="0">
                <a:latin typeface="Calibri"/>
              </a:rPr>
              <a:t>Build applications which facilitates slideshow component for cycling through elements – like a carousel</a:t>
            </a:r>
            <a:endParaRPr dirty="0" smtClean="0">
              <a:latin typeface="Calibri"/>
            </a:endParaRPr>
          </a:p>
        </p:txBody>
      </p:sp>
      <p:sp>
        <p:nvSpPr>
          <p:cNvPr id="10" name="object 47"/>
          <p:cNvSpPr txBox="1"/>
          <p:nvPr/>
        </p:nvSpPr>
        <p:spPr>
          <a:xfrm>
            <a:off x="1342692" y="3737032"/>
            <a:ext cx="2590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latin typeface="Verdana"/>
                <a:cs typeface="Verdana"/>
              </a:rPr>
              <a:t> 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11" name="object 47"/>
          <p:cNvSpPr txBox="1"/>
          <p:nvPr/>
        </p:nvSpPr>
        <p:spPr>
          <a:xfrm>
            <a:off x="1342691" y="4755787"/>
            <a:ext cx="2590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latin typeface="Verdana"/>
                <a:cs typeface="Verdana"/>
              </a:rPr>
              <a:t> 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12" name="object 47"/>
          <p:cNvSpPr txBox="1"/>
          <p:nvPr/>
        </p:nvSpPr>
        <p:spPr>
          <a:xfrm>
            <a:off x="1342691" y="5524605"/>
            <a:ext cx="2590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latin typeface="Verdana"/>
                <a:cs typeface="Verdana"/>
              </a:rPr>
              <a:t> 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65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Navigation Bar</a:t>
            </a:r>
          </a:p>
          <a:p>
            <a:endParaRPr lang="en-US" sz="1200" dirty="0"/>
          </a:p>
          <a:p>
            <a:pPr lvl="1"/>
            <a:r>
              <a:rPr lang="en-US" sz="1800" dirty="0" smtClean="0"/>
              <a:t>Demo E.g.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927" y="2125292"/>
            <a:ext cx="7346373" cy="45933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243518" y="6147770"/>
            <a:ext cx="7157782" cy="457200"/>
          </a:xfrm>
          <a:prstGeom prst="ellipse">
            <a:avLst/>
          </a:prstGeom>
          <a:noFill/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721108" y="5198429"/>
            <a:ext cx="2239523" cy="1128961"/>
          </a:xfrm>
          <a:prstGeom prst="wedgeRoundRectCallout">
            <a:avLst>
              <a:gd name="adj1" fmla="val 60156"/>
              <a:gd name="adj2" fmla="val 51994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Go to </a:t>
            </a:r>
            <a:r>
              <a:rPr lang="en-US" sz="1200" b="1" i="1" dirty="0" smtClean="0">
                <a:hlinkClick r:id="rId3" action="ppaction://hlinkfile"/>
              </a:rPr>
              <a:t>getbootstrap.com</a:t>
            </a:r>
            <a:endParaRPr lang="en-US" sz="1200" b="1" i="1" dirty="0" smtClean="0"/>
          </a:p>
          <a:p>
            <a:pPr algn="ctr"/>
            <a:r>
              <a:rPr lang="en-US" sz="1200" b="1" i="1" dirty="0" smtClean="0"/>
              <a:t>Under “Getting Started” </a:t>
            </a:r>
            <a:r>
              <a:rPr lang="en-US" sz="1200" b="1" dirty="0" smtClean="0"/>
              <a:t>section, copy the JS code given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72278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02873"/>
            <a:ext cx="9613861" cy="4249882"/>
          </a:xfrm>
        </p:spPr>
        <p:txBody>
          <a:bodyPr/>
          <a:lstStyle/>
          <a:p>
            <a:r>
              <a:rPr lang="en-US" dirty="0" smtClean="0"/>
              <a:t>Responsive Navigation Bar</a:t>
            </a:r>
          </a:p>
          <a:p>
            <a:endParaRPr lang="en-US" sz="1600" dirty="0"/>
          </a:p>
          <a:p>
            <a:pPr lvl="1"/>
            <a:r>
              <a:rPr lang="en-US" dirty="0" smtClean="0"/>
              <a:t>Output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418" y="2722419"/>
            <a:ext cx="7447073" cy="1714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613" y="4610178"/>
            <a:ext cx="3792682" cy="2091958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6" idx="1"/>
          </p:cNvCxnSpPr>
          <p:nvPr/>
        </p:nvCxnSpPr>
        <p:spPr>
          <a:xfrm flipH="1" flipV="1">
            <a:off x="2400300" y="5642264"/>
            <a:ext cx="2149313" cy="13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070264" y="5372100"/>
            <a:ext cx="1257300" cy="529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On small screens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671505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Web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201792"/>
            <a:ext cx="9613861" cy="3599316"/>
          </a:xfrm>
        </p:spPr>
        <p:txBody>
          <a:bodyPr/>
          <a:lstStyle/>
          <a:p>
            <a:r>
              <a:rPr lang="en-US" dirty="0" smtClean="0"/>
              <a:t>Demo Responsive Web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880" y="2644174"/>
            <a:ext cx="7805320" cy="413637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9466118" y="4779818"/>
            <a:ext cx="828063" cy="737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0183091" y="4208318"/>
            <a:ext cx="1309254" cy="5715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carousel</a:t>
            </a:r>
            <a:endParaRPr lang="en-US" sz="1400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961909" y="2379518"/>
            <a:ext cx="768927" cy="353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51838" y="3340762"/>
            <a:ext cx="1309254" cy="5715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Toggle </a:t>
            </a:r>
            <a:r>
              <a:rPr lang="en-US" sz="1400" b="1" dirty="0" err="1" smtClean="0"/>
              <a:t>Navbar</a:t>
            </a:r>
            <a:endParaRPr lang="en-US" sz="1400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285009" y="3020291"/>
            <a:ext cx="663271" cy="467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7730836" y="2068642"/>
            <a:ext cx="2991827" cy="44402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Clickable Login Form using</a:t>
            </a:r>
          </a:p>
          <a:p>
            <a:pPr algn="ctr"/>
            <a:r>
              <a:rPr lang="en-US" sz="1200" b="1" dirty="0" smtClean="0"/>
              <a:t>“Button Trigger Modal”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5119874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676" y="3350956"/>
            <a:ext cx="9613861" cy="1080938"/>
          </a:xfrm>
        </p:spPr>
        <p:txBody>
          <a:bodyPr/>
          <a:lstStyle/>
          <a:p>
            <a:pPr algn="ctr"/>
            <a:r>
              <a:rPr lang="en-US" sz="6000" dirty="0" smtClean="0"/>
              <a:t>Thank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675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Document/Video Links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38385" y="3132888"/>
            <a:ext cx="328096" cy="381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42" y="3108340"/>
            <a:ext cx="278348" cy="430096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H="1">
            <a:off x="1066311" y="3108340"/>
            <a:ext cx="118253" cy="430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829141"/>
              </p:ext>
            </p:extLst>
          </p:nvPr>
        </p:nvGraphicFramePr>
        <p:xfrm>
          <a:off x="1901536" y="3090993"/>
          <a:ext cx="8385464" cy="3548798"/>
        </p:xfrm>
        <a:graphic>
          <a:graphicData uri="http://schemas.openxmlformats.org/drawingml/2006/table">
            <a:tbl>
              <a:tblPr firstRow="1" bandRow="1"/>
              <a:tblGrid>
                <a:gridCol w="28503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350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57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72000" algn="ctr" fontAlgn="b"/>
                      <a:r>
                        <a:rPr lang="en-US" sz="1800" b="1" i="0" u="sng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Topics</a:t>
                      </a:r>
                      <a:endParaRPr lang="en-GB" sz="1800" b="1" i="0" u="sng" strike="noStrike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144" marR="7144" marT="9525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72000" algn="ctr" fontAlgn="b"/>
                      <a:r>
                        <a:rPr lang="en-US" sz="1800" b="1" i="0" u="sng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URL</a:t>
                      </a:r>
                      <a:endParaRPr lang="en-GB" sz="1800" b="1" i="0" u="sng" strike="noStrike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144" marR="7144" marT="9525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3483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Learning</a:t>
                      </a:r>
                      <a:r>
                        <a:rPr lang="en-IN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Bootstrap 4 in 30 minutes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144" marR="7144" marT="9525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72000" algn="l" fontAlgn="b">
                        <a:buFont typeface="Arial" pitchFamily="34" charset="0"/>
                        <a:buNone/>
                      </a:pPr>
                      <a:r>
                        <a:rPr lang="en-GB" sz="1400" b="0" i="0" u="sng" strike="noStrike" dirty="0" smtClean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hlinkClick r:id="rId4"/>
                        </a:rPr>
                        <a:t>https://medium.freecodecamp.org/learn-bootstrap-4-in-30-minute-by-building-a-landing-page-website-guide-for-beginners-f64e03833f33</a:t>
                      </a:r>
                      <a:endParaRPr lang="en-GB" sz="1200" b="0" i="0" u="sng" strike="noStrike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144" marR="7144" marT="9525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731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72000"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Bootstrap official documentation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144" marR="7144" marT="9525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72000" algn="l" fontAlgn="b">
                        <a:buFont typeface="Arial" pitchFamily="34" charset="0"/>
                        <a:buNone/>
                      </a:pPr>
                      <a:r>
                        <a:rPr lang="en-GB" sz="1400" b="0" i="0" u="sng" strike="noStrike" dirty="0" smtClean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hlinkClick r:id="rId5"/>
                        </a:rPr>
                        <a:t>https://getbootstrap.com/docs/4.3/getting-started/introduction/</a:t>
                      </a:r>
                      <a:endParaRPr lang="en-GB" sz="1200" b="0" i="0" u="sng" strike="noStrike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144" marR="7144" marT="9525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11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72000"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Learning Bootstrap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144" marR="7144" marT="9525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72000" algn="l" fontAlgn="b">
                        <a:buFont typeface="Arial" pitchFamily="34" charset="0"/>
                        <a:buNone/>
                      </a:pPr>
                      <a:r>
                        <a:rPr lang="en-GB" sz="1400" b="0" i="0" u="sng" strike="noStrike" dirty="0" smtClean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hlinkClick r:id="rId6"/>
                        </a:rPr>
                        <a:t>https://pepa.holla.cz/wp-content/uploads/2015/10/Learning-Bootstrap.pdf</a:t>
                      </a:r>
                      <a:endParaRPr lang="en-GB" sz="1400" b="0" i="0" u="sng" strike="noStrike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144" marR="7144" marT="9525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0394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Bootstrap Tutorials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144" marR="7144" marT="9525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72000" algn="l" fontAlgn="b">
                        <a:buFont typeface="Arial" pitchFamily="34" charset="0"/>
                        <a:buNone/>
                      </a:pPr>
                      <a:r>
                        <a:rPr lang="en-GB" sz="1400" b="0" i="0" u="sng" strike="noStrike" dirty="0" smtClean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hlinkClick r:id=""/>
                        </a:rPr>
                        <a:t>https://www.youtube.com/watch?v=gqOEoUR5RHg</a:t>
                      </a:r>
                    </a:p>
                    <a:p>
                      <a:pPr marL="72000" algn="l" fontAlgn="b">
                        <a:buFont typeface="Arial" pitchFamily="34" charset="0"/>
                        <a:buNone/>
                      </a:pPr>
                      <a:endParaRPr lang="en-GB" sz="1400" b="0" i="0" u="sng" strike="noStrike" dirty="0" smtClean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hlinkClick r:id=""/>
                      </a:endParaRPr>
                    </a:p>
                    <a:p>
                      <a:pPr marL="72000" algn="l" fontAlgn="b">
                        <a:buFont typeface="Arial" pitchFamily="34" charset="0"/>
                        <a:buNone/>
                      </a:pPr>
                      <a:r>
                        <a:rPr lang="en-GB" sz="1400" b="0" i="0" u="sng" strike="noStrike" dirty="0" smtClean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hlinkClick r:id="rId7"/>
                        </a:rPr>
                        <a:t>https://www.youtube.com/watch?v=aTLRdrRQyN4&amp;vl=en</a:t>
                      </a:r>
                      <a:endParaRPr lang="en-GB" sz="1400" b="0" i="0" u="sng" strike="noStrike" dirty="0" smtClean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72000" algn="l" fontAlgn="b">
                        <a:buFont typeface="Arial" pitchFamily="34" charset="0"/>
                        <a:buNone/>
                      </a:pPr>
                      <a:endParaRPr lang="en-GB" sz="1400" b="0" i="0" u="sng" strike="noStrike" dirty="0" smtClean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72000" algn="l" fontAlgn="b">
                        <a:buFont typeface="Arial" pitchFamily="34" charset="0"/>
                        <a:buNone/>
                      </a:pPr>
                      <a:r>
                        <a:rPr lang="en-GB" sz="1400" b="0" i="0" u="sng" strike="noStrike" dirty="0" smtClean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hlinkClick r:id="rId8"/>
                        </a:rPr>
                        <a:t>https://www.youtube.com/watch?v=hnCmSXCZEpU</a:t>
                      </a:r>
                      <a:endParaRPr lang="en-GB" sz="1400" b="0" i="0" u="sng" strike="noStrike" dirty="0"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144" marR="7144" marT="9525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8966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544692"/>
            <a:ext cx="9613861" cy="3599316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endParaRPr lang="en-US" dirty="0"/>
          </a:p>
          <a:p>
            <a:r>
              <a:rPr lang="en-US" dirty="0" smtClean="0"/>
              <a:t>Page Layout</a:t>
            </a:r>
          </a:p>
          <a:p>
            <a:endParaRPr lang="en-US" dirty="0"/>
          </a:p>
          <a:p>
            <a:r>
              <a:rPr lang="en-US" dirty="0" smtClean="0"/>
              <a:t>UI Components</a:t>
            </a:r>
          </a:p>
          <a:p>
            <a:endParaRPr lang="en-US" dirty="0"/>
          </a:p>
          <a:p>
            <a:r>
              <a:rPr lang="en-US" dirty="0" smtClean="0"/>
              <a:t>Responsive Web Design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30" name="Picture 6" descr="Image result for bootstrap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507" y="2544692"/>
            <a:ext cx="3928675" cy="329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18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57446"/>
          </a:xfrm>
        </p:spPr>
        <p:txBody>
          <a:bodyPr/>
          <a:lstStyle/>
          <a:p>
            <a:r>
              <a:rPr lang="en-US" dirty="0" smtClean="0"/>
              <a:t>Need of Bootstrap</a:t>
            </a:r>
          </a:p>
          <a:p>
            <a:endParaRPr lang="en-US" sz="1800" dirty="0"/>
          </a:p>
          <a:p>
            <a:pPr lvl="1"/>
            <a:r>
              <a:rPr lang="en-US" dirty="0" smtClean="0"/>
              <a:t>In spite of various </a:t>
            </a:r>
            <a:r>
              <a:rPr lang="en-US" dirty="0"/>
              <a:t>advantages </a:t>
            </a:r>
            <a:r>
              <a:rPr lang="en-US" dirty="0" smtClean="0"/>
              <a:t>of CSS, </a:t>
            </a:r>
            <a:r>
              <a:rPr lang="en-US" dirty="0"/>
              <a:t>it has certain disadvantages as </a:t>
            </a:r>
            <a:r>
              <a:rPr lang="en-US" dirty="0" smtClean="0"/>
              <a:t>well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Level of compatibility</a:t>
            </a:r>
          </a:p>
          <a:p>
            <a:pPr lvl="3"/>
            <a:endParaRPr lang="en-US" dirty="0"/>
          </a:p>
          <a:p>
            <a:pPr lvl="3"/>
            <a:r>
              <a:rPr lang="en-US" dirty="0" smtClean="0"/>
              <a:t>Certain CSS features may not be supported by some browsers (appearance can be non uniform at different platforms)</a:t>
            </a:r>
          </a:p>
          <a:p>
            <a:pPr lvl="3"/>
            <a:endParaRPr lang="en-US" dirty="0"/>
          </a:p>
          <a:p>
            <a:pPr lvl="2"/>
            <a:r>
              <a:rPr lang="en-US" dirty="0" smtClean="0"/>
              <a:t>Difficult to manage &amp; maintain large applications as per the varying browser compatibility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Website responsiveness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58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Browser Compatibility?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E.g. consider the following code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476" y="3556721"/>
            <a:ext cx="2764415" cy="3063271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9953477">
            <a:off x="4485632" y="4326633"/>
            <a:ext cx="1232253" cy="30133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015079">
            <a:off x="4494516" y="4984806"/>
            <a:ext cx="1251345" cy="30133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805" y="2150602"/>
            <a:ext cx="3366398" cy="22291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704" y="4679352"/>
            <a:ext cx="3916599" cy="206533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1647544" y="4130382"/>
            <a:ext cx="1205346" cy="249381"/>
          </a:xfrm>
          <a:prstGeom prst="ellipse">
            <a:avLst/>
          </a:prstGeom>
          <a:noFill/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9761185">
            <a:off x="4255765" y="4057587"/>
            <a:ext cx="1428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On google chrome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959662">
            <a:off x="4765949" y="5237175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On 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81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564138"/>
            <a:ext cx="5273670" cy="3599316"/>
          </a:xfrm>
        </p:spPr>
        <p:txBody>
          <a:bodyPr/>
          <a:lstStyle/>
          <a:p>
            <a:r>
              <a:rPr lang="en-US" dirty="0" smtClean="0"/>
              <a:t>Responsiveness</a:t>
            </a:r>
          </a:p>
          <a:p>
            <a:endParaRPr lang="en-US" dirty="0"/>
          </a:p>
          <a:p>
            <a:pPr lvl="1"/>
            <a:r>
              <a:rPr lang="en-US" dirty="0" smtClean="0"/>
              <a:t>A responsive web design is all about providing an optimal viewing experience across variety of devices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 web page should maintain its appeal, when it is viewed in a mobile/tablet or a desktop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991" y="2564138"/>
            <a:ext cx="5860808" cy="387475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49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82977"/>
          </a:xfrm>
        </p:spPr>
        <p:txBody>
          <a:bodyPr/>
          <a:lstStyle/>
          <a:p>
            <a:r>
              <a:rPr lang="en-US" dirty="0" smtClean="0"/>
              <a:t>Bootstrap</a:t>
            </a:r>
          </a:p>
          <a:p>
            <a:endParaRPr lang="en-US" sz="1800" dirty="0"/>
          </a:p>
          <a:p>
            <a:pPr lvl="1"/>
            <a:r>
              <a:rPr lang="en-US" dirty="0"/>
              <a:t>was built at Twitter Inc. by Mark Otto and Jacob Thornton as a framework for internal </a:t>
            </a:r>
            <a:r>
              <a:rPr lang="en-US" dirty="0" smtClean="0"/>
              <a:t>tools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is a complete CSS framework offering </a:t>
            </a:r>
            <a:r>
              <a:rPr lang="en-US" i="1" dirty="0"/>
              <a:t>Grid system and configurations</a:t>
            </a:r>
            <a:r>
              <a:rPr lang="en-US" dirty="0"/>
              <a:t>, </a:t>
            </a:r>
            <a:r>
              <a:rPr lang="en-US" i="1" dirty="0"/>
              <a:t>Typography classes, UI components like forms, tables</a:t>
            </a:r>
            <a:r>
              <a:rPr lang="en-US" dirty="0"/>
              <a:t> and </a:t>
            </a:r>
            <a:r>
              <a:rPr lang="en-US" dirty="0" smtClean="0"/>
              <a:t>much more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is a widely used framework in the development of responsive </a:t>
            </a:r>
            <a:r>
              <a:rPr lang="en-US" dirty="0" smtClean="0"/>
              <a:t>websites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</a:t>
            </a:r>
            <a:r>
              <a:rPr lang="en-US" dirty="0" smtClean="0"/>
              <a:t>as a very good documentation which can be found </a:t>
            </a:r>
            <a:r>
              <a:rPr lang="en-US" i="1" dirty="0" smtClean="0">
                <a:hlinkClick r:id="rId2"/>
              </a:rPr>
              <a:t>here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1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725</TotalTime>
  <Words>913</Words>
  <Application>Microsoft Office PowerPoint</Application>
  <PresentationFormat>Widescreen</PresentationFormat>
  <Paragraphs>282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Courier New</vt:lpstr>
      <vt:lpstr>Times New Roman</vt:lpstr>
      <vt:lpstr>Trebuchet MS</vt:lpstr>
      <vt:lpstr>Verdana</vt:lpstr>
      <vt:lpstr>Wingdings</vt:lpstr>
      <vt:lpstr>Berlin</vt:lpstr>
      <vt:lpstr>Module 3: Bootstrap</vt:lpstr>
      <vt:lpstr>Bootstrap</vt:lpstr>
      <vt:lpstr>Bootstrap</vt:lpstr>
      <vt:lpstr>Bootstrap</vt:lpstr>
      <vt:lpstr>Content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Page Layout</vt:lpstr>
      <vt:lpstr>Page Layout</vt:lpstr>
      <vt:lpstr>Page Layout</vt:lpstr>
      <vt:lpstr>Page Layout</vt:lpstr>
      <vt:lpstr>Page Layout</vt:lpstr>
      <vt:lpstr>Page Layout</vt:lpstr>
      <vt:lpstr>Page Layout</vt:lpstr>
      <vt:lpstr>Page Layout</vt:lpstr>
      <vt:lpstr>Page Layout</vt:lpstr>
      <vt:lpstr>Page Layout</vt:lpstr>
      <vt:lpstr>Page Layout</vt:lpstr>
      <vt:lpstr>Page Layout</vt:lpstr>
      <vt:lpstr>Page Layout</vt:lpstr>
      <vt:lpstr>UI Components</vt:lpstr>
      <vt:lpstr>UI Components</vt:lpstr>
      <vt:lpstr>UI Components</vt:lpstr>
      <vt:lpstr>UI Components</vt:lpstr>
      <vt:lpstr>UI Components</vt:lpstr>
      <vt:lpstr>UI Components</vt:lpstr>
      <vt:lpstr>Responsive Web Design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3: Bootstrap</dc:title>
  <dc:creator>Sumit Kumar</dc:creator>
  <cp:lastModifiedBy>Sumit Kumar</cp:lastModifiedBy>
  <cp:revision>65</cp:revision>
  <dcterms:created xsi:type="dcterms:W3CDTF">2019-03-06T10:09:15Z</dcterms:created>
  <dcterms:modified xsi:type="dcterms:W3CDTF">2019-03-26T05:31:22Z</dcterms:modified>
</cp:coreProperties>
</file>