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ondon_borough" TargetMode="External"/><Relationship Id="rId3" Type="http://schemas.openxmlformats.org/officeDocument/2006/relationships/hyperlink" Target="https://en.wikipedia.org/wiki/Counties_of_England" TargetMode="External"/><Relationship Id="rId7" Type="http://schemas.openxmlformats.org/officeDocument/2006/relationships/hyperlink" Target="https://en.wikipedia.org/wiki/Central_London" TargetMode="External"/><Relationship Id="rId2" Type="http://schemas.openxmlformats.org/officeDocument/2006/relationships/hyperlink" Target="https://en.wikipedia.org/wiki/City_status_in_the_United_Kingdom" TargetMode="External"/><Relationship Id="rId1" Type="http://schemas.openxmlformats.org/officeDocument/2006/relationships/slideLayout" Target="../slideLayouts/slideLayout2.xml"/><Relationship Id="rId6" Type="http://schemas.openxmlformats.org/officeDocument/2006/relationships/hyperlink" Target="https://en.wikipedia.org/wiki/Greater_London_Built-up_Area" TargetMode="External"/><Relationship Id="rId11" Type="http://schemas.openxmlformats.org/officeDocument/2006/relationships/hyperlink" Target="https://en.wikipedia.org/wiki/Office_of_National_Statistics" TargetMode="External"/><Relationship Id="rId5" Type="http://schemas.openxmlformats.org/officeDocument/2006/relationships/hyperlink" Target="https://en.wikipedia.org/wiki/London" TargetMode="External"/><Relationship Id="rId10" Type="http://schemas.openxmlformats.org/officeDocument/2006/relationships/hyperlink" Target="https://en.wikipedia.org/wiki/Financial_centre" TargetMode="External"/><Relationship Id="rId4" Type="http://schemas.openxmlformats.org/officeDocument/2006/relationships/hyperlink" Target="https://en.wikipedia.org/wiki/Central_business_district" TargetMode="External"/><Relationship Id="rId9" Type="http://schemas.openxmlformats.org/officeDocument/2006/relationships/hyperlink" Target="https://en.wikipedia.org/wiki/City_of_Westmins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ptools.com/" TargetMode="External"/><Relationship Id="rId2" Type="http://schemas.openxmlformats.org/officeDocument/2006/relationships/hyperlink" Target="https://en.wikipedia.org/wiki/Ethnic_groups_in_Lond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4989" y="1578635"/>
            <a:ext cx="8001000" cy="3821502"/>
          </a:xfrm>
        </p:spPr>
        <p:txBody>
          <a:bodyPr>
            <a:normAutofit fontScale="90000"/>
          </a:bodyPr>
          <a:lstStyle/>
          <a:p>
            <a:pPr algn="ctr"/>
            <a:r>
              <a:rPr lang="en-US" b="1" dirty="0"/>
              <a:t>CLUSTERING THE CITY OF </a:t>
            </a:r>
            <a:r>
              <a:rPr lang="en-US" b="1" dirty="0" smtClean="0"/>
              <a:t>   LONDON </a:t>
            </a:r>
            <a:r>
              <a:rPr lang="en-US" b="1" dirty="0"/>
              <a:t>FOR THE    </a:t>
            </a:r>
            <a:r>
              <a:rPr lang="en-GB" dirty="0"/>
              <a:t/>
            </a:r>
            <a:br>
              <a:rPr lang="en-GB" dirty="0"/>
            </a:br>
            <a:r>
              <a:rPr lang="en-US" b="1" dirty="0"/>
              <a:t> </a:t>
            </a:r>
            <a:r>
              <a:rPr lang="en-GB" dirty="0"/>
              <a:t/>
            </a:r>
            <a:br>
              <a:rPr lang="en-GB" dirty="0"/>
            </a:br>
            <a:r>
              <a:rPr lang="en-US" b="1" dirty="0"/>
              <a:t>    OPENING OF AN</a:t>
            </a:r>
            <a:r>
              <a:rPr lang="en-GB" dirty="0"/>
              <a:t/>
            </a:r>
            <a:br>
              <a:rPr lang="en-GB" dirty="0"/>
            </a:br>
            <a:r>
              <a:rPr lang="en-US" b="1" dirty="0"/>
              <a:t> </a:t>
            </a:r>
            <a:r>
              <a:rPr lang="en-GB" dirty="0"/>
              <a:t/>
            </a:r>
            <a:br>
              <a:rPr lang="en-GB" dirty="0"/>
            </a:br>
            <a:r>
              <a:rPr lang="en-US" b="1" dirty="0"/>
              <a:t>AFRICAN RESTAURANT</a:t>
            </a:r>
            <a:r>
              <a:rPr lang="en-GB" dirty="0"/>
              <a:t/>
            </a:r>
            <a:br>
              <a:rPr lang="en-GB" dirty="0"/>
            </a:br>
            <a:endParaRPr lang="en-GB" dirty="0"/>
          </a:p>
        </p:txBody>
      </p:sp>
    </p:spTree>
    <p:extLst>
      <p:ext uri="{BB962C8B-B14F-4D97-AF65-F5344CB8AC3E}">
        <p14:creationId xmlns:p14="http://schemas.microsoft.com/office/powerpoint/2010/main" val="156459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457" y="0"/>
            <a:ext cx="8534400" cy="1507067"/>
          </a:xfrm>
        </p:spPr>
        <p:txBody>
          <a:bodyPr>
            <a:normAutofit/>
          </a:bodyPr>
          <a:lstStyle/>
          <a:p>
            <a:pPr algn="ctr"/>
            <a:r>
              <a:rPr lang="en-GB" sz="2000" dirty="0"/>
              <a:t>A bar chart showing the number of venues in each </a:t>
            </a:r>
            <a:r>
              <a:rPr lang="en-GB" sz="2000" dirty="0" smtClean="0"/>
              <a:t>cluster</a:t>
            </a:r>
            <a:r>
              <a:rPr lang="en-GB" dirty="0"/>
              <a:t/>
            </a:r>
            <a:br>
              <a:rPr lang="en-GB" dirty="0"/>
            </a:b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860" y="1009290"/>
            <a:ext cx="10705381" cy="5085541"/>
          </a:xfrm>
          <a:prstGeom prst="rect">
            <a:avLst/>
          </a:prstGeom>
          <a:noFill/>
          <a:ln>
            <a:noFill/>
          </a:ln>
        </p:spPr>
      </p:pic>
    </p:spTree>
    <p:extLst>
      <p:ext uri="{BB962C8B-B14F-4D97-AF65-F5344CB8AC3E}">
        <p14:creationId xmlns:p14="http://schemas.microsoft.com/office/powerpoint/2010/main" val="342982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1919"/>
            <a:ext cx="8534400" cy="1076706"/>
          </a:xfrm>
        </p:spPr>
        <p:txBody>
          <a:bodyPr>
            <a:normAutofit/>
          </a:bodyPr>
          <a:lstStyle/>
          <a:p>
            <a:pPr algn="ctr"/>
            <a:r>
              <a:rPr lang="en-US" sz="2400" dirty="0" smtClean="0"/>
              <a:t>Data visualized using python</a:t>
            </a:r>
            <a:endParaRPr lang="en-GB"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321" y="741874"/>
            <a:ext cx="10834777" cy="5572664"/>
          </a:xfrm>
          <a:prstGeom prst="rect">
            <a:avLst/>
          </a:prstGeom>
          <a:noFill/>
          <a:ln>
            <a:noFill/>
          </a:ln>
        </p:spPr>
      </p:pic>
    </p:spTree>
    <p:extLst>
      <p:ext uri="{BB962C8B-B14F-4D97-AF65-F5344CB8AC3E}">
        <p14:creationId xmlns:p14="http://schemas.microsoft.com/office/powerpoint/2010/main" val="185074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590" y="152158"/>
            <a:ext cx="8534400" cy="788122"/>
          </a:xfrm>
        </p:spPr>
        <p:txBody>
          <a:bodyPr>
            <a:normAutofit fontScale="90000"/>
          </a:bodyPr>
          <a:lstStyle/>
          <a:p>
            <a:pPr algn="ctr"/>
            <a:r>
              <a:rPr lang="en-US" sz="2800" dirty="0" smtClean="0"/>
              <a:t>K – means clustering</a:t>
            </a:r>
            <a:r>
              <a:rPr lang="en-US" dirty="0" smtClean="0"/>
              <a:t/>
            </a:r>
            <a:br>
              <a:rPr lang="en-US" dirty="0" smtClean="0"/>
            </a:b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55" y="1475117"/>
            <a:ext cx="10775241" cy="5115463"/>
          </a:xfrm>
          <a:prstGeom prst="rect">
            <a:avLst/>
          </a:prstGeom>
          <a:noFill/>
          <a:ln>
            <a:noFill/>
          </a:ln>
        </p:spPr>
      </p:pic>
      <p:sp>
        <p:nvSpPr>
          <p:cNvPr id="5" name="TextBox 4"/>
          <p:cNvSpPr txBox="1"/>
          <p:nvPr/>
        </p:nvSpPr>
        <p:spPr>
          <a:xfrm>
            <a:off x="715991" y="546219"/>
            <a:ext cx="10653623" cy="1477328"/>
          </a:xfrm>
          <a:prstGeom prst="rect">
            <a:avLst/>
          </a:prstGeom>
          <a:noFill/>
        </p:spPr>
        <p:txBody>
          <a:bodyPr wrap="square" rtlCol="0">
            <a:spAutoFit/>
          </a:bodyPr>
          <a:lstStyle/>
          <a:p>
            <a:pPr fontAlgn="base" latinLnBrk="1"/>
            <a:r>
              <a:rPr lang="en-GB" dirty="0"/>
              <a:t>K – Means clustering is grouping similar data points together and discover underlying pattern.  The neighbourhoods were grouped into clusters of 5</a:t>
            </a:r>
            <a:r>
              <a:rPr lang="en-GB" dirty="0" smtClean="0"/>
              <a:t>.</a:t>
            </a:r>
          </a:p>
          <a:p>
            <a:pPr fontAlgn="base" latinLnBrk="1"/>
            <a:r>
              <a:rPr lang="en-US" b="1" i="1" dirty="0" smtClean="0"/>
              <a:t>Cluster 1</a:t>
            </a:r>
            <a:endParaRPr lang="en-GB" b="1" i="1" dirty="0"/>
          </a:p>
          <a:p>
            <a:pPr fontAlgn="base" latinLnBrk="1"/>
            <a:r>
              <a:rPr lang="en-GB" dirty="0"/>
              <a:t> </a:t>
            </a:r>
          </a:p>
          <a:p>
            <a:endParaRPr lang="en-GB" dirty="0"/>
          </a:p>
        </p:txBody>
      </p:sp>
    </p:spTree>
    <p:extLst>
      <p:ext uri="{BB962C8B-B14F-4D97-AF65-F5344CB8AC3E}">
        <p14:creationId xmlns:p14="http://schemas.microsoft.com/office/powerpoint/2010/main" val="65249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91" y="1121434"/>
            <a:ext cx="11222965" cy="5046453"/>
          </a:xfrm>
          <a:prstGeom prst="rect">
            <a:avLst/>
          </a:prstGeom>
          <a:noFill/>
          <a:ln>
            <a:noFill/>
          </a:ln>
        </p:spPr>
      </p:pic>
      <p:sp>
        <p:nvSpPr>
          <p:cNvPr id="5" name="TextBox 4"/>
          <p:cNvSpPr txBox="1"/>
          <p:nvPr/>
        </p:nvSpPr>
        <p:spPr>
          <a:xfrm>
            <a:off x="552091" y="353683"/>
            <a:ext cx="5960852" cy="369332"/>
          </a:xfrm>
          <a:prstGeom prst="rect">
            <a:avLst/>
          </a:prstGeom>
          <a:noFill/>
        </p:spPr>
        <p:txBody>
          <a:bodyPr wrap="square" rtlCol="0">
            <a:spAutoFit/>
          </a:bodyPr>
          <a:lstStyle/>
          <a:p>
            <a:r>
              <a:rPr lang="en-US" i="1" dirty="0" smtClean="0"/>
              <a:t>Cluster 2</a:t>
            </a:r>
            <a:endParaRPr lang="en-GB" i="1" dirty="0"/>
          </a:p>
        </p:txBody>
      </p:sp>
    </p:spTree>
    <p:extLst>
      <p:ext uri="{BB962C8B-B14F-4D97-AF65-F5344CB8AC3E}">
        <p14:creationId xmlns:p14="http://schemas.microsoft.com/office/powerpoint/2010/main" val="153882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16468"/>
            <a:ext cx="5960852" cy="369332"/>
          </a:xfrm>
          <a:prstGeom prst="rect">
            <a:avLst/>
          </a:prstGeom>
          <a:noFill/>
        </p:spPr>
        <p:txBody>
          <a:bodyPr wrap="square" rtlCol="0">
            <a:spAutoFit/>
          </a:bodyPr>
          <a:lstStyle/>
          <a:p>
            <a:r>
              <a:rPr lang="en-US" i="1" dirty="0" smtClean="0"/>
              <a:t>Cluster 3</a:t>
            </a:r>
            <a:endParaRPr lang="en-GB" i="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1" y="897147"/>
            <a:ext cx="9529463" cy="1971020"/>
          </a:xfrm>
          <a:prstGeom prst="rect">
            <a:avLst/>
          </a:prstGeom>
          <a:noFill/>
          <a:ln>
            <a:noFill/>
          </a:ln>
        </p:spPr>
      </p:pic>
    </p:spTree>
    <p:extLst>
      <p:ext uri="{BB962C8B-B14F-4D97-AF65-F5344CB8AC3E}">
        <p14:creationId xmlns:p14="http://schemas.microsoft.com/office/powerpoint/2010/main" val="226160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2" y="1298236"/>
            <a:ext cx="9201660" cy="716342"/>
          </a:xfrm>
          <a:prstGeom prst="rect">
            <a:avLst/>
          </a:prstGeom>
          <a:noFill/>
          <a:ln>
            <a:noFill/>
          </a:ln>
        </p:spPr>
      </p:pic>
      <p:sp>
        <p:nvSpPr>
          <p:cNvPr id="5" name="TextBox 4"/>
          <p:cNvSpPr txBox="1"/>
          <p:nvPr/>
        </p:nvSpPr>
        <p:spPr>
          <a:xfrm>
            <a:off x="684212" y="316468"/>
            <a:ext cx="5960852" cy="369332"/>
          </a:xfrm>
          <a:prstGeom prst="rect">
            <a:avLst/>
          </a:prstGeom>
          <a:noFill/>
        </p:spPr>
        <p:txBody>
          <a:bodyPr wrap="square" rtlCol="0">
            <a:spAutoFit/>
          </a:bodyPr>
          <a:lstStyle/>
          <a:p>
            <a:r>
              <a:rPr lang="en-US" i="1" dirty="0" smtClean="0"/>
              <a:t>Cluster 4</a:t>
            </a:r>
            <a:endParaRPr lang="en-GB" i="1" dirty="0"/>
          </a:p>
        </p:txBody>
      </p:sp>
    </p:spTree>
    <p:extLst>
      <p:ext uri="{BB962C8B-B14F-4D97-AF65-F5344CB8AC3E}">
        <p14:creationId xmlns:p14="http://schemas.microsoft.com/office/powerpoint/2010/main" val="6605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16468"/>
            <a:ext cx="5960852" cy="369332"/>
          </a:xfrm>
          <a:prstGeom prst="rect">
            <a:avLst/>
          </a:prstGeom>
          <a:noFill/>
        </p:spPr>
        <p:txBody>
          <a:bodyPr wrap="square" rtlCol="0">
            <a:spAutoFit/>
          </a:bodyPr>
          <a:lstStyle/>
          <a:p>
            <a:r>
              <a:rPr lang="en-US" i="1" dirty="0" smtClean="0"/>
              <a:t>Cluster 5</a:t>
            </a:r>
            <a:endParaRPr lang="en-GB" i="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2" y="1077684"/>
            <a:ext cx="10279962" cy="708871"/>
          </a:xfrm>
          <a:prstGeom prst="rect">
            <a:avLst/>
          </a:prstGeom>
          <a:noFill/>
          <a:ln>
            <a:noFill/>
          </a:ln>
        </p:spPr>
      </p:pic>
    </p:spTree>
    <p:extLst>
      <p:ext uri="{BB962C8B-B14F-4D97-AF65-F5344CB8AC3E}">
        <p14:creationId xmlns:p14="http://schemas.microsoft.com/office/powerpoint/2010/main" val="415782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223" y="232913"/>
            <a:ext cx="9980762" cy="369332"/>
          </a:xfrm>
          <a:prstGeom prst="rect">
            <a:avLst/>
          </a:prstGeom>
          <a:noFill/>
        </p:spPr>
        <p:txBody>
          <a:bodyPr wrap="square" rtlCol="0">
            <a:spAutoFit/>
          </a:bodyPr>
          <a:lstStyle/>
          <a:p>
            <a:pPr algn="ctr"/>
            <a:r>
              <a:rPr lang="en-US" dirty="0" smtClean="0"/>
              <a:t>RESULTS AND DISCUSSION</a:t>
            </a:r>
            <a:endParaRPr lang="en-GB" dirty="0"/>
          </a:p>
        </p:txBody>
      </p:sp>
      <p:sp>
        <p:nvSpPr>
          <p:cNvPr id="6" name="TextBox 5"/>
          <p:cNvSpPr txBox="1"/>
          <p:nvPr/>
        </p:nvSpPr>
        <p:spPr>
          <a:xfrm>
            <a:off x="284672" y="602245"/>
            <a:ext cx="11128075" cy="2862322"/>
          </a:xfrm>
          <a:prstGeom prst="rect">
            <a:avLst/>
          </a:prstGeom>
          <a:noFill/>
        </p:spPr>
        <p:txBody>
          <a:bodyPr wrap="square" rtlCol="0">
            <a:spAutoFit/>
          </a:bodyPr>
          <a:lstStyle/>
          <a:p>
            <a:r>
              <a:rPr lang="en-GB" i="1" dirty="0" smtClean="0"/>
              <a:t>Results</a:t>
            </a:r>
            <a:r>
              <a:rPr lang="en-GB" dirty="0" smtClean="0"/>
              <a:t> :We </a:t>
            </a:r>
            <a:r>
              <a:rPr lang="en-GB" dirty="0"/>
              <a:t>can see from the clusters above, there are no restaurants offering a composition of African food. Most of the restaurants above are Italian Restaurants, fast food chains or bakeries.  Most of the black population in London leave in Croydon and Ealing to name a few areas.</a:t>
            </a:r>
          </a:p>
          <a:p>
            <a:r>
              <a:rPr lang="en-GB" dirty="0"/>
              <a:t>In the clusters above for example the most popular restaurants are Pizza Restaurants and in the case of Ealing, there are not many restaurants.</a:t>
            </a:r>
          </a:p>
          <a:p>
            <a:r>
              <a:rPr lang="en-GB" dirty="0"/>
              <a:t>Such areas for example have an estimated number of 110,116 Africans living in those areas.</a:t>
            </a:r>
          </a:p>
          <a:p>
            <a:r>
              <a:rPr lang="en-GB" dirty="0"/>
              <a:t> </a:t>
            </a:r>
          </a:p>
          <a:p>
            <a:r>
              <a:rPr lang="en-US" dirty="0" smtClean="0"/>
              <a:t>Discussion: </a:t>
            </a:r>
            <a:r>
              <a:rPr lang="en-GB" dirty="0" smtClean="0"/>
              <a:t>London </a:t>
            </a:r>
            <a:r>
              <a:rPr lang="en-GB" dirty="0"/>
              <a:t>is a big and vibrant metropolitan city and a hot spot for businesses. Different classification methods can be used to cluster the neighbourhoods.</a:t>
            </a:r>
          </a:p>
          <a:p>
            <a:r>
              <a:rPr lang="en-GB" dirty="0"/>
              <a:t>I used the k-means algorithm in the study. </a:t>
            </a:r>
            <a:endParaRPr lang="en-GB" dirty="0"/>
          </a:p>
        </p:txBody>
      </p:sp>
    </p:spTree>
    <p:extLst>
      <p:ext uri="{BB962C8B-B14F-4D97-AF65-F5344CB8AC3E}">
        <p14:creationId xmlns:p14="http://schemas.microsoft.com/office/powerpoint/2010/main" val="23285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47" y="1"/>
            <a:ext cx="8534400" cy="914400"/>
          </a:xfrm>
        </p:spPr>
        <p:txBody>
          <a:bodyPr>
            <a:normAutofit/>
          </a:bodyPr>
          <a:lstStyle/>
          <a:p>
            <a:pPr algn="ctr"/>
            <a:r>
              <a:rPr lang="en-US" sz="2000" dirty="0" smtClean="0"/>
              <a:t>conclusion</a:t>
            </a:r>
            <a:endParaRPr lang="en-GB" sz="2000" dirty="0"/>
          </a:p>
        </p:txBody>
      </p:sp>
      <p:sp>
        <p:nvSpPr>
          <p:cNvPr id="5" name="TextBox 4"/>
          <p:cNvSpPr txBox="1"/>
          <p:nvPr/>
        </p:nvSpPr>
        <p:spPr>
          <a:xfrm>
            <a:off x="741872" y="802256"/>
            <a:ext cx="10498347" cy="2862322"/>
          </a:xfrm>
          <a:prstGeom prst="rect">
            <a:avLst/>
          </a:prstGeom>
          <a:noFill/>
        </p:spPr>
        <p:txBody>
          <a:bodyPr wrap="square" rtlCol="0">
            <a:spAutoFit/>
          </a:bodyPr>
          <a:lstStyle/>
          <a:p>
            <a:r>
              <a:rPr lang="en-GB" dirty="0"/>
              <a:t>The areas discussed above are a good hunting ground for prospective investors who may want to open an African restaurant for different nationals from countries such as South Africa, Kenya and Sierra Leone to name a few</a:t>
            </a:r>
            <a:r>
              <a:rPr lang="en-GB" dirty="0" smtClean="0"/>
              <a:t>.</a:t>
            </a:r>
          </a:p>
          <a:p>
            <a:endParaRPr lang="en-US" dirty="0"/>
          </a:p>
          <a:p>
            <a:r>
              <a:rPr lang="en-GB" b="1" dirty="0"/>
              <a:t>REFERENCES</a:t>
            </a:r>
            <a:endParaRPr lang="en-GB" dirty="0"/>
          </a:p>
          <a:p>
            <a:r>
              <a:rPr lang="en-GB" i="1" dirty="0"/>
              <a:t>www.maptools.com</a:t>
            </a:r>
            <a:endParaRPr lang="en-GB" dirty="0"/>
          </a:p>
          <a:p>
            <a:r>
              <a:rPr lang="en-GB" i="1" dirty="0"/>
              <a:t>https://en.wikipedia.org/wiki/List_of_London_boroughs</a:t>
            </a:r>
            <a:endParaRPr lang="en-GB" dirty="0"/>
          </a:p>
          <a:p>
            <a:r>
              <a:rPr lang="en-GB" i="1" dirty="0"/>
              <a:t>https://en.wikipedia.org/wiki/Ethnic_groups_in_London</a:t>
            </a:r>
            <a:endParaRPr lang="en-GB" dirty="0"/>
          </a:p>
          <a:p>
            <a:endParaRPr lang="en-GB" dirty="0"/>
          </a:p>
          <a:p>
            <a:endParaRPr lang="en-GB" dirty="0"/>
          </a:p>
        </p:txBody>
      </p:sp>
    </p:spTree>
    <p:extLst>
      <p:ext uri="{BB962C8B-B14F-4D97-AF65-F5344CB8AC3E}">
        <p14:creationId xmlns:p14="http://schemas.microsoft.com/office/powerpoint/2010/main" val="170898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522" y="77638"/>
            <a:ext cx="8534400" cy="776377"/>
          </a:xfrm>
        </p:spPr>
        <p:txBody>
          <a:bodyPr/>
          <a:lstStyle/>
          <a:p>
            <a:pPr algn="ctr"/>
            <a:r>
              <a:rPr lang="en-US" dirty="0" smtClean="0"/>
              <a:t>Introduction</a:t>
            </a:r>
            <a:endParaRPr lang="en-GB" dirty="0"/>
          </a:p>
        </p:txBody>
      </p:sp>
      <p:sp>
        <p:nvSpPr>
          <p:cNvPr id="3" name="Content Placeholder 2"/>
          <p:cNvSpPr>
            <a:spLocks noGrp="1"/>
          </p:cNvSpPr>
          <p:nvPr>
            <p:ph idx="1"/>
          </p:nvPr>
        </p:nvSpPr>
        <p:spPr>
          <a:xfrm>
            <a:off x="370937" y="1026543"/>
            <a:ext cx="11360988" cy="5469147"/>
          </a:xfrm>
        </p:spPr>
        <p:txBody>
          <a:bodyPr>
            <a:normAutofit fontScale="92500" lnSpcReduction="20000"/>
          </a:bodyPr>
          <a:lstStyle/>
          <a:p>
            <a:r>
              <a:rPr lang="en-US" b="1" dirty="0" smtClean="0"/>
              <a:t>DESCRIPTION </a:t>
            </a:r>
            <a:r>
              <a:rPr lang="en-US" b="1" dirty="0"/>
              <a:t>OF THE PROBLEM</a:t>
            </a:r>
            <a:endParaRPr lang="en-GB" dirty="0"/>
          </a:p>
          <a:p>
            <a:r>
              <a:rPr lang="en-GB" dirty="0"/>
              <a:t>The City of London is a </a:t>
            </a:r>
            <a:r>
              <a:rPr lang="en-GB" dirty="0">
                <a:hlinkClick r:id="rId2" tooltip="City status in the United Kingdom"/>
              </a:rPr>
              <a:t>city</a:t>
            </a:r>
            <a:r>
              <a:rPr lang="en-GB" dirty="0"/>
              <a:t> and </a:t>
            </a:r>
            <a:r>
              <a:rPr lang="en-GB" dirty="0">
                <a:hlinkClick r:id="rId3" tooltip="Counties of England"/>
              </a:rPr>
              <a:t>county</a:t>
            </a:r>
            <a:r>
              <a:rPr lang="en-GB" dirty="0"/>
              <a:t> that contains the historic centre and the primary </a:t>
            </a:r>
            <a:r>
              <a:rPr lang="en-GB" dirty="0">
                <a:hlinkClick r:id="rId4" tooltip="Central business district"/>
              </a:rPr>
              <a:t>central business district</a:t>
            </a:r>
            <a:r>
              <a:rPr lang="en-GB" dirty="0"/>
              <a:t> (CBD) of </a:t>
            </a:r>
            <a:r>
              <a:rPr lang="en-GB" dirty="0">
                <a:hlinkClick r:id="rId5" tooltip="London"/>
              </a:rPr>
              <a:t>London</a:t>
            </a:r>
            <a:r>
              <a:rPr lang="en-GB" dirty="0"/>
              <a:t>. The City is now only a tiny part of the </a:t>
            </a:r>
            <a:r>
              <a:rPr lang="en-GB" dirty="0">
                <a:hlinkClick r:id="rId6" tooltip="Greater London Built-up Area"/>
              </a:rPr>
              <a:t>metropolis of London</a:t>
            </a:r>
            <a:r>
              <a:rPr lang="en-GB" dirty="0"/>
              <a:t>, though it remains a notable part of </a:t>
            </a:r>
            <a:r>
              <a:rPr lang="en-GB" dirty="0">
                <a:hlinkClick r:id="rId7" tooltip="Central London"/>
              </a:rPr>
              <a:t>central London</a:t>
            </a:r>
            <a:r>
              <a:rPr lang="en-GB" dirty="0"/>
              <a:t>. However, the City of London is not a </a:t>
            </a:r>
            <a:r>
              <a:rPr lang="en-GB" dirty="0">
                <a:hlinkClick r:id="rId8" tooltip="London borough"/>
              </a:rPr>
              <a:t>London borough</a:t>
            </a:r>
            <a:r>
              <a:rPr lang="en-GB" dirty="0"/>
              <a:t>, a status reserved for the other 32 districts (including London's only other city, the </a:t>
            </a:r>
            <a:r>
              <a:rPr lang="en-GB" dirty="0">
                <a:hlinkClick r:id="rId9" tooltip="City of Westminster"/>
              </a:rPr>
              <a:t>City of Westminster</a:t>
            </a:r>
            <a:r>
              <a:rPr lang="en-GB" dirty="0"/>
              <a:t>).</a:t>
            </a:r>
          </a:p>
          <a:p>
            <a:r>
              <a:rPr lang="en-GB" dirty="0"/>
              <a:t>The City is a major business and </a:t>
            </a:r>
            <a:r>
              <a:rPr lang="en-GB" dirty="0">
                <a:hlinkClick r:id="rId10" tooltip="Financial centre"/>
              </a:rPr>
              <a:t>financial centre</a:t>
            </a:r>
            <a:r>
              <a:rPr lang="en-GB" dirty="0"/>
              <a:t>. The City has a resident population of 9,401 (</a:t>
            </a:r>
            <a:r>
              <a:rPr lang="en-GB" dirty="0">
                <a:hlinkClick r:id="rId11" tooltip="Office of National Statistics"/>
              </a:rPr>
              <a:t>ONS</a:t>
            </a:r>
            <a:r>
              <a:rPr lang="en-GB" dirty="0"/>
              <a:t> estimate, mid-2016) but over 300,000 people commute to and work there. About three quarters of the jobs in the City of London are in the financial, professional, and associated business services sectors. </a:t>
            </a:r>
          </a:p>
          <a:p>
            <a:pPr marL="0" indent="0">
              <a:buNone/>
            </a:pPr>
            <a:endParaRPr lang="en-GB" dirty="0"/>
          </a:p>
          <a:p>
            <a:r>
              <a:rPr lang="en-US" dirty="0"/>
              <a:t>There are many restaurants across the city of London. To name a few: </a:t>
            </a:r>
            <a:r>
              <a:rPr lang="en-US" dirty="0" err="1"/>
              <a:t>Roganic</a:t>
            </a:r>
            <a:r>
              <a:rPr lang="en-US" dirty="0"/>
              <a:t> , CORE by Clare Smyth, The Five Fields and Portland Restaurant. Most of these restaurants offer continental, European or American dishes.</a:t>
            </a:r>
            <a:endParaRPr lang="en-GB" dirty="0"/>
          </a:p>
          <a:p>
            <a:pPr marL="0" indent="0">
              <a:buNone/>
            </a:pPr>
            <a:endParaRPr lang="en-GB" dirty="0"/>
          </a:p>
          <a:p>
            <a:r>
              <a:rPr lang="en-US" dirty="0"/>
              <a:t>However many of the restaurants do not offer African dishes. Approximately 922,684 Africans live in London. There are decent number of Africans namely Nigerians, South Africans, Kenyans to name a few that reside in the greater London Area. These individuals are engaged in various occupations, business or schooling.</a:t>
            </a:r>
            <a:endParaRPr lang="en-GB" dirty="0"/>
          </a:p>
          <a:p>
            <a:endParaRPr lang="en-GB" dirty="0"/>
          </a:p>
        </p:txBody>
      </p:sp>
    </p:spTree>
    <p:extLst>
      <p:ext uri="{BB962C8B-B14F-4D97-AF65-F5344CB8AC3E}">
        <p14:creationId xmlns:p14="http://schemas.microsoft.com/office/powerpoint/2010/main" val="15073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319178"/>
            <a:ext cx="11013207" cy="6012612"/>
          </a:xfrm>
        </p:spPr>
        <p:txBody>
          <a:bodyPr/>
          <a:lstStyle/>
          <a:p>
            <a:pPr marL="0" indent="0" algn="ctr">
              <a:buNone/>
            </a:pPr>
            <a:r>
              <a:rPr lang="en-US" b="1" dirty="0" smtClean="0"/>
              <a:t> </a:t>
            </a:r>
            <a:r>
              <a:rPr lang="en-US" sz="4000" b="1" dirty="0" smtClean="0"/>
              <a:t>INTEREST</a:t>
            </a:r>
            <a:endParaRPr lang="en-GB" sz="4000" dirty="0" smtClean="0"/>
          </a:p>
          <a:p>
            <a:r>
              <a:rPr lang="en-US" dirty="0" smtClean="0"/>
              <a:t>My </a:t>
            </a:r>
            <a:r>
              <a:rPr lang="en-US" dirty="0"/>
              <a:t>project seeks to find the most populous areas in London that would offer prospective investors open restaurants to cater mostly for Africans who will want to have a taste of African dishes.</a:t>
            </a:r>
            <a:endParaRPr lang="en-GB" dirty="0"/>
          </a:p>
          <a:p>
            <a:r>
              <a:rPr lang="en-US" dirty="0"/>
              <a:t>The project will explore the various neighborhoods in London and segment them and recommend which area is suitable for such business.</a:t>
            </a:r>
            <a:endParaRPr lang="en-GB" dirty="0"/>
          </a:p>
          <a:p>
            <a:endParaRPr lang="en-GB" dirty="0"/>
          </a:p>
        </p:txBody>
      </p:sp>
    </p:spTree>
    <p:extLst>
      <p:ext uri="{BB962C8B-B14F-4D97-AF65-F5344CB8AC3E}">
        <p14:creationId xmlns:p14="http://schemas.microsoft.com/office/powerpoint/2010/main" val="37908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944" y="86263"/>
            <a:ext cx="8534400" cy="956573"/>
          </a:xfrm>
        </p:spPr>
        <p:txBody>
          <a:bodyPr/>
          <a:lstStyle/>
          <a:p>
            <a:r>
              <a:rPr lang="en-US" dirty="0" smtClean="0"/>
              <a:t>Data acquisition and cleaning</a:t>
            </a:r>
            <a:endParaRPr lang="en-GB" dirty="0"/>
          </a:p>
        </p:txBody>
      </p:sp>
      <p:sp>
        <p:nvSpPr>
          <p:cNvPr id="4" name="TextBox 3"/>
          <p:cNvSpPr txBox="1"/>
          <p:nvPr/>
        </p:nvSpPr>
        <p:spPr>
          <a:xfrm>
            <a:off x="552090" y="990117"/>
            <a:ext cx="11257472" cy="4524315"/>
          </a:xfrm>
          <a:prstGeom prst="rect">
            <a:avLst/>
          </a:prstGeom>
          <a:noFill/>
        </p:spPr>
        <p:txBody>
          <a:bodyPr wrap="square" rtlCol="0">
            <a:spAutoFit/>
          </a:bodyPr>
          <a:lstStyle/>
          <a:p>
            <a:r>
              <a:rPr lang="en-US" dirty="0" smtClean="0"/>
              <a:t>The black population data </a:t>
            </a:r>
            <a:r>
              <a:rPr lang="en-US" dirty="0"/>
              <a:t>was acquired from </a:t>
            </a:r>
            <a:r>
              <a:rPr lang="en-US" dirty="0" smtClean="0">
                <a:hlinkClick r:id="rId2"/>
              </a:rPr>
              <a:t>https</a:t>
            </a:r>
            <a:r>
              <a:rPr lang="en-US" dirty="0">
                <a:hlinkClick r:id="rId2"/>
              </a:rPr>
              <a:t>://</a:t>
            </a:r>
            <a:r>
              <a:rPr lang="en-US" dirty="0" smtClean="0">
                <a:hlinkClick r:id="rId2"/>
              </a:rPr>
              <a:t>en.wikipedia.org/wiki/Ethnic_groups_in_London</a:t>
            </a:r>
            <a:r>
              <a:rPr lang="en-US" dirty="0" smtClean="0"/>
              <a:t> and stored onto an FTP server and read into a data frame. </a:t>
            </a:r>
          </a:p>
          <a:p>
            <a:endParaRPr lang="en-US" dirty="0"/>
          </a:p>
          <a:p>
            <a:r>
              <a:rPr lang="en-US" dirty="0" smtClean="0"/>
              <a:t>For the coordinates of London, data </a:t>
            </a:r>
            <a:r>
              <a:rPr lang="en-US" dirty="0"/>
              <a:t>was acquired from </a:t>
            </a:r>
            <a:r>
              <a:rPr lang="en-US" dirty="0" smtClean="0">
                <a:hlinkClick r:id="rId3"/>
              </a:rPr>
              <a:t>www.maptools.com</a:t>
            </a:r>
            <a:r>
              <a:rPr lang="en-US" dirty="0" smtClean="0"/>
              <a:t> and used in the same was as above.</a:t>
            </a:r>
          </a:p>
          <a:p>
            <a:endParaRPr lang="en-US" dirty="0"/>
          </a:p>
          <a:p>
            <a:endParaRPr lang="en-US" dirty="0" smtClean="0"/>
          </a:p>
          <a:p>
            <a:r>
              <a:rPr lang="en-GB" dirty="0"/>
              <a:t>After the data has been imported and read into a pandas data frame, some data cleaning will be done. I noticed after the data has been read into the data frame, some rows had some missing values and in some instances missing values were represent with not a number (NAN) values. These rows had to be dropped especially after the two data sets had been merged. This was quite necessary because when the city has been divided and clusters created, the visualization cannot be done on NAN VALUES. I also had to drop some columns in the black population data set as they were not needed in my analysis.</a:t>
            </a:r>
          </a:p>
          <a:p>
            <a:endParaRPr lang="en-GB" dirty="0"/>
          </a:p>
        </p:txBody>
      </p:sp>
    </p:spTree>
    <p:extLst>
      <p:ext uri="{BB962C8B-B14F-4D97-AF65-F5344CB8AC3E}">
        <p14:creationId xmlns:p14="http://schemas.microsoft.com/office/powerpoint/2010/main" val="330706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758" y="152726"/>
            <a:ext cx="8534400" cy="951456"/>
          </a:xfrm>
        </p:spPr>
        <p:txBody>
          <a:bodyPr/>
          <a:lstStyle/>
          <a:p>
            <a:r>
              <a:rPr lang="en-US" dirty="0" smtClean="0"/>
              <a:t>Black population data set</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419026"/>
              </p:ext>
            </p:extLst>
          </p:nvPr>
        </p:nvGraphicFramePr>
        <p:xfrm>
          <a:off x="767751" y="1104173"/>
          <a:ext cx="10015267" cy="5555419"/>
        </p:xfrm>
        <a:graphic>
          <a:graphicData uri="http://schemas.openxmlformats.org/drawingml/2006/table">
            <a:tbl>
              <a:tblPr firstRow="1" firstCol="1" bandRow="1">
                <a:tableStyleId>{5C22544A-7EE6-4342-B048-85BDC9FD1C3A}</a:tableStyleId>
              </a:tblPr>
              <a:tblGrid>
                <a:gridCol w="2391120"/>
                <a:gridCol w="1959936"/>
                <a:gridCol w="1587546"/>
                <a:gridCol w="1744342"/>
                <a:gridCol w="940769"/>
                <a:gridCol w="1391554"/>
              </a:tblGrid>
              <a:tr h="636945">
                <a:tc>
                  <a:txBody>
                    <a:bodyPr/>
                    <a:lstStyle/>
                    <a:p>
                      <a:pPr algn="ctr">
                        <a:lnSpc>
                          <a:spcPct val="107000"/>
                        </a:lnSpc>
                        <a:spcAft>
                          <a:spcPts val="0"/>
                        </a:spcAft>
                      </a:pPr>
                      <a:r>
                        <a:rPr lang="en-GB" sz="600" dirty="0">
                          <a:effectLst/>
                        </a:rPr>
                        <a:t>London Borough</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c>
                  <a:txBody>
                    <a:bodyPr/>
                    <a:lstStyle/>
                    <a:p>
                      <a:pPr algn="ctr">
                        <a:lnSpc>
                          <a:spcPct val="107000"/>
                        </a:lnSpc>
                        <a:spcAft>
                          <a:spcPts val="0"/>
                        </a:spcAft>
                      </a:pPr>
                      <a:r>
                        <a:rPr lang="en-GB" sz="600" dirty="0">
                          <a:effectLst/>
                        </a:rPr>
                        <a:t>Black African Population</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c>
                  <a:txBody>
                    <a:bodyPr/>
                    <a:lstStyle/>
                    <a:p>
                      <a:pPr algn="ctr">
                        <a:lnSpc>
                          <a:spcPct val="107000"/>
                        </a:lnSpc>
                        <a:spcAft>
                          <a:spcPts val="0"/>
                        </a:spcAft>
                      </a:pPr>
                      <a:r>
                        <a:rPr lang="en-GB" sz="600" dirty="0">
                          <a:effectLst/>
                        </a:rPr>
                        <a:t>Black Caribbean Population</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c>
                  <a:txBody>
                    <a:bodyPr/>
                    <a:lstStyle/>
                    <a:p>
                      <a:pPr algn="ctr">
                        <a:lnSpc>
                          <a:spcPct val="107000"/>
                        </a:lnSpc>
                        <a:spcAft>
                          <a:spcPts val="0"/>
                        </a:spcAft>
                      </a:pPr>
                      <a:r>
                        <a:rPr lang="en-GB" sz="600">
                          <a:effectLst/>
                        </a:rPr>
                        <a:t>Other Black Population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c>
                  <a:txBody>
                    <a:bodyPr/>
                    <a:lstStyle/>
                    <a:p>
                      <a:pPr algn="ctr">
                        <a:lnSpc>
                          <a:spcPct val="107000"/>
                        </a:lnSpc>
                        <a:spcAft>
                          <a:spcPts val="0"/>
                        </a:spcAft>
                      </a:pPr>
                      <a:r>
                        <a:rPr lang="en-GB" sz="600">
                          <a:effectLst/>
                        </a:rPr>
                        <a:t>Total Black Population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c>
                  <a:txBody>
                    <a:bodyPr/>
                    <a:lstStyle/>
                    <a:p>
                      <a:pPr algn="ctr">
                        <a:lnSpc>
                          <a:spcPct val="107000"/>
                        </a:lnSpc>
                        <a:spcAft>
                          <a:spcPts val="0"/>
                        </a:spcAft>
                      </a:pPr>
                      <a:r>
                        <a:rPr lang="en-GB" sz="600">
                          <a:effectLst/>
                        </a:rPr>
                        <a:t>Post Code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ctr"/>
                </a:tc>
              </a:tr>
              <a:tr h="438017">
                <a:tc>
                  <a:txBody>
                    <a:bodyPr/>
                    <a:lstStyle/>
                    <a:p>
                      <a:pPr>
                        <a:lnSpc>
                          <a:spcPct val="107000"/>
                        </a:lnSpc>
                        <a:spcAft>
                          <a:spcPts val="0"/>
                        </a:spcAft>
                      </a:pPr>
                      <a:r>
                        <a:rPr lang="en-GB" sz="900">
                          <a:effectLst/>
                        </a:rPr>
                        <a:t>Lambeth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35,187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dirty="0">
                          <a:effectLst/>
                        </a:rPr>
                        <a:t>28,886</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14,469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78,542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SW2, SW9, SE5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Southwark</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47,413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17,974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12,124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77,511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SE1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Lewisham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32,025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30,854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12,063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74,942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SE6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Croydon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28,981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31,320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12,955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73,256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CR0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Newham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37,811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15,050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7,395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60,256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E6, E16, IG11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Brent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24,391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23,723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10,518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58,632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HA0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Hackney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27,976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19,168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9,714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56,858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E8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Enfield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28,222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17,334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8,131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53,687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N11, N14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Greenwich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35,164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8,051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5,440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48,655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SE3, SE12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Haringey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23,037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18,087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6,706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47,830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N11, N22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Waltham Forest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18,815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18,841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7,135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44,791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E11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Barking and Dagenham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28,685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5,227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3,228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37,140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IG11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Ealing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17,299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13,192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6,369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36,860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W4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Wandsworth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14,818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12,297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5,641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32,756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SW12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Barnet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19,392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4,468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3,571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27,431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EN5, NW7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Islington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12,622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7,943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5,729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26,294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EC1, N1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Redbridge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12,357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9,064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3,424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24,845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IG2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438017">
                <a:tc>
                  <a:txBody>
                    <a:bodyPr/>
                    <a:lstStyle/>
                    <a:p>
                      <a:pPr>
                        <a:lnSpc>
                          <a:spcPct val="107000"/>
                        </a:lnSpc>
                        <a:spcAft>
                          <a:spcPts val="0"/>
                        </a:spcAft>
                      </a:pPr>
                      <a:r>
                        <a:rPr lang="en-GB" sz="900">
                          <a:effectLst/>
                        </a:rPr>
                        <a:t>Hammersmith and Fulham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10,552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7,111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3,842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21,505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SW6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Merton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10,442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8,126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2,243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20,811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a:effectLst/>
                        </a:rPr>
                        <a:t>SW19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r h="224580">
                <a:tc>
                  <a:txBody>
                    <a:bodyPr/>
                    <a:lstStyle/>
                    <a:p>
                      <a:pPr>
                        <a:lnSpc>
                          <a:spcPct val="107000"/>
                        </a:lnSpc>
                        <a:spcAft>
                          <a:spcPts val="0"/>
                        </a:spcAft>
                      </a:pPr>
                      <a:r>
                        <a:rPr lang="en-GB" sz="900">
                          <a:effectLst/>
                        </a:rPr>
                        <a:t>Hillingdon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11,275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4,615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4,192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gn="ctr">
                        <a:lnSpc>
                          <a:spcPct val="107000"/>
                        </a:lnSpc>
                        <a:spcAft>
                          <a:spcPts val="0"/>
                        </a:spcAft>
                      </a:pPr>
                      <a:r>
                        <a:rPr lang="en-GB" sz="900">
                          <a:effectLst/>
                        </a:rPr>
                        <a:t>20,082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c>
                  <a:txBody>
                    <a:bodyPr/>
                    <a:lstStyle/>
                    <a:p>
                      <a:pPr>
                        <a:lnSpc>
                          <a:spcPct val="107000"/>
                        </a:lnSpc>
                        <a:spcAft>
                          <a:spcPts val="0"/>
                        </a:spcAft>
                      </a:pPr>
                      <a:r>
                        <a:rPr lang="en-GB" sz="900" dirty="0">
                          <a:effectLst/>
                        </a:rPr>
                        <a:t>UB8</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10" marR="54710" marT="0" marB="0" anchor="b"/>
                </a:tc>
              </a:tr>
            </a:tbl>
          </a:graphicData>
        </a:graphic>
      </p:graphicFrame>
    </p:spTree>
    <p:extLst>
      <p:ext uri="{BB962C8B-B14F-4D97-AF65-F5344CB8AC3E}">
        <p14:creationId xmlns:p14="http://schemas.microsoft.com/office/powerpoint/2010/main" val="34311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48" y="269015"/>
            <a:ext cx="8534400" cy="981815"/>
          </a:xfrm>
        </p:spPr>
        <p:txBody>
          <a:bodyPr>
            <a:normAutofit/>
          </a:bodyPr>
          <a:lstStyle/>
          <a:p>
            <a:pPr algn="ctr"/>
            <a:r>
              <a:rPr lang="en-US" sz="2800" dirty="0" smtClean="0"/>
              <a:t>Geographical data set</a:t>
            </a:r>
            <a:endParaRPr lang="en-GB"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9025713"/>
              </p:ext>
            </p:extLst>
          </p:nvPr>
        </p:nvGraphicFramePr>
        <p:xfrm>
          <a:off x="750497" y="1095565"/>
          <a:ext cx="9256145" cy="5356992"/>
        </p:xfrm>
        <a:graphic>
          <a:graphicData uri="http://schemas.openxmlformats.org/drawingml/2006/table">
            <a:tbl>
              <a:tblPr firstRow="1" firstCol="1" bandRow="1">
                <a:tableStyleId>{5C22544A-7EE6-4342-B048-85BDC9FD1C3A}</a:tableStyleId>
              </a:tblPr>
              <a:tblGrid>
                <a:gridCol w="2716613"/>
                <a:gridCol w="3343521"/>
                <a:gridCol w="3196011"/>
              </a:tblGrid>
              <a:tr h="223208">
                <a:tc>
                  <a:txBody>
                    <a:bodyPr/>
                    <a:lstStyle/>
                    <a:p>
                      <a:pPr>
                        <a:lnSpc>
                          <a:spcPct val="107000"/>
                        </a:lnSpc>
                        <a:spcAft>
                          <a:spcPts val="0"/>
                        </a:spcAft>
                      </a:pPr>
                      <a:r>
                        <a:rPr lang="en-GB" sz="900" dirty="0">
                          <a:effectLst/>
                        </a:rPr>
                        <a:t>Borough</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nSpc>
                          <a:spcPct val="107000"/>
                        </a:lnSpc>
                        <a:spcAft>
                          <a:spcPts val="0"/>
                        </a:spcAft>
                      </a:pPr>
                      <a:r>
                        <a:rPr lang="en-GB" sz="900">
                          <a:effectLst/>
                        </a:rPr>
                        <a:t>Latitude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nSpc>
                          <a:spcPct val="107000"/>
                        </a:lnSpc>
                        <a:spcAft>
                          <a:spcPts val="0"/>
                        </a:spcAft>
                      </a:pPr>
                      <a:r>
                        <a:rPr lang="en-GB" sz="900">
                          <a:effectLst/>
                        </a:rPr>
                        <a:t>Longitude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Barking and Dagenham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51.5607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0.1557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Barnet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51.6252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0.1517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Bexley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51.4549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0.1505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Brent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51.5588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0.2817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Bromley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51.4039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0.0198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Camden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51.5290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0.1255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Croydon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dirty="0">
                          <a:effectLst/>
                        </a:rPr>
                        <a:t>51.3714</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0.0977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Ealing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51.5130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0.3089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Enfield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51.6538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0.0799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Greenwich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51.4892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0.0648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Hackney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51.5450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0.0553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Hammersmith and Fulham</a:t>
                      </a:r>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51.4927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0.2339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Haringey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51.6000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0.1119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Harrow</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51.5898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0.3346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Havering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51.5812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0.1837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Hillingdon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51.5441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0.4760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Hounslow</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51.4746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0.3680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Islington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51.5416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0.1022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Kensington and Chelsea</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51.5020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0.1947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Kingston upon Thames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51.4085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0.3064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Lambeth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51.4607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0.1163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Lewisham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51.4452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0.0209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r h="223208">
                <a:tc>
                  <a:txBody>
                    <a:bodyPr/>
                    <a:lstStyle/>
                    <a:p>
                      <a:pPr>
                        <a:lnSpc>
                          <a:spcPct val="107000"/>
                        </a:lnSpc>
                        <a:spcAft>
                          <a:spcPts val="0"/>
                        </a:spcAft>
                      </a:pPr>
                      <a:r>
                        <a:rPr lang="en-GB" sz="900">
                          <a:effectLst/>
                        </a:rPr>
                        <a:t>Merton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a:effectLst/>
                        </a:rPr>
                        <a:t>51.4014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c>
                  <a:txBody>
                    <a:bodyPr/>
                    <a:lstStyle/>
                    <a:p>
                      <a:pPr algn="r">
                        <a:lnSpc>
                          <a:spcPct val="107000"/>
                        </a:lnSpc>
                        <a:spcAft>
                          <a:spcPts val="0"/>
                        </a:spcAft>
                      </a:pPr>
                      <a:r>
                        <a:rPr lang="en-GB" sz="900" dirty="0">
                          <a:effectLst/>
                        </a:rPr>
                        <a:t>0.1958</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480" marR="56480" marT="0" marB="0" anchor="b"/>
                </a:tc>
              </a:tr>
            </a:tbl>
          </a:graphicData>
        </a:graphic>
      </p:graphicFrame>
    </p:spTree>
    <p:extLst>
      <p:ext uri="{BB962C8B-B14F-4D97-AF65-F5344CB8AC3E}">
        <p14:creationId xmlns:p14="http://schemas.microsoft.com/office/powerpoint/2010/main" val="373787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037" y="113740"/>
            <a:ext cx="8534400" cy="1024948"/>
          </a:xfrm>
        </p:spPr>
        <p:txBody>
          <a:bodyPr>
            <a:normAutofit/>
          </a:bodyPr>
          <a:lstStyle/>
          <a:p>
            <a:pPr algn="ctr"/>
            <a:r>
              <a:rPr lang="en-US" sz="2400" dirty="0" smtClean="0"/>
              <a:t>One-hot encoding</a:t>
            </a:r>
            <a:endParaRPr lang="en-GB"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234" y="1138688"/>
            <a:ext cx="10843404" cy="5382882"/>
          </a:xfrm>
          <a:prstGeom prst="rect">
            <a:avLst/>
          </a:prstGeom>
          <a:noFill/>
          <a:ln>
            <a:noFill/>
          </a:ln>
        </p:spPr>
      </p:pic>
    </p:spTree>
    <p:extLst>
      <p:ext uri="{BB962C8B-B14F-4D97-AF65-F5344CB8AC3E}">
        <p14:creationId xmlns:p14="http://schemas.microsoft.com/office/powerpoint/2010/main" val="128502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993" y="0"/>
            <a:ext cx="5406037" cy="1507067"/>
          </a:xfrm>
        </p:spPr>
        <p:txBody>
          <a:bodyPr>
            <a:normAutofit/>
          </a:bodyPr>
          <a:lstStyle/>
          <a:p>
            <a:pPr algn="ctr"/>
            <a:r>
              <a:rPr lang="en-US" sz="2400" dirty="0" smtClean="0"/>
              <a:t>Top 5 neighborhoods</a:t>
            </a:r>
            <a:endParaRPr lang="en-GB"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804" y="1365549"/>
            <a:ext cx="11197087" cy="4759205"/>
          </a:xfrm>
          <a:prstGeom prst="rect">
            <a:avLst/>
          </a:prstGeom>
          <a:noFill/>
          <a:ln>
            <a:noFill/>
          </a:ln>
        </p:spPr>
      </p:pic>
    </p:spTree>
    <p:extLst>
      <p:ext uri="{BB962C8B-B14F-4D97-AF65-F5344CB8AC3E}">
        <p14:creationId xmlns:p14="http://schemas.microsoft.com/office/powerpoint/2010/main" val="263885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18" y="130992"/>
            <a:ext cx="8534400" cy="1507067"/>
          </a:xfrm>
        </p:spPr>
        <p:txBody>
          <a:bodyPr>
            <a:normAutofit/>
          </a:bodyPr>
          <a:lstStyle/>
          <a:p>
            <a:pPr algn="ctr"/>
            <a:r>
              <a:rPr lang="en-US" sz="2400" dirty="0" smtClean="0"/>
              <a:t>Merged data set with black neighborhood</a:t>
            </a:r>
            <a:endParaRPr lang="en-GB"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88056"/>
            <a:ext cx="10921042" cy="5119777"/>
          </a:xfrm>
          <a:prstGeom prst="rect">
            <a:avLst/>
          </a:prstGeom>
          <a:noFill/>
          <a:ln>
            <a:noFill/>
          </a:ln>
        </p:spPr>
      </p:pic>
    </p:spTree>
    <p:extLst>
      <p:ext uri="{BB962C8B-B14F-4D97-AF65-F5344CB8AC3E}">
        <p14:creationId xmlns:p14="http://schemas.microsoft.com/office/powerpoint/2010/main" val="204284510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48</TotalTime>
  <Words>694</Words>
  <Application>Microsoft Office PowerPoint</Application>
  <PresentationFormat>Widescreen</PresentationFormat>
  <Paragraphs>246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Times New Roman</vt:lpstr>
      <vt:lpstr>Wingdings 3</vt:lpstr>
      <vt:lpstr>Slice</vt:lpstr>
      <vt:lpstr>CLUSTERING THE CITY OF    LONDON FOR THE           OPENING OF AN   AFRICAN RESTAURANT </vt:lpstr>
      <vt:lpstr>Introduction</vt:lpstr>
      <vt:lpstr>PowerPoint Presentation</vt:lpstr>
      <vt:lpstr>Data acquisition and cleaning</vt:lpstr>
      <vt:lpstr>Black population data set</vt:lpstr>
      <vt:lpstr>Geographical data set</vt:lpstr>
      <vt:lpstr>One-hot encoding</vt:lpstr>
      <vt:lpstr>Top 5 neighborhoods</vt:lpstr>
      <vt:lpstr>Merged data set with black neighborhood</vt:lpstr>
      <vt:lpstr>A bar chart showing the number of venues in each cluster </vt:lpstr>
      <vt:lpstr>Data visualized using python</vt:lpstr>
      <vt:lpstr>K – means clustering </vt:lpstr>
      <vt:lpstr>PowerPoint Presentation</vt:lpstr>
      <vt:lpstr>PowerPoint Presentation</vt:lpstr>
      <vt:lpstr>PowerPoint Presentation</vt:lpstr>
      <vt:lpstr>PowerPoint Presentation</vt:lpstr>
      <vt:lpstr>PowerPoint Presentation</vt:lpstr>
      <vt:lpstr>conclusion</vt:lpstr>
    </vt:vector>
  </TitlesOfParts>
  <Company>UNHCR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CITY OF    LONDON FOR THE           OPENING OF AN   AFRICAN RESTAURANT </dc:title>
  <dc:creator>Arnold Snell</dc:creator>
  <cp:lastModifiedBy>Arnold Snell</cp:lastModifiedBy>
  <cp:revision>17</cp:revision>
  <dcterms:created xsi:type="dcterms:W3CDTF">2019-04-21T14:32:18Z</dcterms:created>
  <dcterms:modified xsi:type="dcterms:W3CDTF">2019-04-21T15:20:58Z</dcterms:modified>
</cp:coreProperties>
</file>