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p:cViewPr varScale="1">
        <p:scale>
          <a:sx n="70" d="100"/>
          <a:sy n="70" d="100"/>
        </p:scale>
        <p:origin x="1056" y="4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103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874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2814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828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426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5831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3833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534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175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710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285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92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805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6007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56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5670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10/28/2024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497442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947369"/>
            <a:ext cx="6019800" cy="3336811"/>
          </a:xfrm>
          <a:prstGeom prst="rect">
            <a:avLst/>
          </a:prstGeom>
        </p:spPr>
        <p:txBody>
          <a:bodyPr vert="horz" wrap="square" lIns="0" tIns="12700" rIns="0" bIns="0" rtlCol="0">
            <a:spAutoFit/>
          </a:bodyPr>
          <a:lstStyle/>
          <a:p>
            <a:pPr marL="12700" marR="5080" indent="1417320" algn="r">
              <a:lnSpc>
                <a:spcPct val="100000"/>
              </a:lnSpc>
              <a:spcBef>
                <a:spcPts val="100"/>
              </a:spcBef>
              <a:tabLst>
                <a:tab pos="2836545" algn="l"/>
              </a:tabLst>
            </a:pPr>
            <a:r>
              <a:rPr sz="7200" i="0" spc="-5" dirty="0">
                <a:latin typeface="Trebuchet MS"/>
                <a:cs typeface="Trebuchet MS"/>
              </a:rPr>
              <a:t>CONT</a:t>
            </a:r>
            <a:r>
              <a:rPr sz="7200" i="0" spc="-25" dirty="0">
                <a:latin typeface="Trebuchet MS"/>
                <a:cs typeface="Trebuchet MS"/>
              </a:rPr>
              <a:t>E</a:t>
            </a:r>
            <a:r>
              <a:rPr sz="7200" i="0" spc="-5" dirty="0">
                <a:latin typeface="Trebuchet MS"/>
                <a:cs typeface="Trebuchet MS"/>
              </a:rPr>
              <a:t>NT  </a:t>
            </a:r>
            <a:r>
              <a:rPr sz="7200" i="0" dirty="0">
                <a:latin typeface="Trebuchet MS"/>
                <a:cs typeface="Trebuchet MS"/>
              </a:rPr>
              <a:t>BASED	</a:t>
            </a:r>
            <a:r>
              <a:rPr sz="7200" i="0" spc="-5" dirty="0">
                <a:latin typeface="Trebuchet MS"/>
                <a:cs typeface="Trebuchet MS"/>
              </a:rPr>
              <a:t>VI</a:t>
            </a:r>
            <a:r>
              <a:rPr sz="7200" i="0" spc="10" dirty="0">
                <a:latin typeface="Trebuchet MS"/>
                <a:cs typeface="Trebuchet MS"/>
              </a:rPr>
              <a:t>D</a:t>
            </a:r>
            <a:r>
              <a:rPr sz="7200" i="0" spc="5" dirty="0">
                <a:latin typeface="Trebuchet MS"/>
                <a:cs typeface="Trebuchet MS"/>
              </a:rPr>
              <a:t>EO  </a:t>
            </a:r>
            <a:r>
              <a:rPr sz="7200" i="0" spc="-90" dirty="0">
                <a:latin typeface="Trebuchet MS"/>
                <a:cs typeface="Trebuchet MS"/>
              </a:rPr>
              <a:t>RETRIEVAL</a:t>
            </a:r>
            <a:endParaRPr sz="7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2520290" cy="751488"/>
          </a:xfrm>
          <a:prstGeom prst="rect">
            <a:avLst/>
          </a:prstGeom>
        </p:spPr>
        <p:txBody>
          <a:bodyPr vert="horz" wrap="square" lIns="0" tIns="12700" rIns="0" bIns="0" rtlCol="0">
            <a:spAutoFit/>
          </a:bodyPr>
          <a:lstStyle/>
          <a:p>
            <a:pPr marL="12700">
              <a:lnSpc>
                <a:spcPct val="100000"/>
              </a:lnSpc>
              <a:spcBef>
                <a:spcPts val="100"/>
              </a:spcBef>
            </a:pPr>
            <a:r>
              <a:rPr sz="4800" b="1" i="1" spc="-5" dirty="0"/>
              <a:t>CO</a:t>
            </a:r>
            <a:r>
              <a:rPr sz="4800" b="1" i="1" dirty="0"/>
              <a:t>DE</a:t>
            </a:r>
          </a:p>
        </p:txBody>
      </p:sp>
      <p:sp>
        <p:nvSpPr>
          <p:cNvPr id="3" name="object 3"/>
          <p:cNvSpPr txBox="1"/>
          <p:nvPr/>
        </p:nvSpPr>
        <p:spPr>
          <a:xfrm>
            <a:off x="756310" y="2060854"/>
            <a:ext cx="7795895" cy="2992120"/>
          </a:xfrm>
          <a:prstGeom prst="rect">
            <a:avLst/>
          </a:prstGeom>
        </p:spPr>
        <p:txBody>
          <a:bodyPr vert="horz" wrap="square" lIns="0" tIns="139065" rIns="0" bIns="0" rtlCol="0">
            <a:spAutoFit/>
          </a:bodyPr>
          <a:lstStyle/>
          <a:p>
            <a:pPr marL="12700">
              <a:lnSpc>
                <a:spcPct val="100000"/>
              </a:lnSpc>
              <a:spcBef>
                <a:spcPts val="1095"/>
              </a:spcBef>
            </a:pPr>
            <a:r>
              <a:rPr sz="1600" spc="-10" dirty="0">
                <a:solidFill>
                  <a:srgbClr val="404040"/>
                </a:solidFill>
                <a:latin typeface="Times New Roman"/>
                <a:cs typeface="Times New Roman"/>
              </a:rPr>
              <a:t>import</a:t>
            </a:r>
            <a:r>
              <a:rPr sz="1600" spc="20" dirty="0">
                <a:solidFill>
                  <a:srgbClr val="404040"/>
                </a:solidFill>
                <a:latin typeface="Times New Roman"/>
                <a:cs typeface="Times New Roman"/>
              </a:rPr>
              <a:t> </a:t>
            </a:r>
            <a:r>
              <a:rPr sz="1600" dirty="0">
                <a:solidFill>
                  <a:srgbClr val="404040"/>
                </a:solidFill>
                <a:latin typeface="Times New Roman"/>
                <a:cs typeface="Times New Roman"/>
              </a:rPr>
              <a:t>os</a:t>
            </a:r>
            <a:endParaRPr sz="1600">
              <a:latin typeface="Times New Roman"/>
              <a:cs typeface="Times New Roman"/>
            </a:endParaRPr>
          </a:p>
          <a:p>
            <a:pPr marL="12700" marR="6139180">
              <a:lnSpc>
                <a:spcPts val="2920"/>
              </a:lnSpc>
              <a:spcBef>
                <a:spcPts val="260"/>
              </a:spcBef>
            </a:pPr>
            <a:r>
              <a:rPr sz="1600" spc="-10" dirty="0">
                <a:solidFill>
                  <a:srgbClr val="404040"/>
                </a:solidFill>
                <a:latin typeface="Times New Roman"/>
                <a:cs typeface="Times New Roman"/>
              </a:rPr>
              <a:t>import</a:t>
            </a:r>
            <a:r>
              <a:rPr sz="1600" spc="30" dirty="0">
                <a:solidFill>
                  <a:srgbClr val="404040"/>
                </a:solidFill>
                <a:latin typeface="Times New Roman"/>
                <a:cs typeface="Times New Roman"/>
              </a:rPr>
              <a:t> </a:t>
            </a:r>
            <a:r>
              <a:rPr sz="1600" spc="-10" dirty="0">
                <a:solidFill>
                  <a:srgbClr val="404040"/>
                </a:solidFill>
                <a:latin typeface="Times New Roman"/>
                <a:cs typeface="Times New Roman"/>
              </a:rPr>
              <a:t>numpy</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as</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np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import</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pandas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pd</a:t>
            </a:r>
            <a:endParaRPr sz="1600" dirty="0">
              <a:latin typeface="Times New Roman"/>
              <a:cs typeface="Times New Roman"/>
            </a:endParaRPr>
          </a:p>
          <a:p>
            <a:pPr marL="12700" marR="5912485">
              <a:lnSpc>
                <a:spcPts val="2920"/>
              </a:lnSpc>
              <a:spcBef>
                <a:spcPts val="5"/>
              </a:spcBef>
            </a:pPr>
            <a:r>
              <a:rPr sz="1600" spc="-10" dirty="0">
                <a:solidFill>
                  <a:srgbClr val="404040"/>
                </a:solidFill>
                <a:latin typeface="Times New Roman"/>
                <a:cs typeface="Times New Roman"/>
              </a:rPr>
              <a:t>import</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tensorflow</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as</a:t>
            </a:r>
            <a:r>
              <a:rPr sz="1600" dirty="0">
                <a:solidFill>
                  <a:srgbClr val="404040"/>
                </a:solidFill>
                <a:latin typeface="Times New Roman"/>
                <a:cs typeface="Times New Roman"/>
              </a:rPr>
              <a:t> </a:t>
            </a:r>
            <a:r>
              <a:rPr sz="1600" spc="-5" dirty="0">
                <a:solidFill>
                  <a:srgbClr val="404040"/>
                </a:solidFill>
                <a:latin typeface="Times New Roman"/>
                <a:cs typeface="Times New Roman"/>
              </a:rPr>
              <a:t>tf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import</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cv2</a:t>
            </a:r>
            <a:endParaRPr sz="1600" dirty="0">
              <a:latin typeface="Times New Roman"/>
              <a:cs typeface="Times New Roman"/>
            </a:endParaRPr>
          </a:p>
          <a:p>
            <a:pPr>
              <a:lnSpc>
                <a:spcPct val="100000"/>
              </a:lnSpc>
            </a:pPr>
            <a:endParaRPr sz="1700" dirty="0">
              <a:latin typeface="Times New Roman"/>
              <a:cs typeface="Times New Roman"/>
            </a:endParaRPr>
          </a:p>
          <a:p>
            <a:pPr>
              <a:lnSpc>
                <a:spcPct val="100000"/>
              </a:lnSpc>
              <a:spcBef>
                <a:spcPts val="35"/>
              </a:spcBef>
            </a:pPr>
            <a:endParaRPr sz="1450" dirty="0">
              <a:latin typeface="Times New Roman"/>
              <a:cs typeface="Times New Roman"/>
            </a:endParaRPr>
          </a:p>
          <a:p>
            <a:pPr marL="12700">
              <a:lnSpc>
                <a:spcPct val="100000"/>
              </a:lnSpc>
              <a:spcBef>
                <a:spcPts val="5"/>
              </a:spcBef>
            </a:pPr>
            <a:r>
              <a:rPr sz="1600" spc="-5" dirty="0">
                <a:solidFill>
                  <a:srgbClr val="404040"/>
                </a:solidFill>
                <a:latin typeface="Times New Roman"/>
                <a:cs typeface="Times New Roman"/>
              </a:rPr>
              <a:t>from</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sklearn.metrics.pairwise</a:t>
            </a:r>
            <a:r>
              <a:rPr sz="1600" spc="85" dirty="0">
                <a:solidFill>
                  <a:srgbClr val="404040"/>
                </a:solidFill>
                <a:latin typeface="Times New Roman"/>
                <a:cs typeface="Times New Roman"/>
              </a:rPr>
              <a:t> </a:t>
            </a:r>
            <a:r>
              <a:rPr sz="1600" spc="-10" dirty="0">
                <a:solidFill>
                  <a:srgbClr val="404040"/>
                </a:solidFill>
                <a:latin typeface="Times New Roman"/>
                <a:cs typeface="Times New Roman"/>
              </a:rPr>
              <a:t>import</a:t>
            </a:r>
            <a:r>
              <a:rPr sz="1600" spc="75" dirty="0">
                <a:solidFill>
                  <a:srgbClr val="404040"/>
                </a:solidFill>
                <a:latin typeface="Times New Roman"/>
                <a:cs typeface="Times New Roman"/>
              </a:rPr>
              <a:t> </a:t>
            </a:r>
            <a:r>
              <a:rPr sz="1600" spc="-5" dirty="0">
                <a:solidFill>
                  <a:srgbClr val="404040"/>
                </a:solidFill>
                <a:latin typeface="Times New Roman"/>
                <a:cs typeface="Times New Roman"/>
              </a:rPr>
              <a:t>cosine_similarity</a:t>
            </a:r>
            <a:endParaRPr sz="1600" dirty="0">
              <a:latin typeface="Times New Roman"/>
              <a:cs typeface="Times New Roman"/>
            </a:endParaRPr>
          </a:p>
          <a:p>
            <a:pPr marL="12700">
              <a:lnSpc>
                <a:spcPct val="100000"/>
              </a:lnSpc>
              <a:spcBef>
                <a:spcPts val="994"/>
              </a:spcBef>
            </a:pPr>
            <a:r>
              <a:rPr sz="1600" spc="-10" dirty="0">
                <a:solidFill>
                  <a:srgbClr val="404040"/>
                </a:solidFill>
                <a:latin typeface="Times New Roman"/>
                <a:cs typeface="Times New Roman"/>
              </a:rPr>
              <a:t>model</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tf.keras.applications.ResNet50(weights='imagenet',</a:t>
            </a:r>
            <a:r>
              <a:rPr sz="1600" spc="110" dirty="0">
                <a:solidFill>
                  <a:srgbClr val="404040"/>
                </a:solidFill>
                <a:latin typeface="Times New Roman"/>
                <a:cs typeface="Times New Roman"/>
              </a:rPr>
              <a:t> </a:t>
            </a:r>
            <a:r>
              <a:rPr sz="1600" spc="-5" dirty="0">
                <a:solidFill>
                  <a:srgbClr val="404040"/>
                </a:solidFill>
                <a:latin typeface="Times New Roman"/>
                <a:cs typeface="Times New Roman"/>
              </a:rPr>
              <a:t>include_top=False,</a:t>
            </a:r>
            <a:r>
              <a:rPr sz="1600" spc="70" dirty="0">
                <a:solidFill>
                  <a:srgbClr val="404040"/>
                </a:solidFill>
                <a:latin typeface="Times New Roman"/>
                <a:cs typeface="Times New Roman"/>
              </a:rPr>
              <a:t> </a:t>
            </a:r>
            <a:r>
              <a:rPr sz="1600" spc="-5" dirty="0">
                <a:solidFill>
                  <a:srgbClr val="404040"/>
                </a:solidFill>
                <a:latin typeface="Times New Roman"/>
                <a:cs typeface="Times New Roman"/>
              </a:rPr>
              <a:t>pooling='avg’)</a:t>
            </a:r>
            <a:endParaRPr sz="16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673760"/>
            <a:ext cx="7631430" cy="5569585"/>
          </a:xfrm>
          <a:prstGeom prst="rect">
            <a:avLst/>
          </a:prstGeom>
        </p:spPr>
        <p:txBody>
          <a:bodyPr vert="horz" wrap="square" lIns="0" tIns="114935" rIns="0" bIns="0" rtlCol="0">
            <a:spAutoFit/>
          </a:bodyPr>
          <a:lstStyle/>
          <a:p>
            <a:pPr marL="12700">
              <a:lnSpc>
                <a:spcPct val="100000"/>
              </a:lnSpc>
              <a:spcBef>
                <a:spcPts val="905"/>
              </a:spcBef>
            </a:pPr>
            <a:r>
              <a:rPr sz="1600" spc="-5" dirty="0">
                <a:solidFill>
                  <a:srgbClr val="404040"/>
                </a:solidFill>
                <a:latin typeface="Times New Roman"/>
                <a:cs typeface="Times New Roman"/>
              </a:rPr>
              <a:t>def</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preprocess_frame(frame):</a:t>
            </a:r>
            <a:endParaRPr sz="1600">
              <a:latin typeface="Times New Roman"/>
              <a:cs typeface="Times New Roman"/>
            </a:endParaRPr>
          </a:p>
          <a:p>
            <a:pPr marL="215265">
              <a:lnSpc>
                <a:spcPct val="100000"/>
              </a:lnSpc>
              <a:spcBef>
                <a:spcPts val="800"/>
              </a:spcBef>
            </a:pPr>
            <a:r>
              <a:rPr sz="1600" spc="-10" dirty="0">
                <a:solidFill>
                  <a:srgbClr val="404040"/>
                </a:solidFill>
                <a:latin typeface="Times New Roman"/>
                <a:cs typeface="Times New Roman"/>
              </a:rPr>
              <a:t>frame</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cv2.resize(frame,</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(224, 224))</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Resize</a:t>
            </a:r>
            <a:r>
              <a:rPr sz="1600" spc="10" dirty="0">
                <a:solidFill>
                  <a:srgbClr val="404040"/>
                </a:solidFill>
                <a:latin typeface="Times New Roman"/>
                <a:cs typeface="Times New Roman"/>
              </a:rPr>
              <a:t> </a:t>
            </a:r>
            <a:r>
              <a:rPr sz="1600" spc="-10" dirty="0">
                <a:solidFill>
                  <a:srgbClr val="404040"/>
                </a:solidFill>
                <a:latin typeface="Times New Roman"/>
                <a:cs typeface="Times New Roman"/>
              </a:rPr>
              <a:t>frame</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224x224</a:t>
            </a:r>
            <a:endParaRPr sz="1600">
              <a:latin typeface="Times New Roman"/>
              <a:cs typeface="Times New Roman"/>
            </a:endParaRPr>
          </a:p>
          <a:p>
            <a:pPr marL="215265" marR="5080">
              <a:lnSpc>
                <a:spcPts val="2740"/>
              </a:lnSpc>
              <a:spcBef>
                <a:spcPts val="215"/>
              </a:spcBef>
            </a:pPr>
            <a:r>
              <a:rPr sz="1600" spc="-10" dirty="0">
                <a:solidFill>
                  <a:srgbClr val="404040"/>
                </a:solidFill>
                <a:latin typeface="Times New Roman"/>
                <a:cs typeface="Times New Roman"/>
              </a:rPr>
              <a:t>frame </a:t>
            </a:r>
            <a:r>
              <a:rPr sz="1600" spc="-5" dirty="0">
                <a:solidFill>
                  <a:srgbClr val="404040"/>
                </a:solidFill>
                <a:latin typeface="Times New Roman"/>
                <a:cs typeface="Times New Roman"/>
              </a:rPr>
              <a:t>= tf.keras.applications.resnet50.preprocess_input(frame)</a:t>
            </a:r>
            <a:r>
              <a:rPr sz="1600" dirty="0">
                <a:solidFill>
                  <a:srgbClr val="404040"/>
                </a:solidFill>
                <a:latin typeface="Times New Roman"/>
                <a:cs typeface="Times New Roman"/>
              </a:rPr>
              <a:t> </a:t>
            </a:r>
            <a:r>
              <a:rPr sz="1600" spc="-5" dirty="0">
                <a:solidFill>
                  <a:srgbClr val="404040"/>
                </a:solidFill>
                <a:latin typeface="Times New Roman"/>
                <a:cs typeface="Times New Roman"/>
              </a:rPr>
              <a:t># Preprocess </a:t>
            </a:r>
            <a:r>
              <a:rPr sz="1600" dirty="0">
                <a:solidFill>
                  <a:srgbClr val="404040"/>
                </a:solidFill>
                <a:latin typeface="Times New Roman"/>
                <a:cs typeface="Times New Roman"/>
              </a:rPr>
              <a:t>for </a:t>
            </a:r>
            <a:r>
              <a:rPr sz="1600" spc="-5" dirty="0">
                <a:solidFill>
                  <a:srgbClr val="404040"/>
                </a:solidFill>
                <a:latin typeface="Times New Roman"/>
                <a:cs typeface="Times New Roman"/>
              </a:rPr>
              <a:t>ResNet50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15" dirty="0">
                <a:solidFill>
                  <a:srgbClr val="404040"/>
                </a:solidFill>
                <a:latin typeface="Times New Roman"/>
                <a:cs typeface="Times New Roman"/>
              </a:rPr>
              <a:t> </a:t>
            </a:r>
            <a:r>
              <a:rPr sz="1600" spc="-10" dirty="0">
                <a:solidFill>
                  <a:srgbClr val="404040"/>
                </a:solidFill>
                <a:latin typeface="Times New Roman"/>
                <a:cs typeface="Times New Roman"/>
              </a:rPr>
              <a:t>frame</a:t>
            </a:r>
            <a:endParaRPr sz="1600">
              <a:latin typeface="Times New Roman"/>
              <a:cs typeface="Times New Roman"/>
            </a:endParaRPr>
          </a:p>
          <a:p>
            <a:pPr>
              <a:lnSpc>
                <a:spcPct val="100000"/>
              </a:lnSpc>
            </a:pPr>
            <a:endParaRPr sz="1700">
              <a:latin typeface="Times New Roman"/>
              <a:cs typeface="Times New Roman"/>
            </a:endParaRPr>
          </a:p>
          <a:p>
            <a:pPr marL="12700">
              <a:lnSpc>
                <a:spcPct val="100000"/>
              </a:lnSpc>
              <a:spcBef>
                <a:spcPts val="1340"/>
              </a:spcBef>
            </a:pPr>
            <a:r>
              <a:rPr sz="1600" spc="-5" dirty="0">
                <a:solidFill>
                  <a:srgbClr val="404040"/>
                </a:solidFill>
                <a:latin typeface="Times New Roman"/>
                <a:cs typeface="Times New Roman"/>
              </a:rPr>
              <a:t>def</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extract_features_from_video(video_path,</a:t>
            </a:r>
            <a:r>
              <a:rPr sz="1600" spc="85" dirty="0">
                <a:solidFill>
                  <a:srgbClr val="404040"/>
                </a:solidFill>
                <a:latin typeface="Times New Roman"/>
                <a:cs typeface="Times New Roman"/>
              </a:rPr>
              <a:t> </a:t>
            </a:r>
            <a:r>
              <a:rPr sz="1600" spc="-10" dirty="0">
                <a:solidFill>
                  <a:srgbClr val="404040"/>
                </a:solidFill>
                <a:latin typeface="Times New Roman"/>
                <a:cs typeface="Times New Roman"/>
              </a:rPr>
              <a:t>model):</a:t>
            </a:r>
            <a:endParaRPr sz="1600">
              <a:latin typeface="Times New Roman"/>
              <a:cs typeface="Times New Roman"/>
            </a:endParaRPr>
          </a:p>
          <a:p>
            <a:pPr marL="215265">
              <a:lnSpc>
                <a:spcPct val="100000"/>
              </a:lnSpc>
              <a:spcBef>
                <a:spcPts val="820"/>
              </a:spcBef>
            </a:pP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Open</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the video</a:t>
            </a:r>
            <a:r>
              <a:rPr sz="1600" dirty="0">
                <a:solidFill>
                  <a:srgbClr val="404040"/>
                </a:solidFill>
                <a:latin typeface="Times New Roman"/>
                <a:cs typeface="Times New Roman"/>
              </a:rPr>
              <a:t> </a:t>
            </a:r>
            <a:r>
              <a:rPr sz="1600" spc="-5" dirty="0">
                <a:solidFill>
                  <a:srgbClr val="404040"/>
                </a:solidFill>
                <a:latin typeface="Times New Roman"/>
                <a:cs typeface="Times New Roman"/>
              </a:rPr>
              <a:t>file</a:t>
            </a:r>
            <a:endParaRPr sz="1600">
              <a:latin typeface="Times New Roman"/>
              <a:cs typeface="Times New Roman"/>
            </a:endParaRPr>
          </a:p>
          <a:p>
            <a:pPr marL="215265" marR="4397375">
              <a:lnSpc>
                <a:spcPct val="141900"/>
              </a:lnSpc>
            </a:pPr>
            <a:r>
              <a:rPr sz="1600" spc="-5" dirty="0">
                <a:solidFill>
                  <a:srgbClr val="404040"/>
                </a:solidFill>
                <a:latin typeface="Times New Roman"/>
                <a:cs typeface="Times New Roman"/>
              </a:rPr>
              <a:t>cap</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cv2.VideoCapture(video_path)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not</a:t>
            </a:r>
            <a:r>
              <a:rPr sz="1600" dirty="0">
                <a:solidFill>
                  <a:srgbClr val="404040"/>
                </a:solidFill>
                <a:latin typeface="Times New Roman"/>
                <a:cs typeface="Times New Roman"/>
              </a:rPr>
              <a:t> </a:t>
            </a:r>
            <a:r>
              <a:rPr sz="1600" spc="-5" dirty="0">
                <a:solidFill>
                  <a:srgbClr val="404040"/>
                </a:solidFill>
                <a:latin typeface="Times New Roman"/>
                <a:cs typeface="Times New Roman"/>
              </a:rPr>
              <a:t>cap.isOpened():</a:t>
            </a:r>
            <a:endParaRPr sz="1600">
              <a:latin typeface="Times New Roman"/>
              <a:cs typeface="Times New Roman"/>
            </a:endParaRPr>
          </a:p>
          <a:p>
            <a:pPr marL="571500" marR="2167890" indent="-152400">
              <a:lnSpc>
                <a:spcPct val="141900"/>
              </a:lnSpc>
              <a:spcBef>
                <a:spcPts val="10"/>
              </a:spcBef>
            </a:pPr>
            <a:r>
              <a:rPr sz="1600" spc="-5" dirty="0">
                <a:solidFill>
                  <a:srgbClr val="404040"/>
                </a:solidFill>
                <a:latin typeface="Times New Roman"/>
                <a:cs typeface="Times New Roman"/>
              </a:rPr>
              <a:t>print(f"Error:</a:t>
            </a:r>
            <a:r>
              <a:rPr sz="1600" spc="140" dirty="0">
                <a:solidFill>
                  <a:srgbClr val="404040"/>
                </a:solidFill>
                <a:latin typeface="Times New Roman"/>
                <a:cs typeface="Times New Roman"/>
              </a:rPr>
              <a:t> </a:t>
            </a:r>
            <a:r>
              <a:rPr sz="1600" spc="-5" dirty="0">
                <a:solidFill>
                  <a:srgbClr val="404040"/>
                </a:solidFill>
                <a:latin typeface="Times New Roman"/>
                <a:cs typeface="Times New Roman"/>
              </a:rPr>
              <a:t>Unable</a:t>
            </a:r>
            <a:r>
              <a:rPr sz="1600" spc="80"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open</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file</a:t>
            </a:r>
            <a:r>
              <a:rPr sz="1600" spc="95" dirty="0">
                <a:solidFill>
                  <a:srgbClr val="404040"/>
                </a:solidFill>
                <a:latin typeface="Times New Roman"/>
                <a:cs typeface="Times New Roman"/>
              </a:rPr>
              <a:t> </a:t>
            </a:r>
            <a:r>
              <a:rPr sz="1600" dirty="0">
                <a:solidFill>
                  <a:srgbClr val="404040"/>
                </a:solidFill>
                <a:latin typeface="Times New Roman"/>
                <a:cs typeface="Times New Roman"/>
              </a:rPr>
              <a:t>{video_path}") </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None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None</a:t>
            </a:r>
            <a:r>
              <a:rPr sz="1600"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file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can't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be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opened</a:t>
            </a:r>
            <a:endParaRPr sz="1600">
              <a:latin typeface="Times New Roman"/>
              <a:cs typeface="Times New Roman"/>
            </a:endParaRPr>
          </a:p>
          <a:p>
            <a:pPr marL="215265" marR="6257925" indent="152400">
              <a:lnSpc>
                <a:spcPts val="2740"/>
              </a:lnSpc>
              <a:spcBef>
                <a:spcPts val="215"/>
              </a:spcBef>
            </a:pPr>
            <a:r>
              <a:rPr sz="1600" spc="-5" dirty="0">
                <a:solidFill>
                  <a:srgbClr val="404040"/>
                </a:solidFill>
                <a:latin typeface="Times New Roman"/>
                <a:cs typeface="Times New Roman"/>
              </a:rPr>
              <a:t>features =</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while</a:t>
            </a:r>
            <a:r>
              <a:rPr sz="1600" spc="-35" dirty="0">
                <a:solidFill>
                  <a:srgbClr val="404040"/>
                </a:solidFill>
                <a:latin typeface="Times New Roman"/>
                <a:cs typeface="Times New Roman"/>
              </a:rPr>
              <a:t> </a:t>
            </a:r>
            <a:r>
              <a:rPr sz="1600" spc="-15" dirty="0">
                <a:solidFill>
                  <a:srgbClr val="404040"/>
                </a:solidFill>
                <a:latin typeface="Times New Roman"/>
                <a:cs typeface="Times New Roman"/>
              </a:rPr>
              <a:t>True:</a:t>
            </a:r>
            <a:endParaRPr sz="1600">
              <a:latin typeface="Times New Roman"/>
              <a:cs typeface="Times New Roman"/>
            </a:endParaRPr>
          </a:p>
          <a:p>
            <a:pPr marL="419100">
              <a:lnSpc>
                <a:spcPct val="100000"/>
              </a:lnSpc>
              <a:spcBef>
                <a:spcPts val="575"/>
              </a:spcBef>
            </a:pPr>
            <a:r>
              <a:rPr sz="1600" spc="-5" dirty="0">
                <a:solidFill>
                  <a:srgbClr val="404040"/>
                </a:solidFill>
                <a:latin typeface="Times New Roman"/>
                <a:cs typeface="Times New Roman"/>
              </a:rPr>
              <a:t>ret, </a:t>
            </a:r>
            <a:r>
              <a:rPr sz="1600" spc="-10" dirty="0">
                <a:solidFill>
                  <a:srgbClr val="404040"/>
                </a:solidFill>
                <a:latin typeface="Times New Roman"/>
                <a:cs typeface="Times New Roman"/>
              </a:rPr>
              <a:t>frame</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cap.read()</a:t>
            </a:r>
            <a:endParaRPr sz="1600">
              <a:latin typeface="Times New Roman"/>
              <a:cs typeface="Times New Roman"/>
            </a:endParaRPr>
          </a:p>
          <a:p>
            <a:pPr marL="419100">
              <a:lnSpc>
                <a:spcPct val="100000"/>
              </a:lnSpc>
              <a:spcBef>
                <a:spcPts val="800"/>
              </a:spcBef>
            </a:pPr>
            <a:r>
              <a:rPr sz="1600" spc="-5" dirty="0">
                <a:solidFill>
                  <a:srgbClr val="404040"/>
                </a:solidFill>
                <a:latin typeface="Times New Roman"/>
                <a:cs typeface="Times New Roman"/>
              </a:rPr>
              <a:t>if</a:t>
            </a:r>
            <a:r>
              <a:rPr sz="1600" spc="-25" dirty="0">
                <a:solidFill>
                  <a:srgbClr val="404040"/>
                </a:solidFill>
                <a:latin typeface="Times New Roman"/>
                <a:cs typeface="Times New Roman"/>
              </a:rPr>
              <a:t> </a:t>
            </a:r>
            <a:r>
              <a:rPr sz="1600" dirty="0">
                <a:solidFill>
                  <a:srgbClr val="404040"/>
                </a:solidFill>
                <a:latin typeface="Times New Roman"/>
                <a:cs typeface="Times New Roman"/>
              </a:rPr>
              <a:t>not</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ret:</a:t>
            </a:r>
            <a:endParaRPr sz="1600">
              <a:latin typeface="Times New Roman"/>
              <a:cs typeface="Times New Roman"/>
            </a:endParaRPr>
          </a:p>
          <a:p>
            <a:pPr marL="621665">
              <a:lnSpc>
                <a:spcPct val="100000"/>
              </a:lnSpc>
              <a:spcBef>
                <a:spcPts val="820"/>
              </a:spcBef>
            </a:pPr>
            <a:r>
              <a:rPr sz="1600" spc="-5" dirty="0">
                <a:solidFill>
                  <a:srgbClr val="404040"/>
                </a:solidFill>
                <a:latin typeface="Times New Roman"/>
                <a:cs typeface="Times New Roman"/>
              </a:rPr>
              <a:t>break</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523138"/>
            <a:ext cx="6071235" cy="5915660"/>
          </a:xfrm>
          <a:prstGeom prst="rect">
            <a:avLst/>
          </a:prstGeom>
        </p:spPr>
        <p:txBody>
          <a:bodyPr vert="horz" wrap="square" lIns="0" tIns="12700" rIns="0" bIns="0" rtlCol="0">
            <a:spAutoFit/>
          </a:bodyPr>
          <a:lstStyle/>
          <a:p>
            <a:pPr marL="419100" marR="2111375" indent="-407034">
              <a:lnSpc>
                <a:spcPct val="141900"/>
              </a:lnSpc>
              <a:spcBef>
                <a:spcPts val="100"/>
              </a:spcBef>
            </a:pPr>
            <a:r>
              <a:rPr sz="1600" spc="-5" dirty="0">
                <a:solidFill>
                  <a:srgbClr val="404040"/>
                </a:solidFill>
                <a:latin typeface="Trebuchet MS"/>
                <a:cs typeface="Trebuchet MS"/>
              </a:rPr>
              <a:t>#</a:t>
            </a:r>
            <a:r>
              <a:rPr sz="1600" spc="-90" dirty="0">
                <a:solidFill>
                  <a:srgbClr val="404040"/>
                </a:solidFill>
                <a:latin typeface="Trebuchet MS"/>
                <a:cs typeface="Trebuchet MS"/>
              </a:rPr>
              <a:t> </a:t>
            </a:r>
            <a:r>
              <a:rPr sz="1600" spc="-5" dirty="0">
                <a:solidFill>
                  <a:srgbClr val="404040"/>
                </a:solidFill>
                <a:latin typeface="Times New Roman"/>
                <a:cs typeface="Times New Roman"/>
              </a:rPr>
              <a:t>Preprocess</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the </a:t>
            </a:r>
            <a:r>
              <a:rPr sz="1600" spc="-10" dirty="0">
                <a:solidFill>
                  <a:srgbClr val="404040"/>
                </a:solidFill>
                <a:latin typeface="Times New Roman"/>
                <a:cs typeface="Times New Roman"/>
              </a:rPr>
              <a:t>frame</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dirty="0">
                <a:solidFill>
                  <a:srgbClr val="404040"/>
                </a:solidFill>
                <a:latin typeface="Times New Roman"/>
                <a:cs typeface="Times New Roman"/>
              </a:rPr>
              <a:t> </a:t>
            </a:r>
            <a:r>
              <a:rPr sz="1600" spc="-5" dirty="0">
                <a:solidFill>
                  <a:srgbClr val="404040"/>
                </a:solidFill>
                <a:latin typeface="Times New Roman"/>
                <a:cs typeface="Times New Roman"/>
              </a:rPr>
              <a:t>add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batch</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dimension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frame</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preprocess_frame(frame)</a:t>
            </a:r>
            <a:endParaRPr sz="1600">
              <a:latin typeface="Times New Roman"/>
              <a:cs typeface="Times New Roman"/>
            </a:endParaRPr>
          </a:p>
          <a:p>
            <a:pPr marL="419100">
              <a:lnSpc>
                <a:spcPct val="100000"/>
              </a:lnSpc>
              <a:spcBef>
                <a:spcPts val="805"/>
              </a:spcBef>
            </a:pPr>
            <a:r>
              <a:rPr sz="1600" spc="-10" dirty="0">
                <a:solidFill>
                  <a:srgbClr val="404040"/>
                </a:solidFill>
                <a:latin typeface="Times New Roman"/>
                <a:cs typeface="Times New Roman"/>
              </a:rPr>
              <a:t>frame</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np.expand_dims(frame,</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axis=0)</a:t>
            </a:r>
            <a:endParaRPr sz="1600">
              <a:latin typeface="Times New Roman"/>
              <a:cs typeface="Times New Roman"/>
            </a:endParaRPr>
          </a:p>
          <a:p>
            <a:pPr>
              <a:lnSpc>
                <a:spcPct val="100000"/>
              </a:lnSpc>
              <a:spcBef>
                <a:spcPts val="25"/>
              </a:spcBef>
            </a:pPr>
            <a:endParaRPr sz="2350">
              <a:latin typeface="Times New Roman"/>
              <a:cs typeface="Times New Roman"/>
            </a:endParaRPr>
          </a:p>
          <a:p>
            <a:pPr marL="419100" marR="2863215">
              <a:lnSpc>
                <a:spcPct val="142200"/>
              </a:lnSpc>
            </a:pPr>
            <a:r>
              <a:rPr sz="1600" spc="-5" dirty="0">
                <a:solidFill>
                  <a:srgbClr val="404040"/>
                </a:solidFill>
                <a:latin typeface="Times New Roman"/>
                <a:cs typeface="Times New Roman"/>
              </a:rPr>
              <a:t># Extract</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using</a:t>
            </a:r>
            <a:r>
              <a:rPr sz="1600" dirty="0">
                <a:solidFill>
                  <a:srgbClr val="404040"/>
                </a:solidFill>
                <a:latin typeface="Times New Roman"/>
                <a:cs typeface="Times New Roman"/>
              </a:rPr>
              <a:t> </a:t>
            </a:r>
            <a:r>
              <a:rPr sz="1600" spc="-5" dirty="0">
                <a:solidFill>
                  <a:srgbClr val="404040"/>
                </a:solidFill>
                <a:latin typeface="Times New Roman"/>
                <a:cs typeface="Times New Roman"/>
              </a:rPr>
              <a:t>ResNet50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model.predict(frame) </a:t>
            </a:r>
            <a:r>
              <a:rPr sz="1600" dirty="0">
                <a:solidFill>
                  <a:srgbClr val="404040"/>
                </a:solidFill>
                <a:latin typeface="Times New Roman"/>
                <a:cs typeface="Times New Roman"/>
              </a:rPr>
              <a:t> </a:t>
            </a:r>
            <a:r>
              <a:rPr sz="1600" spc="-5" dirty="0">
                <a:solidFill>
                  <a:srgbClr val="404040"/>
                </a:solidFill>
                <a:latin typeface="Times New Roman"/>
                <a:cs typeface="Times New Roman"/>
              </a:rPr>
              <a:t>features.append(feature.flatten())</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20"/>
              </a:spcBef>
            </a:pPr>
            <a:endParaRPr sz="1350">
              <a:latin typeface="Times New Roman"/>
              <a:cs typeface="Times New Roman"/>
            </a:endParaRPr>
          </a:p>
          <a:p>
            <a:pPr marL="215265">
              <a:lnSpc>
                <a:spcPct val="100000"/>
              </a:lnSpc>
            </a:pPr>
            <a:r>
              <a:rPr sz="1600" spc="-5" dirty="0">
                <a:solidFill>
                  <a:srgbClr val="404040"/>
                </a:solidFill>
                <a:latin typeface="Times New Roman"/>
                <a:cs typeface="Times New Roman"/>
              </a:rPr>
              <a:t>cap.release()</a:t>
            </a:r>
            <a:endParaRPr sz="1600">
              <a:latin typeface="Times New Roman"/>
              <a:cs typeface="Times New Roman"/>
            </a:endParaRPr>
          </a:p>
          <a:p>
            <a:pPr>
              <a:lnSpc>
                <a:spcPct val="100000"/>
              </a:lnSpc>
              <a:spcBef>
                <a:spcPts val="35"/>
              </a:spcBef>
            </a:pPr>
            <a:endParaRPr sz="2350">
              <a:latin typeface="Times New Roman"/>
              <a:cs typeface="Times New Roman"/>
            </a:endParaRPr>
          </a:p>
          <a:p>
            <a:pPr marL="215265" marR="3260725">
              <a:lnSpc>
                <a:spcPct val="141900"/>
              </a:lnSpc>
            </a:pPr>
            <a:r>
              <a:rPr sz="1600" spc="-5" dirty="0">
                <a:solidFill>
                  <a:srgbClr val="404040"/>
                </a:solidFill>
                <a:latin typeface="Times New Roman"/>
                <a:cs typeface="Times New Roman"/>
              </a:rPr>
              <a:t># Check if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list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is</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empty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not features:</a:t>
            </a:r>
            <a:endParaRPr sz="1600">
              <a:latin typeface="Times New Roman"/>
              <a:cs typeface="Times New Roman"/>
            </a:endParaRPr>
          </a:p>
          <a:p>
            <a:pPr marL="419100">
              <a:lnSpc>
                <a:spcPct val="100000"/>
              </a:lnSpc>
              <a:spcBef>
                <a:spcPts val="820"/>
              </a:spcBef>
            </a:pPr>
            <a:r>
              <a:rPr sz="1600" spc="-10" dirty="0">
                <a:solidFill>
                  <a:srgbClr val="404040"/>
                </a:solidFill>
                <a:latin typeface="Times New Roman"/>
                <a:cs typeface="Times New Roman"/>
              </a:rPr>
              <a:t>print(f"Warning:</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No</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frames</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extracted</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from</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file</a:t>
            </a:r>
            <a:r>
              <a:rPr sz="1600" spc="15" dirty="0">
                <a:solidFill>
                  <a:srgbClr val="404040"/>
                </a:solidFill>
                <a:latin typeface="Times New Roman"/>
                <a:cs typeface="Times New Roman"/>
              </a:rPr>
              <a:t> </a:t>
            </a:r>
            <a:r>
              <a:rPr sz="1600" dirty="0">
                <a:solidFill>
                  <a:srgbClr val="404040"/>
                </a:solidFill>
                <a:latin typeface="Times New Roman"/>
                <a:cs typeface="Times New Roman"/>
              </a:rPr>
              <a:t>{video_path}")</a:t>
            </a:r>
            <a:endParaRPr sz="1600">
              <a:latin typeface="Times New Roman"/>
              <a:cs typeface="Times New Roman"/>
            </a:endParaRPr>
          </a:p>
          <a:p>
            <a:pPr marL="419100">
              <a:lnSpc>
                <a:spcPct val="100000"/>
              </a:lnSpc>
              <a:spcBef>
                <a:spcPts val="800"/>
              </a:spcBef>
            </a:pPr>
            <a:r>
              <a:rPr sz="1600" spc="-5" dirty="0">
                <a:solidFill>
                  <a:srgbClr val="404040"/>
                </a:solidFill>
                <a:latin typeface="Times New Roman"/>
                <a:cs typeface="Times New Roman"/>
              </a:rPr>
              <a:t>return</a:t>
            </a:r>
            <a:r>
              <a:rPr sz="1600" spc="20" dirty="0">
                <a:solidFill>
                  <a:srgbClr val="404040"/>
                </a:solidFill>
                <a:latin typeface="Times New Roman"/>
                <a:cs typeface="Times New Roman"/>
              </a:rPr>
              <a:t> </a:t>
            </a:r>
            <a:r>
              <a:rPr sz="1600" dirty="0">
                <a:solidFill>
                  <a:srgbClr val="404040"/>
                </a:solidFill>
                <a:latin typeface="Times New Roman"/>
                <a:cs typeface="Times New Roman"/>
              </a:rPr>
              <a:t>None</a:t>
            </a:r>
            <a:r>
              <a:rPr sz="1600" spc="395"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5" dirty="0">
                <a:solidFill>
                  <a:srgbClr val="404040"/>
                </a:solidFill>
                <a:latin typeface="Times New Roman"/>
                <a:cs typeface="Times New Roman"/>
              </a:rPr>
              <a:t> </a:t>
            </a:r>
            <a:r>
              <a:rPr sz="1600" dirty="0">
                <a:solidFill>
                  <a:srgbClr val="404040"/>
                </a:solidFill>
                <a:latin typeface="Times New Roman"/>
                <a:cs typeface="Times New Roman"/>
              </a:rPr>
              <a:t>None </a:t>
            </a:r>
            <a:r>
              <a:rPr sz="1600" spc="-5" dirty="0">
                <a:solidFill>
                  <a:srgbClr val="404040"/>
                </a:solidFill>
                <a:latin typeface="Times New Roman"/>
                <a:cs typeface="Times New Roman"/>
              </a:rPr>
              <a:t>if</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no</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frames</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were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processed</a:t>
            </a:r>
            <a:endParaRPr sz="1600">
              <a:latin typeface="Times New Roman"/>
              <a:cs typeface="Times New Roman"/>
            </a:endParaRPr>
          </a:p>
          <a:p>
            <a:pPr marL="62865">
              <a:lnSpc>
                <a:spcPct val="100000"/>
              </a:lnSpc>
              <a:spcBef>
                <a:spcPts val="810"/>
              </a:spcBef>
            </a:pPr>
            <a:r>
              <a:rPr sz="1600" spc="-5" dirty="0">
                <a:solidFill>
                  <a:srgbClr val="404040"/>
                </a:solidFill>
                <a:latin typeface="Times New Roman"/>
                <a:cs typeface="Times New Roman"/>
              </a:rPr>
              <a:t>#</a:t>
            </a:r>
            <a:r>
              <a:rPr sz="1600" spc="-90" dirty="0">
                <a:solidFill>
                  <a:srgbClr val="404040"/>
                </a:solidFill>
                <a:latin typeface="Times New Roman"/>
                <a:cs typeface="Times New Roman"/>
              </a:rPr>
              <a:t> </a:t>
            </a:r>
            <a:r>
              <a:rPr sz="1600" spc="-20" dirty="0">
                <a:solidFill>
                  <a:srgbClr val="404040"/>
                </a:solidFill>
                <a:latin typeface="Times New Roman"/>
                <a:cs typeface="Times New Roman"/>
              </a:rPr>
              <a:t>Average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across</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all</a:t>
            </a:r>
            <a:r>
              <a:rPr sz="1600" spc="15" dirty="0">
                <a:solidFill>
                  <a:srgbClr val="404040"/>
                </a:solidFill>
                <a:latin typeface="Times New Roman"/>
                <a:cs typeface="Times New Roman"/>
              </a:rPr>
              <a:t> </a:t>
            </a:r>
            <a:r>
              <a:rPr sz="1600" spc="-10" dirty="0">
                <a:solidFill>
                  <a:srgbClr val="404040"/>
                </a:solidFill>
                <a:latin typeface="Times New Roman"/>
                <a:cs typeface="Times New Roman"/>
              </a:rPr>
              <a:t>frames</a:t>
            </a:r>
            <a:endParaRPr sz="1600">
              <a:latin typeface="Times New Roman"/>
              <a:cs typeface="Times New Roman"/>
            </a:endParaRPr>
          </a:p>
          <a:p>
            <a:pPr marL="215265" marR="2309495">
              <a:lnSpc>
                <a:spcPct val="141900"/>
              </a:lnSpc>
              <a:spcBef>
                <a:spcPts val="10"/>
              </a:spcBef>
            </a:pPr>
            <a:r>
              <a:rPr sz="1600" spc="-5" dirty="0">
                <a:solidFill>
                  <a:srgbClr val="404040"/>
                </a:solidFill>
                <a:latin typeface="Times New Roman"/>
                <a:cs typeface="Times New Roman"/>
              </a:rPr>
              <a:t>video_features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np.mean(features,</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axis=0)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video_features</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442620"/>
            <a:ext cx="7461250" cy="5959475"/>
          </a:xfrm>
          <a:prstGeom prst="rect">
            <a:avLst/>
          </a:prstGeom>
        </p:spPr>
        <p:txBody>
          <a:bodyPr vert="horz" wrap="square" lIns="0" tIns="12700" rIns="0" bIns="0" rtlCol="0">
            <a:spAutoFit/>
          </a:bodyPr>
          <a:lstStyle/>
          <a:p>
            <a:pPr marL="215265" marR="1836420" indent="-203200">
              <a:lnSpc>
                <a:spcPct val="151900"/>
              </a:lnSpc>
              <a:spcBef>
                <a:spcPts val="100"/>
              </a:spcBef>
            </a:pPr>
            <a:r>
              <a:rPr sz="1600" spc="-5" dirty="0">
                <a:solidFill>
                  <a:srgbClr val="404040"/>
                </a:solidFill>
                <a:latin typeface="Times New Roman"/>
                <a:cs typeface="Times New Roman"/>
              </a:rPr>
              <a:t>def</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save_feature_vectors(dataset_video_paths,</a:t>
            </a:r>
            <a:r>
              <a:rPr sz="1600" spc="140" dirty="0">
                <a:solidFill>
                  <a:srgbClr val="404040"/>
                </a:solidFill>
                <a:latin typeface="Times New Roman"/>
                <a:cs typeface="Times New Roman"/>
              </a:rPr>
              <a:t> </a:t>
            </a:r>
            <a:r>
              <a:rPr sz="1600" spc="-5" dirty="0">
                <a:solidFill>
                  <a:srgbClr val="404040"/>
                </a:solidFill>
                <a:latin typeface="Times New Roman"/>
                <a:cs typeface="Times New Roman"/>
              </a:rPr>
              <a:t>feature_vectors_file):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a:t>
            </a:r>
            <a:endParaRPr sz="1600">
              <a:latin typeface="Times New Roman"/>
              <a:cs typeface="Times New Roman"/>
            </a:endParaRPr>
          </a:p>
          <a:p>
            <a:pPr marL="215265">
              <a:lnSpc>
                <a:spcPct val="100000"/>
              </a:lnSpc>
              <a:spcBef>
                <a:spcPts val="994"/>
              </a:spcBef>
            </a:pPr>
            <a:r>
              <a:rPr sz="1600" spc="-5" dirty="0">
                <a:solidFill>
                  <a:srgbClr val="404040"/>
                </a:solidFill>
                <a:latin typeface="Times New Roman"/>
                <a:cs typeface="Times New Roman"/>
              </a:rPr>
              <a:t>Extract</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20" dirty="0">
                <a:solidFill>
                  <a:srgbClr val="404040"/>
                </a:solidFill>
                <a:latin typeface="Times New Roman"/>
                <a:cs typeface="Times New Roman"/>
              </a:rPr>
              <a:t> </a:t>
            </a:r>
            <a:r>
              <a:rPr sz="1600" dirty="0">
                <a:solidFill>
                  <a:srgbClr val="404040"/>
                </a:solidFill>
                <a:latin typeface="Times New Roman"/>
                <a:cs typeface="Times New Roman"/>
              </a:rPr>
              <a:t>for</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dataset</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videos</a:t>
            </a:r>
            <a:r>
              <a:rPr sz="160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save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them</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a</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file.</a:t>
            </a:r>
            <a:endParaRPr sz="1600">
              <a:latin typeface="Times New Roman"/>
              <a:cs typeface="Times New Roman"/>
            </a:endParaRPr>
          </a:p>
          <a:p>
            <a:pPr marL="215265">
              <a:lnSpc>
                <a:spcPct val="100000"/>
              </a:lnSpc>
              <a:spcBef>
                <a:spcPts val="1010"/>
              </a:spcBef>
            </a:pPr>
            <a:r>
              <a:rPr sz="1600" spc="-10" dirty="0">
                <a:solidFill>
                  <a:srgbClr val="404040"/>
                </a:solidFill>
                <a:latin typeface="Times New Roman"/>
                <a:cs typeface="Times New Roman"/>
              </a:rPr>
              <a:t>"""</a:t>
            </a:r>
            <a:endParaRPr sz="1600">
              <a:latin typeface="Times New Roman"/>
              <a:cs typeface="Times New Roman"/>
            </a:endParaRPr>
          </a:p>
          <a:p>
            <a:pPr marL="215265" marR="5901055">
              <a:lnSpc>
                <a:spcPct val="151900"/>
              </a:lnSpc>
            </a:pPr>
            <a:r>
              <a:rPr sz="1600" spc="-5" dirty="0">
                <a:solidFill>
                  <a:srgbClr val="404040"/>
                </a:solidFill>
                <a:latin typeface="Times New Roman"/>
                <a:cs typeface="Times New Roman"/>
              </a:rPr>
              <a:t>features</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 </a:t>
            </a:r>
            <a:r>
              <a:rPr sz="1600" dirty="0">
                <a:solidFill>
                  <a:srgbClr val="404040"/>
                </a:solidFill>
                <a:latin typeface="Times New Roman"/>
                <a:cs typeface="Times New Roman"/>
              </a:rPr>
              <a:t> </a:t>
            </a:r>
            <a:r>
              <a:rPr sz="1600" spc="-5" dirty="0">
                <a:solidFill>
                  <a:srgbClr val="404040"/>
                </a:solidFill>
                <a:latin typeface="Times New Roman"/>
                <a:cs typeface="Times New Roman"/>
              </a:rPr>
              <a:t>video_paths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5" dirty="0">
                <a:solidFill>
                  <a:srgbClr val="404040"/>
                </a:solidFill>
                <a:latin typeface="Times New Roman"/>
                <a:cs typeface="Times New Roman"/>
              </a:rPr>
              <a:t> </a:t>
            </a:r>
            <a:r>
              <a:rPr sz="1600" dirty="0">
                <a:solidFill>
                  <a:srgbClr val="404040"/>
                </a:solidFill>
                <a:latin typeface="Times New Roman"/>
                <a:cs typeface="Times New Roman"/>
              </a:rPr>
              <a:t>[]</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215265">
              <a:lnSpc>
                <a:spcPct val="100000"/>
              </a:lnSpc>
            </a:pPr>
            <a:r>
              <a:rPr sz="1600" dirty="0">
                <a:solidFill>
                  <a:srgbClr val="404040"/>
                </a:solidFill>
                <a:latin typeface="Times New Roman"/>
                <a:cs typeface="Times New Roman"/>
              </a:rPr>
              <a:t>for</a:t>
            </a:r>
            <a:r>
              <a:rPr sz="1600" spc="-5" dirty="0">
                <a:solidFill>
                  <a:srgbClr val="404040"/>
                </a:solidFill>
                <a:latin typeface="Times New Roman"/>
                <a:cs typeface="Times New Roman"/>
              </a:rPr>
              <a:t> video_path</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in</a:t>
            </a:r>
            <a:r>
              <a:rPr sz="1600" spc="5" dirty="0">
                <a:solidFill>
                  <a:srgbClr val="404040"/>
                </a:solidFill>
                <a:latin typeface="Times New Roman"/>
                <a:cs typeface="Times New Roman"/>
              </a:rPr>
              <a:t> </a:t>
            </a:r>
            <a:r>
              <a:rPr sz="1600" dirty="0">
                <a:solidFill>
                  <a:srgbClr val="404040"/>
                </a:solidFill>
                <a:latin typeface="Times New Roman"/>
                <a:cs typeface="Times New Roman"/>
              </a:rPr>
              <a:t>dataset_video_paths:</a:t>
            </a:r>
            <a:endParaRPr sz="1600">
              <a:latin typeface="Times New Roman"/>
              <a:cs typeface="Times New Roman"/>
            </a:endParaRPr>
          </a:p>
          <a:p>
            <a:pPr marL="419100" marR="2248535">
              <a:lnSpc>
                <a:spcPts val="2930"/>
              </a:lnSpc>
              <a:spcBef>
                <a:spcPts val="254"/>
              </a:spcBef>
            </a:pPr>
            <a:r>
              <a:rPr sz="1600" spc="-5" dirty="0">
                <a:solidFill>
                  <a:srgbClr val="404040"/>
                </a:solidFill>
                <a:latin typeface="Times New Roman"/>
                <a:cs typeface="Times New Roman"/>
              </a:rPr>
              <a:t>feature</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extract_features_from_video(video_path,</a:t>
            </a:r>
            <a:r>
              <a:rPr sz="1600" spc="90" dirty="0">
                <a:solidFill>
                  <a:srgbClr val="404040"/>
                </a:solidFill>
                <a:latin typeface="Times New Roman"/>
                <a:cs typeface="Times New Roman"/>
              </a:rPr>
              <a:t> </a:t>
            </a:r>
            <a:r>
              <a:rPr sz="1600" spc="-10" dirty="0">
                <a:solidFill>
                  <a:srgbClr val="404040"/>
                </a:solidFill>
                <a:latin typeface="Times New Roman"/>
                <a:cs typeface="Times New Roman"/>
              </a:rPr>
              <a:t>model)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is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not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None:</a:t>
            </a:r>
            <a:endParaRPr sz="1600">
              <a:latin typeface="Times New Roman"/>
              <a:cs typeface="Times New Roman"/>
            </a:endParaRPr>
          </a:p>
          <a:p>
            <a:pPr marL="621665">
              <a:lnSpc>
                <a:spcPct val="100000"/>
              </a:lnSpc>
              <a:spcBef>
                <a:spcPts val="725"/>
              </a:spcBef>
            </a:pPr>
            <a:r>
              <a:rPr sz="1600" spc="-5" dirty="0">
                <a:solidFill>
                  <a:srgbClr val="404040"/>
                </a:solidFill>
                <a:latin typeface="Times New Roman"/>
                <a:cs typeface="Times New Roman"/>
              </a:rPr>
              <a:t>features.append(feature)</a:t>
            </a:r>
            <a:endParaRPr sz="1600">
              <a:latin typeface="Times New Roman"/>
              <a:cs typeface="Times New Roman"/>
            </a:endParaRPr>
          </a:p>
          <a:p>
            <a:pPr marL="621665">
              <a:lnSpc>
                <a:spcPct val="100000"/>
              </a:lnSpc>
              <a:spcBef>
                <a:spcPts val="1000"/>
              </a:spcBef>
            </a:pPr>
            <a:r>
              <a:rPr sz="1600" dirty="0">
                <a:solidFill>
                  <a:srgbClr val="404040"/>
                </a:solidFill>
                <a:latin typeface="Times New Roman"/>
                <a:cs typeface="Times New Roman"/>
              </a:rPr>
              <a:t>video_paths.append(video_path)</a:t>
            </a:r>
            <a:endParaRPr sz="1600">
              <a:latin typeface="Times New Roman"/>
              <a:cs typeface="Times New Roman"/>
            </a:endParaRPr>
          </a:p>
          <a:p>
            <a:pPr>
              <a:lnSpc>
                <a:spcPct val="100000"/>
              </a:lnSpc>
              <a:spcBef>
                <a:spcPts val="45"/>
              </a:spcBef>
            </a:pPr>
            <a:endParaRPr sz="2500">
              <a:latin typeface="Times New Roman"/>
              <a:cs typeface="Times New Roman"/>
            </a:endParaRPr>
          </a:p>
          <a:p>
            <a:pPr marL="215265" marR="5080">
              <a:lnSpc>
                <a:spcPct val="152200"/>
              </a:lnSpc>
            </a:pP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Save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vectors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dirty="0">
                <a:solidFill>
                  <a:srgbClr val="404040"/>
                </a:solidFill>
                <a:latin typeface="Times New Roman"/>
                <a:cs typeface="Times New Roman"/>
              </a:rPr>
              <a:t> </a:t>
            </a:r>
            <a:r>
              <a:rPr sz="1600" spc="-5" dirty="0">
                <a:solidFill>
                  <a:srgbClr val="404040"/>
                </a:solidFill>
                <a:latin typeface="Times New Roman"/>
                <a:cs typeface="Times New Roman"/>
              </a:rPr>
              <a:t>corresponding</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dirty="0">
                <a:solidFill>
                  <a:srgbClr val="404040"/>
                </a:solidFill>
                <a:latin typeface="Times New Roman"/>
                <a:cs typeface="Times New Roman"/>
              </a:rPr>
              <a:t> </a:t>
            </a:r>
            <a:r>
              <a:rPr sz="1600" spc="-5" dirty="0">
                <a:solidFill>
                  <a:srgbClr val="404040"/>
                </a:solidFill>
                <a:latin typeface="Times New Roman"/>
                <a:cs typeface="Times New Roman"/>
              </a:rPr>
              <a:t>paths </a:t>
            </a:r>
            <a:r>
              <a:rPr sz="1600" dirty="0">
                <a:solidFill>
                  <a:srgbClr val="404040"/>
                </a:solidFill>
                <a:latin typeface="Times New Roman"/>
                <a:cs typeface="Times New Roman"/>
              </a:rPr>
              <a:t> </a:t>
            </a:r>
            <a:r>
              <a:rPr sz="1600" spc="-5" dirty="0">
                <a:solidFill>
                  <a:srgbClr val="404040"/>
                </a:solidFill>
                <a:latin typeface="Times New Roman"/>
                <a:cs typeface="Times New Roman"/>
              </a:rPr>
              <a:t>np.savez_compressed(feature_vectors_file, features=features,</a:t>
            </a:r>
            <a:r>
              <a:rPr sz="1600" dirty="0">
                <a:solidFill>
                  <a:srgbClr val="404040"/>
                </a:solidFill>
                <a:latin typeface="Times New Roman"/>
                <a:cs typeface="Times New Roman"/>
              </a:rPr>
              <a:t> </a:t>
            </a:r>
            <a:r>
              <a:rPr sz="1600" spc="-5" dirty="0">
                <a:solidFill>
                  <a:srgbClr val="404040"/>
                </a:solidFill>
                <a:latin typeface="Times New Roman"/>
                <a:cs typeface="Times New Roman"/>
              </a:rPr>
              <a:t>video_paths=video_paths)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print(f"Feature</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vectors</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saved</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to</a:t>
            </a:r>
            <a:r>
              <a:rPr sz="1600" dirty="0">
                <a:solidFill>
                  <a:srgbClr val="404040"/>
                </a:solidFill>
                <a:latin typeface="Times New Roman"/>
                <a:cs typeface="Times New Roman"/>
              </a:rPr>
              <a:t> </a:t>
            </a:r>
            <a:r>
              <a:rPr sz="1600" spc="-5" dirty="0">
                <a:solidFill>
                  <a:srgbClr val="404040"/>
                </a:solidFill>
                <a:latin typeface="Times New Roman"/>
                <a:cs typeface="Times New Roman"/>
              </a:rPr>
              <a:t>{feature_vectors_file}")</a:t>
            </a:r>
            <a:endParaRPr sz="16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724052"/>
            <a:ext cx="8015605" cy="5587365"/>
          </a:xfrm>
          <a:prstGeom prst="rect">
            <a:avLst/>
          </a:prstGeom>
        </p:spPr>
        <p:txBody>
          <a:bodyPr vert="horz" wrap="square" lIns="0" tIns="12700" rIns="0" bIns="0" rtlCol="0">
            <a:spAutoFit/>
          </a:bodyPr>
          <a:lstStyle/>
          <a:p>
            <a:pPr marL="215265" marR="4154170" indent="-203200">
              <a:lnSpc>
                <a:spcPct val="151900"/>
              </a:lnSpc>
              <a:spcBef>
                <a:spcPts val="100"/>
              </a:spcBef>
            </a:pPr>
            <a:r>
              <a:rPr sz="1600" spc="-5" dirty="0">
                <a:solidFill>
                  <a:srgbClr val="404040"/>
                </a:solidFill>
                <a:latin typeface="Times New Roman"/>
                <a:cs typeface="Times New Roman"/>
              </a:rPr>
              <a:t>def </a:t>
            </a:r>
            <a:r>
              <a:rPr sz="1600" dirty="0">
                <a:solidFill>
                  <a:srgbClr val="404040"/>
                </a:solidFill>
                <a:latin typeface="Times New Roman"/>
                <a:cs typeface="Times New Roman"/>
              </a:rPr>
              <a:t>load_feature_vectors(feature_vectors_file): </a:t>
            </a:r>
            <a:r>
              <a:rPr sz="1600" spc="-385" dirty="0">
                <a:solidFill>
                  <a:srgbClr val="404040"/>
                </a:solidFill>
                <a:latin typeface="Times New Roman"/>
                <a:cs typeface="Times New Roman"/>
              </a:rPr>
              <a:t> </a:t>
            </a:r>
            <a:r>
              <a:rPr sz="1600" spc="-10" dirty="0">
                <a:solidFill>
                  <a:srgbClr val="404040"/>
                </a:solidFill>
                <a:latin typeface="Times New Roman"/>
                <a:cs typeface="Times New Roman"/>
              </a:rPr>
              <a:t>"""</a:t>
            </a:r>
            <a:endParaRPr sz="1600">
              <a:latin typeface="Times New Roman"/>
              <a:cs typeface="Times New Roman"/>
            </a:endParaRPr>
          </a:p>
          <a:p>
            <a:pPr marL="215265">
              <a:lnSpc>
                <a:spcPct val="100000"/>
              </a:lnSpc>
              <a:spcBef>
                <a:spcPts val="994"/>
              </a:spcBef>
            </a:pPr>
            <a:r>
              <a:rPr sz="1600" spc="-5" dirty="0">
                <a:solidFill>
                  <a:srgbClr val="404040"/>
                </a:solidFill>
                <a:latin typeface="Times New Roman"/>
                <a:cs typeface="Times New Roman"/>
              </a:rPr>
              <a:t>Load</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saved</a:t>
            </a:r>
            <a:r>
              <a:rPr sz="1600" spc="20" dirty="0">
                <a:solidFill>
                  <a:srgbClr val="404040"/>
                </a:solidFill>
                <a:latin typeface="Times New Roman"/>
                <a:cs typeface="Times New Roman"/>
              </a:rPr>
              <a:t> </a:t>
            </a:r>
            <a:r>
              <a:rPr sz="1600" dirty="0">
                <a:solidFill>
                  <a:srgbClr val="404040"/>
                </a:solidFill>
                <a:latin typeface="Times New Roman"/>
                <a:cs typeface="Times New Roman"/>
              </a:rPr>
              <a:t>feature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vectors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corresponding</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paths.</a:t>
            </a:r>
            <a:endParaRPr sz="1600">
              <a:latin typeface="Times New Roman"/>
              <a:cs typeface="Times New Roman"/>
            </a:endParaRPr>
          </a:p>
          <a:p>
            <a:pPr marL="215265">
              <a:lnSpc>
                <a:spcPct val="100000"/>
              </a:lnSpc>
              <a:spcBef>
                <a:spcPts val="1010"/>
              </a:spcBef>
            </a:pPr>
            <a:r>
              <a:rPr sz="1600" spc="-10" dirty="0">
                <a:solidFill>
                  <a:srgbClr val="404040"/>
                </a:solidFill>
                <a:latin typeface="Times New Roman"/>
                <a:cs typeface="Times New Roman"/>
              </a:rPr>
              <a:t>"""</a:t>
            </a:r>
            <a:endParaRPr sz="1600">
              <a:latin typeface="Times New Roman"/>
              <a:cs typeface="Times New Roman"/>
            </a:endParaRPr>
          </a:p>
          <a:p>
            <a:pPr marL="215265" marR="4869815">
              <a:lnSpc>
                <a:spcPct val="151900"/>
              </a:lnSpc>
            </a:pPr>
            <a:r>
              <a:rPr sz="1600" spc="-5" dirty="0">
                <a:solidFill>
                  <a:srgbClr val="404040"/>
                </a:solidFill>
                <a:latin typeface="Times New Roman"/>
                <a:cs typeface="Times New Roman"/>
              </a:rPr>
              <a:t>data</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np.load(feature_vectors_file)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 data['features']</a:t>
            </a:r>
            <a:endParaRPr sz="1600">
              <a:latin typeface="Times New Roman"/>
              <a:cs typeface="Times New Roman"/>
            </a:endParaRPr>
          </a:p>
          <a:p>
            <a:pPr marL="215265">
              <a:lnSpc>
                <a:spcPct val="100000"/>
              </a:lnSpc>
              <a:spcBef>
                <a:spcPts val="1005"/>
              </a:spcBef>
            </a:pPr>
            <a:r>
              <a:rPr sz="1600" spc="-5" dirty="0">
                <a:solidFill>
                  <a:srgbClr val="404040"/>
                </a:solidFill>
                <a:latin typeface="Times New Roman"/>
                <a:cs typeface="Times New Roman"/>
              </a:rPr>
              <a:t>video_paths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dirty="0">
                <a:solidFill>
                  <a:srgbClr val="404040"/>
                </a:solidFill>
                <a:latin typeface="Times New Roman"/>
                <a:cs typeface="Times New Roman"/>
              </a:rPr>
              <a:t>data['video_paths']</a:t>
            </a:r>
            <a:endParaRPr sz="1600">
              <a:latin typeface="Times New Roman"/>
              <a:cs typeface="Times New Roman"/>
            </a:endParaRPr>
          </a:p>
          <a:p>
            <a:pPr marL="215265">
              <a:lnSpc>
                <a:spcPct val="100000"/>
              </a:lnSpc>
              <a:spcBef>
                <a:spcPts val="1000"/>
              </a:spcBef>
            </a:pPr>
            <a:r>
              <a:rPr sz="1600" spc="-5" dirty="0">
                <a:solidFill>
                  <a:srgbClr val="404040"/>
                </a:solidFill>
                <a:latin typeface="Times New Roman"/>
                <a:cs typeface="Times New Roman"/>
              </a:rPr>
              <a:t>return</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video_paths</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12700">
              <a:lnSpc>
                <a:spcPct val="100000"/>
              </a:lnSpc>
            </a:pPr>
            <a:r>
              <a:rPr sz="1600" spc="-5" dirty="0">
                <a:solidFill>
                  <a:srgbClr val="404040"/>
                </a:solidFill>
                <a:latin typeface="Times New Roman"/>
                <a:cs typeface="Times New Roman"/>
              </a:rPr>
              <a:t>def</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find_similar_videos(input_video_path,</a:t>
            </a:r>
            <a:r>
              <a:rPr sz="1600" spc="100" dirty="0">
                <a:solidFill>
                  <a:srgbClr val="404040"/>
                </a:solidFill>
                <a:latin typeface="Times New Roman"/>
                <a:cs typeface="Times New Roman"/>
              </a:rPr>
              <a:t> </a:t>
            </a:r>
            <a:r>
              <a:rPr sz="1600" spc="-5" dirty="0">
                <a:solidFill>
                  <a:srgbClr val="404040"/>
                </a:solidFill>
                <a:latin typeface="Times New Roman"/>
                <a:cs typeface="Times New Roman"/>
              </a:rPr>
              <a:t>stored_features,</a:t>
            </a:r>
            <a:r>
              <a:rPr sz="1600" spc="70" dirty="0">
                <a:solidFill>
                  <a:srgbClr val="404040"/>
                </a:solidFill>
                <a:latin typeface="Times New Roman"/>
                <a:cs typeface="Times New Roman"/>
              </a:rPr>
              <a:t> </a:t>
            </a:r>
            <a:r>
              <a:rPr sz="1600" spc="-5" dirty="0">
                <a:solidFill>
                  <a:srgbClr val="404040"/>
                </a:solidFill>
                <a:latin typeface="Times New Roman"/>
                <a:cs typeface="Times New Roman"/>
              </a:rPr>
              <a:t>stored_video_paths,</a:t>
            </a:r>
            <a:r>
              <a:rPr sz="1600" spc="60" dirty="0">
                <a:solidFill>
                  <a:srgbClr val="404040"/>
                </a:solidFill>
                <a:latin typeface="Times New Roman"/>
                <a:cs typeface="Times New Roman"/>
              </a:rPr>
              <a:t> </a:t>
            </a:r>
            <a:r>
              <a:rPr sz="1600" spc="-10" dirty="0">
                <a:solidFill>
                  <a:srgbClr val="404040"/>
                </a:solidFill>
                <a:latin typeface="Times New Roman"/>
                <a:cs typeface="Times New Roman"/>
              </a:rPr>
              <a:t>model,</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top_k=5):</a:t>
            </a:r>
            <a:endParaRPr sz="1600">
              <a:latin typeface="Times New Roman"/>
              <a:cs typeface="Times New Roman"/>
            </a:endParaRPr>
          </a:p>
          <a:p>
            <a:pPr marL="215265">
              <a:lnSpc>
                <a:spcPct val="100000"/>
              </a:lnSpc>
              <a:spcBef>
                <a:spcPts val="994"/>
              </a:spcBef>
            </a:pPr>
            <a:r>
              <a:rPr sz="1600" spc="-5" dirty="0">
                <a:solidFill>
                  <a:srgbClr val="404040"/>
                </a:solidFill>
                <a:latin typeface="Times New Roman"/>
                <a:cs typeface="Times New Roman"/>
              </a:rPr>
              <a:t># Extract</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15" dirty="0">
                <a:solidFill>
                  <a:srgbClr val="404040"/>
                </a:solidFill>
                <a:latin typeface="Times New Roman"/>
                <a:cs typeface="Times New Roman"/>
              </a:rPr>
              <a:t> </a:t>
            </a:r>
            <a:r>
              <a:rPr sz="1600" dirty="0">
                <a:solidFill>
                  <a:srgbClr val="404040"/>
                </a:solidFill>
                <a:latin typeface="Times New Roman"/>
                <a:cs typeface="Times New Roman"/>
              </a:rPr>
              <a:t>from</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5" dirty="0">
                <a:solidFill>
                  <a:srgbClr val="404040"/>
                </a:solidFill>
                <a:latin typeface="Times New Roman"/>
                <a:cs typeface="Times New Roman"/>
              </a:rPr>
              <a:t> </a:t>
            </a:r>
            <a:r>
              <a:rPr sz="1600" dirty="0">
                <a:solidFill>
                  <a:srgbClr val="404040"/>
                </a:solidFill>
                <a:latin typeface="Times New Roman"/>
                <a:cs typeface="Times New Roman"/>
              </a:rPr>
              <a:t>input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video</a:t>
            </a:r>
            <a:endParaRPr sz="1600">
              <a:latin typeface="Times New Roman"/>
              <a:cs typeface="Times New Roman"/>
            </a:endParaRPr>
          </a:p>
          <a:p>
            <a:pPr marL="215265" marR="1885950">
              <a:lnSpc>
                <a:spcPts val="2930"/>
              </a:lnSpc>
              <a:spcBef>
                <a:spcPts val="254"/>
              </a:spcBef>
            </a:pPr>
            <a:r>
              <a:rPr sz="1600" spc="-5" dirty="0">
                <a:solidFill>
                  <a:srgbClr val="404040"/>
                </a:solidFill>
                <a:latin typeface="Times New Roman"/>
                <a:cs typeface="Times New Roman"/>
              </a:rPr>
              <a:t>input_features</a:t>
            </a:r>
            <a:r>
              <a:rPr sz="1600" spc="7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extract_features_from_video(input_video_path,</a:t>
            </a:r>
            <a:r>
              <a:rPr sz="1600" spc="85" dirty="0">
                <a:solidFill>
                  <a:srgbClr val="404040"/>
                </a:solidFill>
                <a:latin typeface="Times New Roman"/>
                <a:cs typeface="Times New Roman"/>
              </a:rPr>
              <a:t> </a:t>
            </a:r>
            <a:r>
              <a:rPr sz="1600" spc="-10" dirty="0">
                <a:solidFill>
                  <a:srgbClr val="404040"/>
                </a:solidFill>
                <a:latin typeface="Times New Roman"/>
                <a:cs typeface="Times New Roman"/>
              </a:rPr>
              <a:t>model)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input_features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is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None:</a:t>
            </a:r>
            <a:endParaRPr sz="1600">
              <a:latin typeface="Times New Roman"/>
              <a:cs typeface="Times New Roman"/>
            </a:endParaRPr>
          </a:p>
          <a:p>
            <a:pPr marL="419100">
              <a:lnSpc>
                <a:spcPct val="100000"/>
              </a:lnSpc>
              <a:spcBef>
                <a:spcPts val="730"/>
              </a:spcBef>
            </a:pPr>
            <a:r>
              <a:rPr sz="1600" spc="-5" dirty="0">
                <a:solidFill>
                  <a:srgbClr val="404040"/>
                </a:solidFill>
                <a:latin typeface="Times New Roman"/>
                <a:cs typeface="Times New Roman"/>
              </a:rPr>
              <a:t>print(f"Error:</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Unable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extract</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from</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input</a:t>
            </a:r>
            <a:r>
              <a:rPr sz="1600"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10" dirty="0">
                <a:solidFill>
                  <a:srgbClr val="404040"/>
                </a:solidFill>
                <a:latin typeface="Times New Roman"/>
                <a:cs typeface="Times New Roman"/>
              </a:rPr>
              <a:t> </a:t>
            </a:r>
            <a:r>
              <a:rPr sz="1600" dirty="0">
                <a:solidFill>
                  <a:srgbClr val="404040"/>
                </a:solidFill>
                <a:latin typeface="Times New Roman"/>
                <a:cs typeface="Times New Roman"/>
              </a:rPr>
              <a:t>{input_video_path}")</a:t>
            </a:r>
            <a:endParaRPr sz="1600">
              <a:latin typeface="Times New Roman"/>
              <a:cs typeface="Times New Roman"/>
            </a:endParaRPr>
          </a:p>
          <a:p>
            <a:pPr marL="419100">
              <a:lnSpc>
                <a:spcPct val="100000"/>
              </a:lnSpc>
              <a:spcBef>
                <a:spcPts val="994"/>
              </a:spcBef>
            </a:pPr>
            <a:r>
              <a:rPr sz="1600" spc="-5" dirty="0">
                <a:solidFill>
                  <a:srgbClr val="404040"/>
                </a:solidFill>
                <a:latin typeface="Times New Roman"/>
                <a:cs typeface="Times New Roman"/>
              </a:rPr>
              <a:t>return</a:t>
            </a:r>
            <a:r>
              <a:rPr sz="1600" spc="25" dirty="0">
                <a:solidFill>
                  <a:srgbClr val="404040"/>
                </a:solidFill>
                <a:latin typeface="Times New Roman"/>
                <a:cs typeface="Times New Roman"/>
              </a:rPr>
              <a:t> </a:t>
            </a:r>
            <a:r>
              <a:rPr sz="1600" dirty="0">
                <a:solidFill>
                  <a:srgbClr val="404040"/>
                </a:solidFill>
                <a:latin typeface="Times New Roman"/>
                <a:cs typeface="Times New Roman"/>
              </a:rPr>
              <a:t>[],</a:t>
            </a:r>
            <a:r>
              <a:rPr sz="1600" spc="5" dirty="0">
                <a:solidFill>
                  <a:srgbClr val="404040"/>
                </a:solidFill>
                <a:latin typeface="Times New Roman"/>
                <a:cs typeface="Times New Roman"/>
              </a:rPr>
              <a:t> </a:t>
            </a:r>
            <a:r>
              <a:rPr sz="1600" dirty="0">
                <a:solidFill>
                  <a:srgbClr val="404040"/>
                </a:solidFill>
                <a:latin typeface="Times New Roman"/>
                <a:cs typeface="Times New Roman"/>
              </a:rPr>
              <a:t>[]</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Return</a:t>
            </a:r>
            <a:r>
              <a:rPr sz="1600" spc="10" dirty="0">
                <a:solidFill>
                  <a:srgbClr val="404040"/>
                </a:solidFill>
                <a:latin typeface="Times New Roman"/>
                <a:cs typeface="Times New Roman"/>
              </a:rPr>
              <a:t> </a:t>
            </a:r>
            <a:r>
              <a:rPr sz="1600" spc="-10" dirty="0">
                <a:solidFill>
                  <a:srgbClr val="404040"/>
                </a:solidFill>
                <a:latin typeface="Times New Roman"/>
                <a:cs typeface="Times New Roman"/>
              </a:rPr>
              <a:t>empty</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lists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input</a:t>
            </a:r>
            <a:r>
              <a:rPr sz="1600" dirty="0">
                <a:solidFill>
                  <a:srgbClr val="404040"/>
                </a:solidFill>
                <a:latin typeface="Times New Roman"/>
                <a:cs typeface="Times New Roman"/>
              </a:rPr>
              <a:t> </a:t>
            </a:r>
            <a:r>
              <a:rPr sz="1600" spc="-5" dirty="0">
                <a:solidFill>
                  <a:srgbClr val="404040"/>
                </a:solidFill>
                <a:latin typeface="Times New Roman"/>
                <a:cs typeface="Times New Roman"/>
              </a:rPr>
              <a:t>features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can't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be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extracted</a:t>
            </a:r>
            <a:endParaRPr sz="16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552240"/>
            <a:ext cx="6915150" cy="5180330"/>
          </a:xfrm>
          <a:prstGeom prst="rect">
            <a:avLst/>
          </a:prstGeom>
        </p:spPr>
        <p:txBody>
          <a:bodyPr vert="horz" wrap="square" lIns="0" tIns="90805" rIns="0" bIns="0" rtlCol="0">
            <a:spAutoFit/>
          </a:bodyPr>
          <a:lstStyle/>
          <a:p>
            <a:pPr marL="165100">
              <a:lnSpc>
                <a:spcPct val="100000"/>
              </a:lnSpc>
              <a:spcBef>
                <a:spcPts val="715"/>
              </a:spcBef>
            </a:pP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Compute</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cosine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similarity</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between</a:t>
            </a:r>
            <a:r>
              <a:rPr sz="1600" spc="15" dirty="0">
                <a:solidFill>
                  <a:srgbClr val="404040"/>
                </a:solidFill>
                <a:latin typeface="Times New Roman"/>
                <a:cs typeface="Times New Roman"/>
              </a:rPr>
              <a:t> </a:t>
            </a:r>
            <a:r>
              <a:rPr sz="1600" dirty="0">
                <a:solidFill>
                  <a:srgbClr val="404040"/>
                </a:solidFill>
                <a:latin typeface="Times New Roman"/>
                <a:cs typeface="Times New Roman"/>
              </a:rPr>
              <a:t>input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dataset</a:t>
            </a:r>
            <a:r>
              <a:rPr sz="1600" spc="25" dirty="0">
                <a:solidFill>
                  <a:srgbClr val="404040"/>
                </a:solidFill>
                <a:latin typeface="Times New Roman"/>
                <a:cs typeface="Times New Roman"/>
              </a:rPr>
              <a:t> </a:t>
            </a:r>
            <a:r>
              <a:rPr sz="1600" dirty="0">
                <a:solidFill>
                  <a:srgbClr val="404040"/>
                </a:solidFill>
                <a:latin typeface="Times New Roman"/>
                <a:cs typeface="Times New Roman"/>
              </a:rPr>
              <a:t>videos</a:t>
            </a:r>
            <a:endParaRPr sz="1600">
              <a:latin typeface="Times New Roman"/>
              <a:cs typeface="Times New Roman"/>
            </a:endParaRPr>
          </a:p>
          <a:p>
            <a:pPr marL="215265">
              <a:lnSpc>
                <a:spcPct val="100000"/>
              </a:lnSpc>
              <a:spcBef>
                <a:spcPts val="615"/>
              </a:spcBef>
            </a:pPr>
            <a:r>
              <a:rPr sz="1600" spc="-5" dirty="0">
                <a:solidFill>
                  <a:srgbClr val="404040"/>
                </a:solidFill>
                <a:latin typeface="Times New Roman"/>
                <a:cs typeface="Times New Roman"/>
              </a:rPr>
              <a:t>similarities</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5" dirty="0">
                <a:solidFill>
                  <a:srgbClr val="404040"/>
                </a:solidFill>
                <a:latin typeface="Times New Roman"/>
                <a:cs typeface="Times New Roman"/>
              </a:rPr>
              <a:t> </a:t>
            </a:r>
            <a:r>
              <a:rPr sz="1600" dirty="0">
                <a:solidFill>
                  <a:srgbClr val="404040"/>
                </a:solidFill>
                <a:latin typeface="Times New Roman"/>
                <a:cs typeface="Times New Roman"/>
              </a:rPr>
              <a:t>cosine_similarity([input_features],</a:t>
            </a:r>
            <a:r>
              <a:rPr sz="1600" spc="35" dirty="0">
                <a:solidFill>
                  <a:srgbClr val="404040"/>
                </a:solidFill>
                <a:latin typeface="Times New Roman"/>
                <a:cs typeface="Times New Roman"/>
              </a:rPr>
              <a:t> </a:t>
            </a:r>
            <a:r>
              <a:rPr sz="1600" dirty="0">
                <a:solidFill>
                  <a:srgbClr val="404040"/>
                </a:solidFill>
                <a:latin typeface="Times New Roman"/>
                <a:cs typeface="Times New Roman"/>
              </a:rPr>
              <a:t>stored_features).flatten()</a:t>
            </a:r>
            <a:endParaRPr sz="1600">
              <a:latin typeface="Times New Roman"/>
              <a:cs typeface="Times New Roman"/>
            </a:endParaRPr>
          </a:p>
          <a:p>
            <a:pPr>
              <a:lnSpc>
                <a:spcPct val="100000"/>
              </a:lnSpc>
              <a:spcBef>
                <a:spcPts val="15"/>
              </a:spcBef>
            </a:pPr>
            <a:endParaRPr sz="2200">
              <a:latin typeface="Times New Roman"/>
              <a:cs typeface="Times New Roman"/>
            </a:endParaRPr>
          </a:p>
          <a:p>
            <a:pPr marL="215265" marR="2532380">
              <a:lnSpc>
                <a:spcPct val="131900"/>
              </a:lnSpc>
            </a:pP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Get</a:t>
            </a:r>
            <a:r>
              <a:rPr sz="160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indices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of</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0" dirty="0">
                <a:solidFill>
                  <a:srgbClr val="404040"/>
                </a:solidFill>
                <a:latin typeface="Times New Roman"/>
                <a:cs typeface="Times New Roman"/>
              </a:rPr>
              <a:t> </a:t>
            </a:r>
            <a:r>
              <a:rPr sz="1600" dirty="0">
                <a:solidFill>
                  <a:srgbClr val="404040"/>
                </a:solidFill>
                <a:latin typeface="Times New Roman"/>
                <a:cs typeface="Times New Roman"/>
              </a:rPr>
              <a:t>top_k</a:t>
            </a:r>
            <a:r>
              <a:rPr sz="1600" spc="5" dirty="0">
                <a:solidFill>
                  <a:srgbClr val="404040"/>
                </a:solidFill>
                <a:latin typeface="Times New Roman"/>
                <a:cs typeface="Times New Roman"/>
              </a:rPr>
              <a:t> </a:t>
            </a:r>
            <a:r>
              <a:rPr sz="1600" spc="-15" dirty="0">
                <a:solidFill>
                  <a:srgbClr val="404040"/>
                </a:solidFill>
                <a:latin typeface="Times New Roman"/>
                <a:cs typeface="Times New Roman"/>
              </a:rPr>
              <a:t>most</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similar</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videos </a:t>
            </a:r>
            <a:r>
              <a:rPr sz="1600" dirty="0">
                <a:solidFill>
                  <a:srgbClr val="404040"/>
                </a:solidFill>
                <a:latin typeface="Times New Roman"/>
                <a:cs typeface="Times New Roman"/>
              </a:rPr>
              <a:t> </a:t>
            </a:r>
            <a:r>
              <a:rPr sz="1600" spc="-5" dirty="0">
                <a:solidFill>
                  <a:srgbClr val="404040"/>
                </a:solidFill>
                <a:latin typeface="Times New Roman"/>
                <a:cs typeface="Times New Roman"/>
              </a:rPr>
              <a:t>top_indices</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np.argsort(similarities)[-top_k:][::-1]</a:t>
            </a:r>
            <a:endParaRPr sz="1600">
              <a:latin typeface="Times New Roman"/>
              <a:cs typeface="Times New Roman"/>
            </a:endParaRPr>
          </a:p>
          <a:p>
            <a:pPr marL="215265">
              <a:lnSpc>
                <a:spcPct val="100000"/>
              </a:lnSpc>
              <a:spcBef>
                <a:spcPts val="615"/>
              </a:spcBef>
            </a:pPr>
            <a:r>
              <a:rPr sz="1600" spc="-5" dirty="0">
                <a:solidFill>
                  <a:srgbClr val="404040"/>
                </a:solidFill>
                <a:latin typeface="Times New Roman"/>
                <a:cs typeface="Times New Roman"/>
              </a:rPr>
              <a:t>top_similar_videos</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dirty="0">
                <a:solidFill>
                  <a:srgbClr val="404040"/>
                </a:solidFill>
                <a:latin typeface="Times New Roman"/>
                <a:cs typeface="Times New Roman"/>
              </a:rPr>
              <a:t>[stored_video_paths[i]</a:t>
            </a:r>
            <a:r>
              <a:rPr sz="1600" spc="10" dirty="0">
                <a:solidFill>
                  <a:srgbClr val="404040"/>
                </a:solidFill>
                <a:latin typeface="Times New Roman"/>
                <a:cs typeface="Times New Roman"/>
              </a:rPr>
              <a:t> </a:t>
            </a:r>
            <a:r>
              <a:rPr sz="1600" dirty="0">
                <a:solidFill>
                  <a:srgbClr val="404040"/>
                </a:solidFill>
                <a:latin typeface="Times New Roman"/>
                <a:cs typeface="Times New Roman"/>
              </a:rPr>
              <a:t>for</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i</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in</a:t>
            </a:r>
            <a:r>
              <a:rPr sz="1600" spc="10" dirty="0">
                <a:solidFill>
                  <a:srgbClr val="404040"/>
                </a:solidFill>
                <a:latin typeface="Times New Roman"/>
                <a:cs typeface="Times New Roman"/>
              </a:rPr>
              <a:t> </a:t>
            </a:r>
            <a:r>
              <a:rPr sz="1600" dirty="0">
                <a:solidFill>
                  <a:srgbClr val="404040"/>
                </a:solidFill>
                <a:latin typeface="Times New Roman"/>
                <a:cs typeface="Times New Roman"/>
              </a:rPr>
              <a:t>top_indices]</a:t>
            </a:r>
            <a:endParaRPr sz="1600">
              <a:latin typeface="Times New Roman"/>
              <a:cs typeface="Times New Roman"/>
            </a:endParaRPr>
          </a:p>
          <a:p>
            <a:pPr>
              <a:lnSpc>
                <a:spcPct val="100000"/>
              </a:lnSpc>
            </a:pPr>
            <a:endParaRPr sz="1700">
              <a:latin typeface="Times New Roman"/>
              <a:cs typeface="Times New Roman"/>
            </a:endParaRPr>
          </a:p>
          <a:p>
            <a:pPr marL="215265">
              <a:lnSpc>
                <a:spcPct val="100000"/>
              </a:lnSpc>
              <a:spcBef>
                <a:spcPts val="1200"/>
              </a:spcBef>
            </a:pPr>
            <a:r>
              <a:rPr sz="1600" spc="-5" dirty="0">
                <a:solidFill>
                  <a:srgbClr val="404040"/>
                </a:solidFill>
                <a:latin typeface="Times New Roman"/>
                <a:cs typeface="Times New Roman"/>
              </a:rPr>
              <a:t>return</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top_similar_videos,</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top_indices</a:t>
            </a:r>
            <a:endParaRPr sz="1600">
              <a:latin typeface="Times New Roman"/>
              <a:cs typeface="Times New Roman"/>
            </a:endParaRPr>
          </a:p>
          <a:p>
            <a:pPr>
              <a:lnSpc>
                <a:spcPct val="100000"/>
              </a:lnSpc>
              <a:spcBef>
                <a:spcPts val="10"/>
              </a:spcBef>
            </a:pPr>
            <a:endParaRPr sz="2200">
              <a:latin typeface="Times New Roman"/>
              <a:cs typeface="Times New Roman"/>
            </a:endParaRPr>
          </a:p>
          <a:p>
            <a:pPr marL="215265" marR="2017395" indent="-203200">
              <a:lnSpc>
                <a:spcPct val="132000"/>
              </a:lnSpc>
              <a:spcBef>
                <a:spcPts val="5"/>
              </a:spcBef>
            </a:pPr>
            <a:r>
              <a:rPr sz="1600" spc="-5" dirty="0">
                <a:solidFill>
                  <a:srgbClr val="404040"/>
                </a:solidFill>
                <a:latin typeface="Times New Roman"/>
                <a:cs typeface="Times New Roman"/>
              </a:rPr>
              <a:t>def</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load_video_paths_and_labels_from_csv(csv_file_path): </a:t>
            </a:r>
            <a:r>
              <a:rPr sz="1600" spc="-385" dirty="0">
                <a:solidFill>
                  <a:srgbClr val="404040"/>
                </a:solidFill>
                <a:latin typeface="Times New Roman"/>
                <a:cs typeface="Times New Roman"/>
              </a:rPr>
              <a:t> </a:t>
            </a:r>
            <a:r>
              <a:rPr sz="1600" dirty="0">
                <a:solidFill>
                  <a:srgbClr val="404040"/>
                </a:solidFill>
                <a:latin typeface="Times New Roman"/>
                <a:cs typeface="Times New Roman"/>
              </a:rPr>
              <a:t>df </a:t>
            </a:r>
            <a:r>
              <a:rPr sz="1600" spc="-5" dirty="0">
                <a:solidFill>
                  <a:srgbClr val="404040"/>
                </a:solidFill>
                <a:latin typeface="Times New Roman"/>
                <a:cs typeface="Times New Roman"/>
              </a:rPr>
              <a:t>= pd.read_csv(csv_file_path)</a:t>
            </a:r>
            <a:endParaRPr sz="1600">
              <a:latin typeface="Times New Roman"/>
              <a:cs typeface="Times New Roman"/>
            </a:endParaRPr>
          </a:p>
          <a:p>
            <a:pPr marL="215265">
              <a:lnSpc>
                <a:spcPct val="100000"/>
              </a:lnSpc>
              <a:spcBef>
                <a:spcPts val="610"/>
              </a:spcBef>
            </a:pPr>
            <a:r>
              <a:rPr sz="1600" spc="-5" dirty="0">
                <a:solidFill>
                  <a:srgbClr val="404040"/>
                </a:solidFill>
                <a:latin typeface="Times New Roman"/>
                <a:cs typeface="Times New Roman"/>
              </a:rPr>
              <a:t>return</a:t>
            </a:r>
            <a:r>
              <a:rPr sz="1600" spc="45" dirty="0">
                <a:solidFill>
                  <a:srgbClr val="404040"/>
                </a:solidFill>
                <a:latin typeface="Times New Roman"/>
                <a:cs typeface="Times New Roman"/>
              </a:rPr>
              <a:t> </a:t>
            </a:r>
            <a:r>
              <a:rPr sz="1600" spc="-15" dirty="0">
                <a:solidFill>
                  <a:srgbClr val="404040"/>
                </a:solidFill>
                <a:latin typeface="Times New Roman"/>
                <a:cs typeface="Times New Roman"/>
              </a:rPr>
              <a:t>df['Video</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File'].tolist(),</a:t>
            </a:r>
            <a:r>
              <a:rPr sz="1600" spc="70" dirty="0">
                <a:solidFill>
                  <a:srgbClr val="404040"/>
                </a:solidFill>
                <a:latin typeface="Times New Roman"/>
                <a:cs typeface="Times New Roman"/>
              </a:rPr>
              <a:t> </a:t>
            </a:r>
            <a:r>
              <a:rPr sz="1600" spc="-5" dirty="0">
                <a:solidFill>
                  <a:srgbClr val="404040"/>
                </a:solidFill>
                <a:latin typeface="Times New Roman"/>
                <a:cs typeface="Times New Roman"/>
              </a:rPr>
              <a:t>df['Label'].tolist()</a:t>
            </a:r>
            <a:endParaRPr sz="1600">
              <a:latin typeface="Times New Roman"/>
              <a:cs typeface="Times New Roman"/>
            </a:endParaRPr>
          </a:p>
          <a:p>
            <a:pPr>
              <a:lnSpc>
                <a:spcPct val="100000"/>
              </a:lnSpc>
              <a:spcBef>
                <a:spcPts val="15"/>
              </a:spcBef>
            </a:pPr>
            <a:endParaRPr sz="2200">
              <a:latin typeface="Times New Roman"/>
              <a:cs typeface="Times New Roman"/>
            </a:endParaRPr>
          </a:p>
          <a:p>
            <a:pPr marL="215265" marR="1057275" indent="-203200">
              <a:lnSpc>
                <a:spcPct val="131900"/>
              </a:lnSpc>
            </a:pPr>
            <a:r>
              <a:rPr sz="1600" spc="-5" dirty="0">
                <a:solidFill>
                  <a:srgbClr val="404040"/>
                </a:solidFill>
                <a:latin typeface="Times New Roman"/>
                <a:cs typeface="Times New Roman"/>
              </a:rPr>
              <a:t>def calculate_precision_recall(input_label,</a:t>
            </a:r>
            <a:r>
              <a:rPr sz="1600" dirty="0">
                <a:solidFill>
                  <a:srgbClr val="404040"/>
                </a:solidFill>
                <a:latin typeface="Times New Roman"/>
                <a:cs typeface="Times New Roman"/>
              </a:rPr>
              <a:t> </a:t>
            </a:r>
            <a:r>
              <a:rPr sz="1600" spc="-5" dirty="0">
                <a:solidFill>
                  <a:srgbClr val="404040"/>
                </a:solidFill>
                <a:latin typeface="Times New Roman"/>
                <a:cs typeface="Times New Roman"/>
              </a:rPr>
              <a:t>dataset_labels, top_indices):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Count relevant</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videos</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in</a:t>
            </a:r>
            <a:r>
              <a:rPr sz="1600" dirty="0">
                <a:solidFill>
                  <a:srgbClr val="404040"/>
                </a:solidFill>
                <a:latin typeface="Times New Roman"/>
                <a:cs typeface="Times New Roman"/>
              </a:rPr>
              <a:t> </a:t>
            </a:r>
            <a:r>
              <a:rPr sz="1600" spc="-5" dirty="0">
                <a:solidFill>
                  <a:srgbClr val="404040"/>
                </a:solidFill>
                <a:latin typeface="Times New Roman"/>
                <a:cs typeface="Times New Roman"/>
              </a:rPr>
              <a:t>top</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retrieved</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videos</a:t>
            </a:r>
            <a:endParaRPr sz="1600">
              <a:latin typeface="Times New Roman"/>
              <a:cs typeface="Times New Roman"/>
            </a:endParaRPr>
          </a:p>
          <a:p>
            <a:pPr marL="215265">
              <a:lnSpc>
                <a:spcPct val="100000"/>
              </a:lnSpc>
              <a:spcBef>
                <a:spcPts val="625"/>
              </a:spcBef>
            </a:pPr>
            <a:r>
              <a:rPr sz="1600" spc="-5" dirty="0">
                <a:solidFill>
                  <a:srgbClr val="404040"/>
                </a:solidFill>
                <a:latin typeface="Times New Roman"/>
                <a:cs typeface="Times New Roman"/>
              </a:rPr>
              <a:t>relevant_retrieved</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sum(1</a:t>
            </a:r>
            <a:r>
              <a:rPr sz="1600" spc="60" dirty="0">
                <a:solidFill>
                  <a:srgbClr val="404040"/>
                </a:solidFill>
                <a:latin typeface="Times New Roman"/>
                <a:cs typeface="Times New Roman"/>
              </a:rPr>
              <a:t> </a:t>
            </a:r>
            <a:r>
              <a:rPr sz="1600" dirty="0">
                <a:solidFill>
                  <a:srgbClr val="404040"/>
                </a:solidFill>
                <a:latin typeface="Times New Roman"/>
                <a:cs typeface="Times New Roman"/>
              </a:rPr>
              <a:t>for</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i</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in</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top_indices</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dataset_labels[i]</a:t>
            </a:r>
            <a:r>
              <a:rPr sz="1600" spc="6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input_label)</a:t>
            </a:r>
            <a:endParaRPr sz="16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311937"/>
            <a:ext cx="8076565" cy="5831840"/>
          </a:xfrm>
          <a:prstGeom prst="rect">
            <a:avLst/>
          </a:prstGeom>
        </p:spPr>
        <p:txBody>
          <a:bodyPr vert="horz" wrap="square" lIns="0" tIns="12700" rIns="0" bIns="0" rtlCol="0">
            <a:spAutoFit/>
          </a:bodyPr>
          <a:lstStyle/>
          <a:p>
            <a:pPr marL="215265" marR="3971925" indent="-152400">
              <a:lnSpc>
                <a:spcPct val="151900"/>
              </a:lnSpc>
              <a:spcBef>
                <a:spcPts val="100"/>
              </a:spcBef>
            </a:pPr>
            <a:r>
              <a:rPr sz="1600" spc="-5" dirty="0">
                <a:solidFill>
                  <a:srgbClr val="404040"/>
                </a:solidFill>
                <a:latin typeface="Times New Roman"/>
                <a:cs typeface="Times New Roman"/>
              </a:rPr>
              <a:t>total_relevant</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dataset_labels.count(input_label)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total_retrieved</a:t>
            </a:r>
            <a:r>
              <a:rPr sz="1600" spc="65" dirty="0">
                <a:solidFill>
                  <a:srgbClr val="404040"/>
                </a:solidFill>
                <a:latin typeface="Times New Roman"/>
                <a:cs typeface="Times New Roman"/>
              </a:rPr>
              <a:t> </a:t>
            </a:r>
            <a:r>
              <a:rPr sz="1600" spc="-5" dirty="0">
                <a:solidFill>
                  <a:srgbClr val="404040"/>
                </a:solidFill>
                <a:latin typeface="Times New Roman"/>
                <a:cs typeface="Times New Roman"/>
              </a:rPr>
              <a:t>= len(top_indices)</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215265">
              <a:lnSpc>
                <a:spcPct val="100000"/>
              </a:lnSpc>
            </a:pPr>
            <a:r>
              <a:rPr sz="1600" spc="-5" dirty="0">
                <a:solidFill>
                  <a:srgbClr val="404040"/>
                </a:solidFill>
                <a:latin typeface="Times New Roman"/>
                <a:cs typeface="Times New Roman"/>
              </a:rPr>
              <a:t># Calculate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precision</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and recall</a:t>
            </a:r>
            <a:endParaRPr sz="1600">
              <a:latin typeface="Times New Roman"/>
              <a:cs typeface="Times New Roman"/>
            </a:endParaRPr>
          </a:p>
          <a:p>
            <a:pPr marL="215265" marR="1798320">
              <a:lnSpc>
                <a:spcPct val="151900"/>
              </a:lnSpc>
            </a:pPr>
            <a:r>
              <a:rPr sz="1600" spc="-5" dirty="0">
                <a:solidFill>
                  <a:srgbClr val="404040"/>
                </a:solidFill>
                <a:latin typeface="Times New Roman"/>
                <a:cs typeface="Times New Roman"/>
              </a:rPr>
              <a:t>precision</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relevant_retrieved</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total_retrieved</a:t>
            </a:r>
            <a:r>
              <a:rPr sz="1600" spc="6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total_retrieved</a:t>
            </a:r>
            <a:r>
              <a:rPr sz="1600" spc="80" dirty="0">
                <a:solidFill>
                  <a:srgbClr val="404040"/>
                </a:solidFill>
                <a:latin typeface="Times New Roman"/>
                <a:cs typeface="Times New Roman"/>
              </a:rPr>
              <a:t> </a:t>
            </a:r>
            <a:r>
              <a:rPr sz="1600" spc="-5" dirty="0">
                <a:solidFill>
                  <a:srgbClr val="404040"/>
                </a:solidFill>
                <a:latin typeface="Times New Roman"/>
                <a:cs typeface="Times New Roman"/>
              </a:rPr>
              <a:t>&gt;</a:t>
            </a:r>
            <a:r>
              <a:rPr sz="1600" dirty="0">
                <a:solidFill>
                  <a:srgbClr val="404040"/>
                </a:solidFill>
                <a:latin typeface="Times New Roman"/>
                <a:cs typeface="Times New Roman"/>
              </a:rPr>
              <a:t> </a:t>
            </a:r>
            <a:r>
              <a:rPr sz="1600" spc="-5" dirty="0">
                <a:solidFill>
                  <a:srgbClr val="404040"/>
                </a:solidFill>
                <a:latin typeface="Times New Roman"/>
                <a:cs typeface="Times New Roman"/>
              </a:rPr>
              <a:t>0</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else</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0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recall</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relevant_retrieved</a:t>
            </a:r>
            <a:r>
              <a:rPr sz="1600" spc="7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total_relevant</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total_relevant</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&gt;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0</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else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0</a:t>
            </a:r>
            <a:endParaRPr sz="1600">
              <a:latin typeface="Times New Roman"/>
              <a:cs typeface="Times New Roman"/>
            </a:endParaRPr>
          </a:p>
          <a:p>
            <a:pPr marL="12700" marR="6015990" indent="202565">
              <a:lnSpc>
                <a:spcPct val="304400"/>
              </a:lnSpc>
            </a:pPr>
            <a:r>
              <a:rPr sz="1600" spc="-5" dirty="0">
                <a:solidFill>
                  <a:srgbClr val="404040"/>
                </a:solidFill>
                <a:latin typeface="Times New Roman"/>
                <a:cs typeface="Times New Roman"/>
              </a:rPr>
              <a:t>return</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precision,</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recall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 </a:t>
            </a:r>
            <a:r>
              <a:rPr sz="1600" spc="-10" dirty="0">
                <a:solidFill>
                  <a:srgbClr val="404040"/>
                </a:solidFill>
                <a:latin typeface="Times New Roman"/>
                <a:cs typeface="Times New Roman"/>
              </a:rPr>
              <a:t>Example</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usage</a:t>
            </a:r>
            <a:endParaRPr sz="1600">
              <a:latin typeface="Times New Roman"/>
              <a:cs typeface="Times New Roman"/>
            </a:endParaRPr>
          </a:p>
          <a:p>
            <a:pPr marL="12700">
              <a:lnSpc>
                <a:spcPct val="100000"/>
              </a:lnSpc>
              <a:spcBef>
                <a:spcPts val="1000"/>
              </a:spcBef>
            </a:pPr>
            <a:r>
              <a:rPr sz="1600" dirty="0">
                <a:solidFill>
                  <a:srgbClr val="404040"/>
                </a:solidFill>
                <a:latin typeface="Times New Roman"/>
                <a:cs typeface="Times New Roman"/>
              </a:rPr>
              <a:t>csv_file_path</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'UCF101_labeled_data_test.csv'</a:t>
            </a:r>
            <a:r>
              <a:rPr sz="1600" spc="45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Path</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CSV</a:t>
            </a:r>
            <a:r>
              <a:rPr sz="1600" spc="-30" dirty="0">
                <a:solidFill>
                  <a:srgbClr val="404040"/>
                </a:solidFill>
                <a:latin typeface="Times New Roman"/>
                <a:cs typeface="Times New Roman"/>
              </a:rPr>
              <a:t> </a:t>
            </a:r>
            <a:r>
              <a:rPr sz="1600" dirty="0">
                <a:solidFill>
                  <a:srgbClr val="404040"/>
                </a:solidFill>
                <a:latin typeface="Times New Roman"/>
                <a:cs typeface="Times New Roman"/>
              </a:rPr>
              <a:t>file</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containing</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paths</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and</a:t>
            </a:r>
            <a:endParaRPr sz="1600">
              <a:latin typeface="Times New Roman"/>
              <a:cs typeface="Times New Roman"/>
            </a:endParaRPr>
          </a:p>
          <a:p>
            <a:pPr marL="12700">
              <a:lnSpc>
                <a:spcPct val="100000"/>
              </a:lnSpc>
            </a:pPr>
            <a:r>
              <a:rPr sz="1600" spc="-5" dirty="0">
                <a:solidFill>
                  <a:srgbClr val="404040"/>
                </a:solidFill>
                <a:latin typeface="Times New Roman"/>
                <a:cs typeface="Times New Roman"/>
              </a:rPr>
              <a:t>labels</a:t>
            </a:r>
            <a:endParaRPr sz="1600">
              <a:latin typeface="Times New Roman"/>
              <a:cs typeface="Times New Roman"/>
            </a:endParaRPr>
          </a:p>
          <a:p>
            <a:pPr marL="12700">
              <a:lnSpc>
                <a:spcPct val="100000"/>
              </a:lnSpc>
              <a:spcBef>
                <a:spcPts val="994"/>
              </a:spcBef>
            </a:pPr>
            <a:r>
              <a:rPr sz="1600" spc="-5" dirty="0">
                <a:solidFill>
                  <a:srgbClr val="404040"/>
                </a:solidFill>
                <a:latin typeface="Times New Roman"/>
                <a:cs typeface="Times New Roman"/>
              </a:rPr>
              <a:t>feature_vectors_file</a:t>
            </a:r>
            <a:r>
              <a:rPr sz="1600" spc="7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'video_features.npz'</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File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save/load</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vectors</a:t>
            </a:r>
            <a:endParaRPr sz="1600">
              <a:latin typeface="Times New Roman"/>
              <a:cs typeface="Times New Roman"/>
            </a:endParaRPr>
          </a:p>
          <a:p>
            <a:pPr marL="12700" marR="1889760">
              <a:lnSpc>
                <a:spcPct val="151900"/>
              </a:lnSpc>
              <a:spcBef>
                <a:spcPts val="15"/>
              </a:spcBef>
            </a:pPr>
            <a:r>
              <a:rPr sz="1600" spc="-5" dirty="0">
                <a:solidFill>
                  <a:srgbClr val="404040"/>
                </a:solidFill>
                <a:latin typeface="Times New Roman"/>
                <a:cs typeface="Times New Roman"/>
              </a:rPr>
              <a:t>input_video_path</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'v_BreastStroke_g12_c02.avi'</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Path</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to</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input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video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input_video_label</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 'BreastStroke'</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Label</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of</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input</a:t>
            </a:r>
            <a:r>
              <a:rPr sz="1600" dirty="0">
                <a:solidFill>
                  <a:srgbClr val="404040"/>
                </a:solidFill>
                <a:latin typeface="Times New Roman"/>
                <a:cs typeface="Times New Roman"/>
              </a:rPr>
              <a:t> </a:t>
            </a:r>
            <a:r>
              <a:rPr sz="1600" spc="-5" dirty="0">
                <a:solidFill>
                  <a:srgbClr val="404040"/>
                </a:solidFill>
                <a:latin typeface="Times New Roman"/>
                <a:cs typeface="Times New Roman"/>
              </a:rPr>
              <a:t>video</a:t>
            </a:r>
            <a:endParaRPr sz="1600">
              <a:latin typeface="Times New Roman"/>
              <a:cs typeface="Times New Roman"/>
            </a:endParaRPr>
          </a:p>
          <a:p>
            <a:pPr marL="12700">
              <a:lnSpc>
                <a:spcPct val="100000"/>
              </a:lnSpc>
              <a:spcBef>
                <a:spcPts val="994"/>
              </a:spcBef>
            </a:pPr>
            <a:r>
              <a:rPr sz="1600" spc="-5" dirty="0">
                <a:solidFill>
                  <a:srgbClr val="404040"/>
                </a:solidFill>
                <a:latin typeface="Times New Roman"/>
                <a:cs typeface="Times New Roman"/>
              </a:rPr>
              <a:t>top_k</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5</a:t>
            </a:r>
            <a:endParaRPr sz="16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533171"/>
            <a:ext cx="7649845" cy="5090795"/>
          </a:xfrm>
          <a:prstGeom prst="rect">
            <a:avLst/>
          </a:prstGeom>
        </p:spPr>
        <p:txBody>
          <a:bodyPr vert="horz" wrap="square" lIns="0" tIns="139065" rIns="0" bIns="0" rtlCol="0">
            <a:spAutoFit/>
          </a:bodyPr>
          <a:lstStyle/>
          <a:p>
            <a:pPr marL="12700">
              <a:lnSpc>
                <a:spcPct val="100000"/>
              </a:lnSpc>
              <a:spcBef>
                <a:spcPts val="1095"/>
              </a:spcBef>
            </a:pP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Load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dataset</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paths</a:t>
            </a:r>
            <a:r>
              <a:rPr sz="160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labels</a:t>
            </a:r>
            <a:r>
              <a:rPr sz="1600" spc="25" dirty="0">
                <a:solidFill>
                  <a:srgbClr val="404040"/>
                </a:solidFill>
                <a:latin typeface="Times New Roman"/>
                <a:cs typeface="Times New Roman"/>
              </a:rPr>
              <a:t> </a:t>
            </a:r>
            <a:r>
              <a:rPr sz="1600" spc="-5" dirty="0">
                <a:solidFill>
                  <a:srgbClr val="404040"/>
                </a:solidFill>
                <a:latin typeface="Times New Roman"/>
                <a:cs typeface="Times New Roman"/>
              </a:rPr>
              <a:t>from</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CSV</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file</a:t>
            </a:r>
            <a:endParaRPr sz="1600">
              <a:latin typeface="Times New Roman"/>
              <a:cs typeface="Times New Roman"/>
            </a:endParaRPr>
          </a:p>
          <a:p>
            <a:pPr marL="12700">
              <a:lnSpc>
                <a:spcPct val="100000"/>
              </a:lnSpc>
              <a:spcBef>
                <a:spcPts val="994"/>
              </a:spcBef>
            </a:pPr>
            <a:r>
              <a:rPr sz="1600" spc="-5" dirty="0">
                <a:solidFill>
                  <a:srgbClr val="404040"/>
                </a:solidFill>
                <a:latin typeface="Times New Roman"/>
                <a:cs typeface="Times New Roman"/>
              </a:rPr>
              <a:t>dataset_video_paths,</a:t>
            </a:r>
            <a:r>
              <a:rPr sz="1600" spc="80" dirty="0">
                <a:solidFill>
                  <a:srgbClr val="404040"/>
                </a:solidFill>
                <a:latin typeface="Times New Roman"/>
                <a:cs typeface="Times New Roman"/>
              </a:rPr>
              <a:t> </a:t>
            </a:r>
            <a:r>
              <a:rPr sz="1600" spc="-5" dirty="0">
                <a:solidFill>
                  <a:srgbClr val="404040"/>
                </a:solidFill>
                <a:latin typeface="Times New Roman"/>
                <a:cs typeface="Times New Roman"/>
              </a:rPr>
              <a:t>dataset_labels</a:t>
            </a:r>
            <a:r>
              <a:rPr sz="1600" spc="11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70" dirty="0">
                <a:solidFill>
                  <a:srgbClr val="404040"/>
                </a:solidFill>
                <a:latin typeface="Times New Roman"/>
                <a:cs typeface="Times New Roman"/>
              </a:rPr>
              <a:t> </a:t>
            </a:r>
            <a:r>
              <a:rPr sz="1600" spc="-5" dirty="0">
                <a:solidFill>
                  <a:srgbClr val="404040"/>
                </a:solidFill>
                <a:latin typeface="Times New Roman"/>
                <a:cs typeface="Times New Roman"/>
              </a:rPr>
              <a:t>load_video_paths_and_labels_from_csv(csv_file_path)</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12700">
              <a:lnSpc>
                <a:spcPct val="100000"/>
              </a:lnSpc>
            </a:pP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Extract</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save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vectors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(if</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not</a:t>
            </a:r>
            <a:r>
              <a:rPr sz="1600" dirty="0">
                <a:solidFill>
                  <a:srgbClr val="404040"/>
                </a:solidFill>
                <a:latin typeface="Times New Roman"/>
                <a:cs typeface="Times New Roman"/>
              </a:rPr>
              <a:t> </a:t>
            </a:r>
            <a:r>
              <a:rPr sz="1600" spc="-5" dirty="0">
                <a:solidFill>
                  <a:srgbClr val="404040"/>
                </a:solidFill>
                <a:latin typeface="Times New Roman"/>
                <a:cs typeface="Times New Roman"/>
              </a:rPr>
              <a:t>already</a:t>
            </a:r>
            <a:r>
              <a:rPr sz="1600" spc="30" dirty="0">
                <a:solidFill>
                  <a:srgbClr val="404040"/>
                </a:solidFill>
                <a:latin typeface="Times New Roman"/>
                <a:cs typeface="Times New Roman"/>
              </a:rPr>
              <a:t> </a:t>
            </a:r>
            <a:r>
              <a:rPr sz="1600" spc="-5" dirty="0">
                <a:solidFill>
                  <a:srgbClr val="404040"/>
                </a:solidFill>
                <a:latin typeface="Times New Roman"/>
                <a:cs typeface="Times New Roman"/>
              </a:rPr>
              <a:t>done)</a:t>
            </a:r>
            <a:endParaRPr sz="1600">
              <a:latin typeface="Times New Roman"/>
              <a:cs typeface="Times New Roman"/>
            </a:endParaRPr>
          </a:p>
          <a:p>
            <a:pPr marL="12700">
              <a:lnSpc>
                <a:spcPct val="100000"/>
              </a:lnSpc>
              <a:spcBef>
                <a:spcPts val="994"/>
              </a:spcBef>
            </a:pPr>
            <a:r>
              <a:rPr sz="1600" spc="-5" dirty="0">
                <a:solidFill>
                  <a:srgbClr val="404040"/>
                </a:solidFill>
                <a:latin typeface="Times New Roman"/>
                <a:cs typeface="Times New Roman"/>
              </a:rPr>
              <a:t>if</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not</a:t>
            </a:r>
            <a:r>
              <a:rPr sz="1600" spc="-20" dirty="0">
                <a:solidFill>
                  <a:srgbClr val="404040"/>
                </a:solidFill>
                <a:latin typeface="Times New Roman"/>
                <a:cs typeface="Times New Roman"/>
              </a:rPr>
              <a:t> </a:t>
            </a:r>
            <a:r>
              <a:rPr sz="1600" dirty="0">
                <a:solidFill>
                  <a:srgbClr val="404040"/>
                </a:solidFill>
                <a:latin typeface="Times New Roman"/>
                <a:cs typeface="Times New Roman"/>
              </a:rPr>
              <a:t>os.path.exists(feature_vectors_file):</a:t>
            </a:r>
            <a:endParaRPr sz="1600">
              <a:latin typeface="Times New Roman"/>
              <a:cs typeface="Times New Roman"/>
            </a:endParaRPr>
          </a:p>
          <a:p>
            <a:pPr marL="215265">
              <a:lnSpc>
                <a:spcPct val="100000"/>
              </a:lnSpc>
              <a:spcBef>
                <a:spcPts val="1000"/>
              </a:spcBef>
            </a:pPr>
            <a:r>
              <a:rPr sz="1600" spc="-5" dirty="0">
                <a:solidFill>
                  <a:srgbClr val="404040"/>
                </a:solidFill>
                <a:latin typeface="Times New Roman"/>
                <a:cs typeface="Times New Roman"/>
              </a:rPr>
              <a:t>save_feature_vectors(dataset_video_paths,</a:t>
            </a:r>
            <a:r>
              <a:rPr sz="1600" spc="130" dirty="0">
                <a:solidFill>
                  <a:srgbClr val="404040"/>
                </a:solidFill>
                <a:latin typeface="Times New Roman"/>
                <a:cs typeface="Times New Roman"/>
              </a:rPr>
              <a:t> </a:t>
            </a:r>
            <a:r>
              <a:rPr sz="1600" spc="-5" dirty="0">
                <a:solidFill>
                  <a:srgbClr val="404040"/>
                </a:solidFill>
                <a:latin typeface="Times New Roman"/>
                <a:cs typeface="Times New Roman"/>
              </a:rPr>
              <a:t>feature_vectors_file)</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12700">
              <a:lnSpc>
                <a:spcPct val="100000"/>
              </a:lnSpc>
            </a:pPr>
            <a:r>
              <a:rPr sz="1600" spc="-5" dirty="0">
                <a:solidFill>
                  <a:srgbClr val="404040"/>
                </a:solidFill>
                <a:latin typeface="Times New Roman"/>
                <a:cs typeface="Times New Roman"/>
              </a:rPr>
              <a:t>#</a:t>
            </a:r>
            <a:r>
              <a:rPr sz="1600" dirty="0">
                <a:solidFill>
                  <a:srgbClr val="404040"/>
                </a:solidFill>
                <a:latin typeface="Times New Roman"/>
                <a:cs typeface="Times New Roman"/>
              </a:rPr>
              <a:t> </a:t>
            </a:r>
            <a:r>
              <a:rPr sz="1600" spc="-5" dirty="0">
                <a:solidFill>
                  <a:srgbClr val="404040"/>
                </a:solidFill>
                <a:latin typeface="Times New Roman"/>
                <a:cs typeface="Times New Roman"/>
              </a:rPr>
              <a:t>Load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stored</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feature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vectors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and</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video</a:t>
            </a:r>
            <a:r>
              <a:rPr sz="1600" spc="5" dirty="0">
                <a:solidFill>
                  <a:srgbClr val="404040"/>
                </a:solidFill>
                <a:latin typeface="Times New Roman"/>
                <a:cs typeface="Times New Roman"/>
              </a:rPr>
              <a:t> </a:t>
            </a:r>
            <a:r>
              <a:rPr sz="1600" spc="-5" dirty="0">
                <a:solidFill>
                  <a:srgbClr val="404040"/>
                </a:solidFill>
                <a:latin typeface="Times New Roman"/>
                <a:cs typeface="Times New Roman"/>
              </a:rPr>
              <a:t>paths</a:t>
            </a:r>
            <a:endParaRPr sz="1600">
              <a:latin typeface="Times New Roman"/>
              <a:cs typeface="Times New Roman"/>
            </a:endParaRPr>
          </a:p>
          <a:p>
            <a:pPr marL="12700">
              <a:lnSpc>
                <a:spcPct val="100000"/>
              </a:lnSpc>
              <a:spcBef>
                <a:spcPts val="994"/>
              </a:spcBef>
            </a:pPr>
            <a:r>
              <a:rPr sz="1600" spc="-5" dirty="0">
                <a:solidFill>
                  <a:srgbClr val="404040"/>
                </a:solidFill>
                <a:latin typeface="Times New Roman"/>
                <a:cs typeface="Times New Roman"/>
              </a:rPr>
              <a:t>stored_features,</a:t>
            </a:r>
            <a:r>
              <a:rPr sz="1600" spc="35" dirty="0">
                <a:solidFill>
                  <a:srgbClr val="404040"/>
                </a:solidFill>
                <a:latin typeface="Times New Roman"/>
                <a:cs typeface="Times New Roman"/>
              </a:rPr>
              <a:t> </a:t>
            </a:r>
            <a:r>
              <a:rPr sz="1600" spc="-5" dirty="0">
                <a:solidFill>
                  <a:srgbClr val="404040"/>
                </a:solidFill>
                <a:latin typeface="Times New Roman"/>
                <a:cs typeface="Times New Roman"/>
              </a:rPr>
              <a:t>stored_video_paths</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20" dirty="0">
                <a:solidFill>
                  <a:srgbClr val="404040"/>
                </a:solidFill>
                <a:latin typeface="Times New Roman"/>
                <a:cs typeface="Times New Roman"/>
              </a:rPr>
              <a:t> </a:t>
            </a:r>
            <a:r>
              <a:rPr sz="1600" dirty="0">
                <a:solidFill>
                  <a:srgbClr val="404040"/>
                </a:solidFill>
                <a:latin typeface="Times New Roman"/>
                <a:cs typeface="Times New Roman"/>
              </a:rPr>
              <a:t>load_feature_vectors(feature_vectors_file)</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5"/>
              </a:spcBef>
            </a:pPr>
            <a:endParaRPr sz="1700">
              <a:latin typeface="Times New Roman"/>
              <a:cs typeface="Times New Roman"/>
            </a:endParaRPr>
          </a:p>
          <a:p>
            <a:pPr marL="12700">
              <a:lnSpc>
                <a:spcPct val="100000"/>
              </a:lnSpc>
            </a:pPr>
            <a:r>
              <a:rPr sz="1600" spc="-5" dirty="0">
                <a:solidFill>
                  <a:srgbClr val="404040"/>
                </a:solidFill>
                <a:latin typeface="Times New Roman"/>
                <a:cs typeface="Times New Roman"/>
              </a:rPr>
              <a:t>#</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Find</a:t>
            </a:r>
            <a:r>
              <a:rPr sz="1600" dirty="0">
                <a:solidFill>
                  <a:srgbClr val="404040"/>
                </a:solidFill>
                <a:latin typeface="Times New Roman"/>
                <a:cs typeface="Times New Roman"/>
              </a:rPr>
              <a:t> </a:t>
            </a:r>
            <a:r>
              <a:rPr sz="1600" spc="-5" dirty="0">
                <a:solidFill>
                  <a:srgbClr val="404040"/>
                </a:solidFill>
                <a:latin typeface="Times New Roman"/>
                <a:cs typeface="Times New Roman"/>
              </a:rPr>
              <a:t>the</a:t>
            </a:r>
            <a:r>
              <a:rPr sz="1600" dirty="0">
                <a:solidFill>
                  <a:srgbClr val="404040"/>
                </a:solidFill>
                <a:latin typeface="Times New Roman"/>
                <a:cs typeface="Times New Roman"/>
              </a:rPr>
              <a:t> </a:t>
            </a:r>
            <a:r>
              <a:rPr sz="1600" spc="-5" dirty="0">
                <a:solidFill>
                  <a:srgbClr val="404040"/>
                </a:solidFill>
                <a:latin typeface="Times New Roman"/>
                <a:cs typeface="Times New Roman"/>
              </a:rPr>
              <a:t>top 5</a:t>
            </a:r>
            <a:r>
              <a:rPr sz="1600" spc="-10" dirty="0">
                <a:solidFill>
                  <a:srgbClr val="404040"/>
                </a:solidFill>
                <a:latin typeface="Times New Roman"/>
                <a:cs typeface="Times New Roman"/>
              </a:rPr>
              <a:t> </a:t>
            </a:r>
            <a:r>
              <a:rPr sz="1600" spc="-5" dirty="0">
                <a:solidFill>
                  <a:srgbClr val="404040"/>
                </a:solidFill>
                <a:latin typeface="Times New Roman"/>
                <a:cs typeface="Times New Roman"/>
              </a:rPr>
              <a:t>similar</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videos</a:t>
            </a:r>
            <a:endParaRPr sz="1600">
              <a:latin typeface="Times New Roman"/>
              <a:cs typeface="Times New Roman"/>
            </a:endParaRPr>
          </a:p>
          <a:p>
            <a:pPr marL="12700" marR="649605">
              <a:lnSpc>
                <a:spcPct val="100000"/>
              </a:lnSpc>
              <a:spcBef>
                <a:spcPts val="1000"/>
              </a:spcBef>
            </a:pPr>
            <a:r>
              <a:rPr sz="1600" spc="-5" dirty="0">
                <a:solidFill>
                  <a:srgbClr val="404040"/>
                </a:solidFill>
                <a:latin typeface="Times New Roman"/>
                <a:cs typeface="Times New Roman"/>
              </a:rPr>
              <a:t>similar_videos,</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top_indices</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find_similar_videos(input_video_path,</a:t>
            </a:r>
            <a:r>
              <a:rPr sz="1600" spc="85" dirty="0">
                <a:solidFill>
                  <a:srgbClr val="404040"/>
                </a:solidFill>
                <a:latin typeface="Times New Roman"/>
                <a:cs typeface="Times New Roman"/>
              </a:rPr>
              <a:t> </a:t>
            </a:r>
            <a:r>
              <a:rPr sz="1600" spc="-5" dirty="0">
                <a:solidFill>
                  <a:srgbClr val="404040"/>
                </a:solidFill>
                <a:latin typeface="Times New Roman"/>
                <a:cs typeface="Times New Roman"/>
              </a:rPr>
              <a:t>stored_features,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stored_video_paths,</a:t>
            </a:r>
            <a:r>
              <a:rPr sz="1600" dirty="0">
                <a:solidFill>
                  <a:srgbClr val="404040"/>
                </a:solidFill>
                <a:latin typeface="Times New Roman"/>
                <a:cs typeface="Times New Roman"/>
              </a:rPr>
              <a:t> </a:t>
            </a:r>
            <a:r>
              <a:rPr sz="1600" spc="-10" dirty="0">
                <a:solidFill>
                  <a:srgbClr val="404040"/>
                </a:solidFill>
                <a:latin typeface="Times New Roman"/>
                <a:cs typeface="Times New Roman"/>
              </a:rPr>
              <a:t>model,</a:t>
            </a:r>
            <a:r>
              <a:rPr sz="1600" spc="45" dirty="0">
                <a:solidFill>
                  <a:srgbClr val="404040"/>
                </a:solidFill>
                <a:latin typeface="Times New Roman"/>
                <a:cs typeface="Times New Roman"/>
              </a:rPr>
              <a:t> </a:t>
            </a:r>
            <a:r>
              <a:rPr sz="1600" spc="-5" dirty="0">
                <a:solidFill>
                  <a:srgbClr val="404040"/>
                </a:solidFill>
                <a:latin typeface="Times New Roman"/>
                <a:cs typeface="Times New Roman"/>
              </a:rPr>
              <a:t>top_k)</a:t>
            </a:r>
            <a:endParaRPr sz="1600">
              <a:latin typeface="Times New Roman"/>
              <a:cs typeface="Times New Roman"/>
            </a:endParaRPr>
          </a:p>
          <a:p>
            <a:pPr marL="12700">
              <a:lnSpc>
                <a:spcPct val="100000"/>
              </a:lnSpc>
              <a:spcBef>
                <a:spcPts val="1010"/>
              </a:spcBef>
            </a:pPr>
            <a:r>
              <a:rPr sz="1600" spc="-15" dirty="0">
                <a:solidFill>
                  <a:srgbClr val="404040"/>
                </a:solidFill>
                <a:latin typeface="Times New Roman"/>
                <a:cs typeface="Times New Roman"/>
              </a:rPr>
              <a:t>print("Top</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5</a:t>
            </a:r>
            <a:r>
              <a:rPr sz="1600" dirty="0">
                <a:solidFill>
                  <a:srgbClr val="404040"/>
                </a:solidFill>
                <a:latin typeface="Times New Roman"/>
                <a:cs typeface="Times New Roman"/>
              </a:rPr>
              <a:t> </a:t>
            </a:r>
            <a:r>
              <a:rPr sz="1600" spc="-5" dirty="0">
                <a:solidFill>
                  <a:srgbClr val="404040"/>
                </a:solidFill>
                <a:latin typeface="Times New Roman"/>
                <a:cs typeface="Times New Roman"/>
              </a:rPr>
              <a:t>similar</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videos:",</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similar_videos)</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703859"/>
            <a:ext cx="7571105" cy="1508760"/>
          </a:xfrm>
          <a:prstGeom prst="rect">
            <a:avLst/>
          </a:prstGeom>
        </p:spPr>
        <p:txBody>
          <a:bodyPr vert="horz" wrap="square" lIns="0" tIns="139065" rIns="0" bIns="0" rtlCol="0">
            <a:spAutoFit/>
          </a:bodyPr>
          <a:lstStyle/>
          <a:p>
            <a:pPr marL="12700">
              <a:lnSpc>
                <a:spcPct val="100000"/>
              </a:lnSpc>
              <a:spcBef>
                <a:spcPts val="1095"/>
              </a:spcBef>
            </a:pPr>
            <a:r>
              <a:rPr sz="1600" spc="-5" dirty="0">
                <a:solidFill>
                  <a:srgbClr val="404040"/>
                </a:solidFill>
                <a:latin typeface="Times New Roman"/>
                <a:cs typeface="Times New Roman"/>
              </a:rPr>
              <a:t># Calculate</a:t>
            </a:r>
            <a:r>
              <a:rPr sz="1600" spc="20" dirty="0">
                <a:solidFill>
                  <a:srgbClr val="404040"/>
                </a:solidFill>
                <a:latin typeface="Times New Roman"/>
                <a:cs typeface="Times New Roman"/>
              </a:rPr>
              <a:t> </a:t>
            </a:r>
            <a:r>
              <a:rPr sz="1600" spc="-5" dirty="0">
                <a:solidFill>
                  <a:srgbClr val="404040"/>
                </a:solidFill>
                <a:latin typeface="Times New Roman"/>
                <a:cs typeface="Times New Roman"/>
              </a:rPr>
              <a:t>precision</a:t>
            </a:r>
            <a:r>
              <a:rPr sz="1600" spc="15" dirty="0">
                <a:solidFill>
                  <a:srgbClr val="404040"/>
                </a:solidFill>
                <a:latin typeface="Times New Roman"/>
                <a:cs typeface="Times New Roman"/>
              </a:rPr>
              <a:t> </a:t>
            </a:r>
            <a:r>
              <a:rPr sz="1600" spc="-5" dirty="0">
                <a:solidFill>
                  <a:srgbClr val="404040"/>
                </a:solidFill>
                <a:latin typeface="Times New Roman"/>
                <a:cs typeface="Times New Roman"/>
              </a:rPr>
              <a:t>and recall</a:t>
            </a:r>
            <a:endParaRPr sz="1600">
              <a:latin typeface="Times New Roman"/>
              <a:cs typeface="Times New Roman"/>
            </a:endParaRPr>
          </a:p>
          <a:p>
            <a:pPr marL="12700" marR="5080">
              <a:lnSpc>
                <a:spcPts val="2920"/>
              </a:lnSpc>
              <a:spcBef>
                <a:spcPts val="260"/>
              </a:spcBef>
            </a:pPr>
            <a:r>
              <a:rPr sz="1600" spc="-5" dirty="0">
                <a:solidFill>
                  <a:srgbClr val="404040"/>
                </a:solidFill>
                <a:latin typeface="Times New Roman"/>
                <a:cs typeface="Times New Roman"/>
              </a:rPr>
              <a:t>precision,</a:t>
            </a:r>
            <a:r>
              <a:rPr sz="1600" spc="60" dirty="0">
                <a:solidFill>
                  <a:srgbClr val="404040"/>
                </a:solidFill>
                <a:latin typeface="Times New Roman"/>
                <a:cs typeface="Times New Roman"/>
              </a:rPr>
              <a:t> </a:t>
            </a:r>
            <a:r>
              <a:rPr sz="1600" spc="-5" dirty="0">
                <a:solidFill>
                  <a:srgbClr val="404040"/>
                </a:solidFill>
                <a:latin typeface="Times New Roman"/>
                <a:cs typeface="Times New Roman"/>
              </a:rPr>
              <a:t>recall</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a:t>
            </a:r>
            <a:r>
              <a:rPr sz="1600" spc="50" dirty="0">
                <a:solidFill>
                  <a:srgbClr val="404040"/>
                </a:solidFill>
                <a:latin typeface="Times New Roman"/>
                <a:cs typeface="Times New Roman"/>
              </a:rPr>
              <a:t> </a:t>
            </a:r>
            <a:r>
              <a:rPr sz="1600" spc="-5" dirty="0">
                <a:solidFill>
                  <a:srgbClr val="404040"/>
                </a:solidFill>
                <a:latin typeface="Times New Roman"/>
                <a:cs typeface="Times New Roman"/>
              </a:rPr>
              <a:t>calculate_precision_recall(input_video_label,</a:t>
            </a:r>
            <a:r>
              <a:rPr sz="1600" spc="100" dirty="0">
                <a:solidFill>
                  <a:srgbClr val="404040"/>
                </a:solidFill>
                <a:latin typeface="Times New Roman"/>
                <a:cs typeface="Times New Roman"/>
              </a:rPr>
              <a:t> </a:t>
            </a:r>
            <a:r>
              <a:rPr sz="1600" spc="-5" dirty="0">
                <a:solidFill>
                  <a:srgbClr val="404040"/>
                </a:solidFill>
                <a:latin typeface="Times New Roman"/>
                <a:cs typeface="Times New Roman"/>
              </a:rPr>
              <a:t>dataset_labels,</a:t>
            </a:r>
            <a:r>
              <a:rPr sz="1600" spc="95" dirty="0">
                <a:solidFill>
                  <a:srgbClr val="404040"/>
                </a:solidFill>
                <a:latin typeface="Times New Roman"/>
                <a:cs typeface="Times New Roman"/>
              </a:rPr>
              <a:t> </a:t>
            </a:r>
            <a:r>
              <a:rPr sz="1600" spc="-5" dirty="0">
                <a:solidFill>
                  <a:srgbClr val="404040"/>
                </a:solidFill>
                <a:latin typeface="Times New Roman"/>
                <a:cs typeface="Times New Roman"/>
              </a:rPr>
              <a:t>top_indices) </a:t>
            </a:r>
            <a:r>
              <a:rPr sz="1600" spc="-385" dirty="0">
                <a:solidFill>
                  <a:srgbClr val="404040"/>
                </a:solidFill>
                <a:latin typeface="Times New Roman"/>
                <a:cs typeface="Times New Roman"/>
              </a:rPr>
              <a:t> </a:t>
            </a:r>
            <a:r>
              <a:rPr sz="1600" spc="-5" dirty="0">
                <a:solidFill>
                  <a:srgbClr val="404040"/>
                </a:solidFill>
                <a:latin typeface="Times New Roman"/>
                <a:cs typeface="Times New Roman"/>
              </a:rPr>
              <a:t>print(f"Precision:</a:t>
            </a:r>
            <a:r>
              <a:rPr sz="1600" spc="55" dirty="0">
                <a:solidFill>
                  <a:srgbClr val="404040"/>
                </a:solidFill>
                <a:latin typeface="Times New Roman"/>
                <a:cs typeface="Times New Roman"/>
              </a:rPr>
              <a:t> </a:t>
            </a:r>
            <a:r>
              <a:rPr sz="1600" spc="-5" dirty="0">
                <a:solidFill>
                  <a:srgbClr val="404040"/>
                </a:solidFill>
                <a:latin typeface="Times New Roman"/>
                <a:cs typeface="Times New Roman"/>
              </a:rPr>
              <a:t>{precision:.2f}")</a:t>
            </a:r>
            <a:endParaRPr sz="1600">
              <a:latin typeface="Times New Roman"/>
              <a:cs typeface="Times New Roman"/>
            </a:endParaRPr>
          </a:p>
          <a:p>
            <a:pPr marL="12700">
              <a:lnSpc>
                <a:spcPct val="100000"/>
              </a:lnSpc>
              <a:spcBef>
                <a:spcPts val="745"/>
              </a:spcBef>
            </a:pPr>
            <a:r>
              <a:rPr sz="1600" spc="-5" dirty="0">
                <a:solidFill>
                  <a:srgbClr val="404040"/>
                </a:solidFill>
                <a:latin typeface="Times New Roman"/>
                <a:cs typeface="Times New Roman"/>
              </a:rPr>
              <a:t>print(f"Recall:</a:t>
            </a:r>
            <a:r>
              <a:rPr sz="1600" spc="40" dirty="0">
                <a:solidFill>
                  <a:srgbClr val="404040"/>
                </a:solidFill>
                <a:latin typeface="Times New Roman"/>
                <a:cs typeface="Times New Roman"/>
              </a:rPr>
              <a:t> </a:t>
            </a:r>
            <a:r>
              <a:rPr sz="1600" spc="-5" dirty="0">
                <a:solidFill>
                  <a:srgbClr val="404040"/>
                </a:solidFill>
                <a:latin typeface="Times New Roman"/>
                <a:cs typeface="Times New Roman"/>
              </a:rPr>
              <a:t>{recall:.2f}")</a:t>
            </a:r>
            <a:endParaRPr sz="1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00A4-715F-4555-5B1E-CE572059941C}"/>
              </a:ext>
            </a:extLst>
          </p:cNvPr>
          <p:cNvSpPr>
            <a:spLocks noGrp="1"/>
          </p:cNvSpPr>
          <p:nvPr>
            <p:ph type="title"/>
          </p:nvPr>
        </p:nvSpPr>
        <p:spPr/>
        <p:txBody>
          <a:bodyPr>
            <a:normAutofit/>
          </a:bodyPr>
          <a:lstStyle/>
          <a:p>
            <a:r>
              <a:rPr lang="en-IN" sz="4800" b="1" i="1" dirty="0"/>
              <a:t>INTRODUCTION</a:t>
            </a:r>
          </a:p>
        </p:txBody>
      </p:sp>
      <p:sp>
        <p:nvSpPr>
          <p:cNvPr id="3" name="Text Placeholder 2">
            <a:extLst>
              <a:ext uri="{FF2B5EF4-FFF2-40B4-BE49-F238E27FC236}">
                <a16:creationId xmlns:a16="http://schemas.microsoft.com/office/drawing/2014/main" id="{8A500E63-552C-8593-B7A1-16FC36F4A6A0}"/>
              </a:ext>
            </a:extLst>
          </p:cNvPr>
          <p:cNvSpPr>
            <a:spLocks noGrp="1"/>
          </p:cNvSpPr>
          <p:nvPr>
            <p:ph idx="1"/>
          </p:nvPr>
        </p:nvSpPr>
        <p:spPr>
          <a:xfrm>
            <a:off x="756311" y="2060854"/>
            <a:ext cx="9073490" cy="3958946"/>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recent years, the exponential growth of video content across platforms has generated an increasing demand for efficient video search and retrieval systems. Traditional search methods often rely on manual tagging, which is both time-consuming and prone to error. In contrast, content-based retrieval methods, which use the actual content within videos for similarity calculations, offer a more scalable solution. This project focuses on developing a video retrieval system that leverages deep learning to extract meaningful features from videos, enabling similarity-based searches.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6939890" cy="751488"/>
          </a:xfrm>
          <a:prstGeom prst="rect">
            <a:avLst/>
          </a:prstGeom>
        </p:spPr>
        <p:txBody>
          <a:bodyPr vert="horz" wrap="square" lIns="0" tIns="12700" rIns="0" bIns="0" rtlCol="0">
            <a:spAutoFit/>
          </a:bodyPr>
          <a:lstStyle/>
          <a:p>
            <a:pPr marL="12700">
              <a:lnSpc>
                <a:spcPct val="100000"/>
              </a:lnSpc>
              <a:spcBef>
                <a:spcPts val="100"/>
              </a:spcBef>
              <a:tabLst>
                <a:tab pos="2830830" algn="l"/>
              </a:tabLst>
            </a:pPr>
            <a:r>
              <a:rPr sz="4800" b="1" i="1" spc="-5" dirty="0"/>
              <a:t>PROBLE</a:t>
            </a:r>
            <a:r>
              <a:rPr sz="4800" b="1" i="1" dirty="0"/>
              <a:t>M</a:t>
            </a:r>
            <a:r>
              <a:rPr lang="en-IN" sz="4800" b="1" i="1" dirty="0"/>
              <a:t> STATEMENT</a:t>
            </a:r>
            <a:endParaRPr sz="4800" b="1" i="1" dirty="0"/>
          </a:p>
        </p:txBody>
      </p:sp>
      <p:sp>
        <p:nvSpPr>
          <p:cNvPr id="3" name="object 3"/>
          <p:cNvSpPr txBox="1"/>
          <p:nvPr/>
        </p:nvSpPr>
        <p:spPr>
          <a:xfrm>
            <a:off x="1213510" y="2130399"/>
            <a:ext cx="7851140" cy="3227070"/>
          </a:xfrm>
          <a:prstGeom prst="rect">
            <a:avLst/>
          </a:prstGeom>
        </p:spPr>
        <p:txBody>
          <a:bodyPr vert="horz" wrap="square" lIns="0" tIns="12700" rIns="0" bIns="0" rtlCol="0">
            <a:spAutoFit/>
          </a:bodyPr>
          <a:lstStyle/>
          <a:p>
            <a:pPr marL="12700" marR="5080">
              <a:lnSpc>
                <a:spcPct val="150000"/>
              </a:lnSpc>
              <a:spcBef>
                <a:spcPts val="100"/>
              </a:spcBef>
            </a:pPr>
            <a:r>
              <a:rPr sz="2000" dirty="0">
                <a:solidFill>
                  <a:srgbClr val="404040"/>
                </a:solidFill>
                <a:latin typeface="Times New Roman"/>
                <a:cs typeface="Times New Roman"/>
              </a:rPr>
              <a:t>Given a </a:t>
            </a:r>
            <a:r>
              <a:rPr sz="2000" spc="-10" dirty="0">
                <a:solidFill>
                  <a:srgbClr val="404040"/>
                </a:solidFill>
                <a:latin typeface="Times New Roman"/>
                <a:cs typeface="Times New Roman"/>
              </a:rPr>
              <a:t>large </a:t>
            </a:r>
            <a:r>
              <a:rPr sz="2000" dirty="0">
                <a:solidFill>
                  <a:srgbClr val="404040"/>
                </a:solidFill>
                <a:latin typeface="Times New Roman"/>
                <a:cs typeface="Times New Roman"/>
              </a:rPr>
              <a:t>dataset of unlabeled video </a:t>
            </a:r>
            <a:r>
              <a:rPr sz="2000" spc="-5" dirty="0">
                <a:solidFill>
                  <a:srgbClr val="404040"/>
                </a:solidFill>
                <a:latin typeface="Times New Roman"/>
                <a:cs typeface="Times New Roman"/>
              </a:rPr>
              <a:t>files, </a:t>
            </a:r>
            <a:r>
              <a:rPr sz="2000" dirty="0">
                <a:solidFill>
                  <a:srgbClr val="404040"/>
                </a:solidFill>
                <a:latin typeface="Times New Roman"/>
                <a:cs typeface="Times New Roman"/>
              </a:rPr>
              <a:t>it is challenging to </a:t>
            </a:r>
            <a:r>
              <a:rPr sz="2000" spc="-5" dirty="0">
                <a:solidFill>
                  <a:srgbClr val="404040"/>
                </a:solidFill>
                <a:latin typeface="Times New Roman"/>
                <a:cs typeface="Times New Roman"/>
              </a:rPr>
              <a:t>efficiently </a:t>
            </a:r>
            <a:r>
              <a:rPr sz="2000" dirty="0">
                <a:solidFill>
                  <a:srgbClr val="404040"/>
                </a:solidFill>
                <a:latin typeface="Times New Roman"/>
                <a:cs typeface="Times New Roman"/>
              </a:rPr>
              <a:t> </a:t>
            </a:r>
            <a:r>
              <a:rPr sz="2000" spc="-5" dirty="0">
                <a:solidFill>
                  <a:srgbClr val="404040"/>
                </a:solidFill>
                <a:latin typeface="Times New Roman"/>
                <a:cs typeface="Times New Roman"/>
              </a:rPr>
              <a:t>locate</a:t>
            </a:r>
            <a:r>
              <a:rPr sz="2000" spc="-10" dirty="0">
                <a:solidFill>
                  <a:srgbClr val="404040"/>
                </a:solidFill>
                <a:latin typeface="Times New Roman"/>
                <a:cs typeface="Times New Roman"/>
              </a:rPr>
              <a:t> </a:t>
            </a:r>
            <a:r>
              <a:rPr sz="2000" dirty="0">
                <a:solidFill>
                  <a:srgbClr val="404040"/>
                </a:solidFill>
                <a:latin typeface="Times New Roman"/>
                <a:cs typeface="Times New Roman"/>
              </a:rPr>
              <a:t>and</a:t>
            </a:r>
            <a:r>
              <a:rPr sz="2000" spc="-10" dirty="0">
                <a:solidFill>
                  <a:srgbClr val="404040"/>
                </a:solidFill>
                <a:latin typeface="Times New Roman"/>
                <a:cs typeface="Times New Roman"/>
              </a:rPr>
              <a:t> </a:t>
            </a:r>
            <a:r>
              <a:rPr sz="2000" dirty="0">
                <a:solidFill>
                  <a:srgbClr val="404040"/>
                </a:solidFill>
                <a:latin typeface="Times New Roman"/>
                <a:cs typeface="Times New Roman"/>
              </a:rPr>
              <a:t>retrieve</a:t>
            </a:r>
            <a:r>
              <a:rPr sz="2000" spc="-30" dirty="0">
                <a:solidFill>
                  <a:srgbClr val="404040"/>
                </a:solidFill>
                <a:latin typeface="Times New Roman"/>
                <a:cs typeface="Times New Roman"/>
              </a:rPr>
              <a:t> </a:t>
            </a:r>
            <a:r>
              <a:rPr sz="2000" dirty="0">
                <a:solidFill>
                  <a:srgbClr val="404040"/>
                </a:solidFill>
                <a:latin typeface="Times New Roman"/>
                <a:cs typeface="Times New Roman"/>
              </a:rPr>
              <a:t>videos</a:t>
            </a:r>
            <a:r>
              <a:rPr sz="2000" spc="-30" dirty="0">
                <a:solidFill>
                  <a:srgbClr val="404040"/>
                </a:solidFill>
                <a:latin typeface="Times New Roman"/>
                <a:cs typeface="Times New Roman"/>
              </a:rPr>
              <a:t> </a:t>
            </a:r>
            <a:r>
              <a:rPr sz="2000" dirty="0">
                <a:solidFill>
                  <a:srgbClr val="404040"/>
                </a:solidFill>
                <a:latin typeface="Times New Roman"/>
                <a:cs typeface="Times New Roman"/>
              </a:rPr>
              <a:t>that</a:t>
            </a:r>
            <a:r>
              <a:rPr sz="2000" spc="-20" dirty="0">
                <a:solidFill>
                  <a:srgbClr val="404040"/>
                </a:solidFill>
                <a:latin typeface="Times New Roman"/>
                <a:cs typeface="Times New Roman"/>
              </a:rPr>
              <a:t> </a:t>
            </a:r>
            <a:r>
              <a:rPr sz="2000" dirty="0">
                <a:solidFill>
                  <a:srgbClr val="404040"/>
                </a:solidFill>
                <a:latin typeface="Times New Roman"/>
                <a:cs typeface="Times New Roman"/>
              </a:rPr>
              <a:t>are</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similar</a:t>
            </a:r>
            <a:r>
              <a:rPr sz="2000" dirty="0">
                <a:solidFill>
                  <a:srgbClr val="404040"/>
                </a:solidFill>
                <a:latin typeface="Times New Roman"/>
                <a:cs typeface="Times New Roman"/>
              </a:rPr>
              <a:t> to</a:t>
            </a:r>
            <a:r>
              <a:rPr sz="2000" spc="-5" dirty="0">
                <a:solidFill>
                  <a:srgbClr val="404040"/>
                </a:solidFill>
                <a:latin typeface="Times New Roman"/>
                <a:cs typeface="Times New Roman"/>
              </a:rPr>
              <a:t> </a:t>
            </a:r>
            <a:r>
              <a:rPr sz="2000" dirty="0">
                <a:solidFill>
                  <a:srgbClr val="404040"/>
                </a:solidFill>
                <a:latin typeface="Times New Roman"/>
                <a:cs typeface="Times New Roman"/>
              </a:rPr>
              <a:t>a</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user-supplied</a:t>
            </a:r>
            <a:r>
              <a:rPr sz="2000" spc="-40" dirty="0">
                <a:solidFill>
                  <a:srgbClr val="404040"/>
                </a:solidFill>
                <a:latin typeface="Times New Roman"/>
                <a:cs typeface="Times New Roman"/>
              </a:rPr>
              <a:t> </a:t>
            </a:r>
            <a:r>
              <a:rPr sz="2000" dirty="0">
                <a:solidFill>
                  <a:srgbClr val="404040"/>
                </a:solidFill>
                <a:latin typeface="Times New Roman"/>
                <a:cs typeface="Times New Roman"/>
              </a:rPr>
              <a:t>query</a:t>
            </a:r>
            <a:r>
              <a:rPr sz="2000" spc="-20" dirty="0">
                <a:solidFill>
                  <a:srgbClr val="404040"/>
                </a:solidFill>
                <a:latin typeface="Times New Roman"/>
                <a:cs typeface="Times New Roman"/>
              </a:rPr>
              <a:t> </a:t>
            </a:r>
            <a:r>
              <a:rPr sz="2000" dirty="0">
                <a:solidFill>
                  <a:srgbClr val="404040"/>
                </a:solidFill>
                <a:latin typeface="Times New Roman"/>
                <a:cs typeface="Times New Roman"/>
              </a:rPr>
              <a:t>video.</a:t>
            </a:r>
            <a:r>
              <a:rPr sz="2000" spc="-65" dirty="0">
                <a:solidFill>
                  <a:srgbClr val="404040"/>
                </a:solidFill>
                <a:latin typeface="Times New Roman"/>
                <a:cs typeface="Times New Roman"/>
              </a:rPr>
              <a:t> </a:t>
            </a:r>
            <a:r>
              <a:rPr sz="2000" dirty="0">
                <a:solidFill>
                  <a:srgbClr val="404040"/>
                </a:solidFill>
                <a:latin typeface="Times New Roman"/>
                <a:cs typeface="Times New Roman"/>
              </a:rPr>
              <a:t>The </a:t>
            </a:r>
            <a:r>
              <a:rPr sz="2000" spc="-484" dirty="0">
                <a:solidFill>
                  <a:srgbClr val="404040"/>
                </a:solidFill>
                <a:latin typeface="Times New Roman"/>
                <a:cs typeface="Times New Roman"/>
              </a:rPr>
              <a:t> </a:t>
            </a:r>
            <a:r>
              <a:rPr sz="2000" dirty="0">
                <a:solidFill>
                  <a:srgbClr val="404040"/>
                </a:solidFill>
                <a:latin typeface="Times New Roman"/>
                <a:cs typeface="Times New Roman"/>
              </a:rPr>
              <a:t>goal is to create a content-based retrieval system that can accurately find </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similar </a:t>
            </a:r>
            <a:r>
              <a:rPr sz="2000" dirty="0">
                <a:solidFill>
                  <a:srgbClr val="404040"/>
                </a:solidFill>
                <a:latin typeface="Times New Roman"/>
                <a:cs typeface="Times New Roman"/>
              </a:rPr>
              <a:t>videos using feature extraction and </a:t>
            </a:r>
            <a:r>
              <a:rPr sz="2000" spc="-5" dirty="0">
                <a:solidFill>
                  <a:srgbClr val="404040"/>
                </a:solidFill>
                <a:latin typeface="Times New Roman"/>
                <a:cs typeface="Times New Roman"/>
              </a:rPr>
              <a:t>similarity measurement </a:t>
            </a:r>
            <a:r>
              <a:rPr sz="2000" dirty="0">
                <a:solidFill>
                  <a:srgbClr val="404040"/>
                </a:solidFill>
                <a:latin typeface="Times New Roman"/>
                <a:cs typeface="Times New Roman"/>
              </a:rPr>
              <a:t> techniques. This </a:t>
            </a:r>
            <a:r>
              <a:rPr sz="2000" spc="-5" dirty="0">
                <a:solidFill>
                  <a:srgbClr val="404040"/>
                </a:solidFill>
                <a:latin typeface="Times New Roman"/>
                <a:cs typeface="Times New Roman"/>
              </a:rPr>
              <a:t>model must </a:t>
            </a:r>
            <a:r>
              <a:rPr sz="2000" dirty="0">
                <a:solidFill>
                  <a:srgbClr val="404040"/>
                </a:solidFill>
                <a:latin typeface="Times New Roman"/>
                <a:cs typeface="Times New Roman"/>
              </a:rPr>
              <a:t>be </a:t>
            </a:r>
            <a:r>
              <a:rPr sz="2000" spc="-5" dirty="0">
                <a:solidFill>
                  <a:srgbClr val="404040"/>
                </a:solidFill>
                <a:latin typeface="Times New Roman"/>
                <a:cs typeface="Times New Roman"/>
              </a:rPr>
              <a:t>efficient </a:t>
            </a:r>
            <a:r>
              <a:rPr sz="2000" dirty="0">
                <a:solidFill>
                  <a:srgbClr val="404040"/>
                </a:solidFill>
                <a:latin typeface="Times New Roman"/>
                <a:cs typeface="Times New Roman"/>
              </a:rPr>
              <a:t>enough to handle </a:t>
            </a:r>
            <a:r>
              <a:rPr sz="2000" spc="-10" dirty="0">
                <a:solidFill>
                  <a:srgbClr val="404040"/>
                </a:solidFill>
                <a:latin typeface="Times New Roman"/>
                <a:cs typeface="Times New Roman"/>
              </a:rPr>
              <a:t>large </a:t>
            </a:r>
            <a:r>
              <a:rPr sz="2000" dirty="0">
                <a:solidFill>
                  <a:srgbClr val="404040"/>
                </a:solidFill>
                <a:latin typeface="Times New Roman"/>
                <a:cs typeface="Times New Roman"/>
              </a:rPr>
              <a:t>video </a:t>
            </a:r>
            <a:r>
              <a:rPr sz="2000" spc="5" dirty="0">
                <a:solidFill>
                  <a:srgbClr val="404040"/>
                </a:solidFill>
                <a:latin typeface="Times New Roman"/>
                <a:cs typeface="Times New Roman"/>
              </a:rPr>
              <a:t> </a:t>
            </a:r>
            <a:r>
              <a:rPr sz="2000" dirty="0">
                <a:solidFill>
                  <a:srgbClr val="404040"/>
                </a:solidFill>
                <a:latin typeface="Times New Roman"/>
                <a:cs typeface="Times New Roman"/>
              </a:rPr>
              <a:t>datasets while </a:t>
            </a:r>
            <a:r>
              <a:rPr sz="2000" spc="-5" dirty="0">
                <a:solidFill>
                  <a:srgbClr val="404040"/>
                </a:solidFill>
                <a:latin typeface="Times New Roman"/>
                <a:cs typeface="Times New Roman"/>
              </a:rPr>
              <a:t>maintaining </a:t>
            </a:r>
            <a:r>
              <a:rPr sz="2000" dirty="0">
                <a:solidFill>
                  <a:srgbClr val="404040"/>
                </a:solidFill>
                <a:latin typeface="Times New Roman"/>
                <a:cs typeface="Times New Roman"/>
              </a:rPr>
              <a:t>high precision and recall rates in retrieval </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performance.</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4196690" cy="751488"/>
          </a:xfrm>
          <a:prstGeom prst="rect">
            <a:avLst/>
          </a:prstGeom>
        </p:spPr>
        <p:txBody>
          <a:bodyPr vert="horz" wrap="square" lIns="0" tIns="12700" rIns="0" bIns="0" rtlCol="0">
            <a:spAutoFit/>
          </a:bodyPr>
          <a:lstStyle/>
          <a:p>
            <a:pPr marL="12700">
              <a:lnSpc>
                <a:spcPct val="100000"/>
              </a:lnSpc>
              <a:spcBef>
                <a:spcPts val="100"/>
              </a:spcBef>
            </a:pPr>
            <a:r>
              <a:rPr sz="4800" b="1" i="1" spc="-5" dirty="0"/>
              <a:t>OBJECTIVES</a:t>
            </a:r>
          </a:p>
        </p:txBody>
      </p:sp>
      <p:sp>
        <p:nvSpPr>
          <p:cNvPr id="3" name="object 3"/>
          <p:cNvSpPr txBox="1"/>
          <p:nvPr/>
        </p:nvSpPr>
        <p:spPr>
          <a:xfrm>
            <a:off x="756310" y="2184907"/>
            <a:ext cx="8368665" cy="2541270"/>
          </a:xfrm>
          <a:prstGeom prst="rect">
            <a:avLst/>
          </a:prstGeom>
        </p:spPr>
        <p:txBody>
          <a:bodyPr vert="horz" wrap="square" lIns="0" tIns="13335" rIns="0" bIns="0" rtlCol="0">
            <a:spAutoFit/>
          </a:bodyPr>
          <a:lstStyle/>
          <a:p>
            <a:pPr marL="355600" indent="-342900">
              <a:lnSpc>
                <a:spcPct val="100000"/>
              </a:lnSpc>
              <a:spcBef>
                <a:spcPts val="105"/>
              </a:spcBef>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Extract</a:t>
            </a:r>
            <a:r>
              <a:rPr sz="2000" spc="-20" dirty="0">
                <a:solidFill>
                  <a:srgbClr val="404040"/>
                </a:solidFill>
                <a:latin typeface="Times New Roman"/>
                <a:cs typeface="Times New Roman"/>
              </a:rPr>
              <a:t> </a:t>
            </a:r>
            <a:r>
              <a:rPr sz="2000" dirty="0">
                <a:solidFill>
                  <a:srgbClr val="404040"/>
                </a:solidFill>
                <a:latin typeface="Times New Roman"/>
                <a:cs typeface="Times New Roman"/>
              </a:rPr>
              <a:t>meaningful</a:t>
            </a:r>
            <a:r>
              <a:rPr sz="2000" spc="-35" dirty="0">
                <a:solidFill>
                  <a:srgbClr val="404040"/>
                </a:solidFill>
                <a:latin typeface="Times New Roman"/>
                <a:cs typeface="Times New Roman"/>
              </a:rPr>
              <a:t> </a:t>
            </a:r>
            <a:r>
              <a:rPr sz="2000" dirty="0">
                <a:solidFill>
                  <a:srgbClr val="404040"/>
                </a:solidFill>
                <a:latin typeface="Times New Roman"/>
                <a:cs typeface="Times New Roman"/>
              </a:rPr>
              <a:t>feature</a:t>
            </a:r>
            <a:r>
              <a:rPr sz="2000" spc="-30" dirty="0">
                <a:solidFill>
                  <a:srgbClr val="404040"/>
                </a:solidFill>
                <a:latin typeface="Times New Roman"/>
                <a:cs typeface="Times New Roman"/>
              </a:rPr>
              <a:t> </a:t>
            </a:r>
            <a:r>
              <a:rPr sz="2000" spc="-5" dirty="0">
                <a:solidFill>
                  <a:srgbClr val="404040"/>
                </a:solidFill>
                <a:latin typeface="Times New Roman"/>
                <a:cs typeface="Times New Roman"/>
              </a:rPr>
              <a:t>representations</a:t>
            </a:r>
            <a:r>
              <a:rPr sz="2000" spc="-35" dirty="0">
                <a:solidFill>
                  <a:srgbClr val="404040"/>
                </a:solidFill>
                <a:latin typeface="Times New Roman"/>
                <a:cs typeface="Times New Roman"/>
              </a:rPr>
              <a:t> </a:t>
            </a:r>
            <a:r>
              <a:rPr sz="2000" dirty="0">
                <a:solidFill>
                  <a:srgbClr val="404040"/>
                </a:solidFill>
                <a:latin typeface="Times New Roman"/>
                <a:cs typeface="Times New Roman"/>
              </a:rPr>
              <a:t>from</a:t>
            </a:r>
            <a:r>
              <a:rPr sz="2000" spc="-35" dirty="0">
                <a:solidFill>
                  <a:srgbClr val="404040"/>
                </a:solidFill>
                <a:latin typeface="Times New Roman"/>
                <a:cs typeface="Times New Roman"/>
              </a:rPr>
              <a:t> </a:t>
            </a:r>
            <a:r>
              <a:rPr sz="2000" dirty="0">
                <a:solidFill>
                  <a:srgbClr val="404040"/>
                </a:solidFill>
                <a:latin typeface="Times New Roman"/>
                <a:cs typeface="Times New Roman"/>
              </a:rPr>
              <a:t>videos</a:t>
            </a:r>
            <a:r>
              <a:rPr sz="2000" spc="-10" dirty="0">
                <a:solidFill>
                  <a:srgbClr val="404040"/>
                </a:solidFill>
                <a:latin typeface="Times New Roman"/>
                <a:cs typeface="Times New Roman"/>
              </a:rPr>
              <a:t> </a:t>
            </a:r>
            <a:r>
              <a:rPr sz="2000" dirty="0">
                <a:solidFill>
                  <a:srgbClr val="404040"/>
                </a:solidFill>
                <a:latin typeface="Times New Roman"/>
                <a:cs typeface="Times New Roman"/>
              </a:rPr>
              <a:t>using</a:t>
            </a:r>
            <a:r>
              <a:rPr sz="2000" spc="-25" dirty="0">
                <a:solidFill>
                  <a:srgbClr val="404040"/>
                </a:solidFill>
                <a:latin typeface="Times New Roman"/>
                <a:cs typeface="Times New Roman"/>
              </a:rPr>
              <a:t> </a:t>
            </a:r>
            <a:r>
              <a:rPr sz="2000" dirty="0">
                <a:solidFill>
                  <a:srgbClr val="404040"/>
                </a:solidFill>
                <a:latin typeface="Times New Roman"/>
                <a:cs typeface="Times New Roman"/>
              </a:rPr>
              <a:t>a</a:t>
            </a:r>
            <a:r>
              <a:rPr sz="2000" spc="-5" dirty="0">
                <a:solidFill>
                  <a:srgbClr val="404040"/>
                </a:solidFill>
                <a:latin typeface="Times New Roman"/>
                <a:cs typeface="Times New Roman"/>
              </a:rPr>
              <a:t> </a:t>
            </a:r>
            <a:r>
              <a:rPr sz="2000" dirty="0">
                <a:solidFill>
                  <a:srgbClr val="404040"/>
                </a:solidFill>
                <a:latin typeface="Times New Roman"/>
                <a:cs typeface="Times New Roman"/>
              </a:rPr>
              <a:t>pre-trained</a:t>
            </a:r>
            <a:endParaRPr sz="2000" dirty="0">
              <a:latin typeface="Times New Roman"/>
              <a:cs typeface="Times New Roman"/>
            </a:endParaRPr>
          </a:p>
          <a:p>
            <a:pPr marL="355600">
              <a:lnSpc>
                <a:spcPct val="100000"/>
              </a:lnSpc>
            </a:pPr>
            <a:r>
              <a:rPr sz="2000" dirty="0">
                <a:solidFill>
                  <a:srgbClr val="404040"/>
                </a:solidFill>
                <a:latin typeface="Times New Roman"/>
                <a:cs typeface="Times New Roman"/>
              </a:rPr>
              <a:t>deep</a:t>
            </a:r>
            <a:r>
              <a:rPr sz="2000" spc="-50" dirty="0">
                <a:solidFill>
                  <a:srgbClr val="404040"/>
                </a:solidFill>
                <a:latin typeface="Times New Roman"/>
                <a:cs typeface="Times New Roman"/>
              </a:rPr>
              <a:t> </a:t>
            </a:r>
            <a:r>
              <a:rPr sz="2000" dirty="0">
                <a:solidFill>
                  <a:srgbClr val="404040"/>
                </a:solidFill>
                <a:latin typeface="Times New Roman"/>
                <a:cs typeface="Times New Roman"/>
              </a:rPr>
              <a:t>learning</a:t>
            </a:r>
            <a:r>
              <a:rPr sz="2000" spc="-55" dirty="0">
                <a:solidFill>
                  <a:srgbClr val="404040"/>
                </a:solidFill>
                <a:latin typeface="Times New Roman"/>
                <a:cs typeface="Times New Roman"/>
              </a:rPr>
              <a:t> </a:t>
            </a:r>
            <a:r>
              <a:rPr sz="2000" spc="-5" dirty="0">
                <a:solidFill>
                  <a:srgbClr val="404040"/>
                </a:solidFill>
                <a:latin typeface="Times New Roman"/>
                <a:cs typeface="Times New Roman"/>
              </a:rPr>
              <a:t>model.</a:t>
            </a:r>
            <a:endParaRPr sz="2000" dirty="0">
              <a:latin typeface="Times New Roman"/>
              <a:cs typeface="Times New Roman"/>
            </a:endParaRPr>
          </a:p>
          <a:p>
            <a:pPr marL="355600" marR="70485" indent="-342900">
              <a:lnSpc>
                <a:spcPct val="100000"/>
              </a:lnSpc>
              <a:spcBef>
                <a:spcPts val="994"/>
              </a:spcBef>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Save</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these</a:t>
            </a:r>
            <a:r>
              <a:rPr sz="2000" spc="-10" dirty="0">
                <a:solidFill>
                  <a:srgbClr val="404040"/>
                </a:solidFill>
                <a:latin typeface="Times New Roman"/>
                <a:cs typeface="Times New Roman"/>
              </a:rPr>
              <a:t> </a:t>
            </a:r>
            <a:r>
              <a:rPr sz="2000" dirty="0">
                <a:solidFill>
                  <a:srgbClr val="404040"/>
                </a:solidFill>
                <a:latin typeface="Times New Roman"/>
                <a:cs typeface="Times New Roman"/>
              </a:rPr>
              <a:t>feature</a:t>
            </a:r>
            <a:r>
              <a:rPr sz="2000" spc="-30" dirty="0">
                <a:solidFill>
                  <a:srgbClr val="404040"/>
                </a:solidFill>
                <a:latin typeface="Times New Roman"/>
                <a:cs typeface="Times New Roman"/>
              </a:rPr>
              <a:t> </a:t>
            </a:r>
            <a:r>
              <a:rPr sz="2000" spc="-5" dirty="0">
                <a:solidFill>
                  <a:srgbClr val="404040"/>
                </a:solidFill>
                <a:latin typeface="Times New Roman"/>
                <a:cs typeface="Times New Roman"/>
              </a:rPr>
              <a:t>representations</a:t>
            </a:r>
            <a:r>
              <a:rPr sz="2000" spc="-30" dirty="0">
                <a:solidFill>
                  <a:srgbClr val="404040"/>
                </a:solidFill>
                <a:latin typeface="Times New Roman"/>
                <a:cs typeface="Times New Roman"/>
              </a:rPr>
              <a:t> </a:t>
            </a:r>
            <a:r>
              <a:rPr sz="2000" dirty="0">
                <a:solidFill>
                  <a:srgbClr val="404040"/>
                </a:solidFill>
                <a:latin typeface="Times New Roman"/>
                <a:cs typeface="Times New Roman"/>
              </a:rPr>
              <a:t>in</a:t>
            </a:r>
            <a:r>
              <a:rPr sz="2000" spc="-5" dirty="0">
                <a:solidFill>
                  <a:srgbClr val="404040"/>
                </a:solidFill>
                <a:latin typeface="Times New Roman"/>
                <a:cs typeface="Times New Roman"/>
              </a:rPr>
              <a:t> </a:t>
            </a:r>
            <a:r>
              <a:rPr sz="2000" dirty="0">
                <a:solidFill>
                  <a:srgbClr val="404040"/>
                </a:solidFill>
                <a:latin typeface="Times New Roman"/>
                <a:cs typeface="Times New Roman"/>
              </a:rPr>
              <a:t>a compressed</a:t>
            </a:r>
            <a:r>
              <a:rPr sz="2000" spc="-15" dirty="0">
                <a:solidFill>
                  <a:srgbClr val="404040"/>
                </a:solidFill>
                <a:latin typeface="Times New Roman"/>
                <a:cs typeface="Times New Roman"/>
              </a:rPr>
              <a:t> </a:t>
            </a:r>
            <a:r>
              <a:rPr sz="2000" spc="-5" dirty="0">
                <a:solidFill>
                  <a:srgbClr val="404040"/>
                </a:solidFill>
                <a:latin typeface="Times New Roman"/>
                <a:cs typeface="Times New Roman"/>
              </a:rPr>
              <a:t>format</a:t>
            </a:r>
            <a:r>
              <a:rPr sz="2000" spc="-15" dirty="0">
                <a:solidFill>
                  <a:srgbClr val="404040"/>
                </a:solidFill>
                <a:latin typeface="Times New Roman"/>
                <a:cs typeface="Times New Roman"/>
              </a:rPr>
              <a:t> </a:t>
            </a:r>
            <a:r>
              <a:rPr sz="2000" dirty="0">
                <a:solidFill>
                  <a:srgbClr val="404040"/>
                </a:solidFill>
                <a:latin typeface="Times New Roman"/>
                <a:cs typeface="Times New Roman"/>
              </a:rPr>
              <a:t>for</a:t>
            </a:r>
            <a:r>
              <a:rPr sz="2000" spc="-25" dirty="0">
                <a:solidFill>
                  <a:srgbClr val="404040"/>
                </a:solidFill>
                <a:latin typeface="Times New Roman"/>
                <a:cs typeface="Times New Roman"/>
              </a:rPr>
              <a:t> </a:t>
            </a:r>
            <a:r>
              <a:rPr sz="2000" spc="-5" dirty="0">
                <a:solidFill>
                  <a:srgbClr val="404040"/>
                </a:solidFill>
                <a:latin typeface="Times New Roman"/>
                <a:cs typeface="Times New Roman"/>
              </a:rPr>
              <a:t>efficient</a:t>
            </a:r>
            <a:r>
              <a:rPr sz="2000" spc="-25" dirty="0">
                <a:solidFill>
                  <a:srgbClr val="404040"/>
                </a:solidFill>
                <a:latin typeface="Times New Roman"/>
                <a:cs typeface="Times New Roman"/>
              </a:rPr>
              <a:t> </a:t>
            </a:r>
            <a:r>
              <a:rPr sz="2000" dirty="0">
                <a:solidFill>
                  <a:srgbClr val="404040"/>
                </a:solidFill>
                <a:latin typeface="Times New Roman"/>
                <a:cs typeface="Times New Roman"/>
              </a:rPr>
              <a:t>storage </a:t>
            </a:r>
            <a:r>
              <a:rPr sz="2000" spc="-484" dirty="0">
                <a:solidFill>
                  <a:srgbClr val="404040"/>
                </a:solidFill>
                <a:latin typeface="Times New Roman"/>
                <a:cs typeface="Times New Roman"/>
              </a:rPr>
              <a:t> </a:t>
            </a:r>
            <a:r>
              <a:rPr sz="2000" dirty="0">
                <a:solidFill>
                  <a:srgbClr val="404040"/>
                </a:solidFill>
                <a:latin typeface="Times New Roman"/>
                <a:cs typeface="Times New Roman"/>
              </a:rPr>
              <a:t>and</a:t>
            </a:r>
            <a:r>
              <a:rPr sz="2000" spc="-20" dirty="0">
                <a:solidFill>
                  <a:srgbClr val="404040"/>
                </a:solidFill>
                <a:latin typeface="Times New Roman"/>
                <a:cs typeface="Times New Roman"/>
              </a:rPr>
              <a:t> </a:t>
            </a:r>
            <a:r>
              <a:rPr sz="2000" dirty="0">
                <a:solidFill>
                  <a:srgbClr val="404040"/>
                </a:solidFill>
                <a:latin typeface="Times New Roman"/>
                <a:cs typeface="Times New Roman"/>
              </a:rPr>
              <a:t>retrieval.</a:t>
            </a:r>
            <a:endParaRPr sz="2000" dirty="0">
              <a:latin typeface="Times New Roman"/>
              <a:cs typeface="Times New Roman"/>
            </a:endParaRPr>
          </a:p>
          <a:p>
            <a:pPr marL="355600" marR="5080" indent="-342900">
              <a:lnSpc>
                <a:spcPct val="100000"/>
              </a:lnSpc>
              <a:spcBef>
                <a:spcPts val="1010"/>
              </a:spcBef>
              <a:buClr>
                <a:srgbClr val="90C225"/>
              </a:buClr>
              <a:buSzPct val="80000"/>
              <a:buFont typeface="Wingdings"/>
              <a:buChar char=""/>
              <a:tabLst>
                <a:tab pos="354965" algn="l"/>
                <a:tab pos="355600" algn="l"/>
                <a:tab pos="1349375" algn="l"/>
              </a:tabLst>
            </a:pPr>
            <a:r>
              <a:rPr sz="2000" dirty="0">
                <a:solidFill>
                  <a:srgbClr val="404040"/>
                </a:solidFill>
                <a:latin typeface="Times New Roman"/>
                <a:cs typeface="Times New Roman"/>
              </a:rPr>
              <a:t>Develop</a:t>
            </a:r>
            <a:r>
              <a:rPr sz="2000" spc="-25" dirty="0">
                <a:solidFill>
                  <a:srgbClr val="404040"/>
                </a:solidFill>
                <a:latin typeface="Times New Roman"/>
                <a:cs typeface="Times New Roman"/>
              </a:rPr>
              <a:t> </a:t>
            </a:r>
            <a:r>
              <a:rPr sz="2000" dirty="0">
                <a:solidFill>
                  <a:srgbClr val="404040"/>
                </a:solidFill>
                <a:latin typeface="Times New Roman"/>
                <a:cs typeface="Times New Roman"/>
              </a:rPr>
              <a:t>a</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similarity</a:t>
            </a:r>
            <a:r>
              <a:rPr sz="2000" spc="-15" dirty="0">
                <a:solidFill>
                  <a:srgbClr val="404040"/>
                </a:solidFill>
                <a:latin typeface="Times New Roman"/>
                <a:cs typeface="Times New Roman"/>
              </a:rPr>
              <a:t> </a:t>
            </a:r>
            <a:r>
              <a:rPr sz="2000" dirty="0">
                <a:solidFill>
                  <a:srgbClr val="404040"/>
                </a:solidFill>
                <a:latin typeface="Times New Roman"/>
                <a:cs typeface="Times New Roman"/>
              </a:rPr>
              <a:t>search</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mechanism</a:t>
            </a:r>
            <a:r>
              <a:rPr sz="2000" spc="-30" dirty="0">
                <a:solidFill>
                  <a:srgbClr val="404040"/>
                </a:solidFill>
                <a:latin typeface="Times New Roman"/>
                <a:cs typeface="Times New Roman"/>
              </a:rPr>
              <a:t> </a:t>
            </a:r>
            <a:r>
              <a:rPr sz="2000" dirty="0">
                <a:solidFill>
                  <a:srgbClr val="404040"/>
                </a:solidFill>
                <a:latin typeface="Times New Roman"/>
                <a:cs typeface="Times New Roman"/>
              </a:rPr>
              <a:t>that</a:t>
            </a:r>
            <a:r>
              <a:rPr sz="2000" spc="-20" dirty="0">
                <a:solidFill>
                  <a:srgbClr val="404040"/>
                </a:solidFill>
                <a:latin typeface="Times New Roman"/>
                <a:cs typeface="Times New Roman"/>
              </a:rPr>
              <a:t> </a:t>
            </a:r>
            <a:r>
              <a:rPr sz="2000" dirty="0">
                <a:solidFill>
                  <a:srgbClr val="404040"/>
                </a:solidFill>
                <a:latin typeface="Times New Roman"/>
                <a:cs typeface="Times New Roman"/>
              </a:rPr>
              <a:t>retrieves</a:t>
            </a:r>
            <a:r>
              <a:rPr sz="2000" spc="-35" dirty="0">
                <a:solidFill>
                  <a:srgbClr val="404040"/>
                </a:solidFill>
                <a:latin typeface="Times New Roman"/>
                <a:cs typeface="Times New Roman"/>
              </a:rPr>
              <a:t> </a:t>
            </a:r>
            <a:r>
              <a:rPr sz="2000" dirty="0">
                <a:solidFill>
                  <a:srgbClr val="404040"/>
                </a:solidFill>
                <a:latin typeface="Times New Roman"/>
                <a:cs typeface="Times New Roman"/>
              </a:rPr>
              <a:t>the</a:t>
            </a:r>
            <a:r>
              <a:rPr sz="2000" spc="-5" dirty="0">
                <a:solidFill>
                  <a:srgbClr val="404040"/>
                </a:solidFill>
                <a:latin typeface="Times New Roman"/>
                <a:cs typeface="Times New Roman"/>
              </a:rPr>
              <a:t> </a:t>
            </a:r>
            <a:r>
              <a:rPr sz="2000" dirty="0">
                <a:solidFill>
                  <a:srgbClr val="404040"/>
                </a:solidFill>
                <a:latin typeface="Times New Roman"/>
                <a:cs typeface="Times New Roman"/>
              </a:rPr>
              <a:t>top</a:t>
            </a:r>
            <a:r>
              <a:rPr sz="2000" spc="-15" dirty="0">
                <a:solidFill>
                  <a:srgbClr val="404040"/>
                </a:solidFill>
                <a:latin typeface="Times New Roman"/>
                <a:cs typeface="Times New Roman"/>
              </a:rPr>
              <a:t> </a:t>
            </a:r>
            <a:r>
              <a:rPr sz="2000" dirty="0">
                <a:solidFill>
                  <a:srgbClr val="404040"/>
                </a:solidFill>
                <a:latin typeface="Times New Roman"/>
                <a:cs typeface="Times New Roman"/>
              </a:rPr>
              <a:t>relevant</a:t>
            </a:r>
            <a:r>
              <a:rPr sz="2000" spc="-35" dirty="0">
                <a:solidFill>
                  <a:srgbClr val="404040"/>
                </a:solidFill>
                <a:latin typeface="Times New Roman"/>
                <a:cs typeface="Times New Roman"/>
              </a:rPr>
              <a:t> </a:t>
            </a:r>
            <a:r>
              <a:rPr sz="2000" dirty="0">
                <a:solidFill>
                  <a:srgbClr val="404040"/>
                </a:solidFill>
                <a:latin typeface="Times New Roman"/>
                <a:cs typeface="Times New Roman"/>
              </a:rPr>
              <a:t>videos</a:t>
            </a:r>
            <a:r>
              <a:rPr sz="2000" spc="-30" dirty="0">
                <a:solidFill>
                  <a:srgbClr val="404040"/>
                </a:solidFill>
                <a:latin typeface="Times New Roman"/>
                <a:cs typeface="Times New Roman"/>
              </a:rPr>
              <a:t> </a:t>
            </a:r>
            <a:r>
              <a:rPr sz="2000" dirty="0">
                <a:solidFill>
                  <a:srgbClr val="404040"/>
                </a:solidFill>
                <a:latin typeface="Times New Roman"/>
                <a:cs typeface="Times New Roman"/>
              </a:rPr>
              <a:t>to </a:t>
            </a:r>
            <a:r>
              <a:rPr sz="2000" spc="-484" dirty="0">
                <a:solidFill>
                  <a:srgbClr val="404040"/>
                </a:solidFill>
                <a:latin typeface="Times New Roman"/>
                <a:cs typeface="Times New Roman"/>
              </a:rPr>
              <a:t> </a:t>
            </a:r>
            <a:r>
              <a:rPr sz="2000" dirty="0">
                <a:solidFill>
                  <a:srgbClr val="404040"/>
                </a:solidFill>
                <a:latin typeface="Times New Roman"/>
                <a:cs typeface="Times New Roman"/>
              </a:rPr>
              <a:t>a given	query</a:t>
            </a:r>
            <a:r>
              <a:rPr sz="2000" spc="-25" dirty="0">
                <a:solidFill>
                  <a:srgbClr val="404040"/>
                </a:solidFill>
                <a:latin typeface="Times New Roman"/>
                <a:cs typeface="Times New Roman"/>
              </a:rPr>
              <a:t> </a:t>
            </a:r>
            <a:r>
              <a:rPr sz="2000" dirty="0">
                <a:solidFill>
                  <a:srgbClr val="404040"/>
                </a:solidFill>
                <a:latin typeface="Times New Roman"/>
                <a:cs typeface="Times New Roman"/>
              </a:rPr>
              <a:t>video.</a:t>
            </a:r>
            <a:endParaRPr sz="2000" dirty="0">
              <a:latin typeface="Times New Roman"/>
              <a:cs typeface="Times New Roman"/>
            </a:endParaRPr>
          </a:p>
          <a:p>
            <a:pPr marL="355600" indent="-342900">
              <a:lnSpc>
                <a:spcPct val="100000"/>
              </a:lnSpc>
              <a:spcBef>
                <a:spcPts val="1000"/>
              </a:spcBef>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Evaluate</a:t>
            </a:r>
            <a:r>
              <a:rPr sz="2000" spc="-25" dirty="0">
                <a:solidFill>
                  <a:srgbClr val="404040"/>
                </a:solidFill>
                <a:latin typeface="Times New Roman"/>
                <a:cs typeface="Times New Roman"/>
              </a:rPr>
              <a:t> </a:t>
            </a:r>
            <a:r>
              <a:rPr sz="2000" dirty="0">
                <a:solidFill>
                  <a:srgbClr val="404040"/>
                </a:solidFill>
                <a:latin typeface="Times New Roman"/>
                <a:cs typeface="Times New Roman"/>
              </a:rPr>
              <a:t>the</a:t>
            </a:r>
            <a:r>
              <a:rPr sz="2000" spc="-5" dirty="0">
                <a:solidFill>
                  <a:srgbClr val="404040"/>
                </a:solidFill>
                <a:latin typeface="Times New Roman"/>
                <a:cs typeface="Times New Roman"/>
              </a:rPr>
              <a:t> </a:t>
            </a:r>
            <a:r>
              <a:rPr sz="2000" dirty="0">
                <a:solidFill>
                  <a:srgbClr val="404040"/>
                </a:solidFill>
                <a:latin typeface="Times New Roman"/>
                <a:cs typeface="Times New Roman"/>
              </a:rPr>
              <a:t>retrieval</a:t>
            </a:r>
            <a:r>
              <a:rPr sz="2000" spc="-35" dirty="0">
                <a:solidFill>
                  <a:srgbClr val="404040"/>
                </a:solidFill>
                <a:latin typeface="Times New Roman"/>
                <a:cs typeface="Times New Roman"/>
              </a:rPr>
              <a:t> </a:t>
            </a:r>
            <a:r>
              <a:rPr sz="2000" spc="-20" dirty="0">
                <a:solidFill>
                  <a:srgbClr val="404040"/>
                </a:solidFill>
                <a:latin typeface="Times New Roman"/>
                <a:cs typeface="Times New Roman"/>
              </a:rPr>
              <a:t>system’s</a:t>
            </a:r>
            <a:r>
              <a:rPr sz="2000" spc="-15" dirty="0">
                <a:solidFill>
                  <a:srgbClr val="404040"/>
                </a:solidFill>
                <a:latin typeface="Times New Roman"/>
                <a:cs typeface="Times New Roman"/>
              </a:rPr>
              <a:t> </a:t>
            </a:r>
            <a:r>
              <a:rPr sz="2000" dirty="0">
                <a:solidFill>
                  <a:srgbClr val="404040"/>
                </a:solidFill>
                <a:latin typeface="Times New Roman"/>
                <a:cs typeface="Times New Roman"/>
              </a:rPr>
              <a:t>performance</a:t>
            </a:r>
            <a:r>
              <a:rPr sz="2000" spc="-35" dirty="0">
                <a:solidFill>
                  <a:srgbClr val="404040"/>
                </a:solidFill>
                <a:latin typeface="Times New Roman"/>
                <a:cs typeface="Times New Roman"/>
              </a:rPr>
              <a:t> </a:t>
            </a:r>
            <a:r>
              <a:rPr sz="2000" dirty="0">
                <a:solidFill>
                  <a:srgbClr val="404040"/>
                </a:solidFill>
                <a:latin typeface="Times New Roman"/>
                <a:cs typeface="Times New Roman"/>
              </a:rPr>
              <a:t>using</a:t>
            </a:r>
            <a:r>
              <a:rPr sz="2000" spc="-25" dirty="0">
                <a:solidFill>
                  <a:srgbClr val="404040"/>
                </a:solidFill>
                <a:latin typeface="Times New Roman"/>
                <a:cs typeface="Times New Roman"/>
              </a:rPr>
              <a:t> </a:t>
            </a:r>
            <a:r>
              <a:rPr sz="2000" spc="-5" dirty="0">
                <a:solidFill>
                  <a:srgbClr val="404040"/>
                </a:solidFill>
                <a:latin typeface="Times New Roman"/>
                <a:cs typeface="Times New Roman"/>
              </a:rPr>
              <a:t>precision</a:t>
            </a:r>
            <a:r>
              <a:rPr sz="2000" spc="-35" dirty="0">
                <a:solidFill>
                  <a:srgbClr val="404040"/>
                </a:solidFill>
                <a:latin typeface="Times New Roman"/>
                <a:cs typeface="Times New Roman"/>
              </a:rPr>
              <a:t> </a:t>
            </a:r>
            <a:r>
              <a:rPr sz="2000" dirty="0">
                <a:solidFill>
                  <a:srgbClr val="404040"/>
                </a:solidFill>
                <a:latin typeface="Times New Roman"/>
                <a:cs typeface="Times New Roman"/>
              </a:rPr>
              <a:t>and</a:t>
            </a:r>
            <a:r>
              <a:rPr sz="2000" spc="-10" dirty="0">
                <a:solidFill>
                  <a:srgbClr val="404040"/>
                </a:solidFill>
                <a:latin typeface="Times New Roman"/>
                <a:cs typeface="Times New Roman"/>
              </a:rPr>
              <a:t> </a:t>
            </a:r>
            <a:r>
              <a:rPr sz="2000" dirty="0">
                <a:solidFill>
                  <a:srgbClr val="404040"/>
                </a:solidFill>
                <a:latin typeface="Times New Roman"/>
                <a:cs typeface="Times New Roman"/>
              </a:rPr>
              <a:t>recall</a:t>
            </a:r>
            <a:r>
              <a:rPr sz="2000" spc="-30" dirty="0">
                <a:solidFill>
                  <a:srgbClr val="404040"/>
                </a:solidFill>
                <a:latin typeface="Times New Roman"/>
                <a:cs typeface="Times New Roman"/>
              </a:rPr>
              <a:t> </a:t>
            </a:r>
            <a:r>
              <a:rPr sz="2000" spc="-5" dirty="0">
                <a:solidFill>
                  <a:srgbClr val="404040"/>
                </a:solidFill>
                <a:latin typeface="Times New Roman"/>
                <a:cs typeface="Times New Roman"/>
              </a:rPr>
              <a:t>metrics.</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5644490" cy="756920"/>
          </a:xfrm>
          <a:prstGeom prst="rect">
            <a:avLst/>
          </a:prstGeom>
        </p:spPr>
        <p:txBody>
          <a:bodyPr vert="horz" wrap="square" lIns="0" tIns="12700" rIns="0" bIns="0" rtlCol="0">
            <a:spAutoFit/>
          </a:bodyPr>
          <a:lstStyle/>
          <a:p>
            <a:pPr marL="12700">
              <a:lnSpc>
                <a:spcPct val="100000"/>
              </a:lnSpc>
              <a:spcBef>
                <a:spcPts val="100"/>
              </a:spcBef>
            </a:pPr>
            <a:r>
              <a:rPr sz="4800" i="1" spc="-45" dirty="0"/>
              <a:t>TOOLS</a:t>
            </a:r>
            <a:r>
              <a:rPr sz="4800" i="1" spc="-90" dirty="0"/>
              <a:t> </a:t>
            </a:r>
            <a:r>
              <a:rPr sz="4800" i="1" spc="-10" dirty="0"/>
              <a:t>USED</a:t>
            </a:r>
          </a:p>
        </p:txBody>
      </p:sp>
      <p:sp>
        <p:nvSpPr>
          <p:cNvPr id="3" name="object 3"/>
          <p:cNvSpPr txBox="1"/>
          <p:nvPr/>
        </p:nvSpPr>
        <p:spPr>
          <a:xfrm>
            <a:off x="756310" y="2059444"/>
            <a:ext cx="8342630" cy="4058285"/>
          </a:xfrm>
          <a:prstGeom prst="rect">
            <a:avLst/>
          </a:prstGeom>
        </p:spPr>
        <p:txBody>
          <a:bodyPr vert="horz" wrap="square" lIns="0" tIns="107950" rIns="0" bIns="0" rtlCol="0">
            <a:spAutoFit/>
          </a:bodyPr>
          <a:lstStyle/>
          <a:p>
            <a:pPr marL="355600" indent="-342900">
              <a:lnSpc>
                <a:spcPct val="100000"/>
              </a:lnSpc>
              <a:spcBef>
                <a:spcPts val="850"/>
              </a:spcBef>
              <a:buClr>
                <a:srgbClr val="90C225"/>
              </a:buClr>
              <a:buSzPct val="80000"/>
              <a:buFont typeface="Wingdings"/>
              <a:buChar char=""/>
              <a:tabLst>
                <a:tab pos="354965" algn="l"/>
                <a:tab pos="355600" algn="l"/>
              </a:tabLst>
            </a:pPr>
            <a:r>
              <a:rPr sz="2000" b="1" dirty="0">
                <a:solidFill>
                  <a:srgbClr val="404040"/>
                </a:solidFill>
                <a:latin typeface="Times New Roman"/>
                <a:cs typeface="Times New Roman"/>
              </a:rPr>
              <a:t>Python</a:t>
            </a:r>
            <a:endParaRPr sz="2000">
              <a:latin typeface="Times New Roman"/>
              <a:cs typeface="Times New Roman"/>
            </a:endParaRPr>
          </a:p>
          <a:p>
            <a:pPr marL="393700">
              <a:lnSpc>
                <a:spcPct val="100000"/>
              </a:lnSpc>
              <a:spcBef>
                <a:spcPts val="755"/>
              </a:spcBef>
            </a:pPr>
            <a:r>
              <a:rPr sz="2000" dirty="0">
                <a:solidFill>
                  <a:srgbClr val="404040"/>
                </a:solidFill>
                <a:latin typeface="Times New Roman"/>
                <a:cs typeface="Times New Roman"/>
              </a:rPr>
              <a:t>Core</a:t>
            </a:r>
            <a:r>
              <a:rPr sz="2000" spc="-10" dirty="0">
                <a:solidFill>
                  <a:srgbClr val="404040"/>
                </a:solidFill>
                <a:latin typeface="Times New Roman"/>
                <a:cs typeface="Times New Roman"/>
              </a:rPr>
              <a:t> </a:t>
            </a:r>
            <a:r>
              <a:rPr sz="2000" dirty="0">
                <a:solidFill>
                  <a:srgbClr val="404040"/>
                </a:solidFill>
                <a:latin typeface="Times New Roman"/>
                <a:cs typeface="Times New Roman"/>
              </a:rPr>
              <a:t>language</a:t>
            </a:r>
            <a:r>
              <a:rPr sz="2000" spc="-45" dirty="0">
                <a:solidFill>
                  <a:srgbClr val="404040"/>
                </a:solidFill>
                <a:latin typeface="Times New Roman"/>
                <a:cs typeface="Times New Roman"/>
              </a:rPr>
              <a:t> </a:t>
            </a:r>
            <a:r>
              <a:rPr sz="2000" dirty="0">
                <a:solidFill>
                  <a:srgbClr val="404040"/>
                </a:solidFill>
                <a:latin typeface="Times New Roman"/>
                <a:cs typeface="Times New Roman"/>
              </a:rPr>
              <a:t>for</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implementing</a:t>
            </a:r>
            <a:r>
              <a:rPr sz="2000" spc="-10" dirty="0">
                <a:solidFill>
                  <a:srgbClr val="404040"/>
                </a:solidFill>
                <a:latin typeface="Times New Roman"/>
                <a:cs typeface="Times New Roman"/>
              </a:rPr>
              <a:t> </a:t>
            </a:r>
            <a:r>
              <a:rPr sz="2000" dirty="0">
                <a:solidFill>
                  <a:srgbClr val="404040"/>
                </a:solidFill>
                <a:latin typeface="Times New Roman"/>
                <a:cs typeface="Times New Roman"/>
              </a:rPr>
              <a:t>the</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model</a:t>
            </a:r>
            <a:r>
              <a:rPr sz="2000" spc="-10" dirty="0">
                <a:solidFill>
                  <a:srgbClr val="404040"/>
                </a:solidFill>
                <a:latin typeface="Times New Roman"/>
                <a:cs typeface="Times New Roman"/>
              </a:rPr>
              <a:t> </a:t>
            </a:r>
            <a:r>
              <a:rPr sz="2000" dirty="0">
                <a:solidFill>
                  <a:srgbClr val="404040"/>
                </a:solidFill>
                <a:latin typeface="Times New Roman"/>
                <a:cs typeface="Times New Roman"/>
              </a:rPr>
              <a:t>and handling</a:t>
            </a:r>
            <a:r>
              <a:rPr sz="2000" spc="-25" dirty="0">
                <a:solidFill>
                  <a:srgbClr val="404040"/>
                </a:solidFill>
                <a:latin typeface="Times New Roman"/>
                <a:cs typeface="Times New Roman"/>
              </a:rPr>
              <a:t> </a:t>
            </a:r>
            <a:r>
              <a:rPr sz="2000" dirty="0">
                <a:solidFill>
                  <a:srgbClr val="404040"/>
                </a:solidFill>
                <a:latin typeface="Times New Roman"/>
                <a:cs typeface="Times New Roman"/>
              </a:rPr>
              <a:t>data</a:t>
            </a:r>
            <a:r>
              <a:rPr sz="2000" spc="-25" dirty="0">
                <a:solidFill>
                  <a:srgbClr val="404040"/>
                </a:solidFill>
                <a:latin typeface="Times New Roman"/>
                <a:cs typeface="Times New Roman"/>
              </a:rPr>
              <a:t> </a:t>
            </a:r>
            <a:r>
              <a:rPr sz="2000" dirty="0">
                <a:solidFill>
                  <a:srgbClr val="404040"/>
                </a:solidFill>
                <a:latin typeface="Times New Roman"/>
                <a:cs typeface="Times New Roman"/>
              </a:rPr>
              <a:t>processing</a:t>
            </a:r>
            <a:r>
              <a:rPr sz="1800" dirty="0">
                <a:solidFill>
                  <a:srgbClr val="404040"/>
                </a:solidFill>
                <a:latin typeface="Times New Roman"/>
                <a:cs typeface="Times New Roman"/>
              </a:rPr>
              <a:t>.</a:t>
            </a:r>
            <a:endParaRPr sz="1800">
              <a:latin typeface="Times New Roman"/>
              <a:cs typeface="Times New Roman"/>
            </a:endParaRPr>
          </a:p>
          <a:p>
            <a:pPr marL="355600" indent="-342900">
              <a:lnSpc>
                <a:spcPct val="100000"/>
              </a:lnSpc>
              <a:spcBef>
                <a:spcPts val="770"/>
              </a:spcBef>
              <a:buClr>
                <a:srgbClr val="90C225"/>
              </a:buClr>
              <a:buSzPct val="80000"/>
              <a:buFont typeface="Wingdings"/>
              <a:buChar char=""/>
              <a:tabLst>
                <a:tab pos="354965" algn="l"/>
                <a:tab pos="355600" algn="l"/>
              </a:tabLst>
            </a:pPr>
            <a:r>
              <a:rPr sz="2000" b="1" spc="-20" dirty="0">
                <a:solidFill>
                  <a:srgbClr val="404040"/>
                </a:solidFill>
                <a:latin typeface="Times New Roman"/>
                <a:cs typeface="Times New Roman"/>
              </a:rPr>
              <a:t>TenserFlow</a:t>
            </a:r>
            <a:endParaRPr sz="2000">
              <a:latin typeface="Times New Roman"/>
              <a:cs typeface="Times New Roman"/>
            </a:endParaRPr>
          </a:p>
          <a:p>
            <a:pPr marL="469900" marR="151130">
              <a:lnSpc>
                <a:spcPts val="2160"/>
              </a:lnSpc>
              <a:spcBef>
                <a:spcPts val="1030"/>
              </a:spcBef>
            </a:pPr>
            <a:r>
              <a:rPr sz="2000" dirty="0">
                <a:solidFill>
                  <a:srgbClr val="404040"/>
                </a:solidFill>
                <a:latin typeface="Times New Roman"/>
                <a:cs typeface="Times New Roman"/>
              </a:rPr>
              <a:t>Used</a:t>
            </a:r>
            <a:r>
              <a:rPr sz="2000" spc="-15" dirty="0">
                <a:solidFill>
                  <a:srgbClr val="404040"/>
                </a:solidFill>
                <a:latin typeface="Times New Roman"/>
                <a:cs typeface="Times New Roman"/>
              </a:rPr>
              <a:t> </a:t>
            </a:r>
            <a:r>
              <a:rPr sz="2000" dirty="0">
                <a:solidFill>
                  <a:srgbClr val="404040"/>
                </a:solidFill>
                <a:latin typeface="Times New Roman"/>
                <a:cs typeface="Times New Roman"/>
              </a:rPr>
              <a:t>for</a:t>
            </a:r>
            <a:r>
              <a:rPr sz="2000" spc="-10" dirty="0">
                <a:solidFill>
                  <a:srgbClr val="404040"/>
                </a:solidFill>
                <a:latin typeface="Times New Roman"/>
                <a:cs typeface="Times New Roman"/>
              </a:rPr>
              <a:t> </a:t>
            </a:r>
            <a:r>
              <a:rPr sz="2000" dirty="0">
                <a:solidFill>
                  <a:srgbClr val="404040"/>
                </a:solidFill>
                <a:latin typeface="Times New Roman"/>
                <a:cs typeface="Times New Roman"/>
              </a:rPr>
              <a:t>loading</a:t>
            </a:r>
            <a:r>
              <a:rPr sz="2000" spc="-30" dirty="0">
                <a:solidFill>
                  <a:srgbClr val="404040"/>
                </a:solidFill>
                <a:latin typeface="Times New Roman"/>
                <a:cs typeface="Times New Roman"/>
              </a:rPr>
              <a:t> </a:t>
            </a:r>
            <a:r>
              <a:rPr sz="2000" dirty="0">
                <a:solidFill>
                  <a:srgbClr val="404040"/>
                </a:solidFill>
                <a:latin typeface="Times New Roman"/>
                <a:cs typeface="Times New Roman"/>
              </a:rPr>
              <a:t>and</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utilizing</a:t>
            </a:r>
            <a:r>
              <a:rPr sz="2000" spc="-30" dirty="0">
                <a:solidFill>
                  <a:srgbClr val="404040"/>
                </a:solidFill>
                <a:latin typeface="Times New Roman"/>
                <a:cs typeface="Times New Roman"/>
              </a:rPr>
              <a:t> </a:t>
            </a:r>
            <a:r>
              <a:rPr sz="2000" dirty="0">
                <a:solidFill>
                  <a:srgbClr val="404040"/>
                </a:solidFill>
                <a:latin typeface="Times New Roman"/>
                <a:cs typeface="Times New Roman"/>
              </a:rPr>
              <a:t>the</a:t>
            </a:r>
            <a:r>
              <a:rPr sz="2000" spc="-20" dirty="0">
                <a:solidFill>
                  <a:srgbClr val="404040"/>
                </a:solidFill>
                <a:latin typeface="Times New Roman"/>
                <a:cs typeface="Times New Roman"/>
              </a:rPr>
              <a:t> </a:t>
            </a:r>
            <a:r>
              <a:rPr sz="2000" dirty="0">
                <a:solidFill>
                  <a:srgbClr val="404040"/>
                </a:solidFill>
                <a:latin typeface="Times New Roman"/>
                <a:cs typeface="Times New Roman"/>
              </a:rPr>
              <a:t>ResNet-50</a:t>
            </a:r>
            <a:r>
              <a:rPr sz="2000" spc="-20" dirty="0">
                <a:solidFill>
                  <a:srgbClr val="404040"/>
                </a:solidFill>
                <a:latin typeface="Times New Roman"/>
                <a:cs typeface="Times New Roman"/>
              </a:rPr>
              <a:t> </a:t>
            </a:r>
            <a:r>
              <a:rPr sz="2000" dirty="0">
                <a:solidFill>
                  <a:srgbClr val="404040"/>
                </a:solidFill>
                <a:latin typeface="Times New Roman"/>
                <a:cs typeface="Times New Roman"/>
              </a:rPr>
              <a:t>deep learning</a:t>
            </a:r>
            <a:r>
              <a:rPr sz="2000" spc="-35" dirty="0">
                <a:solidFill>
                  <a:srgbClr val="404040"/>
                </a:solidFill>
                <a:latin typeface="Times New Roman"/>
                <a:cs typeface="Times New Roman"/>
              </a:rPr>
              <a:t> </a:t>
            </a:r>
            <a:r>
              <a:rPr sz="2000" spc="-5" dirty="0">
                <a:solidFill>
                  <a:srgbClr val="404040"/>
                </a:solidFill>
                <a:latin typeface="Times New Roman"/>
                <a:cs typeface="Times New Roman"/>
              </a:rPr>
              <a:t>model</a:t>
            </a:r>
            <a:r>
              <a:rPr sz="2000" spc="-15" dirty="0">
                <a:solidFill>
                  <a:srgbClr val="404040"/>
                </a:solidFill>
                <a:latin typeface="Times New Roman"/>
                <a:cs typeface="Times New Roman"/>
              </a:rPr>
              <a:t> </a:t>
            </a:r>
            <a:r>
              <a:rPr sz="2000" dirty="0">
                <a:solidFill>
                  <a:srgbClr val="404040"/>
                </a:solidFill>
                <a:latin typeface="Times New Roman"/>
                <a:cs typeface="Times New Roman"/>
              </a:rPr>
              <a:t>to</a:t>
            </a:r>
            <a:r>
              <a:rPr sz="2000" spc="-5" dirty="0">
                <a:solidFill>
                  <a:srgbClr val="404040"/>
                </a:solidFill>
                <a:latin typeface="Times New Roman"/>
                <a:cs typeface="Times New Roman"/>
              </a:rPr>
              <a:t> </a:t>
            </a:r>
            <a:r>
              <a:rPr sz="2000" dirty="0">
                <a:solidFill>
                  <a:srgbClr val="404040"/>
                </a:solidFill>
                <a:latin typeface="Times New Roman"/>
                <a:cs typeface="Times New Roman"/>
              </a:rPr>
              <a:t>extract </a:t>
            </a:r>
            <a:r>
              <a:rPr sz="2000" spc="-484" dirty="0">
                <a:solidFill>
                  <a:srgbClr val="404040"/>
                </a:solidFill>
                <a:latin typeface="Times New Roman"/>
                <a:cs typeface="Times New Roman"/>
              </a:rPr>
              <a:t> </a:t>
            </a:r>
            <a:r>
              <a:rPr sz="2000" dirty="0">
                <a:solidFill>
                  <a:srgbClr val="404040"/>
                </a:solidFill>
                <a:latin typeface="Times New Roman"/>
                <a:cs typeface="Times New Roman"/>
              </a:rPr>
              <a:t>features</a:t>
            </a:r>
            <a:r>
              <a:rPr sz="2000" spc="-40" dirty="0">
                <a:solidFill>
                  <a:srgbClr val="404040"/>
                </a:solidFill>
                <a:latin typeface="Times New Roman"/>
                <a:cs typeface="Times New Roman"/>
              </a:rPr>
              <a:t> </a:t>
            </a:r>
            <a:r>
              <a:rPr sz="2000" dirty="0">
                <a:solidFill>
                  <a:srgbClr val="404040"/>
                </a:solidFill>
                <a:latin typeface="Times New Roman"/>
                <a:cs typeface="Times New Roman"/>
              </a:rPr>
              <a:t>from</a:t>
            </a:r>
            <a:r>
              <a:rPr sz="2000" spc="-40" dirty="0">
                <a:solidFill>
                  <a:srgbClr val="404040"/>
                </a:solidFill>
                <a:latin typeface="Times New Roman"/>
                <a:cs typeface="Times New Roman"/>
              </a:rPr>
              <a:t> </a:t>
            </a:r>
            <a:r>
              <a:rPr sz="2000" dirty="0">
                <a:solidFill>
                  <a:srgbClr val="404040"/>
                </a:solidFill>
                <a:latin typeface="Times New Roman"/>
                <a:cs typeface="Times New Roman"/>
              </a:rPr>
              <a:t>video</a:t>
            </a:r>
            <a:r>
              <a:rPr sz="2000" spc="-15" dirty="0">
                <a:solidFill>
                  <a:srgbClr val="404040"/>
                </a:solidFill>
                <a:latin typeface="Times New Roman"/>
                <a:cs typeface="Times New Roman"/>
              </a:rPr>
              <a:t> </a:t>
            </a:r>
            <a:r>
              <a:rPr sz="2000" spc="-5" dirty="0">
                <a:solidFill>
                  <a:srgbClr val="404040"/>
                </a:solidFill>
                <a:latin typeface="Times New Roman"/>
                <a:cs typeface="Times New Roman"/>
              </a:rPr>
              <a:t>frames.</a:t>
            </a:r>
            <a:endParaRPr sz="2000">
              <a:latin typeface="Times New Roman"/>
              <a:cs typeface="Times New Roman"/>
            </a:endParaRPr>
          </a:p>
          <a:p>
            <a:pPr marL="355600" indent="-342900">
              <a:lnSpc>
                <a:spcPct val="100000"/>
              </a:lnSpc>
              <a:spcBef>
                <a:spcPts val="725"/>
              </a:spcBef>
              <a:buClr>
                <a:srgbClr val="90C225"/>
              </a:buClr>
              <a:buSzPct val="80000"/>
              <a:buFont typeface="Wingdings"/>
              <a:buChar char=""/>
              <a:tabLst>
                <a:tab pos="354965" algn="l"/>
                <a:tab pos="355600" algn="l"/>
              </a:tabLst>
            </a:pPr>
            <a:r>
              <a:rPr sz="2000" b="1" dirty="0">
                <a:solidFill>
                  <a:srgbClr val="404040"/>
                </a:solidFill>
                <a:latin typeface="Times New Roman"/>
                <a:cs typeface="Times New Roman"/>
              </a:rPr>
              <a:t>OpenCV</a:t>
            </a:r>
            <a:endParaRPr sz="2000">
              <a:latin typeface="Times New Roman"/>
              <a:cs typeface="Times New Roman"/>
            </a:endParaRPr>
          </a:p>
          <a:p>
            <a:pPr marL="469900" marR="5080">
              <a:lnSpc>
                <a:spcPts val="2160"/>
              </a:lnSpc>
              <a:spcBef>
                <a:spcPts val="1040"/>
              </a:spcBef>
            </a:pPr>
            <a:r>
              <a:rPr sz="2000" dirty="0">
                <a:solidFill>
                  <a:srgbClr val="404040"/>
                </a:solidFill>
                <a:latin typeface="Times New Roman"/>
                <a:cs typeface="Times New Roman"/>
              </a:rPr>
              <a:t>Provides</a:t>
            </a:r>
            <a:r>
              <a:rPr sz="2000" spc="-45" dirty="0">
                <a:solidFill>
                  <a:srgbClr val="404040"/>
                </a:solidFill>
                <a:latin typeface="Times New Roman"/>
                <a:cs typeface="Times New Roman"/>
              </a:rPr>
              <a:t> </a:t>
            </a:r>
            <a:r>
              <a:rPr sz="2000" dirty="0">
                <a:solidFill>
                  <a:srgbClr val="404040"/>
                </a:solidFill>
                <a:latin typeface="Times New Roman"/>
                <a:cs typeface="Times New Roman"/>
              </a:rPr>
              <a:t>functions</a:t>
            </a:r>
            <a:r>
              <a:rPr sz="2000" spc="-45" dirty="0">
                <a:solidFill>
                  <a:srgbClr val="404040"/>
                </a:solidFill>
                <a:latin typeface="Times New Roman"/>
                <a:cs typeface="Times New Roman"/>
              </a:rPr>
              <a:t> </a:t>
            </a:r>
            <a:r>
              <a:rPr sz="2000" dirty="0">
                <a:solidFill>
                  <a:srgbClr val="404040"/>
                </a:solidFill>
                <a:latin typeface="Times New Roman"/>
                <a:cs typeface="Times New Roman"/>
              </a:rPr>
              <a:t>to</a:t>
            </a:r>
            <a:r>
              <a:rPr sz="2000" spc="-10" dirty="0">
                <a:solidFill>
                  <a:srgbClr val="404040"/>
                </a:solidFill>
                <a:latin typeface="Times New Roman"/>
                <a:cs typeface="Times New Roman"/>
              </a:rPr>
              <a:t> </a:t>
            </a:r>
            <a:r>
              <a:rPr sz="2000" dirty="0">
                <a:solidFill>
                  <a:srgbClr val="404040"/>
                </a:solidFill>
                <a:latin typeface="Times New Roman"/>
                <a:cs typeface="Times New Roman"/>
              </a:rPr>
              <a:t>process</a:t>
            </a:r>
            <a:r>
              <a:rPr sz="2000" spc="-25" dirty="0">
                <a:solidFill>
                  <a:srgbClr val="404040"/>
                </a:solidFill>
                <a:latin typeface="Times New Roman"/>
                <a:cs typeface="Times New Roman"/>
              </a:rPr>
              <a:t> </a:t>
            </a:r>
            <a:r>
              <a:rPr sz="2000" dirty="0">
                <a:solidFill>
                  <a:srgbClr val="404040"/>
                </a:solidFill>
                <a:latin typeface="Times New Roman"/>
                <a:cs typeface="Times New Roman"/>
              </a:rPr>
              <a:t>and</a:t>
            </a:r>
            <a:r>
              <a:rPr sz="2000" spc="-15" dirty="0">
                <a:solidFill>
                  <a:srgbClr val="404040"/>
                </a:solidFill>
                <a:latin typeface="Times New Roman"/>
                <a:cs typeface="Times New Roman"/>
              </a:rPr>
              <a:t> </a:t>
            </a:r>
            <a:r>
              <a:rPr sz="2000" dirty="0">
                <a:solidFill>
                  <a:srgbClr val="404040"/>
                </a:solidFill>
                <a:latin typeface="Times New Roman"/>
                <a:cs typeface="Times New Roman"/>
              </a:rPr>
              <a:t>handle</a:t>
            </a:r>
            <a:r>
              <a:rPr sz="2000" spc="-20" dirty="0">
                <a:solidFill>
                  <a:srgbClr val="404040"/>
                </a:solidFill>
                <a:latin typeface="Times New Roman"/>
                <a:cs typeface="Times New Roman"/>
              </a:rPr>
              <a:t> </a:t>
            </a:r>
            <a:r>
              <a:rPr sz="2000" dirty="0">
                <a:solidFill>
                  <a:srgbClr val="404040"/>
                </a:solidFill>
                <a:latin typeface="Times New Roman"/>
                <a:cs typeface="Times New Roman"/>
              </a:rPr>
              <a:t>video</a:t>
            </a:r>
            <a:r>
              <a:rPr sz="2000" spc="-30" dirty="0">
                <a:solidFill>
                  <a:srgbClr val="404040"/>
                </a:solidFill>
                <a:latin typeface="Times New Roman"/>
                <a:cs typeface="Times New Roman"/>
              </a:rPr>
              <a:t> </a:t>
            </a:r>
            <a:r>
              <a:rPr sz="2000" dirty="0">
                <a:solidFill>
                  <a:srgbClr val="404040"/>
                </a:solidFill>
                <a:latin typeface="Times New Roman"/>
                <a:cs typeface="Times New Roman"/>
              </a:rPr>
              <a:t>data,</a:t>
            </a:r>
            <a:r>
              <a:rPr sz="2000" spc="-15" dirty="0">
                <a:solidFill>
                  <a:srgbClr val="404040"/>
                </a:solidFill>
                <a:latin typeface="Times New Roman"/>
                <a:cs typeface="Times New Roman"/>
              </a:rPr>
              <a:t> </a:t>
            </a:r>
            <a:r>
              <a:rPr sz="2000" dirty="0">
                <a:solidFill>
                  <a:srgbClr val="404040"/>
                </a:solidFill>
                <a:latin typeface="Times New Roman"/>
                <a:cs typeface="Times New Roman"/>
              </a:rPr>
              <a:t>such</a:t>
            </a:r>
            <a:r>
              <a:rPr sz="2000" spc="-10" dirty="0">
                <a:solidFill>
                  <a:srgbClr val="404040"/>
                </a:solidFill>
                <a:latin typeface="Times New Roman"/>
                <a:cs typeface="Times New Roman"/>
              </a:rPr>
              <a:t> </a:t>
            </a:r>
            <a:r>
              <a:rPr sz="2000" dirty="0">
                <a:solidFill>
                  <a:srgbClr val="404040"/>
                </a:solidFill>
                <a:latin typeface="Times New Roman"/>
                <a:cs typeface="Times New Roman"/>
              </a:rPr>
              <a:t>as </a:t>
            </a:r>
            <a:r>
              <a:rPr sz="2000" spc="-5" dirty="0">
                <a:solidFill>
                  <a:srgbClr val="404040"/>
                </a:solidFill>
                <a:latin typeface="Times New Roman"/>
                <a:cs typeface="Times New Roman"/>
              </a:rPr>
              <a:t>frame </a:t>
            </a:r>
            <a:r>
              <a:rPr sz="2000" dirty="0">
                <a:solidFill>
                  <a:srgbClr val="404040"/>
                </a:solidFill>
                <a:latin typeface="Times New Roman"/>
                <a:cs typeface="Times New Roman"/>
              </a:rPr>
              <a:t>extraction </a:t>
            </a:r>
            <a:r>
              <a:rPr sz="2000" spc="-484" dirty="0">
                <a:solidFill>
                  <a:srgbClr val="404040"/>
                </a:solidFill>
                <a:latin typeface="Times New Roman"/>
                <a:cs typeface="Times New Roman"/>
              </a:rPr>
              <a:t> </a:t>
            </a:r>
            <a:r>
              <a:rPr sz="2000" dirty="0">
                <a:solidFill>
                  <a:srgbClr val="404040"/>
                </a:solidFill>
                <a:latin typeface="Times New Roman"/>
                <a:cs typeface="Times New Roman"/>
              </a:rPr>
              <a:t>and</a:t>
            </a:r>
            <a:r>
              <a:rPr sz="2000" spc="200" dirty="0">
                <a:solidFill>
                  <a:srgbClr val="404040"/>
                </a:solidFill>
                <a:latin typeface="Times New Roman"/>
                <a:cs typeface="Times New Roman"/>
              </a:rPr>
              <a:t> </a:t>
            </a:r>
            <a:r>
              <a:rPr sz="2000" dirty="0">
                <a:solidFill>
                  <a:srgbClr val="404040"/>
                </a:solidFill>
                <a:latin typeface="Times New Roman"/>
                <a:cs typeface="Times New Roman"/>
              </a:rPr>
              <a:t>resizing.</a:t>
            </a:r>
            <a:endParaRPr sz="2000">
              <a:latin typeface="Times New Roman"/>
              <a:cs typeface="Times New Roman"/>
            </a:endParaRPr>
          </a:p>
          <a:p>
            <a:pPr marL="355600" indent="-342900">
              <a:lnSpc>
                <a:spcPct val="100000"/>
              </a:lnSpc>
              <a:spcBef>
                <a:spcPts val="725"/>
              </a:spcBef>
              <a:buClr>
                <a:srgbClr val="90C225"/>
              </a:buClr>
              <a:buSzPct val="80000"/>
              <a:buFont typeface="Wingdings"/>
              <a:buChar char=""/>
              <a:tabLst>
                <a:tab pos="354965" algn="l"/>
                <a:tab pos="355600" algn="l"/>
              </a:tabLst>
            </a:pPr>
            <a:r>
              <a:rPr sz="2000" b="1" dirty="0">
                <a:solidFill>
                  <a:srgbClr val="404040"/>
                </a:solidFill>
                <a:latin typeface="Times New Roman"/>
                <a:cs typeface="Times New Roman"/>
              </a:rPr>
              <a:t>NumPy</a:t>
            </a:r>
            <a:endParaRPr sz="2000">
              <a:latin typeface="Times New Roman"/>
              <a:cs typeface="Times New Roman"/>
            </a:endParaRPr>
          </a:p>
          <a:p>
            <a:pPr marL="457200">
              <a:lnSpc>
                <a:spcPts val="2280"/>
              </a:lnSpc>
              <a:spcBef>
                <a:spcPts val="755"/>
              </a:spcBef>
            </a:pPr>
            <a:r>
              <a:rPr sz="2000" dirty="0">
                <a:solidFill>
                  <a:srgbClr val="404040"/>
                </a:solidFill>
                <a:latin typeface="Times New Roman"/>
                <a:cs typeface="Times New Roman"/>
              </a:rPr>
              <a:t>Essential</a:t>
            </a:r>
            <a:r>
              <a:rPr sz="2000" spc="-45" dirty="0">
                <a:solidFill>
                  <a:srgbClr val="404040"/>
                </a:solidFill>
                <a:latin typeface="Times New Roman"/>
                <a:cs typeface="Times New Roman"/>
              </a:rPr>
              <a:t> </a:t>
            </a:r>
            <a:r>
              <a:rPr sz="2000" dirty="0">
                <a:solidFill>
                  <a:srgbClr val="404040"/>
                </a:solidFill>
                <a:latin typeface="Times New Roman"/>
                <a:cs typeface="Times New Roman"/>
              </a:rPr>
              <a:t>for</a:t>
            </a:r>
            <a:r>
              <a:rPr sz="2000" spc="-15" dirty="0">
                <a:solidFill>
                  <a:srgbClr val="404040"/>
                </a:solidFill>
                <a:latin typeface="Times New Roman"/>
                <a:cs typeface="Times New Roman"/>
              </a:rPr>
              <a:t> </a:t>
            </a:r>
            <a:r>
              <a:rPr sz="2000" dirty="0">
                <a:solidFill>
                  <a:srgbClr val="404040"/>
                </a:solidFill>
                <a:latin typeface="Times New Roman"/>
                <a:cs typeface="Times New Roman"/>
              </a:rPr>
              <a:t>handling</a:t>
            </a:r>
            <a:r>
              <a:rPr sz="2000" spc="-40" dirty="0">
                <a:solidFill>
                  <a:srgbClr val="404040"/>
                </a:solidFill>
                <a:latin typeface="Times New Roman"/>
                <a:cs typeface="Times New Roman"/>
              </a:rPr>
              <a:t> </a:t>
            </a:r>
            <a:r>
              <a:rPr sz="2000" dirty="0">
                <a:solidFill>
                  <a:srgbClr val="404040"/>
                </a:solidFill>
                <a:latin typeface="Times New Roman"/>
                <a:cs typeface="Times New Roman"/>
              </a:rPr>
              <a:t>numerical</a:t>
            </a:r>
            <a:r>
              <a:rPr sz="2000" spc="-35" dirty="0">
                <a:solidFill>
                  <a:srgbClr val="404040"/>
                </a:solidFill>
                <a:latin typeface="Times New Roman"/>
                <a:cs typeface="Times New Roman"/>
              </a:rPr>
              <a:t> </a:t>
            </a:r>
            <a:r>
              <a:rPr sz="2000" dirty="0">
                <a:solidFill>
                  <a:srgbClr val="404040"/>
                </a:solidFill>
                <a:latin typeface="Times New Roman"/>
                <a:cs typeface="Times New Roman"/>
              </a:rPr>
              <a:t>data,</a:t>
            </a:r>
            <a:r>
              <a:rPr sz="2000" spc="-20" dirty="0">
                <a:solidFill>
                  <a:srgbClr val="404040"/>
                </a:solidFill>
                <a:latin typeface="Times New Roman"/>
                <a:cs typeface="Times New Roman"/>
              </a:rPr>
              <a:t> </a:t>
            </a:r>
            <a:r>
              <a:rPr sz="2000" spc="-5" dirty="0">
                <a:solidFill>
                  <a:srgbClr val="404040"/>
                </a:solidFill>
                <a:latin typeface="Times New Roman"/>
                <a:cs typeface="Times New Roman"/>
              </a:rPr>
              <a:t>matrix </a:t>
            </a:r>
            <a:r>
              <a:rPr sz="2000" dirty="0">
                <a:solidFill>
                  <a:srgbClr val="404040"/>
                </a:solidFill>
                <a:latin typeface="Times New Roman"/>
                <a:cs typeface="Times New Roman"/>
              </a:rPr>
              <a:t>operations,</a:t>
            </a:r>
            <a:r>
              <a:rPr sz="2000" spc="-45" dirty="0">
                <a:solidFill>
                  <a:srgbClr val="404040"/>
                </a:solidFill>
                <a:latin typeface="Times New Roman"/>
                <a:cs typeface="Times New Roman"/>
              </a:rPr>
              <a:t> </a:t>
            </a:r>
            <a:r>
              <a:rPr sz="2000" dirty="0">
                <a:solidFill>
                  <a:srgbClr val="404040"/>
                </a:solidFill>
                <a:latin typeface="Times New Roman"/>
                <a:cs typeface="Times New Roman"/>
              </a:rPr>
              <a:t>and </a:t>
            </a:r>
            <a:r>
              <a:rPr sz="2000" spc="-5" dirty="0">
                <a:solidFill>
                  <a:srgbClr val="404040"/>
                </a:solidFill>
                <a:latin typeface="Times New Roman"/>
                <a:cs typeface="Times New Roman"/>
              </a:rPr>
              <a:t>efficient</a:t>
            </a:r>
            <a:r>
              <a:rPr sz="2000" spc="-40" dirty="0">
                <a:solidFill>
                  <a:srgbClr val="404040"/>
                </a:solidFill>
                <a:latin typeface="Times New Roman"/>
                <a:cs typeface="Times New Roman"/>
              </a:rPr>
              <a:t> </a:t>
            </a:r>
            <a:r>
              <a:rPr sz="2000" dirty="0">
                <a:solidFill>
                  <a:srgbClr val="404040"/>
                </a:solidFill>
                <a:latin typeface="Times New Roman"/>
                <a:cs typeface="Times New Roman"/>
              </a:rPr>
              <a:t>feature</a:t>
            </a:r>
            <a:endParaRPr sz="2000">
              <a:latin typeface="Times New Roman"/>
              <a:cs typeface="Times New Roman"/>
            </a:endParaRPr>
          </a:p>
          <a:p>
            <a:pPr marL="469900">
              <a:lnSpc>
                <a:spcPts val="2280"/>
              </a:lnSpc>
            </a:pPr>
            <a:r>
              <a:rPr sz="2000" dirty="0">
                <a:solidFill>
                  <a:srgbClr val="404040"/>
                </a:solidFill>
                <a:latin typeface="Times New Roman"/>
                <a:cs typeface="Times New Roman"/>
              </a:rPr>
              <a:t>storage.</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6647" y="832191"/>
            <a:ext cx="8426450" cy="2058035"/>
          </a:xfrm>
          <a:prstGeom prst="rect">
            <a:avLst/>
          </a:prstGeom>
        </p:spPr>
        <p:txBody>
          <a:bodyPr vert="horz" wrap="square" lIns="0" tIns="139700" rIns="0" bIns="0" rtlCol="0">
            <a:spAutoFit/>
          </a:bodyPr>
          <a:lstStyle/>
          <a:p>
            <a:pPr marL="355600" indent="-342900">
              <a:lnSpc>
                <a:spcPct val="100000"/>
              </a:lnSpc>
              <a:spcBef>
                <a:spcPts val="1100"/>
              </a:spcBef>
              <a:buClr>
                <a:srgbClr val="90C225"/>
              </a:buClr>
              <a:buSzPct val="80000"/>
              <a:buFont typeface="Wingdings"/>
              <a:buChar char=""/>
              <a:tabLst>
                <a:tab pos="354965" algn="l"/>
                <a:tab pos="355600" algn="l"/>
              </a:tabLst>
            </a:pPr>
            <a:r>
              <a:rPr sz="2000" b="1" dirty="0">
                <a:solidFill>
                  <a:srgbClr val="404040"/>
                </a:solidFill>
                <a:latin typeface="Times New Roman"/>
                <a:cs typeface="Times New Roman"/>
              </a:rPr>
              <a:t>Pandas</a:t>
            </a:r>
            <a:endParaRPr sz="2000">
              <a:latin typeface="Times New Roman"/>
              <a:cs typeface="Times New Roman"/>
            </a:endParaRPr>
          </a:p>
          <a:p>
            <a:pPr marL="329565">
              <a:lnSpc>
                <a:spcPct val="100000"/>
              </a:lnSpc>
              <a:spcBef>
                <a:spcPts val="994"/>
              </a:spcBef>
            </a:pPr>
            <a:r>
              <a:rPr sz="2000" spc="-5" dirty="0">
                <a:solidFill>
                  <a:srgbClr val="404040"/>
                </a:solidFill>
                <a:latin typeface="Times New Roman"/>
                <a:cs typeface="Times New Roman"/>
              </a:rPr>
              <a:t>Utilized</a:t>
            </a:r>
            <a:r>
              <a:rPr sz="2000" spc="-15" dirty="0">
                <a:solidFill>
                  <a:srgbClr val="404040"/>
                </a:solidFill>
                <a:latin typeface="Times New Roman"/>
                <a:cs typeface="Times New Roman"/>
              </a:rPr>
              <a:t> </a:t>
            </a:r>
            <a:r>
              <a:rPr sz="2000" dirty="0">
                <a:solidFill>
                  <a:srgbClr val="404040"/>
                </a:solidFill>
                <a:latin typeface="Times New Roman"/>
                <a:cs typeface="Times New Roman"/>
              </a:rPr>
              <a:t>to</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manage</a:t>
            </a:r>
            <a:r>
              <a:rPr sz="2000" dirty="0">
                <a:solidFill>
                  <a:srgbClr val="404040"/>
                </a:solidFill>
                <a:latin typeface="Times New Roman"/>
                <a:cs typeface="Times New Roman"/>
              </a:rPr>
              <a:t> and</a:t>
            </a:r>
            <a:r>
              <a:rPr sz="2000" spc="-5" dirty="0">
                <a:solidFill>
                  <a:srgbClr val="404040"/>
                </a:solidFill>
                <a:latin typeface="Times New Roman"/>
                <a:cs typeface="Times New Roman"/>
              </a:rPr>
              <a:t> </a:t>
            </a:r>
            <a:r>
              <a:rPr sz="2000" dirty="0">
                <a:solidFill>
                  <a:srgbClr val="404040"/>
                </a:solidFill>
                <a:latin typeface="Times New Roman"/>
                <a:cs typeface="Times New Roman"/>
              </a:rPr>
              <a:t>load</a:t>
            </a:r>
            <a:r>
              <a:rPr sz="2000" spc="-15" dirty="0">
                <a:solidFill>
                  <a:srgbClr val="404040"/>
                </a:solidFill>
                <a:latin typeface="Times New Roman"/>
                <a:cs typeface="Times New Roman"/>
              </a:rPr>
              <a:t> </a:t>
            </a:r>
            <a:r>
              <a:rPr sz="2000" spc="-5" dirty="0">
                <a:solidFill>
                  <a:srgbClr val="404040"/>
                </a:solidFill>
                <a:latin typeface="Times New Roman"/>
                <a:cs typeface="Times New Roman"/>
              </a:rPr>
              <a:t>metadata</a:t>
            </a:r>
            <a:r>
              <a:rPr sz="2000" dirty="0">
                <a:solidFill>
                  <a:srgbClr val="404040"/>
                </a:solidFill>
                <a:latin typeface="Times New Roman"/>
                <a:cs typeface="Times New Roman"/>
              </a:rPr>
              <a:t> from</a:t>
            </a:r>
            <a:r>
              <a:rPr sz="2000" spc="-40" dirty="0">
                <a:solidFill>
                  <a:srgbClr val="404040"/>
                </a:solidFill>
                <a:latin typeface="Times New Roman"/>
                <a:cs typeface="Times New Roman"/>
              </a:rPr>
              <a:t> </a:t>
            </a:r>
            <a:r>
              <a:rPr sz="2000" dirty="0">
                <a:solidFill>
                  <a:srgbClr val="404040"/>
                </a:solidFill>
                <a:latin typeface="Times New Roman"/>
                <a:cs typeface="Times New Roman"/>
              </a:rPr>
              <a:t>CSV</a:t>
            </a:r>
            <a:r>
              <a:rPr sz="2000" spc="-30" dirty="0">
                <a:solidFill>
                  <a:srgbClr val="404040"/>
                </a:solidFill>
                <a:latin typeface="Times New Roman"/>
                <a:cs typeface="Times New Roman"/>
              </a:rPr>
              <a:t> </a:t>
            </a:r>
            <a:r>
              <a:rPr sz="2000" dirty="0">
                <a:solidFill>
                  <a:srgbClr val="404040"/>
                </a:solidFill>
                <a:latin typeface="Times New Roman"/>
                <a:cs typeface="Times New Roman"/>
              </a:rPr>
              <a:t>files.</a:t>
            </a:r>
            <a:endParaRPr sz="2000">
              <a:latin typeface="Times New Roman"/>
              <a:cs typeface="Times New Roman"/>
            </a:endParaRPr>
          </a:p>
          <a:p>
            <a:pPr marL="355600" indent="-342900">
              <a:lnSpc>
                <a:spcPct val="100000"/>
              </a:lnSpc>
              <a:spcBef>
                <a:spcPts val="1010"/>
              </a:spcBef>
              <a:buClr>
                <a:srgbClr val="90C225"/>
              </a:buClr>
              <a:buSzPct val="80000"/>
              <a:buFont typeface="Wingdings"/>
              <a:buChar char=""/>
              <a:tabLst>
                <a:tab pos="354965" algn="l"/>
                <a:tab pos="355600" algn="l"/>
              </a:tabLst>
            </a:pPr>
            <a:r>
              <a:rPr sz="2000" b="1" spc="-5" dirty="0">
                <a:solidFill>
                  <a:srgbClr val="404040"/>
                </a:solidFill>
                <a:latin typeface="Times New Roman"/>
                <a:cs typeface="Times New Roman"/>
              </a:rPr>
              <a:t>scikit-learn</a:t>
            </a:r>
            <a:endParaRPr sz="2000">
              <a:latin typeface="Times New Roman"/>
              <a:cs typeface="Times New Roman"/>
            </a:endParaRPr>
          </a:p>
          <a:p>
            <a:pPr marL="533400">
              <a:lnSpc>
                <a:spcPct val="100000"/>
              </a:lnSpc>
              <a:spcBef>
                <a:spcPts val="994"/>
              </a:spcBef>
            </a:pPr>
            <a:r>
              <a:rPr sz="2000" dirty="0">
                <a:solidFill>
                  <a:srgbClr val="404040"/>
                </a:solidFill>
                <a:latin typeface="Times New Roman"/>
                <a:cs typeface="Times New Roman"/>
              </a:rPr>
              <a:t>Provides</a:t>
            </a:r>
            <a:r>
              <a:rPr sz="2000" spc="-25" dirty="0">
                <a:solidFill>
                  <a:srgbClr val="404040"/>
                </a:solidFill>
                <a:latin typeface="Times New Roman"/>
                <a:cs typeface="Times New Roman"/>
              </a:rPr>
              <a:t> </a:t>
            </a:r>
            <a:r>
              <a:rPr sz="2000" dirty="0">
                <a:solidFill>
                  <a:srgbClr val="404040"/>
                </a:solidFill>
                <a:latin typeface="Times New Roman"/>
                <a:cs typeface="Times New Roman"/>
              </a:rPr>
              <a:t>cosine</a:t>
            </a:r>
            <a:r>
              <a:rPr sz="2000" spc="-25" dirty="0">
                <a:solidFill>
                  <a:srgbClr val="404040"/>
                </a:solidFill>
                <a:latin typeface="Times New Roman"/>
                <a:cs typeface="Times New Roman"/>
              </a:rPr>
              <a:t> </a:t>
            </a:r>
            <a:r>
              <a:rPr sz="2000" spc="-5" dirty="0">
                <a:solidFill>
                  <a:srgbClr val="404040"/>
                </a:solidFill>
                <a:latin typeface="Times New Roman"/>
                <a:cs typeface="Times New Roman"/>
              </a:rPr>
              <a:t>similarity </a:t>
            </a:r>
            <a:r>
              <a:rPr sz="2000" dirty="0">
                <a:solidFill>
                  <a:srgbClr val="404040"/>
                </a:solidFill>
                <a:latin typeface="Times New Roman"/>
                <a:cs typeface="Times New Roman"/>
              </a:rPr>
              <a:t>functionality</a:t>
            </a:r>
            <a:r>
              <a:rPr sz="2000" spc="-35" dirty="0">
                <a:solidFill>
                  <a:srgbClr val="404040"/>
                </a:solidFill>
                <a:latin typeface="Times New Roman"/>
                <a:cs typeface="Times New Roman"/>
              </a:rPr>
              <a:t> </a:t>
            </a:r>
            <a:r>
              <a:rPr sz="2000" dirty="0">
                <a:solidFill>
                  <a:srgbClr val="404040"/>
                </a:solidFill>
                <a:latin typeface="Times New Roman"/>
                <a:cs typeface="Times New Roman"/>
              </a:rPr>
              <a:t>to</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measure</a:t>
            </a:r>
            <a:r>
              <a:rPr sz="2000" dirty="0">
                <a:solidFill>
                  <a:srgbClr val="404040"/>
                </a:solidFill>
                <a:latin typeface="Times New Roman"/>
                <a:cs typeface="Times New Roman"/>
              </a:rPr>
              <a:t> </a:t>
            </a:r>
            <a:r>
              <a:rPr sz="2000" spc="-5" dirty="0">
                <a:solidFill>
                  <a:srgbClr val="404040"/>
                </a:solidFill>
                <a:latin typeface="Times New Roman"/>
                <a:cs typeface="Times New Roman"/>
              </a:rPr>
              <a:t>similarity </a:t>
            </a:r>
            <a:r>
              <a:rPr sz="2000" dirty="0">
                <a:solidFill>
                  <a:srgbClr val="404040"/>
                </a:solidFill>
                <a:latin typeface="Times New Roman"/>
                <a:cs typeface="Times New Roman"/>
              </a:rPr>
              <a:t>between feature</a:t>
            </a:r>
            <a:endParaRPr sz="2000">
              <a:latin typeface="Times New Roman"/>
              <a:cs typeface="Times New Roman"/>
            </a:endParaRPr>
          </a:p>
          <a:p>
            <a:pPr marL="469900">
              <a:lnSpc>
                <a:spcPct val="100000"/>
              </a:lnSpc>
            </a:pPr>
            <a:r>
              <a:rPr sz="2000" dirty="0">
                <a:solidFill>
                  <a:srgbClr val="404040"/>
                </a:solidFill>
                <a:latin typeface="Times New Roman"/>
                <a:cs typeface="Times New Roman"/>
              </a:rPr>
              <a:t>vectors,</a:t>
            </a:r>
            <a:r>
              <a:rPr sz="2000" spc="-30" dirty="0">
                <a:solidFill>
                  <a:srgbClr val="404040"/>
                </a:solidFill>
                <a:latin typeface="Times New Roman"/>
                <a:cs typeface="Times New Roman"/>
              </a:rPr>
              <a:t> </a:t>
            </a:r>
            <a:r>
              <a:rPr sz="2000" dirty="0">
                <a:solidFill>
                  <a:srgbClr val="404040"/>
                </a:solidFill>
                <a:latin typeface="Times New Roman"/>
                <a:cs typeface="Times New Roman"/>
              </a:rPr>
              <a:t>a</a:t>
            </a:r>
            <a:r>
              <a:rPr sz="2000" spc="-10" dirty="0">
                <a:solidFill>
                  <a:srgbClr val="404040"/>
                </a:solidFill>
                <a:latin typeface="Times New Roman"/>
                <a:cs typeface="Times New Roman"/>
              </a:rPr>
              <a:t> </a:t>
            </a:r>
            <a:r>
              <a:rPr sz="2000" dirty="0">
                <a:solidFill>
                  <a:srgbClr val="404040"/>
                </a:solidFill>
                <a:latin typeface="Times New Roman"/>
                <a:cs typeface="Times New Roman"/>
              </a:rPr>
              <a:t>key</a:t>
            </a:r>
            <a:r>
              <a:rPr sz="2000" spc="-15" dirty="0">
                <a:solidFill>
                  <a:srgbClr val="404040"/>
                </a:solidFill>
                <a:latin typeface="Times New Roman"/>
                <a:cs typeface="Times New Roman"/>
              </a:rPr>
              <a:t> </a:t>
            </a:r>
            <a:r>
              <a:rPr sz="2000" dirty="0">
                <a:solidFill>
                  <a:srgbClr val="404040"/>
                </a:solidFill>
                <a:latin typeface="Times New Roman"/>
                <a:cs typeface="Times New Roman"/>
              </a:rPr>
              <a:t>component</a:t>
            </a:r>
            <a:r>
              <a:rPr sz="2000" spc="-30" dirty="0">
                <a:solidFill>
                  <a:srgbClr val="404040"/>
                </a:solidFill>
                <a:latin typeface="Times New Roman"/>
                <a:cs typeface="Times New Roman"/>
              </a:rPr>
              <a:t> </a:t>
            </a:r>
            <a:r>
              <a:rPr sz="2000" dirty="0">
                <a:solidFill>
                  <a:srgbClr val="404040"/>
                </a:solidFill>
                <a:latin typeface="Times New Roman"/>
                <a:cs typeface="Times New Roman"/>
              </a:rPr>
              <a:t>in</a:t>
            </a:r>
            <a:r>
              <a:rPr sz="2000" spc="-5" dirty="0">
                <a:solidFill>
                  <a:srgbClr val="404040"/>
                </a:solidFill>
                <a:latin typeface="Times New Roman"/>
                <a:cs typeface="Times New Roman"/>
              </a:rPr>
              <a:t> </a:t>
            </a:r>
            <a:r>
              <a:rPr sz="2000" dirty="0">
                <a:solidFill>
                  <a:srgbClr val="404040"/>
                </a:solidFill>
                <a:latin typeface="Times New Roman"/>
                <a:cs typeface="Times New Roman"/>
              </a:rPr>
              <a:t>finding</a:t>
            </a:r>
            <a:r>
              <a:rPr sz="2000" spc="-40" dirty="0">
                <a:solidFill>
                  <a:srgbClr val="404040"/>
                </a:solidFill>
                <a:latin typeface="Times New Roman"/>
                <a:cs typeface="Times New Roman"/>
              </a:rPr>
              <a:t> </a:t>
            </a:r>
            <a:r>
              <a:rPr sz="2000" spc="-5" dirty="0">
                <a:solidFill>
                  <a:srgbClr val="404040"/>
                </a:solidFill>
                <a:latin typeface="Times New Roman"/>
                <a:cs typeface="Times New Roman"/>
              </a:rPr>
              <a:t>similar</a:t>
            </a:r>
            <a:r>
              <a:rPr sz="2000" spc="5" dirty="0">
                <a:solidFill>
                  <a:srgbClr val="404040"/>
                </a:solidFill>
                <a:latin typeface="Times New Roman"/>
                <a:cs typeface="Times New Roman"/>
              </a:rPr>
              <a:t> </a:t>
            </a:r>
            <a:r>
              <a:rPr sz="2000" dirty="0">
                <a:solidFill>
                  <a:srgbClr val="404040"/>
                </a:solidFill>
                <a:latin typeface="Times New Roman"/>
                <a:cs typeface="Times New Roman"/>
              </a:rPr>
              <a:t>videos.</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5339690" cy="751488"/>
          </a:xfrm>
          <a:prstGeom prst="rect">
            <a:avLst/>
          </a:prstGeom>
        </p:spPr>
        <p:txBody>
          <a:bodyPr vert="horz" wrap="square" lIns="0" tIns="12700" rIns="0" bIns="0" rtlCol="0">
            <a:spAutoFit/>
          </a:bodyPr>
          <a:lstStyle/>
          <a:p>
            <a:pPr marL="12700">
              <a:lnSpc>
                <a:spcPct val="100000"/>
              </a:lnSpc>
              <a:spcBef>
                <a:spcPts val="100"/>
              </a:spcBef>
            </a:pPr>
            <a:r>
              <a:rPr sz="4800" b="1" i="1" spc="-5" dirty="0"/>
              <a:t>D</a:t>
            </a:r>
            <a:r>
              <a:rPr lang="en-IN" sz="4800" b="1" i="1" spc="-550" dirty="0"/>
              <a:t>ATA  </a:t>
            </a:r>
            <a:r>
              <a:rPr sz="4800" b="1" i="1" dirty="0"/>
              <a:t>SET</a:t>
            </a:r>
            <a:r>
              <a:rPr sz="4800" b="1" i="1" spc="-5" dirty="0"/>
              <a:t> USED</a:t>
            </a:r>
          </a:p>
        </p:txBody>
      </p:sp>
      <p:sp>
        <p:nvSpPr>
          <p:cNvPr id="3" name="object 3"/>
          <p:cNvSpPr txBox="1"/>
          <p:nvPr/>
        </p:nvSpPr>
        <p:spPr>
          <a:xfrm>
            <a:off x="756310" y="2183384"/>
            <a:ext cx="8282305" cy="32092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04040"/>
                </a:solidFill>
                <a:latin typeface="Times New Roman"/>
                <a:cs typeface="Times New Roman"/>
              </a:rPr>
              <a:t>UCF101</a:t>
            </a:r>
            <a:endParaRPr sz="2400">
              <a:latin typeface="Times New Roman"/>
              <a:cs typeface="Times New Roman"/>
            </a:endParaRPr>
          </a:p>
          <a:p>
            <a:pPr marL="12700" marR="5080">
              <a:lnSpc>
                <a:spcPct val="150000"/>
              </a:lnSpc>
              <a:spcBef>
                <a:spcPts val="580"/>
              </a:spcBef>
            </a:pPr>
            <a:r>
              <a:rPr sz="2000" dirty="0">
                <a:solidFill>
                  <a:srgbClr val="404040"/>
                </a:solidFill>
                <a:latin typeface="Times New Roman"/>
                <a:cs typeface="Times New Roman"/>
              </a:rPr>
              <a:t>The UCF101</a:t>
            </a:r>
            <a:r>
              <a:rPr sz="2000" spc="-15" dirty="0">
                <a:solidFill>
                  <a:srgbClr val="404040"/>
                </a:solidFill>
                <a:latin typeface="Times New Roman"/>
                <a:cs typeface="Times New Roman"/>
              </a:rPr>
              <a:t> </a:t>
            </a:r>
            <a:r>
              <a:rPr sz="2000" dirty="0">
                <a:solidFill>
                  <a:srgbClr val="404040"/>
                </a:solidFill>
                <a:latin typeface="Times New Roman"/>
                <a:cs typeface="Times New Roman"/>
              </a:rPr>
              <a:t>dataset</a:t>
            </a:r>
            <a:r>
              <a:rPr sz="2000" spc="-30" dirty="0">
                <a:solidFill>
                  <a:srgbClr val="404040"/>
                </a:solidFill>
                <a:latin typeface="Times New Roman"/>
                <a:cs typeface="Times New Roman"/>
              </a:rPr>
              <a:t> </a:t>
            </a:r>
            <a:r>
              <a:rPr sz="2000" dirty="0">
                <a:solidFill>
                  <a:srgbClr val="404040"/>
                </a:solidFill>
                <a:latin typeface="Times New Roman"/>
                <a:cs typeface="Times New Roman"/>
              </a:rPr>
              <a:t>is</a:t>
            </a:r>
            <a:r>
              <a:rPr sz="2000" spc="-15" dirty="0">
                <a:solidFill>
                  <a:srgbClr val="404040"/>
                </a:solidFill>
                <a:latin typeface="Times New Roman"/>
                <a:cs typeface="Times New Roman"/>
              </a:rPr>
              <a:t> </a:t>
            </a:r>
            <a:r>
              <a:rPr sz="2000" dirty="0">
                <a:solidFill>
                  <a:srgbClr val="404040"/>
                </a:solidFill>
                <a:latin typeface="Times New Roman"/>
                <a:cs typeface="Times New Roman"/>
              </a:rPr>
              <a:t>a popular</a:t>
            </a:r>
            <a:r>
              <a:rPr sz="2000" spc="-40" dirty="0">
                <a:solidFill>
                  <a:srgbClr val="404040"/>
                </a:solidFill>
                <a:latin typeface="Times New Roman"/>
                <a:cs typeface="Times New Roman"/>
              </a:rPr>
              <a:t> </a:t>
            </a:r>
            <a:r>
              <a:rPr sz="2000" dirty="0">
                <a:solidFill>
                  <a:srgbClr val="404040"/>
                </a:solidFill>
                <a:latin typeface="Times New Roman"/>
                <a:cs typeface="Times New Roman"/>
              </a:rPr>
              <a:t>benchmark</a:t>
            </a:r>
            <a:r>
              <a:rPr sz="2000" spc="-25" dirty="0">
                <a:solidFill>
                  <a:srgbClr val="404040"/>
                </a:solidFill>
                <a:latin typeface="Times New Roman"/>
                <a:cs typeface="Times New Roman"/>
              </a:rPr>
              <a:t> </a:t>
            </a:r>
            <a:r>
              <a:rPr sz="2000" dirty="0">
                <a:solidFill>
                  <a:srgbClr val="404040"/>
                </a:solidFill>
                <a:latin typeface="Times New Roman"/>
                <a:cs typeface="Times New Roman"/>
              </a:rPr>
              <a:t>dataset</a:t>
            </a:r>
            <a:r>
              <a:rPr sz="2000" spc="-30" dirty="0">
                <a:solidFill>
                  <a:srgbClr val="404040"/>
                </a:solidFill>
                <a:latin typeface="Times New Roman"/>
                <a:cs typeface="Times New Roman"/>
              </a:rPr>
              <a:t> </a:t>
            </a:r>
            <a:r>
              <a:rPr sz="2000" dirty="0">
                <a:solidFill>
                  <a:srgbClr val="404040"/>
                </a:solidFill>
                <a:latin typeface="Times New Roman"/>
                <a:cs typeface="Times New Roman"/>
              </a:rPr>
              <a:t>for</a:t>
            </a:r>
            <a:r>
              <a:rPr sz="2000" spc="-30" dirty="0">
                <a:solidFill>
                  <a:srgbClr val="404040"/>
                </a:solidFill>
                <a:latin typeface="Times New Roman"/>
                <a:cs typeface="Times New Roman"/>
              </a:rPr>
              <a:t> </a:t>
            </a:r>
            <a:r>
              <a:rPr sz="2000" dirty="0">
                <a:solidFill>
                  <a:srgbClr val="404040"/>
                </a:solidFill>
                <a:latin typeface="Times New Roman"/>
                <a:cs typeface="Times New Roman"/>
              </a:rPr>
              <a:t>video</a:t>
            </a:r>
            <a:r>
              <a:rPr sz="2000" spc="-15" dirty="0">
                <a:solidFill>
                  <a:srgbClr val="404040"/>
                </a:solidFill>
                <a:latin typeface="Times New Roman"/>
                <a:cs typeface="Times New Roman"/>
              </a:rPr>
              <a:t> </a:t>
            </a:r>
            <a:r>
              <a:rPr sz="2000" dirty="0">
                <a:solidFill>
                  <a:srgbClr val="404040"/>
                </a:solidFill>
                <a:latin typeface="Times New Roman"/>
                <a:cs typeface="Times New Roman"/>
              </a:rPr>
              <a:t>action</a:t>
            </a:r>
            <a:r>
              <a:rPr sz="2000" spc="-15" dirty="0">
                <a:solidFill>
                  <a:srgbClr val="404040"/>
                </a:solidFill>
                <a:latin typeface="Times New Roman"/>
                <a:cs typeface="Times New Roman"/>
              </a:rPr>
              <a:t> </a:t>
            </a:r>
            <a:r>
              <a:rPr sz="2000" dirty="0">
                <a:solidFill>
                  <a:srgbClr val="404040"/>
                </a:solidFill>
                <a:latin typeface="Times New Roman"/>
                <a:cs typeface="Times New Roman"/>
              </a:rPr>
              <a:t>recognition. </a:t>
            </a:r>
            <a:r>
              <a:rPr sz="2000" spc="-484" dirty="0">
                <a:solidFill>
                  <a:srgbClr val="404040"/>
                </a:solidFill>
                <a:latin typeface="Times New Roman"/>
                <a:cs typeface="Times New Roman"/>
              </a:rPr>
              <a:t> </a:t>
            </a:r>
            <a:r>
              <a:rPr sz="2000" dirty="0">
                <a:solidFill>
                  <a:srgbClr val="404040"/>
                </a:solidFill>
                <a:latin typeface="Times New Roman"/>
                <a:cs typeface="Times New Roman"/>
              </a:rPr>
              <a:t>Created by researchers at the University of Central Florida, it contains 13,320 </a:t>
            </a:r>
            <a:r>
              <a:rPr sz="2000" spc="5" dirty="0">
                <a:solidFill>
                  <a:srgbClr val="404040"/>
                </a:solidFill>
                <a:latin typeface="Times New Roman"/>
                <a:cs typeface="Times New Roman"/>
              </a:rPr>
              <a:t> </a:t>
            </a:r>
            <a:r>
              <a:rPr sz="2000" dirty="0">
                <a:solidFill>
                  <a:srgbClr val="404040"/>
                </a:solidFill>
                <a:latin typeface="Times New Roman"/>
                <a:cs typeface="Times New Roman"/>
              </a:rPr>
              <a:t>video </a:t>
            </a:r>
            <a:r>
              <a:rPr sz="2000" spc="-5" dirty="0">
                <a:solidFill>
                  <a:srgbClr val="404040"/>
                </a:solidFill>
                <a:latin typeface="Times New Roman"/>
                <a:cs typeface="Times New Roman"/>
              </a:rPr>
              <a:t>clips </a:t>
            </a:r>
            <a:r>
              <a:rPr sz="2000" dirty="0">
                <a:solidFill>
                  <a:srgbClr val="404040"/>
                </a:solidFill>
                <a:latin typeface="Times New Roman"/>
                <a:cs typeface="Times New Roman"/>
              </a:rPr>
              <a:t>across </a:t>
            </a:r>
            <a:r>
              <a:rPr sz="2000" spc="5" dirty="0">
                <a:solidFill>
                  <a:srgbClr val="404040"/>
                </a:solidFill>
                <a:latin typeface="Times New Roman"/>
                <a:cs typeface="Times New Roman"/>
              </a:rPr>
              <a:t>101 </a:t>
            </a:r>
            <a:r>
              <a:rPr sz="2000" spc="-5" dirty="0">
                <a:solidFill>
                  <a:srgbClr val="404040"/>
                </a:solidFill>
                <a:latin typeface="Times New Roman"/>
                <a:cs typeface="Times New Roman"/>
              </a:rPr>
              <a:t>different </a:t>
            </a:r>
            <a:r>
              <a:rPr sz="2000" dirty="0">
                <a:solidFill>
                  <a:srgbClr val="404040"/>
                </a:solidFill>
                <a:latin typeface="Times New Roman"/>
                <a:cs typeface="Times New Roman"/>
              </a:rPr>
              <a:t>action categories, such as </a:t>
            </a:r>
            <a:r>
              <a:rPr sz="2000" spc="-5" dirty="0">
                <a:solidFill>
                  <a:srgbClr val="404040"/>
                </a:solidFill>
                <a:latin typeface="Times New Roman"/>
                <a:cs typeface="Times New Roman"/>
              </a:rPr>
              <a:t>"jumping </a:t>
            </a:r>
            <a:r>
              <a:rPr sz="2000" dirty="0">
                <a:solidFill>
                  <a:srgbClr val="404040"/>
                </a:solidFill>
                <a:latin typeface="Times New Roman"/>
                <a:cs typeface="Times New Roman"/>
              </a:rPr>
              <a:t>jacks," </a:t>
            </a:r>
            <a:r>
              <a:rPr sz="2000" spc="5" dirty="0">
                <a:solidFill>
                  <a:srgbClr val="404040"/>
                </a:solidFill>
                <a:latin typeface="Times New Roman"/>
                <a:cs typeface="Times New Roman"/>
              </a:rPr>
              <a:t> </a:t>
            </a:r>
            <a:r>
              <a:rPr sz="2000" dirty="0">
                <a:solidFill>
                  <a:srgbClr val="404040"/>
                </a:solidFill>
                <a:latin typeface="Times New Roman"/>
                <a:cs typeface="Times New Roman"/>
              </a:rPr>
              <a:t>"playing </a:t>
            </a:r>
            <a:r>
              <a:rPr sz="2000" spc="-10" dirty="0">
                <a:solidFill>
                  <a:srgbClr val="404040"/>
                </a:solidFill>
                <a:latin typeface="Times New Roman"/>
                <a:cs typeface="Times New Roman"/>
              </a:rPr>
              <a:t>guitar," </a:t>
            </a:r>
            <a:r>
              <a:rPr sz="2000" dirty="0">
                <a:solidFill>
                  <a:srgbClr val="404040"/>
                </a:solidFill>
                <a:latin typeface="Times New Roman"/>
                <a:cs typeface="Times New Roman"/>
              </a:rPr>
              <a:t>and </a:t>
            </a:r>
            <a:r>
              <a:rPr sz="2000" spc="-5" dirty="0">
                <a:solidFill>
                  <a:srgbClr val="404040"/>
                </a:solidFill>
                <a:latin typeface="Times New Roman"/>
                <a:cs typeface="Times New Roman"/>
              </a:rPr>
              <a:t>"drumming." </a:t>
            </a:r>
            <a:r>
              <a:rPr sz="2000" dirty="0">
                <a:solidFill>
                  <a:srgbClr val="404040"/>
                </a:solidFill>
                <a:latin typeface="Times New Roman"/>
                <a:cs typeface="Times New Roman"/>
              </a:rPr>
              <a:t>These videos span a wide range of </a:t>
            </a:r>
            <a:r>
              <a:rPr sz="2000" spc="-5" dirty="0">
                <a:solidFill>
                  <a:srgbClr val="404040"/>
                </a:solidFill>
                <a:latin typeface="Times New Roman"/>
                <a:cs typeface="Times New Roman"/>
              </a:rPr>
              <a:t>complex </a:t>
            </a:r>
            <a:r>
              <a:rPr sz="2000" dirty="0">
                <a:solidFill>
                  <a:srgbClr val="404040"/>
                </a:solidFill>
                <a:latin typeface="Times New Roman"/>
                <a:cs typeface="Times New Roman"/>
              </a:rPr>
              <a:t> actions, </a:t>
            </a:r>
            <a:r>
              <a:rPr sz="2000" spc="-5" dirty="0">
                <a:solidFill>
                  <a:srgbClr val="404040"/>
                </a:solidFill>
                <a:latin typeface="Times New Roman"/>
                <a:cs typeface="Times New Roman"/>
              </a:rPr>
              <a:t>performed </a:t>
            </a:r>
            <a:r>
              <a:rPr sz="2000" dirty="0">
                <a:solidFill>
                  <a:srgbClr val="404040"/>
                </a:solidFill>
                <a:latin typeface="Times New Roman"/>
                <a:cs typeface="Times New Roman"/>
              </a:rPr>
              <a:t>in diverse backgrounds and under varied lighting </a:t>
            </a:r>
            <a:r>
              <a:rPr sz="2000" spc="-5" dirty="0">
                <a:solidFill>
                  <a:srgbClr val="404040"/>
                </a:solidFill>
                <a:latin typeface="Times New Roman"/>
                <a:cs typeface="Times New Roman"/>
              </a:rPr>
              <a:t>conditions, </a:t>
            </a:r>
            <a:r>
              <a:rPr sz="2000" dirty="0">
                <a:solidFill>
                  <a:srgbClr val="404040"/>
                </a:solidFill>
                <a:latin typeface="Times New Roman"/>
                <a:cs typeface="Times New Roman"/>
              </a:rPr>
              <a:t> adding</a:t>
            </a:r>
            <a:r>
              <a:rPr sz="2000" spc="-35" dirty="0">
                <a:solidFill>
                  <a:srgbClr val="404040"/>
                </a:solidFill>
                <a:latin typeface="Times New Roman"/>
                <a:cs typeface="Times New Roman"/>
              </a:rPr>
              <a:t> </a:t>
            </a:r>
            <a:r>
              <a:rPr sz="2000" dirty="0">
                <a:solidFill>
                  <a:srgbClr val="404040"/>
                </a:solidFill>
                <a:latin typeface="Times New Roman"/>
                <a:cs typeface="Times New Roman"/>
              </a:rPr>
              <a:t>challenges</a:t>
            </a:r>
            <a:r>
              <a:rPr sz="2000" spc="-35" dirty="0">
                <a:solidFill>
                  <a:srgbClr val="404040"/>
                </a:solidFill>
                <a:latin typeface="Times New Roman"/>
                <a:cs typeface="Times New Roman"/>
              </a:rPr>
              <a:t> </a:t>
            </a:r>
            <a:r>
              <a:rPr sz="2000" dirty="0">
                <a:solidFill>
                  <a:srgbClr val="404040"/>
                </a:solidFill>
                <a:latin typeface="Times New Roman"/>
                <a:cs typeface="Times New Roman"/>
              </a:rPr>
              <a:t>for</a:t>
            </a:r>
            <a:r>
              <a:rPr sz="2000" spc="-30" dirty="0">
                <a:solidFill>
                  <a:srgbClr val="404040"/>
                </a:solidFill>
                <a:latin typeface="Times New Roman"/>
                <a:cs typeface="Times New Roman"/>
              </a:rPr>
              <a:t> </a:t>
            </a:r>
            <a:r>
              <a:rPr sz="2000" dirty="0">
                <a:solidFill>
                  <a:srgbClr val="404040"/>
                </a:solidFill>
                <a:latin typeface="Times New Roman"/>
                <a:cs typeface="Times New Roman"/>
              </a:rPr>
              <a:t>action</a:t>
            </a:r>
            <a:r>
              <a:rPr sz="2000" spc="-15" dirty="0">
                <a:solidFill>
                  <a:srgbClr val="404040"/>
                </a:solidFill>
                <a:latin typeface="Times New Roman"/>
                <a:cs typeface="Times New Roman"/>
              </a:rPr>
              <a:t> </a:t>
            </a:r>
            <a:r>
              <a:rPr sz="2000" dirty="0">
                <a:solidFill>
                  <a:srgbClr val="404040"/>
                </a:solidFill>
                <a:latin typeface="Times New Roman"/>
                <a:cs typeface="Times New Roman"/>
              </a:rPr>
              <a:t>recognition</a:t>
            </a:r>
            <a:r>
              <a:rPr sz="2000" spc="-40" dirty="0">
                <a:solidFill>
                  <a:srgbClr val="404040"/>
                </a:solidFill>
                <a:latin typeface="Times New Roman"/>
                <a:cs typeface="Times New Roman"/>
              </a:rPr>
              <a:t> </a:t>
            </a:r>
            <a:r>
              <a:rPr sz="2000" dirty="0">
                <a:solidFill>
                  <a:srgbClr val="404040"/>
                </a:solidFill>
                <a:latin typeface="Times New Roman"/>
                <a:cs typeface="Times New Roman"/>
              </a:rPr>
              <a:t>models</a:t>
            </a:r>
            <a:r>
              <a:rPr sz="2000" dirty="0">
                <a:solidFill>
                  <a:srgbClr val="404040"/>
                </a:solidFill>
                <a:latin typeface="Trebuchet MS"/>
                <a:cs typeface="Trebuchet MS"/>
              </a:rPr>
              <a:t>.</a:t>
            </a:r>
            <a:endParaRPr sz="20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8082890" cy="751488"/>
          </a:xfrm>
          <a:prstGeom prst="rect">
            <a:avLst/>
          </a:prstGeom>
        </p:spPr>
        <p:txBody>
          <a:bodyPr vert="horz" wrap="square" lIns="0" tIns="12700" rIns="0" bIns="0" rtlCol="0">
            <a:spAutoFit/>
          </a:bodyPr>
          <a:lstStyle/>
          <a:p>
            <a:pPr marL="12700">
              <a:lnSpc>
                <a:spcPct val="100000"/>
              </a:lnSpc>
              <a:spcBef>
                <a:spcPts val="100"/>
              </a:spcBef>
            </a:pPr>
            <a:r>
              <a:rPr sz="4800" b="1" i="1" spc="-5" dirty="0"/>
              <a:t>PRE</a:t>
            </a:r>
            <a:r>
              <a:rPr sz="4800" b="1" i="1" spc="-45" dirty="0"/>
              <a:t> </a:t>
            </a:r>
            <a:r>
              <a:rPr sz="4800" b="1" i="1" dirty="0"/>
              <a:t>TRAINED</a:t>
            </a:r>
            <a:r>
              <a:rPr sz="4800" b="1" i="1" spc="15" dirty="0"/>
              <a:t> </a:t>
            </a:r>
            <a:r>
              <a:rPr sz="4800" b="1" i="1" spc="-5" dirty="0"/>
              <a:t>MODEL</a:t>
            </a:r>
            <a:r>
              <a:rPr sz="4800" b="1" i="1" spc="-110" dirty="0"/>
              <a:t> </a:t>
            </a:r>
            <a:r>
              <a:rPr sz="4800" b="1" i="1" spc="-5" dirty="0"/>
              <a:t>USED</a:t>
            </a:r>
          </a:p>
        </p:txBody>
      </p:sp>
      <p:sp>
        <p:nvSpPr>
          <p:cNvPr id="3" name="object 3"/>
          <p:cNvSpPr txBox="1"/>
          <p:nvPr/>
        </p:nvSpPr>
        <p:spPr>
          <a:xfrm>
            <a:off x="756310" y="2183384"/>
            <a:ext cx="8320405" cy="36664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04040"/>
                </a:solidFill>
                <a:latin typeface="Times New Roman"/>
                <a:cs typeface="Times New Roman"/>
              </a:rPr>
              <a:t>ResNet-50</a:t>
            </a:r>
            <a:endParaRPr sz="2400">
              <a:latin typeface="Times New Roman"/>
              <a:cs typeface="Times New Roman"/>
            </a:endParaRPr>
          </a:p>
          <a:p>
            <a:pPr marL="12700" marR="5080">
              <a:lnSpc>
                <a:spcPct val="150000"/>
              </a:lnSpc>
              <a:spcBef>
                <a:spcPts val="580"/>
              </a:spcBef>
            </a:pPr>
            <a:r>
              <a:rPr sz="2000" dirty="0">
                <a:solidFill>
                  <a:srgbClr val="404040"/>
                </a:solidFill>
                <a:latin typeface="Times New Roman"/>
                <a:cs typeface="Times New Roman"/>
              </a:rPr>
              <a:t>ResNet-50 is a deep convolutional neural network architecture, part of the </a:t>
            </a:r>
            <a:r>
              <a:rPr sz="2000" spc="5" dirty="0">
                <a:solidFill>
                  <a:srgbClr val="404040"/>
                </a:solidFill>
                <a:latin typeface="Times New Roman"/>
                <a:cs typeface="Times New Roman"/>
              </a:rPr>
              <a:t> </a:t>
            </a:r>
            <a:r>
              <a:rPr sz="2000" dirty="0">
                <a:solidFill>
                  <a:srgbClr val="404040"/>
                </a:solidFill>
                <a:latin typeface="Times New Roman"/>
                <a:cs typeface="Times New Roman"/>
              </a:rPr>
              <a:t>Residual Networks (ResNet) </a:t>
            </a:r>
            <a:r>
              <a:rPr sz="2000" spc="-5" dirty="0">
                <a:solidFill>
                  <a:srgbClr val="404040"/>
                </a:solidFill>
                <a:latin typeface="Times New Roman"/>
                <a:cs typeface="Times New Roman"/>
              </a:rPr>
              <a:t>family </a:t>
            </a:r>
            <a:r>
              <a:rPr sz="2000" dirty="0">
                <a:solidFill>
                  <a:srgbClr val="404040"/>
                </a:solidFill>
                <a:latin typeface="Times New Roman"/>
                <a:cs typeface="Times New Roman"/>
              </a:rPr>
              <a:t>introduced by Microsoft Research. It has 50 </a:t>
            </a:r>
            <a:r>
              <a:rPr sz="2000" spc="5" dirty="0">
                <a:solidFill>
                  <a:srgbClr val="404040"/>
                </a:solidFill>
                <a:latin typeface="Times New Roman"/>
                <a:cs typeface="Times New Roman"/>
              </a:rPr>
              <a:t> </a:t>
            </a:r>
            <a:r>
              <a:rPr sz="2000" spc="-5" dirty="0">
                <a:solidFill>
                  <a:srgbClr val="404040"/>
                </a:solidFill>
                <a:latin typeface="Times New Roman"/>
                <a:cs typeface="Times New Roman"/>
              </a:rPr>
              <a:t>layers, </a:t>
            </a:r>
            <a:r>
              <a:rPr sz="2000" dirty="0">
                <a:solidFill>
                  <a:srgbClr val="404040"/>
                </a:solidFill>
                <a:latin typeface="Times New Roman"/>
                <a:cs typeface="Times New Roman"/>
              </a:rPr>
              <a:t>which are </a:t>
            </a:r>
            <a:r>
              <a:rPr sz="2000" spc="-5" dirty="0">
                <a:solidFill>
                  <a:srgbClr val="404040"/>
                </a:solidFill>
                <a:latin typeface="Times New Roman"/>
                <a:cs typeface="Times New Roman"/>
              </a:rPr>
              <a:t>primarily </a:t>
            </a:r>
            <a:r>
              <a:rPr sz="2000" dirty="0">
                <a:solidFill>
                  <a:srgbClr val="404040"/>
                </a:solidFill>
                <a:latin typeface="Times New Roman"/>
                <a:cs typeface="Times New Roman"/>
              </a:rPr>
              <a:t>convolutional and are designed to </a:t>
            </a:r>
            <a:r>
              <a:rPr sz="2000" spc="-5" dirty="0">
                <a:solidFill>
                  <a:srgbClr val="404040"/>
                </a:solidFill>
                <a:latin typeface="Times New Roman"/>
                <a:cs typeface="Times New Roman"/>
              </a:rPr>
              <a:t>learn complex </a:t>
            </a:r>
            <a:r>
              <a:rPr sz="2000" dirty="0">
                <a:solidFill>
                  <a:srgbClr val="404040"/>
                </a:solidFill>
                <a:latin typeface="Times New Roman"/>
                <a:cs typeface="Times New Roman"/>
              </a:rPr>
              <a:t> features in </a:t>
            </a:r>
            <a:r>
              <a:rPr sz="2000" spc="-5" dirty="0">
                <a:solidFill>
                  <a:srgbClr val="404040"/>
                </a:solidFill>
                <a:latin typeface="Times New Roman"/>
                <a:cs typeface="Times New Roman"/>
              </a:rPr>
              <a:t>images. </a:t>
            </a:r>
            <a:r>
              <a:rPr sz="2000" dirty="0">
                <a:solidFill>
                  <a:srgbClr val="404040"/>
                </a:solidFill>
                <a:latin typeface="Times New Roman"/>
                <a:cs typeface="Times New Roman"/>
              </a:rPr>
              <a:t>The key innovation of ResNet-50 is the use of </a:t>
            </a:r>
            <a:r>
              <a:rPr sz="2000" i="1" spc="-10" dirty="0">
                <a:solidFill>
                  <a:srgbClr val="404040"/>
                </a:solidFill>
                <a:latin typeface="Times New Roman"/>
                <a:cs typeface="Times New Roman"/>
              </a:rPr>
              <a:t>residual </a:t>
            </a:r>
            <a:r>
              <a:rPr sz="2000" i="1" spc="-5" dirty="0">
                <a:solidFill>
                  <a:srgbClr val="404040"/>
                </a:solidFill>
                <a:latin typeface="Times New Roman"/>
                <a:cs typeface="Times New Roman"/>
              </a:rPr>
              <a:t> </a:t>
            </a:r>
            <a:r>
              <a:rPr sz="2000" i="1" dirty="0">
                <a:solidFill>
                  <a:srgbClr val="404040"/>
                </a:solidFill>
                <a:latin typeface="Times New Roman"/>
                <a:cs typeface="Times New Roman"/>
              </a:rPr>
              <a:t>connections</a:t>
            </a:r>
            <a:r>
              <a:rPr sz="2000" dirty="0">
                <a:solidFill>
                  <a:srgbClr val="404040"/>
                </a:solidFill>
                <a:latin typeface="Times New Roman"/>
                <a:cs typeface="Times New Roman"/>
              </a:rPr>
              <a:t>, </a:t>
            </a:r>
            <a:r>
              <a:rPr sz="2000" spc="-5" dirty="0">
                <a:solidFill>
                  <a:srgbClr val="404040"/>
                </a:solidFill>
                <a:latin typeface="Times New Roman"/>
                <a:cs typeface="Times New Roman"/>
              </a:rPr>
              <a:t>also called </a:t>
            </a:r>
            <a:r>
              <a:rPr sz="2000" dirty="0">
                <a:solidFill>
                  <a:srgbClr val="404040"/>
                </a:solidFill>
                <a:latin typeface="Times New Roman"/>
                <a:cs typeface="Times New Roman"/>
              </a:rPr>
              <a:t>skip connections, which </a:t>
            </a:r>
            <a:r>
              <a:rPr sz="2000" spc="-5" dirty="0">
                <a:solidFill>
                  <a:srgbClr val="404040"/>
                </a:solidFill>
                <a:latin typeface="Times New Roman"/>
                <a:cs typeface="Times New Roman"/>
              </a:rPr>
              <a:t>allow </a:t>
            </a:r>
            <a:r>
              <a:rPr sz="2000" dirty="0">
                <a:solidFill>
                  <a:srgbClr val="404040"/>
                </a:solidFill>
                <a:latin typeface="Times New Roman"/>
                <a:cs typeface="Times New Roman"/>
              </a:rPr>
              <a:t>gradients to flow </a:t>
            </a:r>
            <a:r>
              <a:rPr sz="2000" spc="-5" dirty="0">
                <a:solidFill>
                  <a:srgbClr val="404040"/>
                </a:solidFill>
                <a:latin typeface="Times New Roman"/>
                <a:cs typeface="Times New Roman"/>
              </a:rPr>
              <a:t>more </a:t>
            </a:r>
            <a:r>
              <a:rPr sz="2000" dirty="0">
                <a:solidFill>
                  <a:srgbClr val="404040"/>
                </a:solidFill>
                <a:latin typeface="Times New Roman"/>
                <a:cs typeface="Times New Roman"/>
              </a:rPr>
              <a:t> </a:t>
            </a:r>
            <a:r>
              <a:rPr sz="2000" spc="-5" dirty="0">
                <a:solidFill>
                  <a:srgbClr val="404040"/>
                </a:solidFill>
                <a:latin typeface="Times New Roman"/>
                <a:cs typeface="Times New Roman"/>
              </a:rPr>
              <a:t>easily</a:t>
            </a:r>
            <a:r>
              <a:rPr sz="2000" spc="-15" dirty="0">
                <a:solidFill>
                  <a:srgbClr val="404040"/>
                </a:solidFill>
                <a:latin typeface="Times New Roman"/>
                <a:cs typeface="Times New Roman"/>
              </a:rPr>
              <a:t> </a:t>
            </a:r>
            <a:r>
              <a:rPr sz="2000" dirty="0">
                <a:solidFill>
                  <a:srgbClr val="404040"/>
                </a:solidFill>
                <a:latin typeface="Times New Roman"/>
                <a:cs typeface="Times New Roman"/>
              </a:rPr>
              <a:t>through</a:t>
            </a:r>
            <a:r>
              <a:rPr sz="2000" spc="-35" dirty="0">
                <a:solidFill>
                  <a:srgbClr val="404040"/>
                </a:solidFill>
                <a:latin typeface="Times New Roman"/>
                <a:cs typeface="Times New Roman"/>
              </a:rPr>
              <a:t> </a:t>
            </a:r>
            <a:r>
              <a:rPr sz="2000" dirty="0">
                <a:solidFill>
                  <a:srgbClr val="404040"/>
                </a:solidFill>
                <a:latin typeface="Times New Roman"/>
                <a:cs typeface="Times New Roman"/>
              </a:rPr>
              <a:t>the</a:t>
            </a:r>
            <a:r>
              <a:rPr sz="2000" spc="-15" dirty="0">
                <a:solidFill>
                  <a:srgbClr val="404040"/>
                </a:solidFill>
                <a:latin typeface="Times New Roman"/>
                <a:cs typeface="Times New Roman"/>
              </a:rPr>
              <a:t> </a:t>
            </a:r>
            <a:r>
              <a:rPr sz="2000" dirty="0">
                <a:solidFill>
                  <a:srgbClr val="404040"/>
                </a:solidFill>
                <a:latin typeface="Times New Roman"/>
                <a:cs typeface="Times New Roman"/>
              </a:rPr>
              <a:t>network,</a:t>
            </a:r>
            <a:r>
              <a:rPr sz="2000" spc="-25" dirty="0">
                <a:solidFill>
                  <a:srgbClr val="404040"/>
                </a:solidFill>
                <a:latin typeface="Times New Roman"/>
                <a:cs typeface="Times New Roman"/>
              </a:rPr>
              <a:t> </a:t>
            </a:r>
            <a:r>
              <a:rPr sz="2000" dirty="0">
                <a:solidFill>
                  <a:srgbClr val="404040"/>
                </a:solidFill>
                <a:latin typeface="Times New Roman"/>
                <a:cs typeface="Times New Roman"/>
              </a:rPr>
              <a:t>addressing</a:t>
            </a:r>
            <a:r>
              <a:rPr sz="2000" spc="-30" dirty="0">
                <a:solidFill>
                  <a:srgbClr val="404040"/>
                </a:solidFill>
                <a:latin typeface="Times New Roman"/>
                <a:cs typeface="Times New Roman"/>
              </a:rPr>
              <a:t> </a:t>
            </a:r>
            <a:r>
              <a:rPr sz="2000" dirty="0">
                <a:solidFill>
                  <a:srgbClr val="404040"/>
                </a:solidFill>
                <a:latin typeface="Times New Roman"/>
                <a:cs typeface="Times New Roman"/>
              </a:rPr>
              <a:t>the</a:t>
            </a:r>
            <a:r>
              <a:rPr sz="2000" spc="-20" dirty="0">
                <a:solidFill>
                  <a:srgbClr val="404040"/>
                </a:solidFill>
                <a:latin typeface="Times New Roman"/>
                <a:cs typeface="Times New Roman"/>
              </a:rPr>
              <a:t> </a:t>
            </a:r>
            <a:r>
              <a:rPr sz="2000" dirty="0">
                <a:solidFill>
                  <a:srgbClr val="404040"/>
                </a:solidFill>
                <a:latin typeface="Times New Roman"/>
                <a:cs typeface="Times New Roman"/>
              </a:rPr>
              <a:t>problem</a:t>
            </a:r>
            <a:r>
              <a:rPr sz="2000" spc="-35" dirty="0">
                <a:solidFill>
                  <a:srgbClr val="404040"/>
                </a:solidFill>
                <a:latin typeface="Times New Roman"/>
                <a:cs typeface="Times New Roman"/>
              </a:rPr>
              <a:t> </a:t>
            </a:r>
            <a:r>
              <a:rPr sz="2000" dirty="0">
                <a:solidFill>
                  <a:srgbClr val="404040"/>
                </a:solidFill>
                <a:latin typeface="Times New Roman"/>
                <a:cs typeface="Times New Roman"/>
              </a:rPr>
              <a:t>of</a:t>
            </a:r>
            <a:r>
              <a:rPr sz="2000" spc="-10" dirty="0">
                <a:solidFill>
                  <a:srgbClr val="404040"/>
                </a:solidFill>
                <a:latin typeface="Times New Roman"/>
                <a:cs typeface="Times New Roman"/>
              </a:rPr>
              <a:t> </a:t>
            </a:r>
            <a:r>
              <a:rPr sz="2000" dirty="0">
                <a:solidFill>
                  <a:srgbClr val="404040"/>
                </a:solidFill>
                <a:latin typeface="Times New Roman"/>
                <a:cs typeface="Times New Roman"/>
              </a:rPr>
              <a:t>vanishing</a:t>
            </a:r>
            <a:r>
              <a:rPr sz="2000" spc="-25" dirty="0">
                <a:solidFill>
                  <a:srgbClr val="404040"/>
                </a:solidFill>
                <a:latin typeface="Times New Roman"/>
                <a:cs typeface="Times New Roman"/>
              </a:rPr>
              <a:t> </a:t>
            </a:r>
            <a:r>
              <a:rPr sz="2000" dirty="0">
                <a:solidFill>
                  <a:srgbClr val="404040"/>
                </a:solidFill>
                <a:latin typeface="Times New Roman"/>
                <a:cs typeface="Times New Roman"/>
              </a:rPr>
              <a:t>gradients</a:t>
            </a:r>
            <a:r>
              <a:rPr sz="2000" spc="-40" dirty="0">
                <a:solidFill>
                  <a:srgbClr val="404040"/>
                </a:solidFill>
                <a:latin typeface="Times New Roman"/>
                <a:cs typeface="Times New Roman"/>
              </a:rPr>
              <a:t> </a:t>
            </a:r>
            <a:r>
              <a:rPr sz="2000" dirty="0">
                <a:solidFill>
                  <a:srgbClr val="404040"/>
                </a:solidFill>
                <a:latin typeface="Times New Roman"/>
                <a:cs typeface="Times New Roman"/>
              </a:rPr>
              <a:t>in very </a:t>
            </a:r>
            <a:r>
              <a:rPr sz="2000" spc="-484" dirty="0">
                <a:solidFill>
                  <a:srgbClr val="404040"/>
                </a:solidFill>
                <a:latin typeface="Times New Roman"/>
                <a:cs typeface="Times New Roman"/>
              </a:rPr>
              <a:t> </a:t>
            </a:r>
            <a:r>
              <a:rPr sz="2000" dirty="0">
                <a:solidFill>
                  <a:srgbClr val="404040"/>
                </a:solidFill>
                <a:latin typeface="Times New Roman"/>
                <a:cs typeface="Times New Roman"/>
              </a:rPr>
              <a:t>deep</a:t>
            </a:r>
            <a:r>
              <a:rPr sz="2000" spc="-20" dirty="0">
                <a:solidFill>
                  <a:srgbClr val="404040"/>
                </a:solidFill>
                <a:latin typeface="Times New Roman"/>
                <a:cs typeface="Times New Roman"/>
              </a:rPr>
              <a:t> </a:t>
            </a:r>
            <a:r>
              <a:rPr sz="2000" dirty="0">
                <a:solidFill>
                  <a:srgbClr val="404040"/>
                </a:solidFill>
                <a:latin typeface="Times New Roman"/>
                <a:cs typeface="Times New Roman"/>
              </a:rPr>
              <a:t>networks.</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4585"/>
            <a:ext cx="3358490" cy="751488"/>
          </a:xfrm>
          <a:prstGeom prst="rect">
            <a:avLst/>
          </a:prstGeom>
        </p:spPr>
        <p:txBody>
          <a:bodyPr vert="horz" wrap="square" lIns="0" tIns="12700" rIns="0" bIns="0" rtlCol="0">
            <a:spAutoFit/>
          </a:bodyPr>
          <a:lstStyle/>
          <a:p>
            <a:pPr marL="12700">
              <a:lnSpc>
                <a:spcPct val="100000"/>
              </a:lnSpc>
              <a:spcBef>
                <a:spcPts val="100"/>
              </a:spcBef>
            </a:pPr>
            <a:r>
              <a:rPr sz="4800" b="1" i="1" spc="-75" dirty="0"/>
              <a:t>FEATURES</a:t>
            </a:r>
          </a:p>
        </p:txBody>
      </p:sp>
      <p:sp>
        <p:nvSpPr>
          <p:cNvPr id="3" name="object 3"/>
          <p:cNvSpPr txBox="1"/>
          <p:nvPr/>
        </p:nvSpPr>
        <p:spPr>
          <a:xfrm>
            <a:off x="756310" y="2282444"/>
            <a:ext cx="4166870" cy="2668270"/>
          </a:xfrm>
          <a:prstGeom prst="rect">
            <a:avLst/>
          </a:prstGeom>
        </p:spPr>
        <p:txBody>
          <a:bodyPr vert="horz" wrap="square" lIns="0" tIns="13335" rIns="0" bIns="0" rtlCol="0">
            <a:spAutoFit/>
          </a:bodyPr>
          <a:lstStyle/>
          <a:p>
            <a:pPr marL="355600" indent="-342900">
              <a:lnSpc>
                <a:spcPct val="100000"/>
              </a:lnSpc>
              <a:spcBef>
                <a:spcPts val="105"/>
              </a:spcBef>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Preprocessing</a:t>
            </a:r>
            <a:r>
              <a:rPr sz="2000" spc="-95" dirty="0">
                <a:solidFill>
                  <a:srgbClr val="404040"/>
                </a:solidFill>
                <a:latin typeface="Times New Roman"/>
                <a:cs typeface="Times New Roman"/>
              </a:rPr>
              <a:t> </a:t>
            </a:r>
            <a:r>
              <a:rPr sz="2000" spc="-25" dirty="0">
                <a:solidFill>
                  <a:srgbClr val="404040"/>
                </a:solidFill>
                <a:latin typeface="Times New Roman"/>
                <a:cs typeface="Times New Roman"/>
              </a:rPr>
              <a:t>Video</a:t>
            </a:r>
            <a:r>
              <a:rPr sz="2000" spc="-30" dirty="0">
                <a:solidFill>
                  <a:srgbClr val="404040"/>
                </a:solidFill>
                <a:latin typeface="Times New Roman"/>
                <a:cs typeface="Times New Roman"/>
              </a:rPr>
              <a:t> </a:t>
            </a:r>
            <a:r>
              <a:rPr sz="2000" spc="-5" dirty="0">
                <a:solidFill>
                  <a:srgbClr val="404040"/>
                </a:solidFill>
                <a:latin typeface="Times New Roman"/>
                <a:cs typeface="Times New Roman"/>
              </a:rPr>
              <a:t>Frames</a:t>
            </a:r>
            <a:endParaRPr sz="2000">
              <a:latin typeface="Times New Roman"/>
              <a:cs typeface="Times New Roman"/>
            </a:endParaRPr>
          </a:p>
          <a:p>
            <a:pPr>
              <a:lnSpc>
                <a:spcPct val="100000"/>
              </a:lnSpc>
              <a:spcBef>
                <a:spcPts val="10"/>
              </a:spcBef>
              <a:buClr>
                <a:srgbClr val="90C225"/>
              </a:buClr>
              <a:buFont typeface="Wingdings"/>
              <a:buChar char=""/>
            </a:pPr>
            <a:endParaRPr sz="1900">
              <a:latin typeface="Times New Roman"/>
              <a:cs typeface="Times New Roman"/>
            </a:endParaRPr>
          </a:p>
          <a:p>
            <a:pPr marL="355600" indent="-342900">
              <a:lnSpc>
                <a:spcPct val="100000"/>
              </a:lnSpc>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Feature</a:t>
            </a:r>
            <a:r>
              <a:rPr sz="2000" spc="-40" dirty="0">
                <a:solidFill>
                  <a:srgbClr val="404040"/>
                </a:solidFill>
                <a:latin typeface="Times New Roman"/>
                <a:cs typeface="Times New Roman"/>
              </a:rPr>
              <a:t> </a:t>
            </a:r>
            <a:r>
              <a:rPr sz="2000" dirty="0">
                <a:solidFill>
                  <a:srgbClr val="404040"/>
                </a:solidFill>
                <a:latin typeface="Times New Roman"/>
                <a:cs typeface="Times New Roman"/>
              </a:rPr>
              <a:t>Extraction</a:t>
            </a:r>
            <a:r>
              <a:rPr sz="2000" spc="-50" dirty="0">
                <a:solidFill>
                  <a:srgbClr val="404040"/>
                </a:solidFill>
                <a:latin typeface="Times New Roman"/>
                <a:cs typeface="Times New Roman"/>
              </a:rPr>
              <a:t> </a:t>
            </a:r>
            <a:r>
              <a:rPr sz="2000" dirty="0">
                <a:solidFill>
                  <a:srgbClr val="404040"/>
                </a:solidFill>
                <a:latin typeface="Times New Roman"/>
                <a:cs typeface="Times New Roman"/>
              </a:rPr>
              <a:t>Using</a:t>
            </a:r>
            <a:r>
              <a:rPr sz="2000" spc="-30" dirty="0">
                <a:solidFill>
                  <a:srgbClr val="404040"/>
                </a:solidFill>
                <a:latin typeface="Times New Roman"/>
                <a:cs typeface="Times New Roman"/>
              </a:rPr>
              <a:t> </a:t>
            </a:r>
            <a:r>
              <a:rPr sz="2000" dirty="0">
                <a:solidFill>
                  <a:srgbClr val="404040"/>
                </a:solidFill>
                <a:latin typeface="Times New Roman"/>
                <a:cs typeface="Times New Roman"/>
              </a:rPr>
              <a:t>ResNet-50</a:t>
            </a:r>
            <a:endParaRPr sz="2000">
              <a:latin typeface="Times New Roman"/>
              <a:cs typeface="Times New Roman"/>
            </a:endParaRPr>
          </a:p>
          <a:p>
            <a:pPr>
              <a:lnSpc>
                <a:spcPct val="100000"/>
              </a:lnSpc>
              <a:spcBef>
                <a:spcPts val="25"/>
              </a:spcBef>
              <a:buClr>
                <a:srgbClr val="90C225"/>
              </a:buClr>
              <a:buFont typeface="Wingdings"/>
              <a:buChar char=""/>
            </a:pPr>
            <a:endParaRPr sz="1900">
              <a:latin typeface="Times New Roman"/>
              <a:cs typeface="Times New Roman"/>
            </a:endParaRPr>
          </a:p>
          <a:p>
            <a:pPr marL="355600" indent="-342900">
              <a:lnSpc>
                <a:spcPct val="100000"/>
              </a:lnSpc>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Saving</a:t>
            </a:r>
            <a:r>
              <a:rPr sz="2000" spc="-45" dirty="0">
                <a:solidFill>
                  <a:srgbClr val="404040"/>
                </a:solidFill>
                <a:latin typeface="Times New Roman"/>
                <a:cs typeface="Times New Roman"/>
              </a:rPr>
              <a:t> </a:t>
            </a:r>
            <a:r>
              <a:rPr sz="2000" dirty="0">
                <a:solidFill>
                  <a:srgbClr val="404040"/>
                </a:solidFill>
                <a:latin typeface="Times New Roman"/>
                <a:cs typeface="Times New Roman"/>
              </a:rPr>
              <a:t>and</a:t>
            </a:r>
            <a:r>
              <a:rPr sz="2000" spc="-25" dirty="0">
                <a:solidFill>
                  <a:srgbClr val="404040"/>
                </a:solidFill>
                <a:latin typeface="Times New Roman"/>
                <a:cs typeface="Times New Roman"/>
              </a:rPr>
              <a:t> </a:t>
            </a:r>
            <a:r>
              <a:rPr sz="2000" dirty="0">
                <a:solidFill>
                  <a:srgbClr val="404040"/>
                </a:solidFill>
                <a:latin typeface="Times New Roman"/>
                <a:cs typeface="Times New Roman"/>
              </a:rPr>
              <a:t>Loading</a:t>
            </a:r>
            <a:r>
              <a:rPr sz="2000" spc="-40" dirty="0">
                <a:solidFill>
                  <a:srgbClr val="404040"/>
                </a:solidFill>
                <a:latin typeface="Times New Roman"/>
                <a:cs typeface="Times New Roman"/>
              </a:rPr>
              <a:t> </a:t>
            </a:r>
            <a:r>
              <a:rPr sz="2000" dirty="0">
                <a:solidFill>
                  <a:srgbClr val="404040"/>
                </a:solidFill>
                <a:latin typeface="Times New Roman"/>
                <a:cs typeface="Times New Roman"/>
              </a:rPr>
              <a:t>Feature</a:t>
            </a:r>
            <a:r>
              <a:rPr sz="2000" spc="-70" dirty="0">
                <a:solidFill>
                  <a:srgbClr val="404040"/>
                </a:solidFill>
                <a:latin typeface="Times New Roman"/>
                <a:cs typeface="Times New Roman"/>
              </a:rPr>
              <a:t> </a:t>
            </a:r>
            <a:r>
              <a:rPr sz="2000" spc="-30" dirty="0">
                <a:solidFill>
                  <a:srgbClr val="404040"/>
                </a:solidFill>
                <a:latin typeface="Times New Roman"/>
                <a:cs typeface="Times New Roman"/>
              </a:rPr>
              <a:t>Vectors</a:t>
            </a:r>
            <a:endParaRPr sz="2000">
              <a:latin typeface="Times New Roman"/>
              <a:cs typeface="Times New Roman"/>
            </a:endParaRPr>
          </a:p>
          <a:p>
            <a:pPr>
              <a:lnSpc>
                <a:spcPct val="100000"/>
              </a:lnSpc>
              <a:spcBef>
                <a:spcPts val="10"/>
              </a:spcBef>
              <a:buClr>
                <a:srgbClr val="90C225"/>
              </a:buClr>
              <a:buFont typeface="Wingdings"/>
              <a:buChar char=""/>
            </a:pPr>
            <a:endParaRPr sz="1900">
              <a:latin typeface="Times New Roman"/>
              <a:cs typeface="Times New Roman"/>
            </a:endParaRPr>
          </a:p>
          <a:p>
            <a:pPr marL="355600" indent="-342900">
              <a:lnSpc>
                <a:spcPct val="100000"/>
              </a:lnSpc>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Cosine</a:t>
            </a:r>
            <a:r>
              <a:rPr sz="2000" spc="-35" dirty="0">
                <a:solidFill>
                  <a:srgbClr val="404040"/>
                </a:solidFill>
                <a:latin typeface="Times New Roman"/>
                <a:cs typeface="Times New Roman"/>
              </a:rPr>
              <a:t> </a:t>
            </a:r>
            <a:r>
              <a:rPr sz="2000" spc="-5" dirty="0">
                <a:solidFill>
                  <a:srgbClr val="404040"/>
                </a:solidFill>
                <a:latin typeface="Times New Roman"/>
                <a:cs typeface="Times New Roman"/>
              </a:rPr>
              <a:t>Similarity</a:t>
            </a:r>
            <a:r>
              <a:rPr sz="2000" spc="-30" dirty="0">
                <a:solidFill>
                  <a:srgbClr val="404040"/>
                </a:solidFill>
                <a:latin typeface="Times New Roman"/>
                <a:cs typeface="Times New Roman"/>
              </a:rPr>
              <a:t> </a:t>
            </a:r>
            <a:r>
              <a:rPr sz="2000" dirty="0">
                <a:solidFill>
                  <a:srgbClr val="404040"/>
                </a:solidFill>
                <a:latin typeface="Times New Roman"/>
                <a:cs typeface="Times New Roman"/>
              </a:rPr>
              <a:t>for</a:t>
            </a:r>
            <a:r>
              <a:rPr sz="2000" spc="-65" dirty="0">
                <a:solidFill>
                  <a:srgbClr val="404040"/>
                </a:solidFill>
                <a:latin typeface="Times New Roman"/>
                <a:cs typeface="Times New Roman"/>
              </a:rPr>
              <a:t> </a:t>
            </a:r>
            <a:r>
              <a:rPr sz="2000" spc="-25" dirty="0">
                <a:solidFill>
                  <a:srgbClr val="404040"/>
                </a:solidFill>
                <a:latin typeface="Times New Roman"/>
                <a:cs typeface="Times New Roman"/>
              </a:rPr>
              <a:t>Video</a:t>
            </a:r>
            <a:r>
              <a:rPr sz="2000" spc="-30" dirty="0">
                <a:solidFill>
                  <a:srgbClr val="404040"/>
                </a:solidFill>
                <a:latin typeface="Times New Roman"/>
                <a:cs typeface="Times New Roman"/>
              </a:rPr>
              <a:t> </a:t>
            </a:r>
            <a:r>
              <a:rPr sz="2000" dirty="0">
                <a:solidFill>
                  <a:srgbClr val="404040"/>
                </a:solidFill>
                <a:latin typeface="Times New Roman"/>
                <a:cs typeface="Times New Roman"/>
              </a:rPr>
              <a:t>Retrieval</a:t>
            </a:r>
            <a:endParaRPr sz="2000">
              <a:latin typeface="Times New Roman"/>
              <a:cs typeface="Times New Roman"/>
            </a:endParaRPr>
          </a:p>
          <a:p>
            <a:pPr>
              <a:lnSpc>
                <a:spcPct val="100000"/>
              </a:lnSpc>
              <a:spcBef>
                <a:spcPts val="15"/>
              </a:spcBef>
              <a:buClr>
                <a:srgbClr val="90C225"/>
              </a:buClr>
              <a:buFont typeface="Wingdings"/>
              <a:buChar char=""/>
            </a:pPr>
            <a:endParaRPr sz="1900">
              <a:latin typeface="Times New Roman"/>
              <a:cs typeface="Times New Roman"/>
            </a:endParaRPr>
          </a:p>
          <a:p>
            <a:pPr marL="355600" indent="-342900">
              <a:lnSpc>
                <a:spcPct val="100000"/>
              </a:lnSpc>
              <a:buClr>
                <a:srgbClr val="90C225"/>
              </a:buClr>
              <a:buSzPct val="80000"/>
              <a:buFont typeface="Wingdings"/>
              <a:buChar char=""/>
              <a:tabLst>
                <a:tab pos="354965" algn="l"/>
                <a:tab pos="355600" algn="l"/>
              </a:tabLst>
            </a:pPr>
            <a:r>
              <a:rPr sz="2000" dirty="0">
                <a:solidFill>
                  <a:srgbClr val="404040"/>
                </a:solidFill>
                <a:latin typeface="Times New Roman"/>
                <a:cs typeface="Times New Roman"/>
              </a:rPr>
              <a:t>Precision</a:t>
            </a:r>
            <a:r>
              <a:rPr sz="2000" spc="-50" dirty="0">
                <a:solidFill>
                  <a:srgbClr val="404040"/>
                </a:solidFill>
                <a:latin typeface="Times New Roman"/>
                <a:cs typeface="Times New Roman"/>
              </a:rPr>
              <a:t> </a:t>
            </a:r>
            <a:r>
              <a:rPr sz="2000" dirty="0">
                <a:solidFill>
                  <a:srgbClr val="404040"/>
                </a:solidFill>
                <a:latin typeface="Times New Roman"/>
                <a:cs typeface="Times New Roman"/>
              </a:rPr>
              <a:t>and</a:t>
            </a:r>
            <a:r>
              <a:rPr sz="2000" spc="-5" dirty="0">
                <a:solidFill>
                  <a:srgbClr val="404040"/>
                </a:solidFill>
                <a:latin typeface="Times New Roman"/>
                <a:cs typeface="Times New Roman"/>
              </a:rPr>
              <a:t> Recall</a:t>
            </a:r>
            <a:r>
              <a:rPr sz="2000" spc="-25" dirty="0">
                <a:solidFill>
                  <a:srgbClr val="404040"/>
                </a:solidFill>
                <a:latin typeface="Times New Roman"/>
                <a:cs typeface="Times New Roman"/>
              </a:rPr>
              <a:t> </a:t>
            </a:r>
            <a:r>
              <a:rPr sz="2000" spc="-5" dirty="0">
                <a:solidFill>
                  <a:srgbClr val="404040"/>
                </a:solidFill>
                <a:latin typeface="Times New Roman"/>
                <a:cs typeface="Times New Roman"/>
              </a:rPr>
              <a:t>Calculation</a:t>
            </a:r>
            <a:endParaRPr sz="2000">
              <a:latin typeface="Times New Roman"/>
              <a:cs typeface="Times New Roman"/>
            </a:endParaRPr>
          </a:p>
        </p:txBody>
      </p:sp>
    </p:spTree>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6E91A0"/>
      </a:accent1>
      <a:accent2>
        <a:srgbClr val="9EB5BF"/>
      </a:accent2>
      <a:accent3>
        <a:srgbClr val="CEDADF"/>
      </a:accent3>
      <a:accent4>
        <a:srgbClr val="D8D8D8"/>
      </a:accent4>
      <a:accent5>
        <a:srgbClr val="D8D8D8"/>
      </a:accent5>
      <a:accent6>
        <a:srgbClr val="9EB5BF"/>
      </a:accent6>
      <a:hlink>
        <a:srgbClr val="F2F2F2"/>
      </a:hlink>
      <a:folHlink>
        <a:srgbClr val="CEDAD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CONTENT_BASED_VIDEO_RETRIEVAL[1]</Template>
  <TotalTime>0</TotalTime>
  <Words>1672</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CONTENT  BASED VIDEO  RETRIEVAL</vt:lpstr>
      <vt:lpstr>INTRODUCTION</vt:lpstr>
      <vt:lpstr>PROBLEM STATEMENT</vt:lpstr>
      <vt:lpstr>OBJECTIVES</vt:lpstr>
      <vt:lpstr>TOOLS USED</vt:lpstr>
      <vt:lpstr>PowerPoint Presentation</vt:lpstr>
      <vt:lpstr>DATA  SET USED</vt:lpstr>
      <vt:lpstr>PRE TRAINED MODEL USED</vt:lpstr>
      <vt:lpstr>FEATURES</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karthikaraj7223@gmail.com</dc:creator>
  <cp:lastModifiedBy>karthikaraj7223@gmail.com</cp:lastModifiedBy>
  <cp:revision>1</cp:revision>
  <dcterms:created xsi:type="dcterms:W3CDTF">2024-10-28T02:15:58Z</dcterms:created>
  <dcterms:modified xsi:type="dcterms:W3CDTF">2024-10-28T02:19:07Z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2021</vt:lpwstr>
  </property>
  <property fmtid="{D5CDD505-2E9C-101B-9397-08002B2CF9AE}" pid="4" name="LastSaved">
    <vt:filetime>2024-10-27T00:00:00Z</vt:filetime>
  </property>
</Properties>
</file>