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5"/>
  </p:notesMasterIdLst>
  <p:handoutMasterIdLst>
    <p:handoutMasterId r:id="rId16"/>
  </p:handoutMasterIdLst>
  <p:sldIdLst>
    <p:sldId id="3072" r:id="rId2"/>
    <p:sldId id="3143" r:id="rId3"/>
    <p:sldId id="3144" r:id="rId4"/>
    <p:sldId id="3109" r:id="rId5"/>
    <p:sldId id="3150" r:id="rId6"/>
    <p:sldId id="3138" r:id="rId7"/>
    <p:sldId id="3113" r:id="rId8"/>
    <p:sldId id="3151" r:id="rId9"/>
    <p:sldId id="3108" r:id="rId10"/>
    <p:sldId id="3154" r:id="rId11"/>
    <p:sldId id="3152" r:id="rId12"/>
    <p:sldId id="3142" r:id="rId13"/>
    <p:sldId id="3148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7F1"/>
    <a:srgbClr val="FBBF09"/>
    <a:srgbClr val="0170C1"/>
    <a:srgbClr val="006AB6"/>
    <a:srgbClr val="8ED7F1"/>
    <a:srgbClr val="D52C0A"/>
    <a:srgbClr val="535353"/>
    <a:srgbClr val="30B9C3"/>
    <a:srgbClr val="157DA8"/>
    <a:srgbClr val="8EC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19" autoAdjust="0"/>
    <p:restoredTop sz="96633" autoAdjust="0"/>
  </p:normalViewPr>
  <p:slideViewPr>
    <p:cSldViewPr>
      <p:cViewPr varScale="1">
        <p:scale>
          <a:sx n="99" d="100"/>
          <a:sy n="99" d="100"/>
        </p:scale>
        <p:origin x="200" y="96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1462948"/>
          <c:y val="0.019316910736625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746835443037975"/>
          <c:y val="0.00148588410104012"/>
          <c:w val="0.851898734177215"/>
          <c:h val="1.0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 b="0" i="0" u="none" strike="noStrike" baseline="0">
          <a:solidFill>
            <a:srgbClr val="808080"/>
          </a:solidFill>
          <a:latin typeface="Arial" panose="020B0604020202020204" pitchFamily="34" charset="0"/>
          <a:ea typeface="微软雅黑" panose="020B0503020204020204" pitchFamily="34" charset="-122"/>
          <a:cs typeface="Helv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1462948"/>
          <c:y val="0.019316910736625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746835443037975"/>
          <c:y val="0.00148588410104012"/>
          <c:w val="0.851898734177215"/>
          <c:h val="1.0"/>
        </c:manualLayout>
      </c:layout>
      <c:pieChart>
        <c:varyColors val="0"/>
        <c:ser>
          <c:idx val="0"/>
          <c:order val="0"/>
          <c:spPr>
            <a:solidFill>
              <a:srgbClr val="0B5879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2D1-4E15-94B2-042B0A97577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2D1-4E15-94B2-042B0A97577D}"/>
              </c:ext>
            </c:extLst>
          </c:dPt>
          <c:dPt>
            <c:idx val="2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2D1-4E15-94B2-042B0A97577D}"/>
              </c:ext>
            </c:extLst>
          </c:dPt>
          <c:dPt>
            <c:idx val="3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2D1-4E15-94B2-042B0A97577D}"/>
              </c:ext>
            </c:extLst>
          </c:dPt>
          <c:dPt>
            <c:idx val="4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2D1-4E15-94B2-042B0A97577D}"/>
              </c:ext>
            </c:extLst>
          </c:dPt>
          <c:dPt>
            <c:idx val="5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2D1-4E15-94B2-042B0A97577D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2D1-4E15-94B2-042B0A97577D}"/>
              </c:ext>
            </c:extLst>
          </c:dPt>
          <c:dPt>
            <c:idx val="7"/>
            <c:bubble3D val="0"/>
            <c:spPr>
              <a:solidFill>
                <a:schemeClr val="accent3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2D1-4E15-94B2-042B0A97577D}"/>
              </c:ext>
            </c:extLst>
          </c:dPt>
          <c:val>
            <c:numRef>
              <c:f>Sheet1!$B$2:$I$2</c:f>
              <c:numCache>
                <c:formatCode>General</c:formatCode>
                <c:ptCount val="8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42D1-4E15-94B2-042B0A97577D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ew</c:v>
                      </c:pt>
                      <c:pt idx="3">
                        <c:v>we</c:v>
                      </c:pt>
                      <c:pt idx="4">
                        <c:v>Sin título 1</c:v>
                      </c:pt>
                      <c:pt idx="5">
                        <c:v>Sin título 2</c:v>
                      </c:pt>
                      <c:pt idx="6">
                        <c:v>Sin título 3</c:v>
                      </c:pt>
                      <c:pt idx="7">
                        <c:v>Sin título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4" b="0" i="0" u="none" strike="noStrike" baseline="0">
          <a:solidFill>
            <a:srgbClr val="808080"/>
          </a:solidFill>
          <a:latin typeface="Arial" panose="020B0604020202020204" pitchFamily="34" charset="0"/>
          <a:ea typeface="微软雅黑" panose="020B0503020204020204" pitchFamily="34" charset="-122"/>
          <a:cs typeface="Helv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1462948"/>
          <c:y val="0.0193169107366252"/>
        </c:manualLayout>
      </c:layout>
      <c:overlay val="0"/>
      <c:spPr>
        <a:noFill/>
        <a:ln w="2541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69516600373407"/>
          <c:y val="0.0740506534621317"/>
          <c:w val="0.851898734177215"/>
          <c:h val="1.0"/>
        </c:manualLayout>
      </c:layout>
      <c:pieChart>
        <c:varyColors val="0"/>
        <c:ser>
          <c:idx val="0"/>
          <c:order val="0"/>
          <c:spPr>
            <a:solidFill>
              <a:srgbClr val="16B5F9"/>
            </a:solidFill>
            <a:ln w="25411">
              <a:noFill/>
            </a:ln>
          </c:spPr>
          <c:dPt>
            <c:idx val="0"/>
            <c:bubble3D val="0"/>
            <c:spPr>
              <a:noFill/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14-4E2E-B7CE-869F28FA56E7}"/>
              </c:ext>
            </c:extLst>
          </c:dPt>
          <c:dPt>
            <c:idx val="1"/>
            <c:bubble3D val="0"/>
            <c:spPr>
              <a:noFill/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14-4E2E-B7CE-869F28FA56E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14-4E2E-B7CE-869F28FA56E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14-4E2E-B7CE-869F28FA56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14-4E2E-B7CE-869F28FA56E7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14-4E2E-B7CE-869F28FA56E7}"/>
              </c:ext>
            </c:extLst>
          </c:dPt>
          <c:dPt>
            <c:idx val="6"/>
            <c:bubble3D val="0"/>
            <c:spPr>
              <a:noFill/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14-4E2E-B7CE-869F28FA56E7}"/>
              </c:ext>
            </c:extLst>
          </c:dPt>
          <c:dPt>
            <c:idx val="7"/>
            <c:bubble3D val="0"/>
            <c:spPr>
              <a:noFill/>
              <a:ln w="25411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14-4E2E-B7CE-869F28FA56E7}"/>
              </c:ext>
            </c:extLst>
          </c:dPt>
          <c:val>
            <c:numRef>
              <c:f>Sheet1!$B$2:$I$2</c:f>
              <c:numCache>
                <c:formatCode>General</c:formatCode>
                <c:ptCount val="8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1114-4E2E-B7CE-869F28FA56E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ew</c:v>
                      </c:pt>
                      <c:pt idx="3">
                        <c:v>we</c:v>
                      </c:pt>
                      <c:pt idx="4">
                        <c:v>Sin título 1</c:v>
                      </c:pt>
                      <c:pt idx="5">
                        <c:v>Sin título 2</c:v>
                      </c:pt>
                      <c:pt idx="6">
                        <c:v>Sin título 3</c:v>
                      </c:pt>
                      <c:pt idx="7">
                        <c:v>Sin título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1" b="0" i="0" u="none" strike="noStrike" baseline="0">
          <a:solidFill>
            <a:srgbClr val="808080"/>
          </a:solidFill>
          <a:latin typeface="Arial" panose="020B0604020202020204" pitchFamily="34" charset="0"/>
          <a:ea typeface="微软雅黑" panose="020B0503020204020204" pitchFamily="34" charset="-122"/>
          <a:cs typeface="Helv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1462948"/>
          <c:y val="0.019316910736625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746835443037975"/>
          <c:y val="0.00148588410104012"/>
          <c:w val="0.851898734177215"/>
          <c:h val="1.0"/>
        </c:manualLayout>
      </c:layout>
      <c:pieChart>
        <c:varyColors val="0"/>
        <c:ser>
          <c:idx val="0"/>
          <c:order val="0"/>
          <c:spPr>
            <a:solidFill>
              <a:srgbClr val="0B5879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72-4DF5-9B5A-C200529F447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72-4DF5-9B5A-C200529F4476}"/>
              </c:ext>
            </c:extLst>
          </c:dPt>
          <c:dPt>
            <c:idx val="2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572-4DF5-9B5A-C200529F4476}"/>
              </c:ext>
            </c:extLst>
          </c:dPt>
          <c:dPt>
            <c:idx val="3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572-4DF5-9B5A-C200529F4476}"/>
              </c:ext>
            </c:extLst>
          </c:dPt>
          <c:dPt>
            <c:idx val="4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572-4DF5-9B5A-C200529F4476}"/>
              </c:ext>
            </c:extLst>
          </c:dPt>
          <c:dPt>
            <c:idx val="5"/>
            <c:bubble3D val="0"/>
            <c:spPr>
              <a:noFill/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572-4DF5-9B5A-C200529F4476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572-4DF5-9B5A-C200529F4476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572-4DF5-9B5A-C200529F4476}"/>
              </c:ext>
            </c:extLst>
          </c:dPt>
          <c:val>
            <c:numRef>
              <c:f>Sheet1!$B$2:$I$2</c:f>
              <c:numCache>
                <c:formatCode>General</c:formatCode>
                <c:ptCount val="8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D572-4DF5-9B5A-C200529F4476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ew</c:v>
                      </c:pt>
                      <c:pt idx="3">
                        <c:v>we</c:v>
                      </c:pt>
                      <c:pt idx="4">
                        <c:v>Sin título 1</c:v>
                      </c:pt>
                      <c:pt idx="5">
                        <c:v>Sin título 2</c:v>
                      </c:pt>
                      <c:pt idx="6">
                        <c:v>Sin título 3</c:v>
                      </c:pt>
                      <c:pt idx="7">
                        <c:v>Sin título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 b="0" i="0" u="none" strike="noStrike" baseline="0">
          <a:solidFill>
            <a:srgbClr val="808080"/>
          </a:solidFill>
          <a:latin typeface="Arial" panose="020B0604020202020204" pitchFamily="34" charset="0"/>
          <a:ea typeface="微软雅黑" panose="020B0503020204020204" pitchFamily="34" charset="-122"/>
          <a:cs typeface="Helv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89691199969197"/>
          <c:y val="0.021332807115492"/>
        </c:manualLayout>
      </c:layout>
      <c:overlay val="0"/>
      <c:spPr>
        <a:noFill/>
        <a:ln w="25387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180412371134021"/>
          <c:y val="0.00266666666666667"/>
          <c:w val="0.966494845360825"/>
          <c:h val="1.0"/>
        </c:manualLayout>
      </c:layout>
      <c:pieChart>
        <c:varyColors val="0"/>
        <c:ser>
          <c:idx val="0"/>
          <c:order val="0"/>
          <c:spPr>
            <a:solidFill>
              <a:srgbClr val="16B5F9"/>
            </a:solidFill>
            <a:ln w="25387">
              <a:noFill/>
            </a:ln>
          </c:spPr>
          <c:dPt>
            <c:idx val="0"/>
            <c:bubble3D val="0"/>
            <c:spPr>
              <a:noFill/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E4-4050-A3C9-85933F6089BF}"/>
              </c:ext>
            </c:extLst>
          </c:dPt>
          <c:dPt>
            <c:idx val="1"/>
            <c:bubble3D val="0"/>
            <c:spPr>
              <a:noFill/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E4-4050-A3C9-85933F6089B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E4-4050-A3C9-85933F6089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E4-4050-A3C9-85933F6089BF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E4-4050-A3C9-85933F6089BF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E4-4050-A3C9-85933F6089BF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E4-4050-A3C9-85933F6089BF}"/>
              </c:ext>
            </c:extLst>
          </c:dPt>
          <c:dPt>
            <c:idx val="7"/>
            <c:bubble3D val="0"/>
            <c:spPr>
              <a:noFill/>
              <a:ln w="2538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EE4-4050-A3C9-85933F6089BF}"/>
              </c:ext>
            </c:extLst>
          </c:dPt>
          <c:val>
            <c:numRef>
              <c:f>Sheet1!$B$2:$I$2</c:f>
              <c:numCache>
                <c:formatCode>General</c:formatCode>
                <c:ptCount val="8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3EE4-4050-A3C9-85933F6089BF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ew</c:v>
                      </c:pt>
                      <c:pt idx="3">
                        <c:v>we</c:v>
                      </c:pt>
                      <c:pt idx="4">
                        <c:v>Sin título 1</c:v>
                      </c:pt>
                      <c:pt idx="5">
                        <c:v>Sin título 2</c:v>
                      </c:pt>
                      <c:pt idx="6">
                        <c:v>Sin título 3</c:v>
                      </c:pt>
                      <c:pt idx="7">
                        <c:v>Sin título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7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4" b="0" i="0" u="none" strike="noStrike" baseline="0">
          <a:solidFill>
            <a:srgbClr val="808080"/>
          </a:solidFill>
          <a:latin typeface="Arial" panose="020B0604020202020204" pitchFamily="34" charset="0"/>
          <a:ea typeface="微软雅黑" panose="020B0503020204020204" pitchFamily="34" charset="-122"/>
          <a:cs typeface="Helv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8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3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455289" y="709542"/>
            <a:ext cx="1053059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11125200" y="0"/>
            <a:ext cx="1733550" cy="709542"/>
          </a:xfrm>
          <a:prstGeom prst="rect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30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1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64679" y="-42664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798963" y="3184277"/>
            <a:ext cx="498598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礼拜五项目汇总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11" y="4487944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 smtClean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en-US" altLang="zh-CN" sz="900" dirty="0">
              <a:solidFill>
                <a:schemeClr val="bg1"/>
              </a:solidFill>
              <a:latin typeface="+mj-lt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52711" y="4072703"/>
            <a:ext cx="337602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POWERPOINT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数据库内容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1312069"/>
            <a:ext cx="2349500" cy="287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78" y="1312069"/>
            <a:ext cx="2552700" cy="287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59" y="1591469"/>
            <a:ext cx="3187700" cy="231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624437"/>
            <a:ext cx="2298700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55" y="4624437"/>
            <a:ext cx="2260600" cy="229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4446637"/>
            <a:ext cx="2159000" cy="2349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69" y="4182269"/>
            <a:ext cx="2222500" cy="26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99" y="448"/>
            <a:ext cx="12856458" cy="723175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220231" y="2343852"/>
            <a:ext cx="2987704" cy="2544946"/>
          </a:xfrm>
          <a:prstGeom prst="triangle">
            <a:avLst/>
          </a:prstGeom>
          <a:solidFill>
            <a:srgbClr val="21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091280" y="2343853"/>
            <a:ext cx="2987704" cy="2544946"/>
          </a:xfrm>
          <a:prstGeom prst="triangle">
            <a:avLst/>
          </a:prstGeom>
          <a:solidFill>
            <a:srgbClr val="FB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17359" y="3067893"/>
            <a:ext cx="815409" cy="812262"/>
            <a:chOff x="7009521" y="1639318"/>
            <a:chExt cx="773266" cy="770282"/>
          </a:xfrm>
        </p:grpSpPr>
        <p:sp>
          <p:nvSpPr>
            <p:cNvPr id="10" name="椭圆 9"/>
            <p:cNvSpPr/>
            <p:nvPr/>
          </p:nvSpPr>
          <p:spPr>
            <a:xfrm>
              <a:off x="7012505" y="1639318"/>
              <a:ext cx="770282" cy="770282"/>
            </a:xfrm>
            <a:prstGeom prst="ellipse">
              <a:avLst/>
            </a:prstGeom>
            <a:solidFill>
              <a:srgbClr val="212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9521" y="1703614"/>
              <a:ext cx="716297" cy="6416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97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79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64211" y="3166022"/>
            <a:ext cx="2031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3600" smtClean="0">
                <a:solidFill>
                  <a:srgbClr val="FBBF09"/>
                </a:solidFill>
                <a:ea typeface="微软雅黑" panose="020B0503020204020204" pitchFamily="34" charset="-122"/>
              </a:rPr>
              <a:t>项目</a:t>
            </a:r>
            <a:r>
              <a:rPr lang="zh-CN" altLang="en-US" sz="3600" smtClean="0">
                <a:solidFill>
                  <a:srgbClr val="FBBF09"/>
                </a:solidFill>
                <a:ea typeface="微软雅黑" panose="020B0503020204020204" pitchFamily="34" charset="-122"/>
              </a:rPr>
              <a:t>问题</a:t>
            </a:r>
            <a:endParaRPr lang="zh-CN" altLang="en-US" sz="3600" dirty="0">
              <a:solidFill>
                <a:srgbClr val="FBBF0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6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项目问题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131"/>
            <a:ext cx="12694072" cy="61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5439" y="642463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350119" y="3184277"/>
            <a:ext cx="588366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 批评指导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11" y="4487944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 smtClean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en-US" altLang="zh-CN" sz="900" dirty="0">
              <a:solidFill>
                <a:schemeClr val="bg1"/>
              </a:solidFill>
              <a:latin typeface="+mj-lt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52711" y="4072703"/>
            <a:ext cx="337602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POWERPOINT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  <p:bldP spid="111" grpId="0"/>
          <p:bldP spid="1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  <p:bldP spid="111" grpId="0"/>
          <p:bldP spid="1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92471" y="893"/>
            <a:ext cx="12856810" cy="723175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452" y="108482"/>
            <a:ext cx="2807965" cy="2807965"/>
            <a:chOff x="1899616" y="1875374"/>
            <a:chExt cx="4573375" cy="4573375"/>
          </a:xfrm>
        </p:grpSpPr>
        <p:sp>
          <p:nvSpPr>
            <p:cNvPr id="7" name="椭圆 6"/>
            <p:cNvSpPr/>
            <p:nvPr/>
          </p:nvSpPr>
          <p:spPr>
            <a:xfrm>
              <a:off x="1899616" y="1875374"/>
              <a:ext cx="4573375" cy="4573375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56431" y="2232189"/>
              <a:ext cx="3859744" cy="3859744"/>
            </a:xfrm>
            <a:prstGeom prst="ellipse">
              <a:avLst/>
            </a:prstGeom>
            <a:solidFill>
              <a:srgbClr val="FBB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4064203" y="1364754"/>
            <a:ext cx="830312" cy="830312"/>
          </a:xfrm>
          <a:prstGeom prst="ellipse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5328048" y="1528093"/>
            <a:ext cx="16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成员介绍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064203" y="2597054"/>
            <a:ext cx="830312" cy="830312"/>
          </a:xfrm>
          <a:prstGeom prst="ellipse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5364473" y="27946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064203" y="3783119"/>
            <a:ext cx="830312" cy="830312"/>
          </a:xfrm>
          <a:prstGeom prst="ellipse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5372485" y="39043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前期规划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064203" y="4969184"/>
            <a:ext cx="830312" cy="830312"/>
          </a:xfrm>
          <a:prstGeom prst="ellipse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5328048" y="51284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项目问题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78162" y="1543390"/>
            <a:ext cx="1313018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2" name="矩形 51"/>
          <p:cNvSpPr/>
          <p:nvPr/>
        </p:nvSpPr>
        <p:spPr>
          <a:xfrm>
            <a:off x="669447" y="923736"/>
            <a:ext cx="2130450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5396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9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1" grpId="0"/>
      <p:bldP spid="42" grpId="0" animBg="1"/>
      <p:bldP spid="44" grpId="0"/>
      <p:bldP spid="45" grpId="0" animBg="1"/>
      <p:bldP spid="47" grpId="0"/>
      <p:bldP spid="48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99" y="448"/>
            <a:ext cx="12856458" cy="723175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220231" y="2343852"/>
            <a:ext cx="2987704" cy="2544946"/>
          </a:xfrm>
          <a:prstGeom prst="triangle">
            <a:avLst/>
          </a:prstGeom>
          <a:solidFill>
            <a:srgbClr val="21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091280" y="2343853"/>
            <a:ext cx="2987704" cy="2544946"/>
          </a:xfrm>
          <a:prstGeom prst="triangle">
            <a:avLst/>
          </a:prstGeom>
          <a:solidFill>
            <a:srgbClr val="FB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17395" y="3067893"/>
            <a:ext cx="815365" cy="812262"/>
            <a:chOff x="7009562" y="1639318"/>
            <a:chExt cx="773225" cy="770282"/>
          </a:xfrm>
        </p:grpSpPr>
        <p:sp>
          <p:nvSpPr>
            <p:cNvPr id="10" name="椭圆 9"/>
            <p:cNvSpPr/>
            <p:nvPr/>
          </p:nvSpPr>
          <p:spPr>
            <a:xfrm>
              <a:off x="7012505" y="1639318"/>
              <a:ext cx="770282" cy="770282"/>
            </a:xfrm>
            <a:prstGeom prst="ellipse">
              <a:avLst/>
            </a:prstGeom>
            <a:solidFill>
              <a:srgbClr val="212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9562" y="1703654"/>
              <a:ext cx="716209" cy="641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9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79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09644" y="3212417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FBBF09"/>
                </a:solidFill>
                <a:ea typeface="微软雅黑" panose="020B0503020204020204" pitchFamily="34" charset="-122"/>
              </a:rPr>
              <a:t>成员介绍</a:t>
            </a:r>
            <a:endParaRPr lang="zh-CN" altLang="en-US" sz="2800" dirty="0">
              <a:solidFill>
                <a:srgbClr val="FBBF0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04014" y="2392502"/>
            <a:ext cx="1532397" cy="1532397"/>
          </a:xfrm>
          <a:custGeom>
            <a:avLst/>
            <a:gdLst>
              <a:gd name="connsiteX0" fmla="*/ 595085 w 1190170"/>
              <a:gd name="connsiteY0" fmla="*/ 0 h 1190170"/>
              <a:gd name="connsiteX1" fmla="*/ 1190170 w 1190170"/>
              <a:gd name="connsiteY1" fmla="*/ 595085 h 1190170"/>
              <a:gd name="connsiteX2" fmla="*/ 595085 w 1190170"/>
              <a:gd name="connsiteY2" fmla="*/ 1190170 h 1190170"/>
              <a:gd name="connsiteX3" fmla="*/ 0 w 1190170"/>
              <a:gd name="connsiteY3" fmla="*/ 595085 h 1190170"/>
              <a:gd name="connsiteX4" fmla="*/ 595085 w 1190170"/>
              <a:gd name="connsiteY4" fmla="*/ 0 h 11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170" h="1190170">
                <a:moveTo>
                  <a:pt x="595085" y="0"/>
                </a:moveTo>
                <a:cubicBezTo>
                  <a:pt x="923741" y="0"/>
                  <a:pt x="1190170" y="266429"/>
                  <a:pt x="1190170" y="595085"/>
                </a:cubicBezTo>
                <a:cubicBezTo>
                  <a:pt x="1190170" y="923741"/>
                  <a:pt x="923741" y="1190170"/>
                  <a:pt x="595085" y="1190170"/>
                </a:cubicBezTo>
                <a:cubicBezTo>
                  <a:pt x="266429" y="1190170"/>
                  <a:pt x="0" y="923741"/>
                  <a:pt x="0" y="595085"/>
                </a:cubicBezTo>
                <a:cubicBezTo>
                  <a:pt x="0" y="266429"/>
                  <a:pt x="266429" y="0"/>
                  <a:pt x="595085" y="0"/>
                </a:cubicBezTo>
                <a:close/>
              </a:path>
            </a:pathLst>
          </a:custGeom>
          <a:solidFill>
            <a:srgbClr val="357879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95520" y="4508891"/>
            <a:ext cx="2275242" cy="2275242"/>
          </a:xfrm>
          <a:custGeom>
            <a:avLst/>
            <a:gdLst>
              <a:gd name="connsiteX0" fmla="*/ 883558 w 1767116"/>
              <a:gd name="connsiteY0" fmla="*/ 0 h 1767116"/>
              <a:gd name="connsiteX1" fmla="*/ 1767116 w 1767116"/>
              <a:gd name="connsiteY1" fmla="*/ 883558 h 1767116"/>
              <a:gd name="connsiteX2" fmla="*/ 883558 w 1767116"/>
              <a:gd name="connsiteY2" fmla="*/ 1767116 h 1767116"/>
              <a:gd name="connsiteX3" fmla="*/ 0 w 1767116"/>
              <a:gd name="connsiteY3" fmla="*/ 883558 h 1767116"/>
              <a:gd name="connsiteX4" fmla="*/ 883558 w 1767116"/>
              <a:gd name="connsiteY4" fmla="*/ 0 h 176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116" h="1767116">
                <a:moveTo>
                  <a:pt x="883558" y="0"/>
                </a:moveTo>
                <a:cubicBezTo>
                  <a:pt x="1371534" y="0"/>
                  <a:pt x="1767116" y="395582"/>
                  <a:pt x="1767116" y="883558"/>
                </a:cubicBezTo>
                <a:cubicBezTo>
                  <a:pt x="1767116" y="1371534"/>
                  <a:pt x="1371534" y="1767116"/>
                  <a:pt x="883558" y="1767116"/>
                </a:cubicBezTo>
                <a:cubicBezTo>
                  <a:pt x="395582" y="1767116"/>
                  <a:pt x="0" y="1371534"/>
                  <a:pt x="0" y="883558"/>
                </a:cubicBezTo>
                <a:cubicBezTo>
                  <a:pt x="0" y="395582"/>
                  <a:pt x="395582" y="0"/>
                  <a:pt x="883558" y="0"/>
                </a:cubicBezTo>
                <a:close/>
              </a:path>
            </a:pathLst>
          </a:custGeom>
          <a:solidFill>
            <a:srgbClr val="357879"/>
          </a:solidFill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336" y="804037"/>
            <a:ext cx="3363805" cy="3363805"/>
          </a:xfrm>
          <a:custGeom>
            <a:avLst/>
            <a:gdLst>
              <a:gd name="connsiteX0" fmla="*/ 1306286 w 2612572"/>
              <a:gd name="connsiteY0" fmla="*/ 0 h 2612572"/>
              <a:gd name="connsiteX1" fmla="*/ 2612572 w 2612572"/>
              <a:gd name="connsiteY1" fmla="*/ 1306286 h 2612572"/>
              <a:gd name="connsiteX2" fmla="*/ 1306286 w 2612572"/>
              <a:gd name="connsiteY2" fmla="*/ 2612572 h 2612572"/>
              <a:gd name="connsiteX3" fmla="*/ 0 w 2612572"/>
              <a:gd name="connsiteY3" fmla="*/ 1306286 h 2612572"/>
              <a:gd name="connsiteX4" fmla="*/ 1306286 w 2612572"/>
              <a:gd name="connsiteY4" fmla="*/ 0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2612572">
                <a:moveTo>
                  <a:pt x="1306286" y="0"/>
                </a:moveTo>
                <a:cubicBezTo>
                  <a:pt x="2027728" y="0"/>
                  <a:pt x="2612572" y="584844"/>
                  <a:pt x="2612572" y="1306286"/>
                </a:cubicBezTo>
                <a:cubicBezTo>
                  <a:pt x="2612572" y="2027728"/>
                  <a:pt x="2027728" y="2612572"/>
                  <a:pt x="1306286" y="2612572"/>
                </a:cubicBezTo>
                <a:cubicBezTo>
                  <a:pt x="584844" y="2612572"/>
                  <a:pt x="0" y="2027728"/>
                  <a:pt x="0" y="1306286"/>
                </a:cubicBezTo>
                <a:cubicBezTo>
                  <a:pt x="0" y="584844"/>
                  <a:pt x="584844" y="0"/>
                  <a:pt x="1306286" y="0"/>
                </a:cubicBezTo>
                <a:close/>
              </a:path>
            </a:pathLst>
          </a:cu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20" name="椭圆 19"/>
          <p:cNvSpPr/>
          <p:nvPr/>
        </p:nvSpPr>
        <p:spPr>
          <a:xfrm>
            <a:off x="9385653" y="3448316"/>
            <a:ext cx="972933" cy="970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217058" y="4022676"/>
            <a:ext cx="486467" cy="4864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53">
              <a:latin typeface="Impact" panose="020B080603090205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84908" y="4523449"/>
            <a:ext cx="711304" cy="709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53">
              <a:latin typeface="Impact" panose="020B080603090205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626844" y="1486098"/>
            <a:ext cx="1036297" cy="10362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53">
              <a:latin typeface="Impact" panose="020B0806030902050204" pitchFamily="34" charset="0"/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2015226" y="1816125"/>
            <a:ext cx="3094625" cy="917501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个人中心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登录注册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前后台路由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环境搭建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023506" y="1168053"/>
            <a:ext cx="2430227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项目组长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苏会涛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1986626" y="3688333"/>
            <a:ext cx="3094625" cy="917501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一级页面前后台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2023506" y="2968253"/>
            <a:ext cx="2430227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项目成员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李建国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1966598" y="5344517"/>
            <a:ext cx="3094625" cy="917501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详情页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后台数据库的建立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2023506" y="4696445"/>
            <a:ext cx="2430227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项目成员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张瑞潇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1950" y="159941"/>
            <a:ext cx="3067050" cy="487759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成员介绍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99" y="448"/>
            <a:ext cx="12856458" cy="723175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220231" y="2343852"/>
            <a:ext cx="2987704" cy="2544946"/>
          </a:xfrm>
          <a:prstGeom prst="triangle">
            <a:avLst/>
          </a:prstGeom>
          <a:solidFill>
            <a:srgbClr val="21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091280" y="2343853"/>
            <a:ext cx="2987704" cy="2544946"/>
          </a:xfrm>
          <a:prstGeom prst="triangle">
            <a:avLst/>
          </a:prstGeom>
          <a:solidFill>
            <a:srgbClr val="FB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17356" y="3067893"/>
            <a:ext cx="815411" cy="812262"/>
            <a:chOff x="7009519" y="1639318"/>
            <a:chExt cx="773268" cy="770282"/>
          </a:xfrm>
        </p:grpSpPr>
        <p:sp>
          <p:nvSpPr>
            <p:cNvPr id="10" name="椭圆 9"/>
            <p:cNvSpPr/>
            <p:nvPr/>
          </p:nvSpPr>
          <p:spPr>
            <a:xfrm>
              <a:off x="7012505" y="1639318"/>
              <a:ext cx="770282" cy="770282"/>
            </a:xfrm>
            <a:prstGeom prst="ellipse">
              <a:avLst/>
            </a:prstGeom>
            <a:solidFill>
              <a:srgbClr val="212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9519" y="1703614"/>
              <a:ext cx="716297" cy="6416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97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79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26241" y="3186018"/>
            <a:ext cx="20313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3600" smtClean="0">
                <a:solidFill>
                  <a:srgbClr val="FBBF09"/>
                </a:solidFill>
                <a:ea typeface="微软雅黑" panose="020B0503020204020204" pitchFamily="34" charset="-122"/>
              </a:rPr>
              <a:t>项目简介</a:t>
            </a:r>
            <a:endParaRPr lang="zh-CN" altLang="en-US" sz="3600" dirty="0">
              <a:solidFill>
                <a:srgbClr val="FBBF0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 dirty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63214" y="4120381"/>
            <a:ext cx="25987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前台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434542" y="5021245"/>
            <a:ext cx="9319618" cy="997803"/>
            <a:chOff x="887403" y="2796138"/>
            <a:chExt cx="9421420" cy="70946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887403" y="3111697"/>
              <a:ext cx="9421420" cy="39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此次项目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礼拜五电商网站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562" y="4120381"/>
            <a:ext cx="24609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后台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node.js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61623" y="4120381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数据库 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mysql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63" y="1576014"/>
            <a:ext cx="2502934" cy="2651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0" y="1576014"/>
            <a:ext cx="2509525" cy="26456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63" y="1513143"/>
            <a:ext cx="2502984" cy="27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389941" y="2504269"/>
            <a:ext cx="0" cy="144286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09348">
              <a:defRPr/>
            </a:pPr>
            <a:endParaRPr lang="es-ES" sz="7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695624" y="2504269"/>
            <a:ext cx="0" cy="144286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09348">
              <a:defRPr/>
            </a:pPr>
            <a:endParaRPr lang="es-ES" sz="7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4217849" y="4029247"/>
            <a:ext cx="0" cy="144286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09348">
              <a:defRPr/>
            </a:pPr>
            <a:endParaRPr lang="es-ES" sz="7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523533" y="4029247"/>
            <a:ext cx="0" cy="144286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09348">
              <a:defRPr/>
            </a:pPr>
            <a:endParaRPr lang="es-ES" sz="7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17"/>
              </p:ext>
            </p:extLst>
          </p:nvPr>
        </p:nvGraphicFramePr>
        <p:xfrm>
          <a:off x="7581503" y="2608213"/>
          <a:ext cx="2535379" cy="253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76562"/>
              </p:ext>
            </p:extLst>
          </p:nvPr>
        </p:nvGraphicFramePr>
        <p:xfrm>
          <a:off x="6427208" y="2608213"/>
          <a:ext cx="2535379" cy="253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36326"/>
              </p:ext>
            </p:extLst>
          </p:nvPr>
        </p:nvGraphicFramePr>
        <p:xfrm>
          <a:off x="5283090" y="2585679"/>
          <a:ext cx="2535379" cy="253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11565"/>
              </p:ext>
            </p:extLst>
          </p:nvPr>
        </p:nvGraphicFramePr>
        <p:xfrm>
          <a:off x="4125886" y="2608213"/>
          <a:ext cx="2535379" cy="253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87064"/>
              </p:ext>
            </p:extLst>
          </p:nvPr>
        </p:nvGraphicFramePr>
        <p:xfrm>
          <a:off x="3035558" y="2661277"/>
          <a:ext cx="2424165" cy="242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782" name="AutoShape 14"/>
          <p:cNvSpPr>
            <a:spLocks/>
          </p:cNvSpPr>
          <p:nvPr/>
        </p:nvSpPr>
        <p:spPr bwMode="auto">
          <a:xfrm>
            <a:off x="3929627" y="3581513"/>
            <a:ext cx="630210" cy="630210"/>
          </a:xfrm>
          <a:prstGeom prst="roundRect">
            <a:avLst>
              <a:gd name="adj" fmla="val 49838"/>
            </a:avLst>
          </a:prstGeom>
          <a:solidFill>
            <a:srgbClr val="FFFFFF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endParaRPr lang="zh-CN" altLang="zh-CN" sz="2800" b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3" name="AutoShape 15"/>
          <p:cNvSpPr>
            <a:spLocks/>
          </p:cNvSpPr>
          <p:nvPr/>
        </p:nvSpPr>
        <p:spPr bwMode="auto">
          <a:xfrm>
            <a:off x="5071565" y="3581513"/>
            <a:ext cx="630211" cy="630210"/>
          </a:xfrm>
          <a:prstGeom prst="roundRect">
            <a:avLst>
              <a:gd name="adj" fmla="val 49838"/>
            </a:avLst>
          </a:prstGeom>
          <a:solidFill>
            <a:srgbClr val="FFFFFF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endParaRPr lang="zh-CN" altLang="zh-CN" sz="2800" b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8" name="AutoShape 20"/>
          <p:cNvSpPr>
            <a:spLocks/>
          </p:cNvSpPr>
          <p:nvPr/>
        </p:nvSpPr>
        <p:spPr bwMode="auto">
          <a:xfrm>
            <a:off x="4045929" y="3745789"/>
            <a:ext cx="401241" cy="279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2000" b="0">
                <a:solidFill>
                  <a:srgbClr val="55555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9" name="AutoShape 21"/>
          <p:cNvSpPr>
            <a:spLocks/>
          </p:cNvSpPr>
          <p:nvPr/>
        </p:nvSpPr>
        <p:spPr bwMode="auto">
          <a:xfrm>
            <a:off x="5187140" y="3745789"/>
            <a:ext cx="400515" cy="279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2000" b="0">
                <a:solidFill>
                  <a:srgbClr val="55555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4" name="AutoShape 16"/>
          <p:cNvSpPr>
            <a:spLocks/>
          </p:cNvSpPr>
          <p:nvPr/>
        </p:nvSpPr>
        <p:spPr bwMode="auto">
          <a:xfrm>
            <a:off x="6232402" y="3581513"/>
            <a:ext cx="630210" cy="630210"/>
          </a:xfrm>
          <a:prstGeom prst="roundRect">
            <a:avLst>
              <a:gd name="adj" fmla="val 49838"/>
            </a:avLst>
          </a:prstGeom>
          <a:solidFill>
            <a:srgbClr val="FFFFFF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endParaRPr lang="zh-CN" altLang="zh-CN" sz="2800" b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5" name="AutoShape 17"/>
          <p:cNvSpPr>
            <a:spLocks/>
          </p:cNvSpPr>
          <p:nvPr/>
        </p:nvSpPr>
        <p:spPr bwMode="auto">
          <a:xfrm>
            <a:off x="7395421" y="3581513"/>
            <a:ext cx="630210" cy="630210"/>
          </a:xfrm>
          <a:prstGeom prst="roundRect">
            <a:avLst>
              <a:gd name="adj" fmla="val 49838"/>
            </a:avLst>
          </a:prstGeom>
          <a:solidFill>
            <a:srgbClr val="FFFFFF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endParaRPr lang="zh-CN" altLang="zh-CN" sz="2800" b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90" name="AutoShape 22"/>
          <p:cNvSpPr>
            <a:spLocks/>
          </p:cNvSpPr>
          <p:nvPr/>
        </p:nvSpPr>
        <p:spPr bwMode="auto">
          <a:xfrm>
            <a:off x="6347978" y="3745789"/>
            <a:ext cx="400515" cy="279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2000" b="0">
                <a:solidFill>
                  <a:srgbClr val="55555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91" name="AutoShape 23"/>
          <p:cNvSpPr>
            <a:spLocks/>
          </p:cNvSpPr>
          <p:nvPr/>
        </p:nvSpPr>
        <p:spPr bwMode="auto">
          <a:xfrm>
            <a:off x="7510995" y="3745789"/>
            <a:ext cx="400515" cy="279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2000" b="0" dirty="0">
                <a:solidFill>
                  <a:srgbClr val="55555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93" name="AutoShape 25"/>
          <p:cNvSpPr>
            <a:spLocks/>
          </p:cNvSpPr>
          <p:nvPr/>
        </p:nvSpPr>
        <p:spPr bwMode="auto">
          <a:xfrm>
            <a:off x="9795598" y="3745789"/>
            <a:ext cx="400515" cy="279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801" name="AutoShape 33"/>
          <p:cNvSpPr>
            <a:spLocks/>
          </p:cNvSpPr>
          <p:nvPr/>
        </p:nvSpPr>
        <p:spPr bwMode="auto">
          <a:xfrm>
            <a:off x="6954684" y="1511960"/>
            <a:ext cx="1864354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spcBef>
                <a:spcPts val="779"/>
              </a:spcBef>
            </a:pPr>
            <a:r>
              <a:rPr lang="zh-CN" altLang="en-US" sz="20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前后台数据交互</a:t>
            </a:r>
            <a:endParaRPr lang="es-ES" altLang="zh-CN" sz="2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802" name="AutoShape 34"/>
          <p:cNvSpPr>
            <a:spLocks/>
          </p:cNvSpPr>
          <p:nvPr/>
        </p:nvSpPr>
        <p:spPr bwMode="auto">
          <a:xfrm>
            <a:off x="6968338" y="2038211"/>
            <a:ext cx="2082203" cy="3323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just" eaLnBrk="1">
              <a:lnSpc>
                <a:spcPct val="120000"/>
              </a:lnSpc>
              <a:spcBef>
                <a:spcPts val="779"/>
              </a:spcBef>
            </a:pP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800" b="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en-US" altLang="zh-CN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-resource</a:t>
            </a: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803" name="AutoShape 35"/>
          <p:cNvSpPr>
            <a:spLocks/>
          </p:cNvSpPr>
          <p:nvPr/>
        </p:nvSpPr>
        <p:spPr bwMode="auto">
          <a:xfrm>
            <a:off x="4527248" y="1558467"/>
            <a:ext cx="1705154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spcBef>
                <a:spcPts val="779"/>
              </a:spcBef>
            </a:pPr>
            <a:r>
              <a:rPr lang="zh-CN" altLang="en-US" sz="20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组件加载顺序</a:t>
            </a:r>
            <a:endParaRPr lang="es-ES" altLang="zh-CN" sz="2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804" name="AutoShape 36"/>
          <p:cNvSpPr>
            <a:spLocks/>
          </p:cNvSpPr>
          <p:nvPr/>
        </p:nvSpPr>
        <p:spPr bwMode="auto">
          <a:xfrm>
            <a:off x="4657480" y="2029674"/>
            <a:ext cx="1643976" cy="3323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just"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1800" b="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的周期函数</a:t>
            </a:r>
            <a:endParaRPr lang="es-ES" altLang="zh-CN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AutoShape 33"/>
          <p:cNvSpPr>
            <a:spLocks/>
          </p:cNvSpPr>
          <p:nvPr/>
        </p:nvSpPr>
        <p:spPr bwMode="auto">
          <a:xfrm>
            <a:off x="5618170" y="5444371"/>
            <a:ext cx="1790367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spcBef>
                <a:spcPts val="779"/>
              </a:spcBef>
            </a:pPr>
            <a:r>
              <a:rPr lang="zh-CN" altLang="en-US" sz="20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组件之间传值</a:t>
            </a:r>
            <a:endParaRPr lang="es-ES" altLang="zh-CN" sz="2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5701776" y="5872786"/>
            <a:ext cx="1486477" cy="664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just" eaLnBrk="1">
              <a:lnSpc>
                <a:spcPct val="120000"/>
              </a:lnSpc>
              <a:spcBef>
                <a:spcPts val="779"/>
              </a:spcBef>
            </a:pP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800" b="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vuex</a:t>
            </a: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定义全局变量</a:t>
            </a:r>
            <a:endParaRPr lang="es-ES" altLang="zh-CN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AutoShape 35"/>
          <p:cNvSpPr>
            <a:spLocks/>
          </p:cNvSpPr>
          <p:nvPr/>
        </p:nvSpPr>
        <p:spPr bwMode="auto">
          <a:xfrm>
            <a:off x="3396439" y="5569462"/>
            <a:ext cx="1675126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spcBef>
                <a:spcPts val="779"/>
              </a:spcBef>
            </a:pPr>
            <a:r>
              <a:rPr lang="zh-CN" altLang="en-US" sz="20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项目总体环境</a:t>
            </a:r>
            <a:endParaRPr lang="es-ES" altLang="zh-CN" sz="2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AutoShape 36"/>
          <p:cNvSpPr>
            <a:spLocks/>
          </p:cNvSpPr>
          <p:nvPr/>
        </p:nvSpPr>
        <p:spPr bwMode="auto">
          <a:xfrm>
            <a:off x="3396439" y="5956136"/>
            <a:ext cx="1486477" cy="3323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just"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1800" b="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脚手架</a:t>
            </a:r>
            <a:endParaRPr lang="es-ES" altLang="zh-CN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技术站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26208" y="5555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2" presetID="9" presetClass="entr" presetSubtype="0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6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2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4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  <p:bldGraphic spid="4" grpId="0">
        <p:bldAsOne/>
      </p:bldGraphic>
      <p:bldGraphic spid="3" grpId="0">
        <p:bldAsOne/>
      </p:bldGraphic>
      <p:bldGraphic spid="2" grpId="0">
        <p:bldAsOne/>
      </p:bldGraphic>
      <p:bldP spid="32782" grpId="0" animBg="1" autoUpdateAnimBg="0"/>
      <p:bldP spid="32783" grpId="0" animBg="1" autoUpdateAnimBg="0"/>
      <p:bldP spid="32788" grpId="0" autoUpdateAnimBg="0"/>
      <p:bldP spid="32789" grpId="0" autoUpdateAnimBg="0"/>
      <p:bldP spid="32784" grpId="0" animBg="1" autoUpdateAnimBg="0"/>
      <p:bldP spid="32785" grpId="0" animBg="1" autoUpdateAnimBg="0"/>
      <p:bldP spid="32790" grpId="0" autoUpdateAnimBg="0"/>
      <p:bldP spid="32791" grpId="0" autoUpdateAnimBg="0"/>
      <p:bldP spid="32793" grpId="0" autoUpdateAnimBg="0"/>
      <p:bldP spid="32801" grpId="0" autoUpdateAnimBg="0"/>
      <p:bldP spid="32802" grpId="0" autoUpdateAnimBg="0"/>
      <p:bldP spid="32803" grpId="0" autoUpdateAnimBg="0"/>
      <p:bldP spid="32804" grpId="0" autoUpdateAnimBg="0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99" y="448"/>
            <a:ext cx="12856458" cy="723175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220231" y="2343852"/>
            <a:ext cx="2987704" cy="2544946"/>
          </a:xfrm>
          <a:prstGeom prst="triangle">
            <a:avLst/>
          </a:prstGeom>
          <a:solidFill>
            <a:srgbClr val="21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091280" y="2343853"/>
            <a:ext cx="2987704" cy="2544946"/>
          </a:xfrm>
          <a:prstGeom prst="triangle">
            <a:avLst/>
          </a:prstGeom>
          <a:solidFill>
            <a:srgbClr val="FB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17357" y="3067893"/>
            <a:ext cx="815410" cy="812262"/>
            <a:chOff x="7009520" y="1639318"/>
            <a:chExt cx="773267" cy="770282"/>
          </a:xfrm>
        </p:grpSpPr>
        <p:sp>
          <p:nvSpPr>
            <p:cNvPr id="10" name="椭圆 9"/>
            <p:cNvSpPr/>
            <p:nvPr/>
          </p:nvSpPr>
          <p:spPr>
            <a:xfrm>
              <a:off x="7012505" y="1639318"/>
              <a:ext cx="770282" cy="770282"/>
            </a:xfrm>
            <a:prstGeom prst="ellipse">
              <a:avLst/>
            </a:prstGeom>
            <a:solidFill>
              <a:srgbClr val="212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9520" y="1703614"/>
              <a:ext cx="716297" cy="6416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97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79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69335" y="3162678"/>
            <a:ext cx="295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3600" dirty="0" smtClean="0">
                <a:solidFill>
                  <a:srgbClr val="FBBF09"/>
                </a:solidFill>
                <a:ea typeface="微软雅黑" panose="020B0503020204020204" pitchFamily="34" charset="-122"/>
              </a:rPr>
              <a:t>项目</a:t>
            </a:r>
            <a:r>
              <a:rPr lang="zh-CN" altLang="en-US" sz="3600" dirty="0" smtClean="0">
                <a:solidFill>
                  <a:srgbClr val="FBBF09"/>
                </a:solidFill>
                <a:ea typeface="微软雅黑" panose="020B0503020204020204" pitchFamily="34" charset="-122"/>
              </a:rPr>
              <a:t>前期规划</a:t>
            </a:r>
            <a:endParaRPr lang="zh-CN" altLang="en-US" sz="3600" dirty="0">
              <a:solidFill>
                <a:srgbClr val="FBBF0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1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95475" y="403128"/>
            <a:ext cx="8907663" cy="3957867"/>
            <a:chOff x="1447800" y="2628900"/>
            <a:chExt cx="5745163" cy="2552700"/>
          </a:xfrm>
        </p:grpSpPr>
        <p:sp>
          <p:nvSpPr>
            <p:cNvPr id="6184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rgbClr val="2B29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2610701" y="5343288"/>
            <a:ext cx="2310430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999253" y="4892676"/>
            <a:ext cx="2812697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982405" y="3155946"/>
            <a:ext cx="539560" cy="539560"/>
            <a:chOff x="3237545" y="4561747"/>
            <a:chExt cx="1146960" cy="1146960"/>
          </a:xfrm>
        </p:grpSpPr>
        <p:sp>
          <p:nvSpPr>
            <p:cNvPr id="25" name="圆角矩形 2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1014" y="4675219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41779" y="2284058"/>
            <a:ext cx="802042" cy="802042"/>
            <a:chOff x="3237545" y="4561747"/>
            <a:chExt cx="1146960" cy="1146960"/>
          </a:xfrm>
        </p:grpSpPr>
        <p:sp>
          <p:nvSpPr>
            <p:cNvPr id="30" name="圆角矩形 29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95704" y="1554929"/>
            <a:ext cx="1141668" cy="1141668"/>
            <a:chOff x="3237545" y="4561747"/>
            <a:chExt cx="1146960" cy="1146960"/>
          </a:xfrm>
        </p:grpSpPr>
        <p:sp>
          <p:nvSpPr>
            <p:cNvPr id="33" name="圆角矩形 32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TextBox 41"/>
          <p:cNvSpPr txBox="1"/>
          <p:nvPr/>
        </p:nvSpPr>
        <p:spPr>
          <a:xfrm>
            <a:off x="1723682" y="4824569"/>
            <a:ext cx="2303765" cy="119450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苏会涛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:s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李建国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:v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张瑞潇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:z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709300" y="4273294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规定命名规则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3962406" y="4027759"/>
            <a:ext cx="2303765" cy="230249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苏会涛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个人中心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登录注册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项目环境的搭建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李建国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一级页面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张瑞潇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详情页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后台数据库搭建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170"/>
          <p:cNvSpPr txBox="1"/>
          <p:nvPr/>
        </p:nvSpPr>
        <p:spPr>
          <a:xfrm>
            <a:off x="3997034" y="3631195"/>
            <a:ext cx="2116911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项目分工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6697259" y="4198736"/>
            <a:ext cx="4772676" cy="119450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苏会涛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项目环境的搭建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node.js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李建国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组件之间传值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页面跳转路由问题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张瑞潇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工具的使用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170"/>
          <p:cNvSpPr txBox="1"/>
          <p:nvPr/>
        </p:nvSpPr>
        <p:spPr>
          <a:xfrm>
            <a:off x="6657367" y="3624802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前期学习准备工作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总体前期规划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FFC000"/>
      </a:accent2>
      <a:accent3>
        <a:srgbClr val="3F3F3F"/>
      </a:accent3>
      <a:accent4>
        <a:srgbClr val="FFC000"/>
      </a:accent4>
      <a:accent5>
        <a:srgbClr val="3F3F3F"/>
      </a:accent5>
      <a:accent6>
        <a:srgbClr val="FFC000"/>
      </a:accent6>
      <a:hlink>
        <a:srgbClr val="3F3F3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Macintosh PowerPoint</Application>
  <PresentationFormat>自定义</PresentationFormat>
  <Paragraphs>79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Agency FB</vt:lpstr>
      <vt:lpstr>Calibri</vt:lpstr>
      <vt:lpstr>Calibri Light</vt:lpstr>
      <vt:lpstr>Helv</vt:lpstr>
      <vt:lpstr>Impact</vt:lpstr>
      <vt:lpstr>Source Han Sans ExtraLight</vt:lpstr>
      <vt:lpstr>方正兰亭纤黑_GBK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摄影模板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2017-11-01T01:23:26Z</dcterms:modified>
</cp:coreProperties>
</file>