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4" r:id="rId3"/>
    <p:sldId id="272" r:id="rId4"/>
    <p:sldId id="328" r:id="rId5"/>
    <p:sldId id="329" r:id="rId6"/>
    <p:sldId id="330" r:id="rId7"/>
    <p:sldId id="274" r:id="rId8"/>
    <p:sldId id="331" r:id="rId9"/>
    <p:sldId id="323" r:id="rId10"/>
    <p:sldId id="275" r:id="rId11"/>
    <p:sldId id="322" r:id="rId12"/>
    <p:sldId id="277" r:id="rId13"/>
    <p:sldId id="273" r:id="rId14"/>
    <p:sldId id="278" r:id="rId15"/>
    <p:sldId id="276" r:id="rId16"/>
    <p:sldId id="265" r:id="rId17"/>
    <p:sldId id="284" r:id="rId18"/>
    <p:sldId id="279" r:id="rId19"/>
    <p:sldId id="280" r:id="rId20"/>
    <p:sldId id="291" r:id="rId21"/>
    <p:sldId id="290" r:id="rId22"/>
    <p:sldId id="281" r:id="rId23"/>
    <p:sldId id="292" r:id="rId24"/>
    <p:sldId id="293" r:id="rId25"/>
    <p:sldId id="282" r:id="rId26"/>
    <p:sldId id="318" r:id="rId27"/>
    <p:sldId id="319" r:id="rId28"/>
    <p:sldId id="283" r:id="rId29"/>
    <p:sldId id="321" r:id="rId30"/>
    <p:sldId id="285" r:id="rId31"/>
    <p:sldId id="294" r:id="rId32"/>
    <p:sldId id="295" r:id="rId33"/>
    <p:sldId id="296" r:id="rId34"/>
    <p:sldId id="297" r:id="rId35"/>
    <p:sldId id="286" r:id="rId36"/>
    <p:sldId id="298" r:id="rId37"/>
    <p:sldId id="299" r:id="rId38"/>
    <p:sldId id="300" r:id="rId39"/>
    <p:sldId id="301" r:id="rId40"/>
    <p:sldId id="302" r:id="rId41"/>
    <p:sldId id="287" r:id="rId42"/>
    <p:sldId id="303" r:id="rId43"/>
    <p:sldId id="306" r:id="rId44"/>
    <p:sldId id="304" r:id="rId45"/>
    <p:sldId id="288" r:id="rId46"/>
    <p:sldId id="310" r:id="rId47"/>
    <p:sldId id="307" r:id="rId48"/>
    <p:sldId id="308" r:id="rId49"/>
    <p:sldId id="309" r:id="rId50"/>
    <p:sldId id="311" r:id="rId51"/>
    <p:sldId id="312" r:id="rId52"/>
    <p:sldId id="313" r:id="rId53"/>
    <p:sldId id="315" r:id="rId54"/>
    <p:sldId id="316" r:id="rId55"/>
    <p:sldId id="317" r:id="rId56"/>
    <p:sldId id="289" r:id="rId57"/>
    <p:sldId id="324" r:id="rId58"/>
    <p:sldId id="325" r:id="rId59"/>
    <p:sldId id="326" r:id="rId60"/>
    <p:sldId id="327" r:id="rId6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00"/>
    <a:srgbClr val="FF0000"/>
    <a:srgbClr val="4F81B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 snapToGrid="0">
      <p:cViewPr>
        <p:scale>
          <a:sx n="70" d="100"/>
          <a:sy n="70" d="100"/>
        </p:scale>
        <p:origin x="-3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69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2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2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2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.wmf"/><Relationship Id="rId1" Type="http://schemas.openxmlformats.org/officeDocument/2006/relationships/image" Target="../media/image3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3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7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212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47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2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17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5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6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24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11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61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33D0-1613-4644-A4A7-9E755C1AD4C7}" type="datetimeFigureOut">
              <a:rPr lang="he-IL" smtClean="0"/>
              <a:t>י"ד/טבת/תשע"ו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2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url?sa=i&amp;rct=j&amp;q=&amp;esrc=s&amp;source=images&amp;cd=&amp;cad=rja&amp;uact=8&amp;ved=0ahUKEwje_4fF5vnJAhWFWBQKHSHKCA8QjRwIBw&amp;url=http%3A%2F%2Farchive.sciencewatch.com%2Fdr%2Ferf%2F2011%2F11junerf%2F11junerfCandET%2F&amp;psig=AFQjCNEfMF5Cn-q593Y1IDTGumC_TxYeAg&amp;ust=145122874946436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hyperlink" Target="http://www.google.co.il/url?sa=i&amp;rct=j&amp;q=&amp;esrc=s&amp;source=images&amp;cd=&amp;cad=rja&amp;uact=8&amp;ved=0ahUKEwiJxr3a5vnJAhVMvhQKHSssATMQjRwIBw&amp;url=http%3A%2F%2Fwww.shawprize.org%2Fen%2Fshaw.php%3Ftmp%3D3%26twoid%3D94%26threeid%3D220%26fourid%3D387%26fiveid%3D185&amp;bvm=bv.110151844,d.d24&amp;psig=AFQjCNH4Lc1F8ioFgmvh-FoZXAIOuAzrJw&amp;ust=1451228794117069" TargetMode="External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.il/url?sa=i&amp;rct=j&amp;q=&amp;esrc=s&amp;source=images&amp;cd=&amp;cad=rja&amp;uact=8&amp;ved=0ahUKEwiEuJzs5vnJAhXGUhQKHcn3CGEQjRwIBw&amp;url=http%3A%2F%2Fredwood.psych.cornell.edu%2Fpeople%2Fdavid.html&amp;bvm=bv.110151844,d.d24&amp;psig=AFQjCNHQAcNznulusMMtBrExd_NkaHTVRA&amp;ust=145122883140575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hyperlink" Target="http://www.google.co.il/url?sa=i&amp;rct=j&amp;q=&amp;esrc=s&amp;source=images&amp;cd=&amp;cad=rja&amp;uact=8&amp;ved=0ahUKEwjOheyE5_nJAhXCRhQKHVJSBwUQjRwIBw&amp;url=http%3A%2F%2Fwww.theoriesensorielle.com%2Fune-exploration-du-non-conscient-cognitif%2F&amp;psig=AFQjCNFoQ6x0Qswj6nj11zkL5IMszwOHEA&amp;ust=145122887762394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url?sa=i&amp;rct=j&amp;q=&amp;esrc=s&amp;source=images&amp;cd=&amp;cad=rja&amp;uact=8&amp;ved=0ahUKEwiEuJzs5vnJAhXGUhQKHcn3CGEQjRwIBw&amp;url=http%3A%2F%2Fredwood.psych.cornell.edu%2Fpeople%2Fdavid.html&amp;bvm=bv.110151844,d.d24&amp;psig=AFQjCNHQAcNznulusMMtBrExd_NkaHTVRA&amp;ust=145122883140575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960" y="2145671"/>
            <a:ext cx="556788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000" b="1" dirty="0" smtClean="0">
                <a:solidFill>
                  <a:srgbClr val="0000FF"/>
                </a:solidFill>
              </a:rPr>
              <a:t>The Quest </a:t>
            </a:r>
          </a:p>
          <a:p>
            <a:pPr algn="ctr" rtl="0"/>
            <a:r>
              <a:rPr lang="en-US" sz="6000" b="1" dirty="0" smtClean="0">
                <a:solidFill>
                  <a:srgbClr val="0000FF"/>
                </a:solidFill>
              </a:rPr>
              <a:t>for a Dictionary</a:t>
            </a:r>
            <a:endParaRPr lang="he-IL" sz="6000" b="1" dirty="0"/>
          </a:p>
        </p:txBody>
      </p:sp>
    </p:spTree>
    <p:extLst>
      <p:ext uri="{BB962C8B-B14F-4D97-AF65-F5344CB8AC3E}">
        <p14:creationId xmlns:p14="http://schemas.microsoft.com/office/powerpoint/2010/main" val="5222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034699"/>
            <a:ext cx="73264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Field &amp;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Olshausen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 were not interested in signal/image processing, and thus their learning algorithm was not considered as a practical tool</a:t>
            </a:r>
          </a:p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Later work by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Lweicki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, Engan,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Rao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, Gribonval, Aharon, and others took this to the realm of signal/image processing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Today, this is a hot topic, with thousands of papers that look at the problem of learning the dictionary from different aspects. 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With this growth of understanding of how to get the dictionary, the field of sparse and redundant representations became far more effective and practical, as such </a:t>
            </a:r>
            <a:r>
              <a:rPr lang="en-US" altLang="en-US" sz="2000" dirty="0">
                <a:latin typeface="Calibri" pitchFamily="34" charset="0"/>
                <a:cs typeface="Arial" pitchFamily="34" charset="0"/>
              </a:rPr>
              <a:t>dictionaries are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now used in practically every application in data processing, ranging from simple denoising, all the way to recognition, and beyond.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7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034699"/>
            <a:ext cx="73264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Here is a search result for the words “dictionary and learning and sparse” in Thompson’s Web-of-Science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064190"/>
            <a:ext cx="8151151" cy="3673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 Definition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087864"/>
            <a:ext cx="824023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Assume that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signals have been generated from Sparse-Land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(with 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an unknown but fixed) dictionary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of known size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n×m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.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+mj-lt"/>
                <a:cs typeface="Arial" pitchFamily="34" charset="0"/>
              </a:rPr>
              <a:t>The learning objective: 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Find the dictionary      and the                       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  <a:cs typeface="Arial" pitchFamily="34" charset="0"/>
              </a:rPr>
              <a:t> 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                                         corresponding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representations, such that 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22488"/>
              </p:ext>
            </p:extLst>
          </p:nvPr>
        </p:nvGraphicFramePr>
        <p:xfrm>
          <a:off x="2032000" y="1522413"/>
          <a:ext cx="4879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5" name="Equation" r:id="rId3" imgW="2717640" imgH="317160" progId="Equation.DSMT4">
                  <p:embed/>
                </p:oleObj>
              </mc:Choice>
              <mc:Fallback>
                <p:oleObj name="Equation" r:id="rId3" imgW="2717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522413"/>
                        <a:ext cx="4879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643292"/>
              </p:ext>
            </p:extLst>
          </p:nvPr>
        </p:nvGraphicFramePr>
        <p:xfrm>
          <a:off x="4862453" y="4700546"/>
          <a:ext cx="284023" cy="37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453" y="4700546"/>
                        <a:ext cx="284023" cy="37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81582"/>
              </p:ext>
            </p:extLst>
          </p:nvPr>
        </p:nvGraphicFramePr>
        <p:xfrm>
          <a:off x="1778438" y="5594943"/>
          <a:ext cx="51085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" name="Equation" r:id="rId7" imgW="2844720" imgH="342720" progId="Equation.DSMT4">
                  <p:embed/>
                </p:oleObj>
              </mc:Choice>
              <mc:Fallback>
                <p:oleObj name="Equation" r:id="rId7" imgW="284472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438" y="5594943"/>
                        <a:ext cx="51085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944448" y="2892019"/>
            <a:ext cx="7208208" cy="1520456"/>
            <a:chOff x="944448" y="2892019"/>
            <a:chExt cx="7208208" cy="1520456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5007159"/>
                </p:ext>
              </p:extLst>
            </p:nvPr>
          </p:nvGraphicFramePr>
          <p:xfrm>
            <a:off x="944448" y="3024041"/>
            <a:ext cx="1554162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8" name="Equation" r:id="rId9" imgW="888840" imgH="317160" progId="Equation.DSMT4">
                    <p:embed/>
                  </p:oleObj>
                </mc:Choice>
                <mc:Fallback>
                  <p:oleObj name="Equation" r:id="rId9" imgW="8888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448" y="3024041"/>
                          <a:ext cx="1554162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3317317" y="2892019"/>
              <a:ext cx="2030818" cy="15204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Dictionary Learning Algorithm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98610" y="3087023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348135" y="3389977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549004"/>
                </p:ext>
              </p:extLst>
            </p:nvPr>
          </p:nvGraphicFramePr>
          <p:xfrm>
            <a:off x="6166842" y="3223083"/>
            <a:ext cx="1985814" cy="687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9" name="Equation" r:id="rId11" imgW="660240" imgH="228600" progId="Equation.DSMT4">
                    <p:embed/>
                  </p:oleObj>
                </mc:Choice>
                <mc:Fallback>
                  <p:oleObj name="Equation" r:id="rId11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6842" y="3223083"/>
                          <a:ext cx="1985814" cy="687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>
              <a:off x="2568271" y="4055447"/>
              <a:ext cx="749046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386016"/>
                </p:ext>
              </p:extLst>
            </p:nvPr>
          </p:nvGraphicFramePr>
          <p:xfrm>
            <a:off x="1673407" y="3851275"/>
            <a:ext cx="9112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0" name="Equation" r:id="rId13" imgW="507960" imgH="228600" progId="Equation.DSMT4">
                    <p:embed/>
                  </p:oleObj>
                </mc:Choice>
                <mc:Fallback>
                  <p:oleObj name="Equation" r:id="rId13" imgW="50796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407" y="3851275"/>
                          <a:ext cx="9112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29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 Definition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9105" y="2971065"/>
            <a:ext cx="824023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The learning objective can be posed as the following optimization tasks: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or </a:t>
            </a: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30840"/>
              </p:ext>
            </p:extLst>
          </p:nvPr>
        </p:nvGraphicFramePr>
        <p:xfrm>
          <a:off x="2368201" y="3678951"/>
          <a:ext cx="42195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" name="Equation" r:id="rId3" imgW="2349360" imgH="507960" progId="Equation.DSMT4">
                  <p:embed/>
                </p:oleObj>
              </mc:Choice>
              <mc:Fallback>
                <p:oleObj name="Equation" r:id="rId3" imgW="234936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201" y="3678951"/>
                        <a:ext cx="42195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46377"/>
              </p:ext>
            </p:extLst>
          </p:nvPr>
        </p:nvGraphicFramePr>
        <p:xfrm>
          <a:off x="2393950" y="4953000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" name="Equation" r:id="rId5" imgW="2425680" imgH="507960" progId="Equation.DSMT4">
                  <p:embed/>
                </p:oleObj>
              </mc:Choice>
              <mc:Fallback>
                <p:oleObj name="Equation" r:id="rId5" imgW="2425680" imgH="507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953000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944448" y="1239206"/>
            <a:ext cx="7208208" cy="1520456"/>
            <a:chOff x="944448" y="1239206"/>
            <a:chExt cx="7208208" cy="1520456"/>
          </a:xfrm>
        </p:grpSpPr>
        <p:sp>
          <p:nvSpPr>
            <p:cNvPr id="13" name="Rectangle 12"/>
            <p:cNvSpPr/>
            <p:nvPr/>
          </p:nvSpPr>
          <p:spPr>
            <a:xfrm>
              <a:off x="3317317" y="1239206"/>
              <a:ext cx="2030818" cy="15204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Dictionary Learning Algorithm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348135" y="1737164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6935459"/>
                </p:ext>
              </p:extLst>
            </p:nvPr>
          </p:nvGraphicFramePr>
          <p:xfrm>
            <a:off x="6166842" y="1570270"/>
            <a:ext cx="1985814" cy="687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7" name="Equation" r:id="rId7" imgW="660240" imgH="228600" progId="Equation.DSMT4">
                    <p:embed/>
                  </p:oleObj>
                </mc:Choice>
                <mc:Fallback>
                  <p:oleObj name="Equation" r:id="rId7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6842" y="1570270"/>
                          <a:ext cx="1985814" cy="687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827374"/>
                </p:ext>
              </p:extLst>
            </p:nvPr>
          </p:nvGraphicFramePr>
          <p:xfrm>
            <a:off x="944448" y="1413684"/>
            <a:ext cx="1554162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8" name="Equation" r:id="rId9" imgW="888840" imgH="317160" progId="Equation.DSMT4">
                    <p:embed/>
                  </p:oleObj>
                </mc:Choice>
                <mc:Fallback>
                  <p:oleObj name="Equation" r:id="rId9" imgW="8888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448" y="1413684"/>
                          <a:ext cx="1554162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ight Arrow 19"/>
            <p:cNvSpPr/>
            <p:nvPr/>
          </p:nvSpPr>
          <p:spPr>
            <a:xfrm>
              <a:off x="2498610" y="1476666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568271" y="2445090"/>
              <a:ext cx="749046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716583"/>
                </p:ext>
              </p:extLst>
            </p:nvPr>
          </p:nvGraphicFramePr>
          <p:xfrm>
            <a:off x="1673407" y="2240918"/>
            <a:ext cx="9112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9" name="Equation" r:id="rId11" imgW="507960" imgH="228600" progId="Equation.DSMT4">
                    <p:embed/>
                  </p:oleObj>
                </mc:Choice>
                <mc:Fallback>
                  <p:oleObj name="Equation" r:id="rId11" imgW="507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407" y="2240918"/>
                          <a:ext cx="9112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92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(DL) – Well-Posed?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9105" y="1296260"/>
            <a:ext cx="824023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Lets work with the expression: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Is it well-posed? No!!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Permutation of atoms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(and elements in the representations)             do not affect the solution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Scale between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and the representations is undefined – this can be fixed by adding a constraint of the form (normalized atoms):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96966"/>
              </p:ext>
            </p:extLst>
          </p:nvPr>
        </p:nvGraphicFramePr>
        <p:xfrm>
          <a:off x="2122346" y="1775233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346" y="1775233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07916"/>
              </p:ext>
            </p:extLst>
          </p:nvPr>
        </p:nvGraphicFramePr>
        <p:xfrm>
          <a:off x="3599085" y="5367904"/>
          <a:ext cx="17573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Equation" r:id="rId5" imgW="977760" imgH="355320" progId="Equation.DSMT4">
                  <p:embed/>
                </p:oleObj>
              </mc:Choice>
              <mc:Fallback>
                <p:oleObj name="Equation" r:id="rId5" imgW="977760" imgH="355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085" y="5367904"/>
                        <a:ext cx="17573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0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Uniqueness?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087864"/>
            <a:ext cx="8240232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Calibri" pitchFamily="34" charset="0"/>
                <a:cs typeface="Arial" pitchFamily="34" charset="0"/>
              </a:rPr>
              <a:t>Question: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Assume that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 signals have been generated from Sparse-Land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(with 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an unknown but fixed) dictionary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.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Can we guarantee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is the only outcome possible for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explaining the data?</a:t>
            </a:r>
            <a:endParaRPr lang="en-US" altLang="en-US" sz="32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dirty="0" smtClean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+mj-lt"/>
                <a:cs typeface="Arial" pitchFamily="34" charset="0"/>
              </a:rPr>
              <a:t>Answer: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If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is big enough (exponential in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),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There is no noise (</a:t>
            </a:r>
            <a:r>
              <a:rPr lang="el-GR" altLang="en-US" sz="2000" dirty="0" smtClean="0">
                <a:latin typeface="Times New Roman"/>
                <a:cs typeface="Times New Roman"/>
              </a:rPr>
              <a:t>ε</a:t>
            </a:r>
            <a:r>
              <a:rPr lang="en-US" altLang="en-US" sz="2000" dirty="0" smtClean="0">
                <a:latin typeface="Times New Roman"/>
                <a:cs typeface="Times New Roman"/>
              </a:rPr>
              <a:t>=0)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in the model,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The representations are very sparse (                             )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+mj-lt"/>
              <a:cs typeface="Arial" pitchFamily="34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then uniqueness is guaranteed </a:t>
            </a:r>
            <a:r>
              <a:rPr lang="en-US" altLang="en-US" sz="1600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[</a:t>
            </a:r>
            <a:r>
              <a:rPr lang="en-US" altLang="en-US" sz="1600" dirty="0" err="1" smtClean="0">
                <a:solidFill>
                  <a:srgbClr val="00B0F0"/>
                </a:solidFill>
                <a:latin typeface="+mj-lt"/>
                <a:cs typeface="Arial" pitchFamily="34" charset="0"/>
              </a:rPr>
              <a:t>Aharon</a:t>
            </a:r>
            <a:r>
              <a:rPr lang="en-US" altLang="en-US" sz="1600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 et. al., 2005]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endParaRPr lang="en-US" altLang="en-US" sz="1600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56140"/>
              </p:ext>
            </p:extLst>
          </p:nvPr>
        </p:nvGraphicFramePr>
        <p:xfrm>
          <a:off x="4524156" y="4879818"/>
          <a:ext cx="1740629" cy="55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3" imgW="1079280" imgH="342720" progId="Equation.DSMT4">
                  <p:embed/>
                </p:oleObj>
              </mc:Choice>
              <mc:Fallback>
                <p:oleObj name="Equation" r:id="rId3" imgW="1079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156" y="4879818"/>
                        <a:ext cx="1740629" cy="553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22488"/>
              </p:ext>
            </p:extLst>
          </p:nvPr>
        </p:nvGraphicFramePr>
        <p:xfrm>
          <a:off x="2032000" y="1522413"/>
          <a:ext cx="4879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Equation" r:id="rId5" imgW="2717640" imgH="317160" progId="Equation.DSMT4">
                  <p:embed/>
                </p:oleObj>
              </mc:Choice>
              <mc:Fallback>
                <p:oleObj name="Equation" r:id="rId5" imgW="271764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522413"/>
                        <a:ext cx="4879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0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DL as Matrix Factorization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932652" y="1239206"/>
            <a:ext cx="7220004" cy="1520456"/>
            <a:chOff x="932652" y="1239206"/>
            <a:chExt cx="7220004" cy="1520456"/>
          </a:xfrm>
        </p:grpSpPr>
        <p:sp>
          <p:nvSpPr>
            <p:cNvPr id="12" name="Rectangle 11"/>
            <p:cNvSpPr/>
            <p:nvPr/>
          </p:nvSpPr>
          <p:spPr>
            <a:xfrm>
              <a:off x="3317317" y="1239206"/>
              <a:ext cx="2030818" cy="15204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Dictionary Learning Algorithm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348135" y="1737164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94879"/>
                </p:ext>
              </p:extLst>
            </p:nvPr>
          </p:nvGraphicFramePr>
          <p:xfrm>
            <a:off x="6166842" y="1570270"/>
            <a:ext cx="1985814" cy="687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" name="Equation" r:id="rId3" imgW="660240" imgH="228600" progId="Equation.DSMT4">
                    <p:embed/>
                  </p:oleObj>
                </mc:Choice>
                <mc:Fallback>
                  <p:oleObj name="Equation" r:id="rId3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6842" y="1570270"/>
                          <a:ext cx="1985814" cy="687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" name="Object 4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578906"/>
                </p:ext>
              </p:extLst>
            </p:nvPr>
          </p:nvGraphicFramePr>
          <p:xfrm>
            <a:off x="932652" y="1413684"/>
            <a:ext cx="1554162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" name="Equation" r:id="rId5" imgW="888840" imgH="317160" progId="Equation.DSMT4">
                    <p:embed/>
                  </p:oleObj>
                </mc:Choice>
                <mc:Fallback>
                  <p:oleObj name="Equation" r:id="rId5" imgW="8888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652" y="1413684"/>
                          <a:ext cx="1554162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" name="Right Arrow 440"/>
            <p:cNvSpPr/>
            <p:nvPr/>
          </p:nvSpPr>
          <p:spPr>
            <a:xfrm>
              <a:off x="2486814" y="1476666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>
              <a:off x="2556475" y="2445090"/>
              <a:ext cx="749046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3" name="Object 4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509313"/>
                </p:ext>
              </p:extLst>
            </p:nvPr>
          </p:nvGraphicFramePr>
          <p:xfrm>
            <a:off x="1661611" y="2240918"/>
            <a:ext cx="9112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" name="Equation" r:id="rId7" imgW="507960" imgH="228600" progId="Equation.DSMT4">
                    <p:embed/>
                  </p:oleObj>
                </mc:Choice>
                <mc:Fallback>
                  <p:oleObj name="Equation" r:id="rId7" imgW="507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611" y="2240918"/>
                          <a:ext cx="9112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" name="Object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203104"/>
              </p:ext>
            </p:extLst>
          </p:nvPr>
        </p:nvGraphicFramePr>
        <p:xfrm>
          <a:off x="3224720" y="3872437"/>
          <a:ext cx="563354" cy="51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" name="Equation" r:id="rId9" imgW="139680" imgH="126720" progId="Equation.DSMT4">
                  <p:embed/>
                </p:oleObj>
              </mc:Choice>
              <mc:Fallback>
                <p:oleObj name="Equation" r:id="rId9" imgW="139680" imgH="126720" progId="Equation.DSMT4">
                  <p:embed/>
                  <p:pic>
                    <p:nvPicPr>
                      <p:cNvPr id="0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720" y="3872437"/>
                        <a:ext cx="563354" cy="513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" name="Group 466"/>
          <p:cNvGrpSpPr/>
          <p:nvPr/>
        </p:nvGrpSpPr>
        <p:grpSpPr>
          <a:xfrm>
            <a:off x="3633251" y="3135863"/>
            <a:ext cx="2086918" cy="2468388"/>
            <a:chOff x="3633251" y="3135863"/>
            <a:chExt cx="2086918" cy="2468388"/>
          </a:xfrm>
        </p:grpSpPr>
        <p:grpSp>
          <p:nvGrpSpPr>
            <p:cNvPr id="379" name="Group 378"/>
            <p:cNvGrpSpPr/>
            <p:nvPr/>
          </p:nvGrpSpPr>
          <p:grpSpPr>
            <a:xfrm>
              <a:off x="3846809" y="3623558"/>
              <a:ext cx="1659802" cy="1202602"/>
              <a:chOff x="4296793" y="5047817"/>
              <a:chExt cx="1659802" cy="1202602"/>
            </a:xfrm>
            <a:solidFill>
              <a:srgbClr val="FF0000"/>
            </a:solidFill>
          </p:grpSpPr>
          <p:grpSp>
            <p:nvGrpSpPr>
              <p:cNvPr id="234" name="Group 233"/>
              <p:cNvGrpSpPr/>
              <p:nvPr/>
            </p:nvGrpSpPr>
            <p:grpSpPr>
              <a:xfrm>
                <a:off x="4296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35" name="Rectangle 334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44491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27" name="Rectangle 326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46015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>
                <a:off x="47539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49063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03" name="Rectangle 302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5058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52111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53635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55159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56683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5820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62" name="Rectangle 361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438" name="Double Bracket 437"/>
            <p:cNvSpPr/>
            <p:nvPr/>
          </p:nvSpPr>
          <p:spPr>
            <a:xfrm>
              <a:off x="3767859" y="3507543"/>
              <a:ext cx="1813779" cy="1392469"/>
            </a:xfrm>
            <a:prstGeom prst="bracketPair">
              <a:avLst>
                <a:gd name="adj" fmla="val 858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7" name="Straight Arrow Connector 446"/>
            <p:cNvCxnSpPr/>
            <p:nvPr/>
          </p:nvCxnSpPr>
          <p:spPr>
            <a:xfrm>
              <a:off x="3846809" y="5204141"/>
              <a:ext cx="16831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TextBox 447"/>
            <p:cNvSpPr txBox="1"/>
            <p:nvPr/>
          </p:nvSpPr>
          <p:spPr>
            <a:xfrm>
              <a:off x="4530171" y="5204141"/>
              <a:ext cx="38343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3633251" y="3135863"/>
              <a:ext cx="208691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Fixed size dictionary</a:t>
              </a:r>
              <a:endParaRPr lang="he-IL" dirty="0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5678759" y="3135863"/>
            <a:ext cx="2989690" cy="2816828"/>
            <a:chOff x="5678759" y="3135863"/>
            <a:chExt cx="2989690" cy="2816828"/>
          </a:xfrm>
        </p:grpSpPr>
        <p:grpSp>
          <p:nvGrpSpPr>
            <p:cNvPr id="425" name="Group 424"/>
            <p:cNvGrpSpPr/>
            <p:nvPr/>
          </p:nvGrpSpPr>
          <p:grpSpPr>
            <a:xfrm>
              <a:off x="5730454" y="3615259"/>
              <a:ext cx="2413838" cy="135802"/>
              <a:chOff x="5892236" y="3530851"/>
              <a:chExt cx="2413838" cy="135802"/>
            </a:xfrm>
            <a:solidFill>
              <a:srgbClr val="0000FF"/>
            </a:solidFill>
          </p:grpSpPr>
          <p:sp>
            <p:nvSpPr>
              <p:cNvPr id="124" name="Rectangle 123"/>
              <p:cNvSpPr/>
              <p:nvPr/>
            </p:nvSpPr>
            <p:spPr>
              <a:xfrm>
                <a:off x="58922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0446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1970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3494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5018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6542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8066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959036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713072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865472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17872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8170272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>
              <a:off x="5730454" y="3767659"/>
              <a:ext cx="2413838" cy="135802"/>
              <a:chOff x="5892236" y="3683251"/>
              <a:chExt cx="2413838" cy="135802"/>
            </a:xfrm>
            <a:solidFill>
              <a:srgbClr val="0000FF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58922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0446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1970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3494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5018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6542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8066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6959036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713072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65472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17872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170272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>
              <a:off x="5730454" y="3920059"/>
              <a:ext cx="2413838" cy="135802"/>
              <a:chOff x="5892236" y="3835651"/>
              <a:chExt cx="2413838" cy="135802"/>
            </a:xfrm>
            <a:solidFill>
              <a:srgbClr val="0000FF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922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0446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1970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3494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5018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66542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8066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959036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713072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865472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17872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170272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8" name="Group 427"/>
            <p:cNvGrpSpPr/>
            <p:nvPr/>
          </p:nvGrpSpPr>
          <p:grpSpPr>
            <a:xfrm>
              <a:off x="5730454" y="4072459"/>
              <a:ext cx="2413838" cy="135802"/>
              <a:chOff x="5892236" y="3988051"/>
              <a:chExt cx="2413838" cy="135802"/>
            </a:xfrm>
            <a:solidFill>
              <a:srgbClr val="0000FF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58922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0446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1970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3494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5018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6542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8066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959036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713072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65472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017872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170272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>
              <a:off x="5730454" y="4224859"/>
              <a:ext cx="2413838" cy="135802"/>
              <a:chOff x="5892236" y="4140451"/>
              <a:chExt cx="2413838" cy="135802"/>
            </a:xfrm>
            <a:solidFill>
              <a:srgbClr val="0000FF"/>
            </a:solidFill>
          </p:grpSpPr>
          <p:sp>
            <p:nvSpPr>
              <p:cNvPr id="128" name="Rectangle 127"/>
              <p:cNvSpPr/>
              <p:nvPr/>
            </p:nvSpPr>
            <p:spPr>
              <a:xfrm>
                <a:off x="58922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0446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1970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3494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5018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6542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8066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959036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713072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865472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017872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8170272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>
              <a:off x="5730454" y="4377259"/>
              <a:ext cx="2413838" cy="135802"/>
              <a:chOff x="5892236" y="4292851"/>
              <a:chExt cx="2413838" cy="135802"/>
            </a:xfrm>
            <a:solidFill>
              <a:srgbClr val="0000FF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58922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0446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61970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63494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5018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6542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8066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959036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713072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65472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017872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8170272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>
              <a:off x="5730454" y="4529659"/>
              <a:ext cx="2413838" cy="135802"/>
              <a:chOff x="5892236" y="4445251"/>
              <a:chExt cx="2413838" cy="135802"/>
            </a:xfrm>
            <a:solidFill>
              <a:srgbClr val="0000FF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922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0446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970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494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5018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6542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8066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959036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713072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865472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017872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8170272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5730454" y="4682059"/>
              <a:ext cx="2413838" cy="135802"/>
              <a:chOff x="5892236" y="4597651"/>
              <a:chExt cx="2413838" cy="135802"/>
            </a:xfrm>
            <a:solidFill>
              <a:srgbClr val="0000FF"/>
            </a:solidFill>
          </p:grpSpPr>
          <p:sp>
            <p:nvSpPr>
              <p:cNvPr id="131" name="Rectangle 130"/>
              <p:cNvSpPr/>
              <p:nvPr/>
            </p:nvSpPr>
            <p:spPr>
              <a:xfrm>
                <a:off x="58922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0446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1970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3494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5018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6542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8066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959036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713072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65472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8017872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8170272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6945630" y="3894449"/>
              <a:ext cx="574196" cy="7694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4400" dirty="0" smtClean="0"/>
                <a:t>…</a:t>
              </a:r>
              <a:endParaRPr lang="he-IL" sz="4400" dirty="0"/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5730454" y="4834459"/>
              <a:ext cx="2413838" cy="135802"/>
              <a:chOff x="6044636" y="4750051"/>
              <a:chExt cx="2413838" cy="135802"/>
            </a:xfrm>
            <a:solidFill>
              <a:srgbClr val="0000FF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60446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1970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494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018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6542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8066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9590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111436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7865472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8017872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8170272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8322672" y="4750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>
              <a:off x="5730454" y="4986859"/>
              <a:ext cx="2413838" cy="135802"/>
              <a:chOff x="6197036" y="4902451"/>
              <a:chExt cx="2413838" cy="135802"/>
            </a:xfrm>
            <a:solidFill>
              <a:srgbClr val="0000FF"/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61970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494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5018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66542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8066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9590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1114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263836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8017872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8170272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8322672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75072" y="4902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730454" y="5139259"/>
              <a:ext cx="2413838" cy="135802"/>
              <a:chOff x="6349436" y="5054851"/>
              <a:chExt cx="2413838" cy="135802"/>
            </a:xfrm>
            <a:solidFill>
              <a:srgbClr val="0000FF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63494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5018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6542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8066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9590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71114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2638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416236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8170272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322672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475072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627472" y="5054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39" name="Double Bracket 438"/>
            <p:cNvSpPr/>
            <p:nvPr/>
          </p:nvSpPr>
          <p:spPr>
            <a:xfrm>
              <a:off x="5678759" y="3505195"/>
              <a:ext cx="2543804" cy="1833496"/>
            </a:xfrm>
            <a:prstGeom prst="bracketPair">
              <a:avLst>
                <a:gd name="adj" fmla="val 5516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6708438" y="5552581"/>
              <a:ext cx="370615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4" name="Straight Arrow Connector 453"/>
            <p:cNvCxnSpPr/>
            <p:nvPr/>
          </p:nvCxnSpPr>
          <p:spPr>
            <a:xfrm flipV="1">
              <a:off x="5730412" y="5550233"/>
              <a:ext cx="2430436" cy="2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/>
            <p:cNvCxnSpPr/>
            <p:nvPr/>
          </p:nvCxnSpPr>
          <p:spPr>
            <a:xfrm>
              <a:off x="8348316" y="3604354"/>
              <a:ext cx="0" cy="1670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TextBox 458"/>
            <p:cNvSpPr txBox="1"/>
            <p:nvPr/>
          </p:nvSpPr>
          <p:spPr>
            <a:xfrm>
              <a:off x="8285010" y="4199114"/>
              <a:ext cx="383439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5730454" y="3135863"/>
              <a:ext cx="237872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Sparse representations</a:t>
              </a:r>
              <a:endParaRPr lang="he-IL" dirty="0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230184" y="3135863"/>
            <a:ext cx="2984280" cy="2471407"/>
            <a:chOff x="230184" y="3135863"/>
            <a:chExt cx="2984280" cy="2471407"/>
          </a:xfrm>
        </p:grpSpPr>
        <p:grpSp>
          <p:nvGrpSpPr>
            <p:cNvPr id="7" name="Group 6"/>
            <p:cNvGrpSpPr/>
            <p:nvPr/>
          </p:nvGrpSpPr>
          <p:grpSpPr>
            <a:xfrm>
              <a:off x="7246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770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294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1818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3342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4866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6390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791487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545523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697923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850323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002723" y="3615259"/>
              <a:ext cx="135802" cy="1202602"/>
              <a:chOff x="1104523" y="3530851"/>
              <a:chExt cx="135802" cy="1202602"/>
            </a:xfrm>
            <a:solidFill>
              <a:schemeClr val="tx1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932829" y="3662327"/>
              <a:ext cx="574196" cy="7694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4400" dirty="0" smtClean="0"/>
                <a:t>…</a:t>
              </a:r>
              <a:endParaRPr lang="he-IL" sz="4400" dirty="0"/>
            </a:p>
          </p:txBody>
        </p:sp>
        <p:sp>
          <p:nvSpPr>
            <p:cNvPr id="437" name="Double Bracket 436"/>
            <p:cNvSpPr/>
            <p:nvPr/>
          </p:nvSpPr>
          <p:spPr>
            <a:xfrm>
              <a:off x="661179" y="3509891"/>
              <a:ext cx="2553285" cy="1392469"/>
            </a:xfrm>
            <a:prstGeom prst="bracketPair">
              <a:avLst>
                <a:gd name="adj" fmla="val 8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5" name="Straight Arrow Connector 444"/>
            <p:cNvCxnSpPr/>
            <p:nvPr/>
          </p:nvCxnSpPr>
          <p:spPr>
            <a:xfrm flipV="1">
              <a:off x="708089" y="5202474"/>
              <a:ext cx="2430436" cy="2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1774889" y="5207160"/>
              <a:ext cx="370615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5" name="Straight Arrow Connector 454"/>
            <p:cNvCxnSpPr/>
            <p:nvPr/>
          </p:nvCxnSpPr>
          <p:spPr>
            <a:xfrm>
              <a:off x="543091" y="3614322"/>
              <a:ext cx="0" cy="1203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TextBox 456"/>
            <p:cNvSpPr txBox="1"/>
            <p:nvPr/>
          </p:nvSpPr>
          <p:spPr>
            <a:xfrm>
              <a:off x="230184" y="3945431"/>
              <a:ext cx="312907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001797" y="3135863"/>
              <a:ext cx="160672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Training signals</a:t>
              </a:r>
              <a:endParaRPr lang="he-IL" dirty="0"/>
            </a:p>
          </p:txBody>
        </p:sp>
      </p:grpSp>
      <p:graphicFrame>
        <p:nvGraphicFramePr>
          <p:cNvPr id="464" name="Object 4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11126"/>
              </p:ext>
            </p:extLst>
          </p:nvPr>
        </p:nvGraphicFramePr>
        <p:xfrm>
          <a:off x="1291443" y="5550233"/>
          <a:ext cx="45069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" name="Equation" r:id="rId11" imgW="1498320" imgH="355320" progId="Equation.DSMT4">
                  <p:embed/>
                </p:oleObj>
              </mc:Choice>
              <mc:Fallback>
                <p:oleObj name="Equation" r:id="rId11" imgW="1498320" imgH="355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443" y="5550233"/>
                        <a:ext cx="45069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DL versus Clustering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68165" y="808029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8036" y="1176995"/>
            <a:ext cx="824023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Lets work with the expression: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+mj-lt"/>
                <a:cs typeface="Arial" pitchFamily="34" charset="0"/>
              </a:rPr>
              <a:t>Assume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en-US" sz="2000" dirty="0" smtClean="0">
                <a:latin typeface="+mj-lt"/>
                <a:cs typeface="Arial" pitchFamily="34" charset="0"/>
              </a:rPr>
              <a:t> and non-zeros in </a:t>
            </a:r>
            <a:r>
              <a:rPr lang="en-US" altLang="en-US" sz="2000" u="sng" dirty="0" smtClean="0">
                <a:latin typeface="+mj-lt"/>
                <a:cs typeface="Arial" pitchFamily="34" charset="0"/>
                <a:sym typeface="Symbol"/>
              </a:rPr>
              <a:t>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sz="2000" dirty="0" smtClean="0">
                <a:latin typeface="+mj-lt"/>
                <a:cs typeface="Arial" pitchFamily="34" charset="0"/>
                <a:sym typeface="Symbol"/>
              </a:rPr>
              <a:t> must be ‘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’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This implies that every signal </a:t>
            </a:r>
            <a:r>
              <a:rPr lang="en-US" alt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 is attributed to a single column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 as its representation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  <a:sym typeface="Symbol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This is known as the clustering problem – divide a set 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-dimensional points into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 groups-clusters.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  <a:sym typeface="Symbol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A well-known method for handling this is K-Means that iterates between: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Fix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 (the cluster “centers”) and assign every training example to its closest atom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,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Update the columns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 to give better service to their groups – this amounts to computation of the cluster mean (thus K-Means)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81214"/>
              </p:ext>
            </p:extLst>
          </p:nvPr>
        </p:nvGraphicFramePr>
        <p:xfrm>
          <a:off x="4038616" y="946528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16" y="946528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8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Method Of Directions (MOD) Algorithm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Engan</a:t>
            </a:r>
            <a:r>
              <a:rPr lang="en-US" sz="1600" dirty="0" smtClean="0">
                <a:solidFill>
                  <a:srgbClr val="00B0F0"/>
                </a:solidFill>
              </a:rPr>
              <a:t> et. Al. 2000] </a:t>
            </a:r>
            <a:endParaRPr lang="he-IL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499247"/>
              </p:ext>
            </p:extLst>
          </p:nvPr>
        </p:nvGraphicFramePr>
        <p:xfrm>
          <a:off x="2209800" y="1001809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8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01809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8036" y="1922268"/>
            <a:ext cx="8240232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Initialize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By choosing a predefined dictionary or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Choosing m random elements of the training set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Iterate: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representations, assuming a fixed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Dictionary, assuming a fixed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Stop when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00519"/>
              </p:ext>
            </p:extLst>
          </p:nvPr>
        </p:nvGraphicFramePr>
        <p:xfrm>
          <a:off x="1990522" y="3926275"/>
          <a:ext cx="4486012" cy="64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9" name="Equation" r:id="rId5" imgW="2933640" imgH="419040" progId="Equation.DSMT4">
                  <p:embed/>
                </p:oleObj>
              </mc:Choice>
              <mc:Fallback>
                <p:oleObj name="Equation" r:id="rId5" imgW="29336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522" y="3926275"/>
                        <a:ext cx="4486012" cy="640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99238"/>
              </p:ext>
            </p:extLst>
          </p:nvPr>
        </p:nvGraphicFramePr>
        <p:xfrm>
          <a:off x="1606033" y="4827808"/>
          <a:ext cx="61563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0" name="Equation" r:id="rId7" imgW="4025880" imgH="419040" progId="Equation.DSMT4">
                  <p:embed/>
                </p:oleObj>
              </mc:Choice>
              <mc:Fallback>
                <p:oleObj name="Equation" r:id="rId7" imgW="402588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033" y="4827808"/>
                        <a:ext cx="61563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0465"/>
              </p:ext>
            </p:extLst>
          </p:nvPr>
        </p:nvGraphicFramePr>
        <p:xfrm>
          <a:off x="1890917" y="5751083"/>
          <a:ext cx="1670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1" name="Equation" r:id="rId9" imgW="1091880" imgH="317160" progId="Equation.DSMT4">
                  <p:embed/>
                </p:oleObj>
              </mc:Choice>
              <mc:Fallback>
                <p:oleObj name="Equation" r:id="rId9" imgW="109188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917" y="5751083"/>
                        <a:ext cx="1670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3865" y="4716844"/>
            <a:ext cx="4734963" cy="6790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K-SVD Algorithm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2005]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499247"/>
              </p:ext>
            </p:extLst>
          </p:nvPr>
        </p:nvGraphicFramePr>
        <p:xfrm>
          <a:off x="2209800" y="1001713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Equation" r:id="rId3" imgW="2425700" imgH="508000" progId="Equation.DSMT4">
                  <p:embed/>
                </p:oleObj>
              </mc:Choice>
              <mc:Fallback>
                <p:oleObj name="Equation" r:id="rId3" imgW="24257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01713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8036" y="1922268"/>
            <a:ext cx="824023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Initialize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By choosing a predefined dictionary or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Choosing m random elements of the training set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Iterate: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representations, assuming a fixed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 the Dictionary atom-by-atom,                                                                along with the elements in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multiplying it</a:t>
            </a: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Stop when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935383"/>
              </p:ext>
            </p:extLst>
          </p:nvPr>
        </p:nvGraphicFramePr>
        <p:xfrm>
          <a:off x="1990522" y="3926275"/>
          <a:ext cx="4486012" cy="64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5" imgW="2933640" imgH="419040" progId="Equation.DSMT4">
                  <p:embed/>
                </p:oleObj>
              </mc:Choice>
              <mc:Fallback>
                <p:oleObj name="Equation" r:id="rId5" imgW="2933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522" y="3926275"/>
                        <a:ext cx="4486012" cy="640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851364"/>
              </p:ext>
            </p:extLst>
          </p:nvPr>
        </p:nvGraphicFramePr>
        <p:xfrm>
          <a:off x="1872810" y="5756246"/>
          <a:ext cx="1670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Equation" r:id="rId7" imgW="1091880" imgH="317160" progId="Equation.DSMT4">
                  <p:embed/>
                </p:oleObj>
              </mc:Choice>
              <mc:Fallback>
                <p:oleObj name="Equation" r:id="rId7" imgW="10918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810" y="5756246"/>
                        <a:ext cx="1670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We Need a Dictionary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470652"/>
            <a:ext cx="824023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parse-land model assumes that our signal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can be described as emerging from the PDF: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baseline="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baseline="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Clearly, the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dictionary 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stands as a central hyper-parameter in this model.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Where will we bring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from?</a:t>
            </a: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Remember: a good choice of a dictionary means that it enables a description of our signals with a (very) sparse representation. 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000" i="0" u="none" strike="noStrike" cap="none" normalizeH="0" dirty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Having such a dictionary implies that all our theory becomes applicable. </a:t>
            </a: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16249"/>
              </p:ext>
            </p:extLst>
          </p:nvPr>
        </p:nvGraphicFramePr>
        <p:xfrm>
          <a:off x="2905162" y="2202897"/>
          <a:ext cx="29194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3" imgW="1625400" imgH="317160" progId="Equation.DSMT4">
                  <p:embed/>
                </p:oleObj>
              </mc:Choice>
              <mc:Fallback>
                <p:oleObj name="Equation" r:id="rId3" imgW="162540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62" y="2202897"/>
                        <a:ext cx="29194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0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K-SVD Algorithm – Dictionary Update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81221"/>
              </p:ext>
            </p:extLst>
          </p:nvPr>
        </p:nvGraphicFramePr>
        <p:xfrm>
          <a:off x="1937650" y="1701457"/>
          <a:ext cx="5399088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3" imgW="3530520" imgH="1066680" progId="Equation.DSMT4">
                  <p:embed/>
                </p:oleObj>
              </mc:Choice>
              <mc:Fallback>
                <p:oleObj name="Equation" r:id="rId3" imgW="353052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650" y="1701457"/>
                        <a:ext cx="5399088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8036" y="1188975"/>
            <a:ext cx="824023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Lets assume that we are aiming to update the first atom.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expression we handle is this: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Notice that all other atoms (and coefficients) are assumed fixed, so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is considered fixed.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Solving the above is a rank-1 approximation, easily handled by SVD, </a:t>
            </a:r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BUT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the solution will result with a densely populated row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solution – Work with a subset of the columns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that refer to signals using the first atom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57521"/>
              </p:ext>
            </p:extLst>
          </p:nvPr>
        </p:nvGraphicFramePr>
        <p:xfrm>
          <a:off x="1978883" y="3217863"/>
          <a:ext cx="28940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5" imgW="1892160" imgH="431640" progId="Equation.DSMT4">
                  <p:embed/>
                </p:oleObj>
              </mc:Choice>
              <mc:Fallback>
                <p:oleObj name="Equation" r:id="rId5" imgW="1892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883" y="3217863"/>
                        <a:ext cx="28940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65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K-SVD Algorithm – Dictionary Update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8036" y="1092366"/>
            <a:ext cx="8240232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Summary: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In the “dictionary update” stage we  solve the sequence of problems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     for k=1,2,3, … till m. 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 operator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cs typeface="Times New Roman" panose="02020603050405020304" pitchFamily="18" charset="0"/>
              </a:rPr>
              <a:t> stands for a choosing mechanism of the relevant examples. The vector       stands for a subset of the elements in </a:t>
            </a:r>
            <a:r>
              <a:rPr lang="en-US" alt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cs typeface="Times New Roman" panose="02020603050405020304" pitchFamily="18" charset="0"/>
              </a:rPr>
              <a:t> – the non-zero elements.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 actual solution of the above problem does not need SVD. Instead, use LS: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93478"/>
              </p:ext>
            </p:extLst>
          </p:nvPr>
        </p:nvGraphicFramePr>
        <p:xfrm>
          <a:off x="2773112" y="2112305"/>
          <a:ext cx="297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112" y="2112305"/>
                        <a:ext cx="2971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791267"/>
              </p:ext>
            </p:extLst>
          </p:nvPr>
        </p:nvGraphicFramePr>
        <p:xfrm>
          <a:off x="1440789" y="3665944"/>
          <a:ext cx="2921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4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789" y="3665944"/>
                        <a:ext cx="2921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10262"/>
              </p:ext>
            </p:extLst>
          </p:nvPr>
        </p:nvGraphicFramePr>
        <p:xfrm>
          <a:off x="915002" y="4666850"/>
          <a:ext cx="72263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" name="Equation" r:id="rId7" imgW="4724280" imgH="965160" progId="Equation.DSMT4">
                  <p:embed/>
                </p:oleObj>
              </mc:Choice>
              <mc:Fallback>
                <p:oleObj name="Equation" r:id="rId7" imgW="4724280" imgH="965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02" y="4666850"/>
                        <a:ext cx="72263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1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Speeding-up MOD &amp; K-SVD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276" y="1074691"/>
            <a:ext cx="6255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Both MOD and K-SVD can be regarded as special solutions to the following algorithm’ rationale: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813827"/>
              </p:ext>
            </p:extLst>
          </p:nvPr>
        </p:nvGraphicFramePr>
        <p:xfrm>
          <a:off x="2128319" y="1793446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319" y="1793446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8036" y="3017681"/>
            <a:ext cx="824023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Initialize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(somehow)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Iterate: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representations, assuming a fixed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cs typeface="Times New Roman" panose="02020603050405020304" pitchFamily="18" charset="0"/>
              </a:rPr>
              <a:t>Assume a fixed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SUPPORT</a:t>
            </a:r>
            <a:r>
              <a:rPr lang="en-US" altLang="en-US" b="1" dirty="0" smtClean="0">
                <a:cs typeface="Times New Roman" panose="02020603050405020304" pitchFamily="18" charset="0"/>
              </a:rPr>
              <a:t>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smtClean="0">
                <a:cs typeface="Times New Roman" panose="02020603050405020304" pitchFamily="18" charset="0"/>
              </a:rPr>
              <a:t>, and update both 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cs typeface="Times New Roman" panose="02020603050405020304" pitchFamily="18" charset="0"/>
              </a:rPr>
              <a:t>      the dictionary and the non-zeros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Stop when ….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Speeding-up MOD &amp; K-SVD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8527" y="1079171"/>
            <a:ext cx="625531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cs typeface="Times New Roman" panose="02020603050405020304" pitchFamily="18" charset="0"/>
              </a:rPr>
              <a:t>Assume a fixed 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SUPPORT</a:t>
            </a:r>
            <a:r>
              <a:rPr lang="en-US" altLang="en-US" b="1" dirty="0">
                <a:cs typeface="Times New Roman" panose="02020603050405020304" pitchFamily="18" charset="0"/>
              </a:rPr>
              <a:t>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cs typeface="Times New Roman" panose="02020603050405020304" pitchFamily="18" charset="0"/>
              </a:rPr>
              <a:t>, and update both </a:t>
            </a:r>
          </a:p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cs typeface="Times New Roman" panose="02020603050405020304" pitchFamily="18" charset="0"/>
              </a:rPr>
              <a:t>      the dictionary and the non-zeros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9627"/>
              </p:ext>
            </p:extLst>
          </p:nvPr>
        </p:nvGraphicFramePr>
        <p:xfrm>
          <a:off x="2713683" y="1890225"/>
          <a:ext cx="38846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Equation" r:id="rId3" imgW="2539800" imgH="393480" progId="Equation.DSMT4">
                  <p:embed/>
                </p:oleObj>
              </mc:Choice>
              <mc:Fallback>
                <p:oleObj name="Equation" r:id="rId3" imgW="25398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683" y="1890225"/>
                        <a:ext cx="388461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296184" y="2706986"/>
            <a:ext cx="167174" cy="6427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335798" y="3349782"/>
            <a:ext cx="4092166" cy="162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Down Arrow 10"/>
          <p:cNvSpPr/>
          <p:nvPr/>
        </p:nvSpPr>
        <p:spPr>
          <a:xfrm>
            <a:off x="6192570" y="3422210"/>
            <a:ext cx="316872" cy="6971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Down Arrow 11"/>
          <p:cNvSpPr/>
          <p:nvPr/>
        </p:nvSpPr>
        <p:spPr>
          <a:xfrm>
            <a:off x="2263372" y="3449374"/>
            <a:ext cx="316872" cy="6971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659010" y="3410489"/>
            <a:ext cx="6767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MOD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6429087" y="3449374"/>
            <a:ext cx="753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K-SVD</a:t>
            </a:r>
            <a:endParaRPr lang="he-IL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10467"/>
              </p:ext>
            </p:extLst>
          </p:nvPr>
        </p:nvGraphicFramePr>
        <p:xfrm>
          <a:off x="983437" y="4423976"/>
          <a:ext cx="2098675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Equation" r:id="rId5" imgW="1371600" imgH="1218960" progId="Equation.DSMT4">
                  <p:embed/>
                </p:oleObj>
              </mc:Choice>
              <mc:Fallback>
                <p:oleObj name="Equation" r:id="rId5" imgW="1371600" imgH="1218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7" y="4423976"/>
                        <a:ext cx="2098675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U-Turn Arrow 15"/>
          <p:cNvSpPr/>
          <p:nvPr/>
        </p:nvSpPr>
        <p:spPr>
          <a:xfrm rot="5400000">
            <a:off x="2637148" y="4879981"/>
            <a:ext cx="1181479" cy="56552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U-Turn Arrow 16"/>
          <p:cNvSpPr/>
          <p:nvPr/>
        </p:nvSpPr>
        <p:spPr>
          <a:xfrm rot="5400000" flipH="1" flipV="1">
            <a:off x="325532" y="4879981"/>
            <a:ext cx="1181479" cy="56552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807467"/>
              </p:ext>
            </p:extLst>
          </p:nvPr>
        </p:nvGraphicFramePr>
        <p:xfrm>
          <a:off x="4943187" y="4452639"/>
          <a:ext cx="2971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Equation" r:id="rId7" imgW="1942920" imgH="634680" progId="Equation.DSMT4">
                  <p:embed/>
                </p:oleObj>
              </mc:Choice>
              <mc:Fallback>
                <p:oleObj name="Equation" r:id="rId7" imgW="1942920" imgH="634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187" y="4452639"/>
                        <a:ext cx="2971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U-Turn Arrow 19"/>
          <p:cNvSpPr/>
          <p:nvPr/>
        </p:nvSpPr>
        <p:spPr>
          <a:xfrm rot="5400000">
            <a:off x="7333307" y="4814185"/>
            <a:ext cx="995881" cy="69711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8" grpId="0" animBg="1"/>
      <p:bldP spid="11" grpId="0" animBg="1"/>
      <p:bldP spid="12" grpId="0" animBg="1"/>
      <p:bldP spid="13" grpId="0"/>
      <p:bldP spid="14" grpId="0"/>
      <p:bldP spid="16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Simple Tricks that Help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51656" y="1397081"/>
            <a:ext cx="69071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After each dictionary update stage do this: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If two atoms are to similar, discard of one of them.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If an atom in the dictionary is rarely used, discard of it.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In both cases, we need a replacement for the atoms thrown – Choose the signal example that is the most ill-represented.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These two tricks are extremely valuable in getting a better quality final dictionary from the DL process. 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Demo 1 – Synthetic Data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0585" y="1383537"/>
            <a:ext cx="742321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generate a random dictionary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of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30×60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entries, and normalize its columns 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generate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sparse vectors </a:t>
            </a:r>
            <a:r>
              <a:rPr lang="en-US" altLang="en-US" sz="2000" u="sng" dirty="0" smtClean="0"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of length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each containing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non-zeros in random locations and random values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generate 4000 signals form these representations by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with 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=0.1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  <a:sym typeface="Symbol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We run the MOD, the K-SVD, and the speeded-up version of K-SVD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 rounds of updates),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50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 iterations, and with a fixed cardinality 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en-US" sz="2000" dirty="0" smtClean="0">
                <a:cs typeface="Times New Roman" panose="02020603050405020304" pitchFamily="18" charset="0"/>
                <a:sym typeface="Symbol"/>
              </a:rPr>
              <a:t>, aiming to see if we manage to recover the original dictionary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04022"/>
              </p:ext>
            </p:extLst>
          </p:nvPr>
        </p:nvGraphicFramePr>
        <p:xfrm>
          <a:off x="2517671" y="3638849"/>
          <a:ext cx="3729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3" imgW="2438280" imgH="355320" progId="Equation.DSMT4">
                  <p:embed/>
                </p:oleObj>
              </mc:Choice>
              <mc:Fallback>
                <p:oleObj name="Equation" r:id="rId3" imgW="2438280" imgH="355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671" y="3638849"/>
                        <a:ext cx="37290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Demo 1 – Synthetic Data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8578" y="1111947"/>
            <a:ext cx="742321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compare the found dictionary to the original one, and if we detect a pair with                           we consider them as being the same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Assume that the pair we are considering is indeed the same, up to noise of the same level as in the input data: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On the other hand: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Thus,                                                                                        which means that we demand a noise decay of factor 15 for two atoms to be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considrered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as the same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07493"/>
              </p:ext>
            </p:extLst>
          </p:nvPr>
        </p:nvGraphicFramePr>
        <p:xfrm>
          <a:off x="2978943" y="3032143"/>
          <a:ext cx="31861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3" imgW="2082600" imgH="685800" progId="Equation.DSMT4">
                  <p:embed/>
                </p:oleObj>
              </mc:Choice>
              <mc:Fallback>
                <p:oleObj name="Equation" r:id="rId3" imgW="2082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43" y="3032143"/>
                        <a:ext cx="31861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65044"/>
              </p:ext>
            </p:extLst>
          </p:nvPr>
        </p:nvGraphicFramePr>
        <p:xfrm>
          <a:off x="2718233" y="1393383"/>
          <a:ext cx="14557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5" imgW="952200" imgH="330120" progId="Equation.DSMT4">
                  <p:embed/>
                </p:oleObj>
              </mc:Choice>
              <mc:Fallback>
                <p:oleObj name="Equation" r:id="rId5" imgW="952200" imgH="330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233" y="1393383"/>
                        <a:ext cx="14557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00065"/>
              </p:ext>
            </p:extLst>
          </p:nvPr>
        </p:nvGraphicFramePr>
        <p:xfrm>
          <a:off x="3064433" y="4069423"/>
          <a:ext cx="56515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7" imgW="3695400" imgH="761760" progId="Equation.DSMT4">
                  <p:embed/>
                </p:oleObj>
              </mc:Choice>
              <mc:Fallback>
                <p:oleObj name="Equation" r:id="rId7" imgW="369540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33" y="4069423"/>
                        <a:ext cx="56515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334414"/>
              </p:ext>
            </p:extLst>
          </p:nvPr>
        </p:nvGraphicFramePr>
        <p:xfrm>
          <a:off x="1566391" y="5300505"/>
          <a:ext cx="4894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9" imgW="3200400" imgH="380880" progId="Equation.DSMT4">
                  <p:embed/>
                </p:oleObj>
              </mc:Choice>
              <mc:Fallback>
                <p:oleObj name="Equation" r:id="rId9" imgW="320040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391" y="5300505"/>
                        <a:ext cx="4894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4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Demo 1 – Synthetic Data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866044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62" b="30975"/>
          <a:stretch/>
        </p:blipFill>
        <p:spPr bwMode="auto">
          <a:xfrm>
            <a:off x="0" y="1059044"/>
            <a:ext cx="4485332" cy="3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17" b="33428"/>
          <a:stretch/>
        </p:blipFill>
        <p:spPr bwMode="auto">
          <a:xfrm>
            <a:off x="4477593" y="1083736"/>
            <a:ext cx="4467224" cy="354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139166" y="3838669"/>
            <a:ext cx="455876" cy="15481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3471" y="5459239"/>
            <a:ext cx="597138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rgbClr val="0070C0"/>
                </a:solidFill>
              </a:rPr>
              <a:t>As we cross the level 0.1, we have a dictionary that is as good as the original because it represents every example with 4 atoms, while giving an error below the noise level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Demo 2 – True Data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0" t="4300" r="45112" b="37940"/>
          <a:stretch/>
        </p:blipFill>
        <p:spPr bwMode="auto">
          <a:xfrm>
            <a:off x="5685577" y="796720"/>
            <a:ext cx="2963685" cy="307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465" y="749827"/>
            <a:ext cx="815068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extract all 8×8 patches from the image 		                ‘Barbara’, including overlapped ones – there 			       are 250000 such patches</a:t>
            </a: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choose 25000 out of these to train on</a:t>
            </a: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initial dictionary is the redundant DCT,                                                         a separable dictionary of size 64×121</a:t>
            </a: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train a dictionary using MOD, K-SVD, and the                                               speeded up version, 50 iterations, fixed card. of 4</a:t>
            </a: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Results (1): The 3 dictionaries obtained look similar                                                                 but they are in fact different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285750" lvl="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Results (2): We check the quality of the MOD/KSVD                              dictionaries by operating on all the patches – the                                      representation error is very similar to the training one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4809" r="45101" b="40320"/>
          <a:stretch/>
        </p:blipFill>
        <p:spPr bwMode="auto">
          <a:xfrm>
            <a:off x="6437014" y="3874899"/>
            <a:ext cx="2212248" cy="22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6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Demo 2 – True Data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4809" r="45101" b="40320"/>
          <a:stretch/>
        </p:blipFill>
        <p:spPr bwMode="auto">
          <a:xfrm>
            <a:off x="5026251" y="1807858"/>
            <a:ext cx="2212248" cy="22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17" b="33014"/>
          <a:stretch/>
        </p:blipFill>
        <p:spPr bwMode="auto">
          <a:xfrm>
            <a:off x="494101" y="603809"/>
            <a:ext cx="4467225" cy="3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0" r="43409" b="37355"/>
          <a:stretch/>
        </p:blipFill>
        <p:spPr bwMode="auto">
          <a:xfrm>
            <a:off x="6106874" y="3877325"/>
            <a:ext cx="2353901" cy="254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4016" r="40686" b="33514"/>
          <a:stretch/>
        </p:blipFill>
        <p:spPr bwMode="auto">
          <a:xfrm>
            <a:off x="3757223" y="4047434"/>
            <a:ext cx="2598345" cy="253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2153" y="6255002"/>
            <a:ext cx="4152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KSVD dictionary             MOD dictionary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33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Our Options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470652"/>
            <a:ext cx="8240232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Choose an existing “inverse-transform” 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: </a:t>
            </a:r>
          </a:p>
          <a:p>
            <a:pPr marL="914400" lvl="1" indent="-4572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Fourier, DCT,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Hadamard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, Wavelet,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Curvelet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,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Contourlet</a:t>
            </a:r>
            <a:r>
              <a:rPr lang="en-US" altLang="en-US" sz="20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…</a:t>
            </a:r>
          </a:p>
          <a:p>
            <a:pPr marL="457200" lvl="0" indent="-4572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457200" lvl="0" indent="-4572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Pick a tunable inverse transform: </a:t>
            </a:r>
          </a:p>
          <a:p>
            <a:pPr marL="914400" lvl="1" indent="-4572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Wavelet packet,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Bandelet</a:t>
            </a: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457200" lvl="0" indent="-4572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457200" lvl="0" indent="-4572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Learn from examples:</a:t>
            </a:r>
          </a:p>
          <a:p>
            <a:pPr marL="514350" lvl="0" indent="-51435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2044" y="3774558"/>
            <a:ext cx="7208208" cy="1520456"/>
            <a:chOff x="1072044" y="3774558"/>
            <a:chExt cx="7208208" cy="1520456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464423"/>
                </p:ext>
              </p:extLst>
            </p:nvPr>
          </p:nvGraphicFramePr>
          <p:xfrm>
            <a:off x="1072044" y="4232571"/>
            <a:ext cx="1554162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" name="Equation" r:id="rId3" imgW="888840" imgH="317160" progId="Equation.DSMT4">
                    <p:embed/>
                  </p:oleObj>
                </mc:Choice>
                <mc:Fallback>
                  <p:oleObj name="Equation" r:id="rId3" imgW="888840" imgH="317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044" y="4232571"/>
                          <a:ext cx="1554162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3444913" y="3774558"/>
              <a:ext cx="2030818" cy="15204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Dictionary Learning Algorithm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626206" y="4295553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475731" y="4272516"/>
              <a:ext cx="818707" cy="520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6395887"/>
                </p:ext>
              </p:extLst>
            </p:nvPr>
          </p:nvGraphicFramePr>
          <p:xfrm>
            <a:off x="6294438" y="4105622"/>
            <a:ext cx="1985814" cy="687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" name="Equation" r:id="rId5" imgW="660240" imgH="228600" progId="Equation.DSMT4">
                    <p:embed/>
                  </p:oleObj>
                </mc:Choice>
                <mc:Fallback>
                  <p:oleObj name="Equation" r:id="rId5" imgW="66024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4438" y="4105622"/>
                          <a:ext cx="1985814" cy="687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33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Problems 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3741" y="962537"/>
            <a:ext cx="6907164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b="1" dirty="0" smtClean="0">
                <a:cs typeface="Times New Roman" panose="02020603050405020304" pitchFamily="18" charset="0"/>
              </a:rPr>
              <a:t>Speed and Memory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F</a:t>
            </a:r>
            <a:r>
              <a:rPr lang="en-US" altLang="en-US" dirty="0" smtClean="0">
                <a:cs typeface="Times New Roman" panose="02020603050405020304" pitchFamily="18" charset="0"/>
              </a:rPr>
              <a:t>or a general dictionary of size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n×m</a:t>
            </a:r>
            <a:r>
              <a:rPr lang="en-US" altLang="en-US" dirty="0" smtClean="0">
                <a:cs typeface="Times New Roman" panose="02020603050405020304" pitchFamily="18" charset="0"/>
              </a:rPr>
              <a:t>, we need to                                           store its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altLang="en-US" dirty="0" smtClean="0">
                <a:cs typeface="Times New Roman" panose="02020603050405020304" pitchFamily="18" charset="0"/>
              </a:rPr>
              <a:t> entries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1100" dirty="0" smtClean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Multiplication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>
                <a:cs typeface="Times New Roman" panose="02020603050405020304" pitchFamily="18" charset="0"/>
              </a:rPr>
              <a:t> ad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smtClean="0">
                <a:cs typeface="Times New Roman" panose="02020603050405020304" pitchFamily="18" charset="0"/>
              </a:rPr>
              <a:t> requires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O(nm)</a:t>
            </a:r>
            <a:r>
              <a:rPr lang="en-US" altLang="en-US" dirty="0" smtClean="0">
                <a:cs typeface="Times New Roman" panose="02020603050405020304" pitchFamily="18" charset="0"/>
              </a:rPr>
              <a:t> operations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1100" dirty="0" smtClean="0"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Fixed dictionaries are characterized as having a fast multiplication -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n·logm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smtClean="0">
                <a:cs typeface="Times New Roman" panose="02020603050405020304" pitchFamily="18" charset="0"/>
              </a:rPr>
              <a:t>. Furthermore, such dictionaries       are never stored explicitly as matrices</a:t>
            </a: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1100" dirty="0"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Example: A separable 2D-DCT (even without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en-US" dirty="0" smtClean="0">
                <a:cs typeface="Times New Roman" panose="02020603050405020304" pitchFamily="18" charset="0"/>
              </a:rPr>
              <a:t> speedup of DCT) requires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O(2n·√m) </a:t>
            </a:r>
            <a:r>
              <a:rPr lang="en-US" altLang="en-US" dirty="0" smtClean="0">
                <a:cs typeface="Times New Roman" panose="02020603050405020304" pitchFamily="18" charset="0"/>
              </a:rPr>
              <a:t>operations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7775" y="1263372"/>
            <a:ext cx="1659802" cy="1202602"/>
            <a:chOff x="4296793" y="5047817"/>
            <a:chExt cx="1659802" cy="1202602"/>
          </a:xfrm>
          <a:solidFill>
            <a:srgbClr val="FF0000"/>
          </a:solidFill>
        </p:grpSpPr>
        <p:grpSp>
          <p:nvGrpSpPr>
            <p:cNvPr id="7" name="Group 6"/>
            <p:cNvGrpSpPr/>
            <p:nvPr/>
          </p:nvGrpSpPr>
          <p:grpSpPr>
            <a:xfrm>
              <a:off x="4296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49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3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06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058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11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15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68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20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07" name="Double Bracket 106"/>
          <p:cNvSpPr/>
          <p:nvPr/>
        </p:nvSpPr>
        <p:spPr>
          <a:xfrm>
            <a:off x="7128825" y="1147357"/>
            <a:ext cx="1813779" cy="1392469"/>
          </a:xfrm>
          <a:prstGeom prst="bracketPair">
            <a:avLst>
              <a:gd name="adj" fmla="val 8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07775" y="2681001"/>
            <a:ext cx="1683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91137" y="2681001"/>
            <a:ext cx="3834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945865" y="1254136"/>
            <a:ext cx="0" cy="12035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632958" y="1585245"/>
            <a:ext cx="312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49362" y="730916"/>
            <a:ext cx="4443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8" name="Straight Connector 387"/>
          <p:cNvCxnSpPr/>
          <p:nvPr/>
        </p:nvCxnSpPr>
        <p:spPr>
          <a:xfrm>
            <a:off x="3411213" y="4079590"/>
            <a:ext cx="149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" name="Group 398"/>
          <p:cNvGrpSpPr/>
          <p:nvPr/>
        </p:nvGrpSpPr>
        <p:grpSpPr>
          <a:xfrm>
            <a:off x="1464147" y="4544079"/>
            <a:ext cx="5431069" cy="2174173"/>
            <a:chOff x="1464147" y="4544079"/>
            <a:chExt cx="5431069" cy="2174173"/>
          </a:xfrm>
        </p:grpSpPr>
        <p:sp>
          <p:nvSpPr>
            <p:cNvPr id="205" name="Rectangle 204"/>
            <p:cNvSpPr/>
            <p:nvPr/>
          </p:nvSpPr>
          <p:spPr>
            <a:xfrm>
              <a:off x="47624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7624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7624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7624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7624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7624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7624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7624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9148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9148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9148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9148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9148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9148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9148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9148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0672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0672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0672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0672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0672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0672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0672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0672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196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196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2196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2196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2196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2196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2196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2196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3720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3720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3720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3720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3720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3720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3720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3720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244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5244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5244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5244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5244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5244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5244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5244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768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6768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6768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6768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6768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6768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6768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6768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8292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292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8292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8292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8292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292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292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292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9816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816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16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9816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816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816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9816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816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1340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340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1340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1340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1340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1340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1340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340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286472" y="4552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286472" y="4705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286472" y="4857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286472" y="50100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286472" y="51624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286472" y="53148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286472" y="54672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286472" y="561964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31770" y="4553683"/>
              <a:ext cx="1202602" cy="1202602"/>
              <a:chOff x="4461665" y="4999435"/>
              <a:chExt cx="1202602" cy="1202602"/>
            </a:xfrm>
            <a:solidFill>
              <a:schemeClr val="tx1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44616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4616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4616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4616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4616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4616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4616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44616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6140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6140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6140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6140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140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6140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6140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6140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47664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47664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47664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47664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47664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7664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7664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7664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49188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9188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9188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9188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9188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49188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49188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9188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0712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50712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0712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50712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50712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0712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0712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0712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52236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2236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2236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52236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2236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2236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52236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2236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3760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53760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53760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53760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53760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53760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3760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3760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528465" y="4999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528465" y="5151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528465" y="5304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5528465" y="54566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5528465" y="56090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5528465" y="57614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5528465" y="59138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5528465" y="6066235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2107365" y="4553683"/>
              <a:ext cx="1202602" cy="1659802"/>
              <a:chOff x="6094963" y="4847035"/>
              <a:chExt cx="1202602" cy="165980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094963" y="4847035"/>
                <a:ext cx="1202602" cy="135802"/>
                <a:chOff x="6094963" y="4847035"/>
                <a:chExt cx="1202602" cy="135802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60949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62473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63997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65521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67045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68569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70093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7161763" y="4847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6094963" y="4999435"/>
                <a:ext cx="1202602" cy="135802"/>
                <a:chOff x="6094963" y="4999435"/>
                <a:chExt cx="1202602" cy="135802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60949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62473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63997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65521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67045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68569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70093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7161763" y="4999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6094963" y="5151835"/>
                <a:ext cx="1202602" cy="135802"/>
                <a:chOff x="6094963" y="5151835"/>
                <a:chExt cx="1202602" cy="135802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0949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2473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63997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65521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67045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68569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70093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7161763" y="5151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6094963" y="5304235"/>
                <a:ext cx="1202602" cy="135802"/>
                <a:chOff x="6094963" y="5304235"/>
                <a:chExt cx="1202602" cy="135802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>
                  <a:off x="60949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2473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63997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65521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67045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68569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70093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7161763" y="53042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6094963" y="5456635"/>
                <a:ext cx="1202602" cy="135802"/>
                <a:chOff x="6094963" y="5456635"/>
                <a:chExt cx="1202602" cy="135802"/>
              </a:xfrm>
            </p:grpSpPr>
            <p:sp>
              <p:nvSpPr>
                <p:cNvPr id="284" name="Rectangle 283"/>
                <p:cNvSpPr/>
                <p:nvPr/>
              </p:nvSpPr>
              <p:spPr>
                <a:xfrm>
                  <a:off x="60949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2473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63997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65521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67045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8569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70093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7161763" y="54566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8" name="Group 347"/>
              <p:cNvGrpSpPr/>
              <p:nvPr/>
            </p:nvGrpSpPr>
            <p:grpSpPr>
              <a:xfrm>
                <a:off x="6094963" y="5609035"/>
                <a:ext cx="1202602" cy="135802"/>
                <a:chOff x="6094963" y="5609035"/>
                <a:chExt cx="1202602" cy="135802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949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62473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63997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65521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67045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68569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70093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7161763" y="56090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49" name="Group 348"/>
              <p:cNvGrpSpPr/>
              <p:nvPr/>
            </p:nvGrpSpPr>
            <p:grpSpPr>
              <a:xfrm>
                <a:off x="6094963" y="5761435"/>
                <a:ext cx="1202602" cy="135802"/>
                <a:chOff x="6094963" y="5761435"/>
                <a:chExt cx="1202602" cy="135802"/>
              </a:xfrm>
            </p:grpSpPr>
            <p:sp>
              <p:nvSpPr>
                <p:cNvPr id="286" name="Rectangle 285"/>
                <p:cNvSpPr/>
                <p:nvPr/>
              </p:nvSpPr>
              <p:spPr>
                <a:xfrm>
                  <a:off x="60949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62473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63997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65521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67045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68569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70093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7161763" y="57614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6094963" y="5913835"/>
                <a:ext cx="1202602" cy="135802"/>
                <a:chOff x="6094963" y="5913835"/>
                <a:chExt cx="1202602" cy="135802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6094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6247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6399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65521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67045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6856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7009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7161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6094963" y="6066235"/>
                <a:ext cx="1202602" cy="135802"/>
                <a:chOff x="6094963" y="5913835"/>
                <a:chExt cx="1202602" cy="135802"/>
              </a:xfrm>
            </p:grpSpPr>
            <p:sp>
              <p:nvSpPr>
                <p:cNvPr id="352" name="Rectangle 351"/>
                <p:cNvSpPr/>
                <p:nvPr/>
              </p:nvSpPr>
              <p:spPr>
                <a:xfrm>
                  <a:off x="6094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6247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6399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65521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67045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6856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7009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7161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6094963" y="6218635"/>
                <a:ext cx="1202602" cy="135802"/>
                <a:chOff x="6094963" y="5913835"/>
                <a:chExt cx="1202602" cy="135802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6094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6247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6399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65521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67045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6856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7009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7161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6094963" y="6371035"/>
                <a:ext cx="1202602" cy="135802"/>
                <a:chOff x="6094963" y="5913835"/>
                <a:chExt cx="1202602" cy="135802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6094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6247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6399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65521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67045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68569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70093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7161763" y="5913835"/>
                  <a:ext cx="135802" cy="1358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cxnSp>
          <p:nvCxnSpPr>
            <p:cNvPr id="378" name="Straight Arrow Connector 377"/>
            <p:cNvCxnSpPr/>
            <p:nvPr/>
          </p:nvCxnSpPr>
          <p:spPr>
            <a:xfrm>
              <a:off x="4758122" y="5908685"/>
              <a:ext cx="16831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TextBox 378"/>
            <p:cNvSpPr txBox="1"/>
            <p:nvPr/>
          </p:nvSpPr>
          <p:spPr>
            <a:xfrm>
              <a:off x="5414620" y="5918032"/>
              <a:ext cx="524503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√m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0" name="Straight Arrow Connector 379"/>
            <p:cNvCxnSpPr/>
            <p:nvPr/>
          </p:nvCxnSpPr>
          <p:spPr>
            <a:xfrm>
              <a:off x="6518619" y="4544079"/>
              <a:ext cx="0" cy="1203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3" name="Group 392"/>
            <p:cNvGrpSpPr/>
            <p:nvPr/>
          </p:nvGrpSpPr>
          <p:grpSpPr>
            <a:xfrm>
              <a:off x="6441245" y="4809993"/>
              <a:ext cx="453971" cy="400110"/>
              <a:chOff x="6441245" y="4809993"/>
              <a:chExt cx="453971" cy="400110"/>
            </a:xfrm>
          </p:grpSpPr>
          <p:sp>
            <p:nvSpPr>
              <p:cNvPr id="381" name="TextBox 380"/>
              <p:cNvSpPr txBox="1"/>
              <p:nvPr/>
            </p:nvSpPr>
            <p:spPr>
              <a:xfrm>
                <a:off x="6441245" y="4809993"/>
                <a:ext cx="453971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√n</a:t>
                </a:r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>
                <a:off x="6680621" y="4873396"/>
                <a:ext cx="149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6" name="Straight Connector 385"/>
            <p:cNvCxnSpPr/>
            <p:nvPr/>
          </p:nvCxnSpPr>
          <p:spPr>
            <a:xfrm>
              <a:off x="5662758" y="5977901"/>
              <a:ext cx="214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Box 388"/>
            <p:cNvSpPr txBox="1"/>
            <p:nvPr/>
          </p:nvSpPr>
          <p:spPr>
            <a:xfrm>
              <a:off x="1464147" y="5135039"/>
              <a:ext cx="524503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√m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>
              <a:off x="1712285" y="5194908"/>
              <a:ext cx="214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 flipH="1">
              <a:off x="1988650" y="4544914"/>
              <a:ext cx="7826" cy="16685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/>
            <p:cNvGrpSpPr/>
            <p:nvPr/>
          </p:nvGrpSpPr>
          <p:grpSpPr>
            <a:xfrm>
              <a:off x="2412165" y="6318142"/>
              <a:ext cx="453971" cy="400110"/>
              <a:chOff x="6441245" y="4809993"/>
              <a:chExt cx="453971" cy="400110"/>
            </a:xfrm>
          </p:grpSpPr>
          <p:sp>
            <p:nvSpPr>
              <p:cNvPr id="395" name="TextBox 394"/>
              <p:cNvSpPr txBox="1"/>
              <p:nvPr/>
            </p:nvSpPr>
            <p:spPr>
              <a:xfrm>
                <a:off x="6441245" y="4809993"/>
                <a:ext cx="453971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√n</a:t>
                </a:r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6" name="Straight Connector 395"/>
              <p:cNvCxnSpPr/>
              <p:nvPr/>
            </p:nvCxnSpPr>
            <p:spPr>
              <a:xfrm>
                <a:off x="6680621" y="4873396"/>
                <a:ext cx="149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7" name="Straight Arrow Connector 396"/>
            <p:cNvCxnSpPr/>
            <p:nvPr/>
          </p:nvCxnSpPr>
          <p:spPr>
            <a:xfrm>
              <a:off x="2095704" y="6318142"/>
              <a:ext cx="12142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Problems 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5059" y="1363507"/>
            <a:ext cx="593273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b="1" dirty="0" smtClean="0">
                <a:cs typeface="Times New Roman" panose="02020603050405020304" pitchFamily="18" charset="0"/>
              </a:rPr>
              <a:t>Restriction to Low-Dimensions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AutoNum type="arabicPeriod" startAt="2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The proposed dictionary learning methodology is not relevant for high-dimensional signals – For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n≥1000</a:t>
            </a:r>
            <a:r>
              <a:rPr lang="en-US" altLang="en-US" dirty="0" smtClean="0">
                <a:cs typeface="Times New Roman" panose="02020603050405020304" pitchFamily="18" charset="0"/>
              </a:rPr>
              <a:t>, the DL process will collapse because </a:t>
            </a:r>
          </a:p>
          <a:p>
            <a:pPr marL="1200150" lvl="2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Too many examples are needed – an order of at least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r>
              <a:rPr lang="en-US" altLang="en-US" dirty="0" smtClean="0">
                <a:cs typeface="Times New Roman" panose="02020603050405020304" pitchFamily="18" charset="0"/>
              </a:rPr>
              <a:t> (thumb-rule)</a:t>
            </a:r>
          </a:p>
          <a:p>
            <a:pPr marL="1200150" lvl="2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Too many computations are needed for getting the dictionary</a:t>
            </a:r>
          </a:p>
          <a:p>
            <a:pPr marL="1200150" lvl="2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The matrix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>
                <a:cs typeface="Times New Roman" panose="02020603050405020304" pitchFamily="18" charset="0"/>
              </a:rPr>
              <a:t> starts to be of prohibiting size</a:t>
            </a:r>
          </a:p>
          <a:p>
            <a:pPr marL="1200150" lvl="2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For example – if we are to use Sparse-Land in image processing, how can we handle complete images?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7775" y="1263372"/>
            <a:ext cx="1659802" cy="1202602"/>
            <a:chOff x="4296793" y="5047817"/>
            <a:chExt cx="1659802" cy="1202602"/>
          </a:xfrm>
          <a:solidFill>
            <a:srgbClr val="FF0000"/>
          </a:solidFill>
        </p:grpSpPr>
        <p:grpSp>
          <p:nvGrpSpPr>
            <p:cNvPr id="7" name="Group 6"/>
            <p:cNvGrpSpPr/>
            <p:nvPr/>
          </p:nvGrpSpPr>
          <p:grpSpPr>
            <a:xfrm>
              <a:off x="4296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49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3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06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058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11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15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68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20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07" name="Double Bracket 106"/>
          <p:cNvSpPr/>
          <p:nvPr/>
        </p:nvSpPr>
        <p:spPr>
          <a:xfrm>
            <a:off x="7128825" y="1147357"/>
            <a:ext cx="1813779" cy="1392469"/>
          </a:xfrm>
          <a:prstGeom prst="bracketPair">
            <a:avLst>
              <a:gd name="adj" fmla="val 8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07775" y="2681001"/>
            <a:ext cx="1683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91137" y="2681001"/>
            <a:ext cx="3834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945865" y="1254136"/>
            <a:ext cx="0" cy="12035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632958" y="1585245"/>
            <a:ext cx="312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49362" y="730916"/>
            <a:ext cx="4443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3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Problems 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5059" y="1363507"/>
            <a:ext cx="593273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b="1" dirty="0" smtClean="0">
                <a:cs typeface="Times New Roman" panose="02020603050405020304" pitchFamily="18" charset="0"/>
              </a:rPr>
              <a:t>Operating on a Single Scale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/>
              <a:t>Learned dictionaries as obtained by </a:t>
            </a:r>
            <a:r>
              <a:rPr lang="en-US" dirty="0" smtClean="0"/>
              <a:t>the MOD </a:t>
            </a:r>
            <a:r>
              <a:rPr lang="en-US" dirty="0"/>
              <a:t>and the K-SVD operate on signals by considering only their </a:t>
            </a:r>
            <a:r>
              <a:rPr lang="en-US" dirty="0" smtClean="0">
                <a:solidFill>
                  <a:srgbClr val="FF0000"/>
                </a:solidFill>
              </a:rPr>
              <a:t>native scale</a:t>
            </a:r>
            <a:r>
              <a:rPr lang="en-US" dirty="0"/>
              <a:t>. </a:t>
            </a:r>
            <a:endParaRPr lang="en-US" dirty="0" smtClean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/>
              <a:t>Past </a:t>
            </a:r>
            <a:r>
              <a:rPr lang="en-US" dirty="0"/>
              <a:t>experience with the wavelet transform teaches us that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beneficial </a:t>
            </a:r>
            <a:r>
              <a:rPr lang="en-US" dirty="0"/>
              <a:t>to process </a:t>
            </a:r>
            <a:r>
              <a:rPr lang="en-US" dirty="0" smtClean="0"/>
              <a:t>signals </a:t>
            </a:r>
            <a:r>
              <a:rPr lang="en-US" dirty="0"/>
              <a:t>in several scales, and operate </a:t>
            </a:r>
            <a:r>
              <a:rPr lang="en-US" dirty="0" smtClean="0"/>
              <a:t>on each </a:t>
            </a:r>
            <a:r>
              <a:rPr lang="en-US" dirty="0"/>
              <a:t>scale </a:t>
            </a:r>
            <a:r>
              <a:rPr lang="en-US" dirty="0" smtClean="0"/>
              <a:t>differently</a:t>
            </a:r>
            <a:r>
              <a:rPr lang="en-US" dirty="0"/>
              <a:t>. </a:t>
            </a:r>
            <a:endParaRPr lang="en-US" dirty="0" smtClean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shortcoming is related to the above </a:t>
            </a:r>
            <a:r>
              <a:rPr lang="en-US" dirty="0" smtClean="0"/>
              <a:t>mentioned limits </a:t>
            </a:r>
            <a:r>
              <a:rPr lang="en-US" dirty="0"/>
              <a:t>on the dimensionality of the signals </a:t>
            </a:r>
            <a:r>
              <a:rPr lang="en-US" dirty="0" smtClean="0"/>
              <a:t>involved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7775" y="1263372"/>
            <a:ext cx="1659802" cy="1202602"/>
            <a:chOff x="4296793" y="5047817"/>
            <a:chExt cx="1659802" cy="1202602"/>
          </a:xfrm>
          <a:solidFill>
            <a:srgbClr val="FF0000"/>
          </a:solidFill>
        </p:grpSpPr>
        <p:grpSp>
          <p:nvGrpSpPr>
            <p:cNvPr id="7" name="Group 6"/>
            <p:cNvGrpSpPr/>
            <p:nvPr/>
          </p:nvGrpSpPr>
          <p:grpSpPr>
            <a:xfrm>
              <a:off x="4296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49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3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06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058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11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15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68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20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07" name="Double Bracket 106"/>
          <p:cNvSpPr/>
          <p:nvPr/>
        </p:nvSpPr>
        <p:spPr>
          <a:xfrm>
            <a:off x="7128825" y="1147357"/>
            <a:ext cx="1813779" cy="1392469"/>
          </a:xfrm>
          <a:prstGeom prst="bracketPair">
            <a:avLst>
              <a:gd name="adj" fmla="val 8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07775" y="2681001"/>
            <a:ext cx="1683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91137" y="2681001"/>
            <a:ext cx="3834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945865" y="1254136"/>
            <a:ext cx="0" cy="12035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632958" y="1585245"/>
            <a:ext cx="312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49362" y="730916"/>
            <a:ext cx="4443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8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Problems 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5059" y="1363507"/>
            <a:ext cx="593273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b="1" dirty="0" smtClean="0">
                <a:cs typeface="Times New Roman" panose="02020603050405020304" pitchFamily="18" charset="0"/>
              </a:rPr>
              <a:t>Lack of Invariances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AutoNum type="arabicPeriod" startAt="4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/>
              <a:t>In some applications we desire the dictionary </a:t>
            </a:r>
            <a:r>
              <a:rPr lang="en-US" dirty="0" smtClean="0"/>
              <a:t>we compose </a:t>
            </a:r>
            <a:r>
              <a:rPr lang="en-US" dirty="0"/>
              <a:t>to have </a:t>
            </a:r>
            <a:r>
              <a:rPr lang="en-US" dirty="0" smtClean="0"/>
              <a:t>specific </a:t>
            </a:r>
            <a:r>
              <a:rPr lang="en-US" dirty="0"/>
              <a:t>invariance properties. </a:t>
            </a:r>
            <a:r>
              <a:rPr lang="en-US" dirty="0" smtClean="0"/>
              <a:t>The </a:t>
            </a:r>
            <a:r>
              <a:rPr lang="en-US" dirty="0"/>
              <a:t>most classical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shift-</a:t>
            </a:r>
            <a:r>
              <a:rPr lang="en-US" dirty="0">
                <a:solidFill>
                  <a:srgbClr val="FF0000"/>
                </a:solidFill>
              </a:rPr>
              <a:t>, rotation-, and scale-invariances</a:t>
            </a:r>
            <a:r>
              <a:rPr lang="en-US" dirty="0"/>
              <a:t>. </a:t>
            </a:r>
            <a:endParaRPr lang="en-US" dirty="0" smtClean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/>
              <a:t>These </a:t>
            </a:r>
            <a:r>
              <a:rPr lang="en-US" dirty="0"/>
              <a:t>imply that </a:t>
            </a:r>
            <a:r>
              <a:rPr lang="en-US" dirty="0" smtClean="0"/>
              <a:t>when the </a:t>
            </a:r>
            <a:r>
              <a:rPr lang="en-US" dirty="0"/>
              <a:t>dictionary is used on a shifted/rotated/scaled version of an image, </a:t>
            </a:r>
            <a:r>
              <a:rPr lang="en-US" dirty="0" smtClean="0"/>
              <a:t>we expect </a:t>
            </a:r>
            <a:r>
              <a:rPr lang="en-US" dirty="0"/>
              <a:t>the sparse representation obtained to be tightly related to the </a:t>
            </a:r>
            <a:r>
              <a:rPr lang="en-US" dirty="0" smtClean="0"/>
              <a:t>representation </a:t>
            </a:r>
            <a:r>
              <a:rPr lang="en-US" dirty="0"/>
              <a:t>of the original image. </a:t>
            </a:r>
            <a:endParaRPr lang="en-US" dirty="0" smtClean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/>
              <a:t>Injecting </a:t>
            </a:r>
            <a:r>
              <a:rPr lang="en-US" dirty="0"/>
              <a:t>these invariance properties </a:t>
            </a:r>
            <a:r>
              <a:rPr lang="en-US" dirty="0" smtClean="0"/>
              <a:t>to dictionary-learning </a:t>
            </a:r>
            <a:r>
              <a:rPr lang="en-US" dirty="0"/>
              <a:t>is </a:t>
            </a:r>
            <a:r>
              <a:rPr lang="en-US" dirty="0" smtClean="0"/>
              <a:t>valuable</a:t>
            </a:r>
            <a:r>
              <a:rPr lang="en-US" dirty="0"/>
              <a:t>, and the above methodology </a:t>
            </a:r>
            <a:r>
              <a:rPr lang="en-US" dirty="0" smtClean="0"/>
              <a:t>has not </a:t>
            </a:r>
            <a:r>
              <a:rPr lang="en-US" dirty="0"/>
              <a:t>addressed this matter.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7775" y="1263372"/>
            <a:ext cx="1659802" cy="1202602"/>
            <a:chOff x="4296793" y="5047817"/>
            <a:chExt cx="1659802" cy="1202602"/>
          </a:xfrm>
          <a:solidFill>
            <a:srgbClr val="FF0000"/>
          </a:solidFill>
        </p:grpSpPr>
        <p:grpSp>
          <p:nvGrpSpPr>
            <p:cNvPr id="7" name="Group 6"/>
            <p:cNvGrpSpPr/>
            <p:nvPr/>
          </p:nvGrpSpPr>
          <p:grpSpPr>
            <a:xfrm>
              <a:off x="4296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49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3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06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058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11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15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68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20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07" name="Double Bracket 106"/>
          <p:cNvSpPr/>
          <p:nvPr/>
        </p:nvSpPr>
        <p:spPr>
          <a:xfrm>
            <a:off x="7128825" y="1147357"/>
            <a:ext cx="1813779" cy="1392469"/>
          </a:xfrm>
          <a:prstGeom prst="bracketPair">
            <a:avLst>
              <a:gd name="adj" fmla="val 8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07775" y="2681001"/>
            <a:ext cx="1683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91137" y="2681001"/>
            <a:ext cx="3834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945865" y="1254136"/>
            <a:ext cx="0" cy="12035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632958" y="1585245"/>
            <a:ext cx="312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49362" y="730916"/>
            <a:ext cx="4443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Problems 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5059" y="1363507"/>
            <a:ext cx="648080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cs typeface="Times New Roman" panose="02020603050405020304" pitchFamily="18" charset="0"/>
              </a:rPr>
              <a:t>We have some difficulties with the DL methodology: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Speed and Memory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Restriction to Low-Dimensions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Operating on a Single Scale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Lack of Invariances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The answer: Introduce </a:t>
            </a: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Structure into the dictionary</a:t>
            </a: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Times New Roman" panose="02020603050405020304" pitchFamily="18" charset="0"/>
              </a:rPr>
              <a:t>We will present thee such extensions, each targeting a different problem(s)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7775" y="1263372"/>
            <a:ext cx="1659802" cy="1202602"/>
            <a:chOff x="4296793" y="5047817"/>
            <a:chExt cx="1659802" cy="1202602"/>
          </a:xfrm>
          <a:solidFill>
            <a:srgbClr val="FF0000"/>
          </a:solidFill>
        </p:grpSpPr>
        <p:grpSp>
          <p:nvGrpSpPr>
            <p:cNvPr id="7" name="Group 6"/>
            <p:cNvGrpSpPr/>
            <p:nvPr/>
          </p:nvGrpSpPr>
          <p:grpSpPr>
            <a:xfrm>
              <a:off x="4296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49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3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06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058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111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5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159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683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20793" y="5047817"/>
              <a:ext cx="135802" cy="1202602"/>
              <a:chOff x="1104523" y="3530851"/>
              <a:chExt cx="135802" cy="120260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104523" y="3530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04523" y="3683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4523" y="3835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4523" y="39880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4523" y="41404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04523" y="42928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04523" y="44452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04523" y="4597651"/>
                <a:ext cx="135802" cy="135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07" name="Double Bracket 106"/>
          <p:cNvSpPr/>
          <p:nvPr/>
        </p:nvSpPr>
        <p:spPr>
          <a:xfrm>
            <a:off x="7128825" y="1147357"/>
            <a:ext cx="1813779" cy="1392469"/>
          </a:xfrm>
          <a:prstGeom prst="bracketPair">
            <a:avLst>
              <a:gd name="adj" fmla="val 8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07775" y="2681001"/>
            <a:ext cx="1683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91137" y="2681001"/>
            <a:ext cx="3834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945865" y="1254136"/>
            <a:ext cx="0" cy="12035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632958" y="1585245"/>
            <a:ext cx="312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49362" y="730916"/>
            <a:ext cx="4443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Double </a:t>
            </a:r>
            <a:r>
              <a:rPr lang="en-US" sz="2800" b="1" dirty="0" err="1" smtClean="0"/>
              <a:t>Sparsity</a:t>
            </a:r>
            <a:r>
              <a:rPr lang="en-US" sz="2800" b="1" dirty="0" smtClean="0"/>
              <a:t> Algorithm </a:t>
            </a:r>
            <a:r>
              <a:rPr lang="en-US" sz="1600" dirty="0" smtClean="0">
                <a:solidFill>
                  <a:srgbClr val="00B0F0"/>
                </a:solidFill>
              </a:rPr>
              <a:t>[Rubinstein et. al. 2008]</a:t>
            </a:r>
            <a:endParaRPr lang="he-IL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5059" y="1220384"/>
            <a:ext cx="803554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basic idea: Assume that the dictionary to be found can be written as 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Rationale: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is a fixed (and fast) dictionary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            	                        is a sparse matrix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non-zeros in each column).                                           This means that we assume that each atom in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                                       has a sparse representation w.r.t.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Motivation: Look at a dictionary found (by K-SVD)        	                      for an image – its atoms look like images      		                  themselves, and thus can be represented via 2D-DCT</a:t>
            </a:r>
          </a:p>
        </p:txBody>
      </p:sp>
      <p:grpSp>
        <p:nvGrpSpPr>
          <p:cNvPr id="485" name="Group 484"/>
          <p:cNvGrpSpPr/>
          <p:nvPr/>
        </p:nvGrpSpPr>
        <p:grpSpPr>
          <a:xfrm>
            <a:off x="3940338" y="1590822"/>
            <a:ext cx="2176000" cy="2181379"/>
            <a:chOff x="3757454" y="1907352"/>
            <a:chExt cx="2176000" cy="2181379"/>
          </a:xfrm>
        </p:grpSpPr>
        <p:grpSp>
          <p:nvGrpSpPr>
            <p:cNvPr id="6" name="Group 5"/>
            <p:cNvGrpSpPr/>
            <p:nvPr/>
          </p:nvGrpSpPr>
          <p:grpSpPr>
            <a:xfrm>
              <a:off x="4198625" y="2439808"/>
              <a:ext cx="1659802" cy="1202602"/>
              <a:chOff x="4296793" y="5047817"/>
              <a:chExt cx="1659802" cy="1202602"/>
            </a:xfrm>
            <a:solidFill>
              <a:srgbClr val="FF0000"/>
            </a:solidFill>
          </p:grpSpPr>
          <p:grpSp>
            <p:nvGrpSpPr>
              <p:cNvPr id="7" name="Group 6"/>
              <p:cNvGrpSpPr/>
              <p:nvPr/>
            </p:nvGrpSpPr>
            <p:grpSpPr>
              <a:xfrm>
                <a:off x="4296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4491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6015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7539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9063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58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2111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3635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5159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6683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20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107" name="Double Bracket 106"/>
            <p:cNvSpPr/>
            <p:nvPr/>
          </p:nvSpPr>
          <p:spPr>
            <a:xfrm>
              <a:off x="4119675" y="2323793"/>
              <a:ext cx="1813779" cy="1392469"/>
            </a:xfrm>
            <a:prstGeom prst="bracketPair">
              <a:avLst>
                <a:gd name="adj" fmla="val 858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4198625" y="3801165"/>
              <a:ext cx="16831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881435" y="3688621"/>
              <a:ext cx="46839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4028157" y="2430572"/>
              <a:ext cx="0" cy="1203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57454" y="2874225"/>
              <a:ext cx="312907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19987" y="1907352"/>
              <a:ext cx="564578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720401" y="1590911"/>
            <a:ext cx="2842265" cy="2335504"/>
            <a:chOff x="224116" y="1922620"/>
            <a:chExt cx="2842265" cy="2335504"/>
          </a:xfrm>
        </p:grpSpPr>
        <p:sp>
          <p:nvSpPr>
            <p:cNvPr id="476" name="TextBox 475"/>
            <p:cNvSpPr txBox="1"/>
            <p:nvPr/>
          </p:nvSpPr>
          <p:spPr>
            <a:xfrm>
              <a:off x="1652638" y="1922620"/>
              <a:ext cx="4443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3" name="Group 482"/>
            <p:cNvGrpSpPr/>
            <p:nvPr/>
          </p:nvGrpSpPr>
          <p:grpSpPr>
            <a:xfrm>
              <a:off x="224116" y="2351286"/>
              <a:ext cx="2842265" cy="1906838"/>
              <a:chOff x="224116" y="2351286"/>
              <a:chExt cx="2842265" cy="1906838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7180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180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7180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180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7180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7180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7180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8704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8704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8704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8704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8704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8704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8704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10228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0228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10228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0228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0228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0228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0228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1752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1752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1752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752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1752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1752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1752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3276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3276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3276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13276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3276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3276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3276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14800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14800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14800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14800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4800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4800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4800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6324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6324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6324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16324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6324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16324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16324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7848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7848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7848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7848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7848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7848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7848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9372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9372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9372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9372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9372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19372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9372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0896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0896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0896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20896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20896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0896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20896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180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8704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228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1752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3276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4800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6324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7848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19372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20896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2420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2420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420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2420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2420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2420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2420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2420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3944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3944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3944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23944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3944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23944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3944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23944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25468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25468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5468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25468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25468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5468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5468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25468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992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6992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992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26992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26992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26992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6992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26992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8516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28516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8516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28516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8516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8516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8516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28516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Double Bracket 474"/>
              <p:cNvSpPr/>
              <p:nvPr/>
            </p:nvSpPr>
            <p:spPr>
              <a:xfrm>
                <a:off x="641074" y="2351286"/>
                <a:ext cx="2425307" cy="1365459"/>
              </a:xfrm>
              <a:prstGeom prst="bracketPair">
                <a:avLst>
                  <a:gd name="adj" fmla="val 6351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77" name="Straight Arrow Connector 476"/>
              <p:cNvCxnSpPr/>
              <p:nvPr/>
            </p:nvCxnSpPr>
            <p:spPr>
              <a:xfrm>
                <a:off x="722973" y="3859213"/>
                <a:ext cx="225754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TextBox 477"/>
              <p:cNvSpPr txBox="1"/>
              <p:nvPr/>
            </p:nvSpPr>
            <p:spPr>
              <a:xfrm>
                <a:off x="1727752" y="3858014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he-IL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1" name="Straight Arrow Connector 480"/>
              <p:cNvCxnSpPr/>
              <p:nvPr/>
            </p:nvCxnSpPr>
            <p:spPr>
              <a:xfrm>
                <a:off x="537023" y="2436054"/>
                <a:ext cx="0" cy="1203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TextBox 481"/>
              <p:cNvSpPr txBox="1"/>
              <p:nvPr/>
            </p:nvSpPr>
            <p:spPr>
              <a:xfrm>
                <a:off x="224116" y="2767163"/>
                <a:ext cx="31290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87" name="TextBox 486"/>
          <p:cNvSpPr txBox="1"/>
          <p:nvPr/>
        </p:nvSpPr>
        <p:spPr>
          <a:xfrm>
            <a:off x="3314934" y="2351004"/>
            <a:ext cx="6026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=</a:t>
            </a:r>
            <a:endParaRPr lang="he-IL" sz="36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55" y="4453732"/>
            <a:ext cx="1837770" cy="18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9" name="Group 488"/>
          <p:cNvGrpSpPr/>
          <p:nvPr/>
        </p:nvGrpSpPr>
        <p:grpSpPr>
          <a:xfrm>
            <a:off x="6222109" y="2019577"/>
            <a:ext cx="2958945" cy="2174296"/>
            <a:chOff x="6222109" y="2019577"/>
            <a:chExt cx="2958945" cy="2174296"/>
          </a:xfrm>
        </p:grpSpPr>
        <p:sp>
          <p:nvSpPr>
            <p:cNvPr id="490" name="Rectangle 489"/>
            <p:cNvSpPr/>
            <p:nvPr/>
          </p:nvSpPr>
          <p:spPr>
            <a:xfrm>
              <a:off x="62990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62990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62990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62990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62990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62990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2990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451498" y="2113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4514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4514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6451498" y="2570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64514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451498" y="2875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64514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66038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66038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66038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66038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66038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66038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66038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67562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67562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67562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67562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67562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67562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67562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69086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69086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69086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69086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69086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69086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69086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70610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70610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610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61098" y="2570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0610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0610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0610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2134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2134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2134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2134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2134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2134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2134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3658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3658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3658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3658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73658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365898" y="2875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3658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5182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5182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5182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518298" y="2570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5182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182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5182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6706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6706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6706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706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6706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76706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76706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2990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64514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66038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67562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69086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0610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72134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73658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75182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76706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62990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64514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66038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6756298" y="3332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69086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70610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72134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73658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7518298" y="3332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76706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62990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64514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6603898" y="3484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67562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6908698" y="3484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70610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7213498" y="3484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73658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75182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76706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62990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64514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66038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67562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69086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0610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72134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73658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75182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76706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7823098" y="2113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8230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78230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8230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8230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78230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8230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8230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78230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8230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8230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11" name="Group 610"/>
            <p:cNvGrpSpPr/>
            <p:nvPr/>
          </p:nvGrpSpPr>
          <p:grpSpPr>
            <a:xfrm>
              <a:off x="7975498" y="2113114"/>
              <a:ext cx="135802" cy="1659802"/>
              <a:chOff x="7975498" y="2113114"/>
              <a:chExt cx="135802" cy="1659802"/>
            </a:xfrm>
          </p:grpSpPr>
          <p:sp>
            <p:nvSpPr>
              <p:cNvPr id="650" name="Rectangle 649"/>
              <p:cNvSpPr/>
              <p:nvPr/>
            </p:nvSpPr>
            <p:spPr>
              <a:xfrm>
                <a:off x="7975498" y="21131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97549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7975498" y="24179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7975498" y="25703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797549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7975498" y="28751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7975498" y="30275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7975498" y="31799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7975498" y="33323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7975498" y="34847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7975498" y="3637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12" name="Rectangle 611"/>
            <p:cNvSpPr/>
            <p:nvPr/>
          </p:nvSpPr>
          <p:spPr>
            <a:xfrm>
              <a:off x="81278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81278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81278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81278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81278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81278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81278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81278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1278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81278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81278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280298" y="2113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2802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82802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82802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2802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280298" y="2875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82802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82802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2802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2802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82802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84326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326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4326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84326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84326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326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4326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84326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432698" y="3332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84326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4326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Double Bracket 644"/>
            <p:cNvSpPr/>
            <p:nvPr/>
          </p:nvSpPr>
          <p:spPr>
            <a:xfrm>
              <a:off x="6222109" y="2019577"/>
              <a:ext cx="2425307" cy="1823960"/>
            </a:xfrm>
            <a:prstGeom prst="bracketPair">
              <a:avLst>
                <a:gd name="adj" fmla="val 635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46" name="Straight Arrow Connector 645"/>
            <p:cNvCxnSpPr/>
            <p:nvPr/>
          </p:nvCxnSpPr>
          <p:spPr>
            <a:xfrm>
              <a:off x="6310953" y="3900472"/>
              <a:ext cx="22575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/>
            <p:cNvSpPr txBox="1"/>
            <p:nvPr/>
          </p:nvSpPr>
          <p:spPr>
            <a:xfrm>
              <a:off x="7315732" y="3793763"/>
              <a:ext cx="38343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" name="Straight Arrow Connector 647"/>
            <p:cNvCxnSpPr/>
            <p:nvPr/>
          </p:nvCxnSpPr>
          <p:spPr>
            <a:xfrm>
              <a:off x="8777606" y="2104345"/>
              <a:ext cx="0" cy="16685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/>
            <p:cNvSpPr txBox="1"/>
            <p:nvPr/>
          </p:nvSpPr>
          <p:spPr>
            <a:xfrm>
              <a:off x="8712656" y="2668625"/>
              <a:ext cx="46839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4" name="TextBox 413"/>
          <p:cNvSpPr txBox="1"/>
          <p:nvPr/>
        </p:nvSpPr>
        <p:spPr>
          <a:xfrm>
            <a:off x="7254513" y="1590911"/>
            <a:ext cx="42351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he-IL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87" grpId="0"/>
      <p:bldP spid="4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Double </a:t>
            </a:r>
            <a:r>
              <a:rPr lang="en-US" sz="2800" b="1" dirty="0" err="1" smtClean="0"/>
              <a:t>Sparsity</a:t>
            </a:r>
            <a:r>
              <a:rPr lang="en-US" sz="2800" b="1" dirty="0" smtClean="0"/>
              <a:t> Algorithm </a:t>
            </a:r>
            <a:r>
              <a:rPr lang="en-US" sz="1600" dirty="0" smtClean="0">
                <a:solidFill>
                  <a:srgbClr val="00B0F0"/>
                </a:solidFill>
              </a:rPr>
              <a:t>[Rubinstein et. al. 2008]</a:t>
            </a:r>
            <a:endParaRPr lang="he-IL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7363" y="1285384"/>
            <a:ext cx="80355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basic idea: Assume that the dictionary to be found can be written as 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Benefits: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When multiplying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(and its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adjoint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) , it will be fast, since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is fast and multiplication by a sparse matrix is cheap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overall number of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DoF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is small 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2mk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instead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), less examples are needed for training and better convergence is obtained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could treat this way higher-dimension signals</a:t>
            </a:r>
          </a:p>
        </p:txBody>
      </p:sp>
      <p:grpSp>
        <p:nvGrpSpPr>
          <p:cNvPr id="485" name="Group 484"/>
          <p:cNvGrpSpPr/>
          <p:nvPr/>
        </p:nvGrpSpPr>
        <p:grpSpPr>
          <a:xfrm>
            <a:off x="3940338" y="1590822"/>
            <a:ext cx="2176000" cy="2181379"/>
            <a:chOff x="3757454" y="1907352"/>
            <a:chExt cx="2176000" cy="2181379"/>
          </a:xfrm>
        </p:grpSpPr>
        <p:grpSp>
          <p:nvGrpSpPr>
            <p:cNvPr id="6" name="Group 5"/>
            <p:cNvGrpSpPr/>
            <p:nvPr/>
          </p:nvGrpSpPr>
          <p:grpSpPr>
            <a:xfrm>
              <a:off x="4198625" y="2439808"/>
              <a:ext cx="1659802" cy="1202602"/>
              <a:chOff x="4296793" y="5047817"/>
              <a:chExt cx="1659802" cy="1202602"/>
            </a:xfrm>
            <a:solidFill>
              <a:srgbClr val="FF0000"/>
            </a:solidFill>
          </p:grpSpPr>
          <p:grpSp>
            <p:nvGrpSpPr>
              <p:cNvPr id="7" name="Group 6"/>
              <p:cNvGrpSpPr/>
              <p:nvPr/>
            </p:nvGrpSpPr>
            <p:grpSpPr>
              <a:xfrm>
                <a:off x="4296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4491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6015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7539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9063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58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2111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3635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5159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6683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20793" y="5047817"/>
                <a:ext cx="135802" cy="1202602"/>
                <a:chOff x="1104523" y="3530851"/>
                <a:chExt cx="135802" cy="1202602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104523" y="3530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104523" y="3683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104523" y="3835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104523" y="39880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104523" y="41404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104523" y="42928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104523" y="44452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104523" y="4597651"/>
                  <a:ext cx="135802" cy="1358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107" name="Double Bracket 106"/>
            <p:cNvSpPr/>
            <p:nvPr/>
          </p:nvSpPr>
          <p:spPr>
            <a:xfrm>
              <a:off x="4119675" y="2323793"/>
              <a:ext cx="1813779" cy="1392469"/>
            </a:xfrm>
            <a:prstGeom prst="bracketPair">
              <a:avLst>
                <a:gd name="adj" fmla="val 858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4198625" y="3801165"/>
              <a:ext cx="16831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881435" y="3688621"/>
              <a:ext cx="46839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4028157" y="2430572"/>
              <a:ext cx="0" cy="1203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57454" y="2874225"/>
              <a:ext cx="312907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he-IL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19987" y="1907352"/>
              <a:ext cx="564578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7254513" y="1590911"/>
            <a:ext cx="42351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he-IL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720401" y="1590911"/>
            <a:ext cx="2842265" cy="2335504"/>
            <a:chOff x="224116" y="1922620"/>
            <a:chExt cx="2842265" cy="2335504"/>
          </a:xfrm>
        </p:grpSpPr>
        <p:sp>
          <p:nvSpPr>
            <p:cNvPr id="476" name="TextBox 475"/>
            <p:cNvSpPr txBox="1"/>
            <p:nvPr/>
          </p:nvSpPr>
          <p:spPr>
            <a:xfrm>
              <a:off x="1652638" y="1922620"/>
              <a:ext cx="4443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3" name="Group 482"/>
            <p:cNvGrpSpPr/>
            <p:nvPr/>
          </p:nvGrpSpPr>
          <p:grpSpPr>
            <a:xfrm>
              <a:off x="224116" y="2351286"/>
              <a:ext cx="2842265" cy="1906838"/>
              <a:chOff x="224116" y="2351286"/>
              <a:chExt cx="2842265" cy="1906838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7180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180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7180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180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7180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7180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7180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8704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8704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8704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8704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8704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8704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8704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10228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0228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10228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0228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0228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0228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0228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1752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1752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1752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752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1752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1752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1752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3276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3276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3276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13276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3276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3276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3276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14800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14800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14800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14800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4800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4800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4800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6324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6324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6324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16324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6324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16324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16324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7848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7848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7848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7848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7848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7848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7848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9372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9372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9372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9372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9372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19372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9372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0896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0896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0896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20896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20896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0896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20896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180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8704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228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1752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3276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4800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6324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7848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19372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20896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2420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2420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420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2420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2420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2420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2420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2420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3944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3944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3944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23944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3944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23944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3944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23944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25468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25468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5468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25468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25468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5468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5468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25468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992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6992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992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26992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26992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26992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6992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26992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851663" y="2444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2851663" y="2597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851663" y="2749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2851663" y="29020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851663" y="30544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851663" y="32068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851663" y="33592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2851663" y="3511623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Double Bracket 474"/>
              <p:cNvSpPr/>
              <p:nvPr/>
            </p:nvSpPr>
            <p:spPr>
              <a:xfrm>
                <a:off x="641074" y="2351286"/>
                <a:ext cx="2425307" cy="1365459"/>
              </a:xfrm>
              <a:prstGeom prst="bracketPair">
                <a:avLst>
                  <a:gd name="adj" fmla="val 6351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77" name="Straight Arrow Connector 476"/>
              <p:cNvCxnSpPr/>
              <p:nvPr/>
            </p:nvCxnSpPr>
            <p:spPr>
              <a:xfrm>
                <a:off x="722973" y="3859213"/>
                <a:ext cx="225754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TextBox 477"/>
              <p:cNvSpPr txBox="1"/>
              <p:nvPr/>
            </p:nvSpPr>
            <p:spPr>
              <a:xfrm>
                <a:off x="1727752" y="3858014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he-IL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1" name="Straight Arrow Connector 480"/>
              <p:cNvCxnSpPr/>
              <p:nvPr/>
            </p:nvCxnSpPr>
            <p:spPr>
              <a:xfrm>
                <a:off x="537023" y="2436054"/>
                <a:ext cx="0" cy="1203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TextBox 481"/>
              <p:cNvSpPr txBox="1"/>
              <p:nvPr/>
            </p:nvSpPr>
            <p:spPr>
              <a:xfrm>
                <a:off x="224116" y="2767163"/>
                <a:ext cx="312907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87" name="TextBox 486"/>
          <p:cNvSpPr txBox="1"/>
          <p:nvPr/>
        </p:nvSpPr>
        <p:spPr>
          <a:xfrm>
            <a:off x="3314934" y="2351004"/>
            <a:ext cx="6026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=</a:t>
            </a:r>
            <a:endParaRPr lang="he-IL" sz="3600" dirty="0"/>
          </a:p>
        </p:txBody>
      </p:sp>
      <p:grpSp>
        <p:nvGrpSpPr>
          <p:cNvPr id="424" name="Group 423"/>
          <p:cNvGrpSpPr/>
          <p:nvPr/>
        </p:nvGrpSpPr>
        <p:grpSpPr>
          <a:xfrm>
            <a:off x="6222109" y="2019577"/>
            <a:ext cx="2949892" cy="2174296"/>
            <a:chOff x="6222109" y="2019577"/>
            <a:chExt cx="2949892" cy="2174296"/>
          </a:xfrm>
        </p:grpSpPr>
        <p:sp>
          <p:nvSpPr>
            <p:cNvPr id="425" name="Rectangle 424"/>
            <p:cNvSpPr/>
            <p:nvPr/>
          </p:nvSpPr>
          <p:spPr>
            <a:xfrm>
              <a:off x="62990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62990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62990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2990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2990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62990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62990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6451498" y="2113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4514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64514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6451498" y="2570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64514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6451498" y="2875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64514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66038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66038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66038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66038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66038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66038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66038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7562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7562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67562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67562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67562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67562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67562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9086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086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9086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9086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69086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69086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9086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70610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0610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70610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7061098" y="2570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70610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70610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70610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72134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72134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2134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72134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72134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72134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72134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73658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73658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73658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73658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73658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7365898" y="2875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73658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5182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75182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75182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518298" y="2570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5182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5182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5182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6706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670698" y="2265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6706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6706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670698" y="2722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706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706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62990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64514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66038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67562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9086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70610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2134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3658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5182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6706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2990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4514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6038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756298" y="3332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9086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0610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2134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3658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518298" y="3332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6706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62990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64514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603898" y="3484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67562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6908698" y="3484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70610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7213498" y="34847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3658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75182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76706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62990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64514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66038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67562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69086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70610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72134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73658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75182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76706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7823098" y="2113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78230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78230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78230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78230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8230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78230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78230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78230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78230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78230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89" name="Group 588"/>
            <p:cNvGrpSpPr/>
            <p:nvPr/>
          </p:nvGrpSpPr>
          <p:grpSpPr>
            <a:xfrm>
              <a:off x="7975498" y="2113114"/>
              <a:ext cx="135802" cy="1659802"/>
              <a:chOff x="7975498" y="2113114"/>
              <a:chExt cx="135802" cy="1659802"/>
            </a:xfrm>
          </p:grpSpPr>
          <p:sp>
            <p:nvSpPr>
              <p:cNvPr id="628" name="Rectangle 627"/>
              <p:cNvSpPr/>
              <p:nvPr/>
            </p:nvSpPr>
            <p:spPr>
              <a:xfrm>
                <a:off x="7975498" y="21131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797549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975498" y="24179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7975498" y="25703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97549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7975498" y="28751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975498" y="30275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975498" y="31799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975498" y="33323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7975498" y="3484714"/>
                <a:ext cx="135802" cy="135802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975498" y="3637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90" name="Rectangle 589"/>
            <p:cNvSpPr/>
            <p:nvPr/>
          </p:nvSpPr>
          <p:spPr>
            <a:xfrm>
              <a:off x="81278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81278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8127898" y="2417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81278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81278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81278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127898" y="30275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81278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81278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81278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81278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8280298" y="2113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82802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82802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82802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82802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8280298" y="2875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82802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280298" y="3179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8280298" y="3332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82802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8280298" y="36371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8432698" y="2113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8432698" y="2265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8432698" y="24179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8432698" y="25703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8432698" y="2722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8432698" y="2875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8432698" y="30275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8432698" y="31799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432698" y="3332314"/>
              <a:ext cx="135802" cy="13580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8432698" y="34847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8432698" y="3637114"/>
              <a:ext cx="135802" cy="13580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3" name="Double Bracket 622"/>
            <p:cNvSpPr/>
            <p:nvPr/>
          </p:nvSpPr>
          <p:spPr>
            <a:xfrm>
              <a:off x="6222109" y="2019577"/>
              <a:ext cx="2425307" cy="1823960"/>
            </a:xfrm>
            <a:prstGeom prst="bracketPair">
              <a:avLst>
                <a:gd name="adj" fmla="val 635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24" name="Straight Arrow Connector 623"/>
            <p:cNvCxnSpPr/>
            <p:nvPr/>
          </p:nvCxnSpPr>
          <p:spPr>
            <a:xfrm>
              <a:off x="6310953" y="3900472"/>
              <a:ext cx="22575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TextBox 624"/>
            <p:cNvSpPr txBox="1"/>
            <p:nvPr/>
          </p:nvSpPr>
          <p:spPr>
            <a:xfrm>
              <a:off x="7315732" y="3793763"/>
              <a:ext cx="38343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6" name="Straight Arrow Connector 625"/>
            <p:cNvCxnSpPr/>
            <p:nvPr/>
          </p:nvCxnSpPr>
          <p:spPr>
            <a:xfrm>
              <a:off x="8750447" y="2104345"/>
              <a:ext cx="0" cy="16685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Box 626"/>
            <p:cNvSpPr txBox="1"/>
            <p:nvPr/>
          </p:nvSpPr>
          <p:spPr>
            <a:xfrm>
              <a:off x="8703603" y="2668625"/>
              <a:ext cx="46839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3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2305878" y="4428877"/>
            <a:ext cx="4102873" cy="7553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Double </a:t>
            </a:r>
            <a:r>
              <a:rPr lang="en-US" sz="2800" b="1" dirty="0" err="1" smtClean="0"/>
              <a:t>Sparsity</a:t>
            </a:r>
            <a:r>
              <a:rPr lang="en-US" sz="2800" b="1" dirty="0" smtClean="0"/>
              <a:t> Algorithm </a:t>
            </a:r>
            <a:r>
              <a:rPr lang="en-US" sz="1600" dirty="0" smtClean="0">
                <a:solidFill>
                  <a:srgbClr val="00B0F0"/>
                </a:solidFill>
              </a:rPr>
              <a:t>[Rubinstein et. al. 2008]</a:t>
            </a:r>
            <a:endParaRPr lang="he-IL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36716"/>
              </p:ext>
            </p:extLst>
          </p:nvPr>
        </p:nvGraphicFramePr>
        <p:xfrm>
          <a:off x="1278104" y="1148205"/>
          <a:ext cx="62515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3" imgW="3479760" imgH="507960" progId="Equation.DSMT4">
                  <p:embed/>
                </p:oleObj>
              </mc:Choice>
              <mc:Fallback>
                <p:oleObj name="Equation" r:id="rId3" imgW="34797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104" y="1148205"/>
                        <a:ext cx="62515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" name="Rectangle 5"/>
          <p:cNvSpPr>
            <a:spLocks noChangeArrowheads="1"/>
          </p:cNvSpPr>
          <p:nvPr/>
        </p:nvSpPr>
        <p:spPr bwMode="auto">
          <a:xfrm>
            <a:off x="408036" y="2216455"/>
            <a:ext cx="824023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Choose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and Initialize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somehow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Iterate: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representations, assuming a fixed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D=D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KSVD style: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 the matrix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atom-by-atom,                                                                    </a:t>
            </a:r>
          </a:p>
          <a:p>
            <a:pPr lvl="1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along with the elements in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multiplying it</a:t>
            </a:r>
          </a:p>
          <a:p>
            <a:pPr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Stop when the representation error is below a threshold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24" name="Object 4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39860"/>
              </p:ext>
            </p:extLst>
          </p:nvPr>
        </p:nvGraphicFramePr>
        <p:xfrm>
          <a:off x="1800170" y="3759242"/>
          <a:ext cx="47577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5" imgW="3111480" imgH="419040" progId="Equation.DSMT4">
                  <p:embed/>
                </p:oleObj>
              </mc:Choice>
              <mc:Fallback>
                <p:oleObj name="Equation" r:id="rId5" imgW="3111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70" y="3759242"/>
                        <a:ext cx="475773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41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Double </a:t>
            </a:r>
            <a:r>
              <a:rPr lang="en-US" sz="2800" b="1" dirty="0" err="1" smtClean="0"/>
              <a:t>Sparsity</a:t>
            </a:r>
            <a:r>
              <a:rPr lang="en-US" sz="2800" b="1" dirty="0" smtClean="0"/>
              <a:t> Algorithm </a:t>
            </a:r>
            <a:r>
              <a:rPr lang="en-US" sz="1600" dirty="0" smtClean="0">
                <a:solidFill>
                  <a:srgbClr val="00B0F0"/>
                </a:solidFill>
              </a:rPr>
              <a:t>[Rubinstein et. al. 2008]</a:t>
            </a:r>
            <a:endParaRPr lang="he-IL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8092"/>
              </p:ext>
            </p:extLst>
          </p:nvPr>
        </p:nvGraphicFramePr>
        <p:xfrm>
          <a:off x="1278104" y="1148205"/>
          <a:ext cx="62515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3" name="Equation" r:id="rId3" imgW="3479760" imgH="507960" progId="Equation.DSMT4">
                  <p:embed/>
                </p:oleObj>
              </mc:Choice>
              <mc:Fallback>
                <p:oleObj name="Equation" r:id="rId3" imgW="3479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104" y="1148205"/>
                        <a:ext cx="62515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" name="Rectangle 5"/>
          <p:cNvSpPr>
            <a:spLocks noChangeArrowheads="1"/>
          </p:cNvSpPr>
          <p:nvPr/>
        </p:nvSpPr>
        <p:spPr bwMode="auto">
          <a:xfrm>
            <a:off x="408036" y="2216455"/>
            <a:ext cx="824023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Dictionary Update Stage: the error term to minimize is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Our problem is thus: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and it will be handled by</a:t>
            </a:r>
          </a:p>
          <a:p>
            <a:pPr marL="1257300" lvl="2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Fixing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, we update       by least-squares</a:t>
            </a:r>
          </a:p>
          <a:p>
            <a:pPr marL="1257300" lvl="2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Fixing     , we update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 by “sparse coding” </a:t>
            </a:r>
            <a:endParaRPr lang="en-US" altLang="en-US" sz="1600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14830"/>
              </p:ext>
            </p:extLst>
          </p:nvPr>
        </p:nvGraphicFramePr>
        <p:xfrm>
          <a:off x="871536" y="2560541"/>
          <a:ext cx="74009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4" name="Equation" r:id="rId5" imgW="4838400" imgH="1066680" progId="Equation.DSMT4">
                  <p:embed/>
                </p:oleObj>
              </mc:Choice>
              <mc:Fallback>
                <p:oleObj name="Equation" r:id="rId5" imgW="483840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6" y="2560541"/>
                        <a:ext cx="74009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812678"/>
              </p:ext>
            </p:extLst>
          </p:nvPr>
        </p:nvGraphicFramePr>
        <p:xfrm>
          <a:off x="2337324" y="4444997"/>
          <a:ext cx="35925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5" name="Equation" r:id="rId7" imgW="2349360" imgH="469800" progId="Equation.DSMT4">
                  <p:embed/>
                </p:oleObj>
              </mc:Choice>
              <mc:Fallback>
                <p:oleObj name="Equation" r:id="rId7" imgW="234936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324" y="4444997"/>
                        <a:ext cx="35925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533094"/>
              </p:ext>
            </p:extLst>
          </p:nvPr>
        </p:nvGraphicFramePr>
        <p:xfrm>
          <a:off x="3764590" y="5547204"/>
          <a:ext cx="271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6" name="Equation" r:id="rId9" imgW="177480" imgH="279360" progId="Equation.DSMT4">
                  <p:embed/>
                </p:oleObj>
              </mc:Choice>
              <mc:Fallback>
                <p:oleObj name="Equation" r:id="rId9" imgW="1774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590" y="5547204"/>
                        <a:ext cx="2714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68596"/>
              </p:ext>
            </p:extLst>
          </p:nvPr>
        </p:nvGraphicFramePr>
        <p:xfrm>
          <a:off x="2346555" y="5846782"/>
          <a:ext cx="2714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" name="Equation" r:id="rId11" imgW="177480" imgH="279360" progId="Equation.DSMT4">
                  <p:embed/>
                </p:oleObj>
              </mc:Choice>
              <mc:Fallback>
                <p:oleObj name="Equation" r:id="rId11" imgW="17748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55" y="5846782"/>
                        <a:ext cx="2714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1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Double </a:t>
            </a:r>
            <a:r>
              <a:rPr lang="en-US" sz="2800" b="1" dirty="0" err="1" smtClean="0"/>
              <a:t>Sparsity</a:t>
            </a:r>
            <a:r>
              <a:rPr lang="en-US" sz="2800" b="1" dirty="0" smtClean="0"/>
              <a:t> Algorithm </a:t>
            </a:r>
            <a:r>
              <a:rPr lang="en-US" sz="1600" dirty="0" smtClean="0">
                <a:solidFill>
                  <a:srgbClr val="00B0F0"/>
                </a:solidFill>
              </a:rPr>
              <a:t>[Rubinstein et. al. 2008]</a:t>
            </a:r>
            <a:endParaRPr lang="he-IL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5" name="Rectangle 5"/>
          <p:cNvSpPr>
            <a:spLocks noChangeArrowheads="1"/>
          </p:cNvSpPr>
          <p:nvPr/>
        </p:nvSpPr>
        <p:spPr bwMode="auto">
          <a:xfrm>
            <a:off x="408036" y="1405415"/>
            <a:ext cx="8240232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Let us concentrate on the “sparse-coding” within the “dictionary-update stage”: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A natural step to take is to exploit the algebraic relationship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and then we get a classic pursuit problem that can be treated by OMP: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problem with this approach is the huge dimension of the obtained problem -               is of size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×m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Is there an alternative? 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952977"/>
              </p:ext>
            </p:extLst>
          </p:nvPr>
        </p:nvGraphicFramePr>
        <p:xfrm>
          <a:off x="2671143" y="1847823"/>
          <a:ext cx="35734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8" name="Equation" r:id="rId3" imgW="2336760" imgH="457200" progId="Equation.DSMT4">
                  <p:embed/>
                </p:oleObj>
              </mc:Choice>
              <mc:Fallback>
                <p:oleObj name="Equation" r:id="rId3" imgW="2336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143" y="1847823"/>
                        <a:ext cx="35734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33452"/>
              </p:ext>
            </p:extLst>
          </p:nvPr>
        </p:nvGraphicFramePr>
        <p:xfrm>
          <a:off x="3199488" y="3051278"/>
          <a:ext cx="22336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9" name="Equation" r:id="rId5" imgW="1460160" imgH="355320" progId="Equation.DSMT4">
                  <p:embed/>
                </p:oleObj>
              </mc:Choice>
              <mc:Fallback>
                <p:oleObj name="Equation" r:id="rId5" imgW="146016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488" y="3051278"/>
                        <a:ext cx="22336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37631"/>
              </p:ext>
            </p:extLst>
          </p:nvPr>
        </p:nvGraphicFramePr>
        <p:xfrm>
          <a:off x="2092395" y="3908962"/>
          <a:ext cx="44656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0" name="Equation" r:id="rId7" imgW="2920680" imgH="469800" progId="Equation.DSMT4">
                  <p:embed/>
                </p:oleObj>
              </mc:Choice>
              <mc:Fallback>
                <p:oleObj name="Equation" r:id="rId7" imgW="29206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95" y="3908962"/>
                        <a:ext cx="44656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84432"/>
              </p:ext>
            </p:extLst>
          </p:nvPr>
        </p:nvGraphicFramePr>
        <p:xfrm>
          <a:off x="1906628" y="5050603"/>
          <a:ext cx="815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1" name="Equation" r:id="rId9" imgW="533160" imgH="279360" progId="Equation.DSMT4">
                  <p:embed/>
                </p:oleObj>
              </mc:Choice>
              <mc:Fallback>
                <p:oleObj name="Equation" r:id="rId9" imgW="53316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628" y="5050603"/>
                        <a:ext cx="815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3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875" y="1470652"/>
            <a:ext cx="824023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classical method for assessing the goodness of a given transform is the 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m-term approximation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, which goes like this: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Apply the transform </a:t>
            </a: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on the signal </a:t>
            </a:r>
            <a:r>
              <a:rPr lang="en-US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Choose the leading m coefficients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Apply the inverse transform and get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Check the resulting error as a function of m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Naturally, we would like to see this function dropping to zero as fast as possible for a family of signals of interest</a:t>
            </a: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Observe that the above description hides the choice of using the 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thresholding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algorithm as the effective pursuit to apply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251" name="Group 53250"/>
          <p:cNvGrpSpPr/>
          <p:nvPr/>
        </p:nvGrpSpPr>
        <p:grpSpPr>
          <a:xfrm>
            <a:off x="6796224" y="1867338"/>
            <a:ext cx="1789435" cy="2421802"/>
            <a:chOff x="3841250" y="2477685"/>
            <a:chExt cx="1789435" cy="2421802"/>
          </a:xfrm>
        </p:grpSpPr>
        <p:grpSp>
          <p:nvGrpSpPr>
            <p:cNvPr id="114" name="Group 113"/>
            <p:cNvGrpSpPr/>
            <p:nvPr/>
          </p:nvGrpSpPr>
          <p:grpSpPr>
            <a:xfrm>
              <a:off x="4207782" y="2477685"/>
              <a:ext cx="1202602" cy="135802"/>
              <a:chOff x="6094963" y="4847035"/>
              <a:chExt cx="1202602" cy="135802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60949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2473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3997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5521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7045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569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093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1617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07782" y="2630085"/>
              <a:ext cx="1202602" cy="135802"/>
              <a:chOff x="6094963" y="4999435"/>
              <a:chExt cx="1202602" cy="135802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60949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62473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63997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65521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7045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569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0093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1617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207782" y="2782485"/>
              <a:ext cx="1202602" cy="135802"/>
              <a:chOff x="6094963" y="5151835"/>
              <a:chExt cx="1202602" cy="13580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0949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2473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3997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5521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7045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8569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0093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1617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207782" y="2934885"/>
              <a:ext cx="1202602" cy="135802"/>
              <a:chOff x="6094963" y="5304235"/>
              <a:chExt cx="1202602" cy="135802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60949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2473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3997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5521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7045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68569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0093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1617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207782" y="3087285"/>
              <a:ext cx="1202602" cy="135802"/>
              <a:chOff x="6094963" y="5456635"/>
              <a:chExt cx="1202602" cy="13580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60949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2473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3997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5521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7045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8569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0093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1617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207782" y="3239685"/>
              <a:ext cx="1202602" cy="135802"/>
              <a:chOff x="6094963" y="5609035"/>
              <a:chExt cx="1202602" cy="135802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60949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2473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3997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5521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7045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8569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0093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1617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207782" y="3392085"/>
              <a:ext cx="1202602" cy="135802"/>
              <a:chOff x="6094963" y="5761435"/>
              <a:chExt cx="1202602" cy="13580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0949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2473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3997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5521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7045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8569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0093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1617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207782" y="3544485"/>
              <a:ext cx="1202602" cy="135802"/>
              <a:chOff x="6094963" y="5913835"/>
              <a:chExt cx="1202602" cy="13580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207782" y="3696885"/>
              <a:ext cx="1202602" cy="135802"/>
              <a:chOff x="6094963" y="5913835"/>
              <a:chExt cx="1202602" cy="13580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4207782" y="3849285"/>
              <a:ext cx="1202602" cy="135802"/>
              <a:chOff x="6094963" y="5913835"/>
              <a:chExt cx="1202602" cy="135802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4207782" y="4001685"/>
              <a:ext cx="1202602" cy="135802"/>
              <a:chOff x="6094963" y="5913835"/>
              <a:chExt cx="1202602" cy="13580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494883" y="2477685"/>
              <a:ext cx="135802" cy="1202602"/>
              <a:chOff x="5494883" y="2477685"/>
              <a:chExt cx="135802" cy="1202602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5494883" y="24776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494883" y="26300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494883" y="27824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494883" y="29348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494883" y="30872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5494883" y="32396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94883" y="33920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494883" y="35444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4207782" y="4154085"/>
              <a:ext cx="1202602" cy="135802"/>
              <a:chOff x="6094963" y="5913835"/>
              <a:chExt cx="1202602" cy="135802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4207782" y="4306485"/>
              <a:ext cx="1202602" cy="135802"/>
              <a:chOff x="6094963" y="5913835"/>
              <a:chExt cx="1202602" cy="135802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95" name="Group 394"/>
            <p:cNvGrpSpPr/>
            <p:nvPr/>
          </p:nvGrpSpPr>
          <p:grpSpPr>
            <a:xfrm>
              <a:off x="4207782" y="4306485"/>
              <a:ext cx="1202602" cy="135802"/>
              <a:chOff x="6094963" y="5913835"/>
              <a:chExt cx="1202602" cy="135802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4207782" y="4458885"/>
              <a:ext cx="1202602" cy="135802"/>
              <a:chOff x="6094963" y="5913835"/>
              <a:chExt cx="1202602" cy="135802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>
              <a:off x="4207782" y="4611285"/>
              <a:ext cx="1202602" cy="135802"/>
              <a:chOff x="6094963" y="5913835"/>
              <a:chExt cx="1202602" cy="135802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>
              <a:off x="4207782" y="4763685"/>
              <a:ext cx="1202602" cy="135802"/>
              <a:chOff x="6094963" y="5913835"/>
              <a:chExt cx="1202602" cy="13580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40" name="Rectangle 439"/>
            <p:cNvSpPr/>
            <p:nvPr/>
          </p:nvSpPr>
          <p:spPr>
            <a:xfrm>
              <a:off x="3841250" y="24776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841250" y="26300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841250" y="27824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41250" y="29348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841250" y="30872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3841250" y="32396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3841250" y="33920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3841250" y="35444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3841250" y="36968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3841250" y="38492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3841250" y="40016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3841250" y="41540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41250" y="43064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841250" y="43064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3841250" y="44588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841250" y="46112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41250" y="47636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48" name="TextBox 53247"/>
            <p:cNvSpPr txBox="1"/>
            <p:nvPr/>
          </p:nvSpPr>
          <p:spPr>
            <a:xfrm>
              <a:off x="3949660" y="3489071"/>
              <a:ext cx="30008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=</a:t>
              </a:r>
              <a:endParaRPr lang="he-IL" dirty="0"/>
            </a:p>
          </p:txBody>
        </p:sp>
        <p:sp>
          <p:nvSpPr>
            <p:cNvPr id="53249" name="TextBox 53248"/>
            <p:cNvSpPr txBox="1"/>
            <p:nvPr/>
          </p:nvSpPr>
          <p:spPr>
            <a:xfrm>
              <a:off x="4591947" y="3239685"/>
              <a:ext cx="437941" cy="70788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4000" b="1" dirty="0" smtClean="0"/>
                <a:t>T</a:t>
              </a:r>
              <a:endParaRPr lang="he-IL" sz="4000" b="1" dirty="0"/>
            </a:p>
          </p:txBody>
        </p:sp>
      </p:grpSp>
      <p:graphicFrame>
        <p:nvGraphicFramePr>
          <p:cNvPr id="53252" name="Object 53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34524"/>
              </p:ext>
            </p:extLst>
          </p:nvPr>
        </p:nvGraphicFramePr>
        <p:xfrm>
          <a:off x="2532653" y="3518887"/>
          <a:ext cx="19383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3" imgW="1079280" imgH="317160" progId="Equation.DSMT4">
                  <p:embed/>
                </p:oleObj>
              </mc:Choice>
              <mc:Fallback>
                <p:oleObj name="Equation" r:id="rId3" imgW="107928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653" y="3518887"/>
                        <a:ext cx="19383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3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44803"/>
              </p:ext>
            </p:extLst>
          </p:nvPr>
        </p:nvGraphicFramePr>
        <p:xfrm>
          <a:off x="4915745" y="2920211"/>
          <a:ext cx="4333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Object 53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745" y="2920211"/>
                        <a:ext cx="4333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44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Double </a:t>
            </a:r>
            <a:r>
              <a:rPr lang="en-US" sz="2800" b="1" dirty="0" err="1" smtClean="0"/>
              <a:t>Sparsity</a:t>
            </a:r>
            <a:r>
              <a:rPr lang="en-US" sz="2800" b="1" dirty="0" smtClean="0"/>
              <a:t> Algorithm </a:t>
            </a:r>
            <a:r>
              <a:rPr lang="en-US" sz="1600" dirty="0" smtClean="0">
                <a:solidFill>
                  <a:srgbClr val="00B0F0"/>
                </a:solidFill>
              </a:rPr>
              <a:t>[Rubinstein et. al. 2008]</a:t>
            </a:r>
            <a:endParaRPr lang="he-IL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5" name="Rectangle 5"/>
          <p:cNvSpPr>
            <a:spLocks noChangeArrowheads="1"/>
          </p:cNvSpPr>
          <p:nvPr/>
        </p:nvSpPr>
        <p:spPr bwMode="auto">
          <a:xfrm>
            <a:off x="408036" y="1405415"/>
            <a:ext cx="824023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Question: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How can we manage the following sparse coding task efficiently?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Answer: 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One can show that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Our effective pursuit problem becomes: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and this can be easily handled.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82256"/>
              </p:ext>
            </p:extLst>
          </p:nvPr>
        </p:nvGraphicFramePr>
        <p:xfrm>
          <a:off x="2680197" y="1820663"/>
          <a:ext cx="35734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8" name="Equation" r:id="rId3" imgW="2336760" imgH="457200" progId="Equation.DSMT4">
                  <p:embed/>
                </p:oleObj>
              </mc:Choice>
              <mc:Fallback>
                <p:oleObj name="Equation" r:id="rId3" imgW="2336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197" y="1820663"/>
                        <a:ext cx="35734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57419"/>
              </p:ext>
            </p:extLst>
          </p:nvPr>
        </p:nvGraphicFramePr>
        <p:xfrm>
          <a:off x="1550214" y="3012421"/>
          <a:ext cx="5613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9" name="Equation" r:id="rId5" imgW="3670200" imgH="419040" progId="Equation.DSMT4">
                  <p:embed/>
                </p:oleObj>
              </mc:Choice>
              <mc:Fallback>
                <p:oleObj name="Equation" r:id="rId5" imgW="36702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214" y="3012421"/>
                        <a:ext cx="5613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>
            <a:off x="3315694" y="3745064"/>
            <a:ext cx="2067339" cy="755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9832"/>
              </p:ext>
            </p:extLst>
          </p:nvPr>
        </p:nvGraphicFramePr>
        <p:xfrm>
          <a:off x="5061004" y="4635611"/>
          <a:ext cx="35353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Equation" r:id="rId7" imgW="2311200" imgH="457200" progId="Equation.DSMT4">
                  <p:embed/>
                </p:oleObj>
              </mc:Choice>
              <mc:Fallback>
                <p:oleObj name="Equation" r:id="rId7" imgW="2311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004" y="4635611"/>
                        <a:ext cx="35353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4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Unitary Dictionary Learning</a:t>
            </a:r>
            <a:r>
              <a:rPr lang="en-US" sz="1600" dirty="0" smtClean="0">
                <a:solidFill>
                  <a:srgbClr val="00B0F0"/>
                </a:solidFill>
              </a:rPr>
              <a:t> [Lesage et. al. 2005]</a:t>
            </a:r>
            <a:r>
              <a:rPr lang="en-US" sz="2800" b="1" dirty="0" smtClean="0"/>
              <a:t> 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47229"/>
              </p:ext>
            </p:extLst>
          </p:nvPr>
        </p:nvGraphicFramePr>
        <p:xfrm>
          <a:off x="2209800" y="1009664"/>
          <a:ext cx="43576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name="Equation" r:id="rId3" imgW="2425700" imgH="508000" progId="Equation.DSMT4">
                  <p:embed/>
                </p:oleObj>
              </mc:Choice>
              <mc:Fallback>
                <p:oleObj name="Equation" r:id="rId3" imgW="24257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09664"/>
                        <a:ext cx="43576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2255789"/>
            <a:ext cx="690716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What if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>
                <a:cs typeface="Times New Roman" panose="02020603050405020304" pitchFamily="18" charset="0"/>
              </a:rPr>
              <a:t> is required to be unitary?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cs typeface="Times New Roman" panose="02020603050405020304" pitchFamily="18" charset="0"/>
              </a:rPr>
              <a:t>First Implication: </a:t>
            </a:r>
            <a:r>
              <a:rPr lang="en-US" altLang="en-US" dirty="0" smtClean="0">
                <a:cs typeface="Times New Roman" panose="02020603050405020304" pitchFamily="18" charset="0"/>
              </a:rPr>
              <a:t>sparse coding becomes easy: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cs typeface="Times New Roman" panose="02020603050405020304" pitchFamily="18" charset="0"/>
              </a:rPr>
              <a:t>Second Implication: </a:t>
            </a:r>
            <a:r>
              <a:rPr lang="en-US" altLang="en-US" dirty="0" smtClean="0">
                <a:cs typeface="Times New Roman" panose="02020603050405020304" pitchFamily="18" charset="0"/>
              </a:rPr>
              <a:t>Number of </a:t>
            </a:r>
            <a:r>
              <a:rPr lang="en-US" altLang="en-US" dirty="0" err="1" smtClean="0">
                <a:cs typeface="Times New Roman" panose="02020603050405020304" pitchFamily="18" charset="0"/>
              </a:rPr>
              <a:t>DoF</a:t>
            </a:r>
            <a:r>
              <a:rPr lang="en-US" altLang="en-US" dirty="0" smtClean="0">
                <a:cs typeface="Times New Roman" panose="02020603050405020304" pitchFamily="18" charset="0"/>
              </a:rPr>
              <a:t> decreases by factor ~2, thus leading to better convergence, less examples to train on, etc..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cs typeface="Times New Roman" panose="02020603050405020304" pitchFamily="18" charset="0"/>
              </a:rPr>
              <a:t>Main Question: </a:t>
            </a:r>
            <a:r>
              <a:rPr lang="en-US" altLang="en-US" dirty="0" smtClean="0">
                <a:cs typeface="Times New Roman" panose="02020603050405020304" pitchFamily="18" charset="0"/>
              </a:rPr>
              <a:t>Ho shall we update the dictionary while forcing this constraint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                                                                                                    ?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66228"/>
              </p:ext>
            </p:extLst>
          </p:nvPr>
        </p:nvGraphicFramePr>
        <p:xfrm>
          <a:off x="1240790" y="3340141"/>
          <a:ext cx="69357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5" imgW="3860640" imgH="419040" progId="Equation.DSMT4">
                  <p:embed/>
                </p:oleObj>
              </mc:Choice>
              <mc:Fallback>
                <p:oleObj name="Equation" r:id="rId5" imgW="38606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790" y="3340141"/>
                        <a:ext cx="69357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0390"/>
              </p:ext>
            </p:extLst>
          </p:nvPr>
        </p:nvGraphicFramePr>
        <p:xfrm>
          <a:off x="3217614" y="5458695"/>
          <a:ext cx="2874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Equation" r:id="rId7" imgW="1879560" imgH="368280" progId="Equation.DSMT4">
                  <p:embed/>
                </p:oleObj>
              </mc:Choice>
              <mc:Fallback>
                <p:oleObj name="Equation" r:id="rId7" imgW="187956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614" y="5458695"/>
                        <a:ext cx="28749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9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Unitary Dictionary Learning</a:t>
            </a:r>
            <a:r>
              <a:rPr lang="en-US" sz="1600" dirty="0">
                <a:solidFill>
                  <a:srgbClr val="00B0F0"/>
                </a:solidFill>
              </a:rPr>
              <a:t> [Lesage et. al. 2005]</a:t>
            </a:r>
            <a:r>
              <a:rPr lang="en-US" sz="16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1198266"/>
            <a:ext cx="79923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It is time to meet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“</a:t>
            </a:r>
            <a:r>
              <a:rPr lang="en-US" altLang="en-US" sz="2000" b="1" dirty="0" err="1" smtClean="0">
                <a:cs typeface="Times New Roman" panose="02020603050405020304" pitchFamily="18" charset="0"/>
              </a:rPr>
              <a:t>Procrustes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 problem”: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are seeking the optimal rotation “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” that will take us from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to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Solution: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Our goal is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07290"/>
              </p:ext>
            </p:extLst>
          </p:nvPr>
        </p:nvGraphicFramePr>
        <p:xfrm>
          <a:off x="5315436" y="1132955"/>
          <a:ext cx="2874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3" imgW="1879560" imgH="368280" progId="Equation.DSMT4">
                  <p:embed/>
                </p:oleObj>
              </mc:Choice>
              <mc:Fallback>
                <p:oleObj name="Equation" r:id="rId3" imgW="187956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436" y="1132955"/>
                        <a:ext cx="28749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" name="Group 338"/>
          <p:cNvGrpSpPr/>
          <p:nvPr/>
        </p:nvGrpSpPr>
        <p:grpSpPr>
          <a:xfrm>
            <a:off x="866227" y="1740963"/>
            <a:ext cx="8017249" cy="2031703"/>
            <a:chOff x="866227" y="1740963"/>
            <a:chExt cx="8017249" cy="2031703"/>
          </a:xfrm>
        </p:grpSpPr>
        <p:sp>
          <p:nvSpPr>
            <p:cNvPr id="7" name="TextBox 6"/>
            <p:cNvSpPr txBox="1"/>
            <p:nvPr/>
          </p:nvSpPr>
          <p:spPr>
            <a:xfrm>
              <a:off x="1926295" y="1741980"/>
              <a:ext cx="4443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17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17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17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17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17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17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17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41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441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41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441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41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41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41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65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965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65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65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965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65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65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89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489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89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89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489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89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489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013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13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013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013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013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013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013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37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537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537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37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537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537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537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61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061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61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61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061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61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061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85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585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585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585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585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85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585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109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109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09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109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109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109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109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33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633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633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633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33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633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633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917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41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965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489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6013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537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061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585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109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633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1572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1572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1572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1572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572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1572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1572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1572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22469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2469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2469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2469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22469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2469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2469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2469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7709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7709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7709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7709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7709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7709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7709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37709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2949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2949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2949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2949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52949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52949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2949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2949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81890" y="2264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81890" y="2416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81890" y="2568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81890" y="27213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81890" y="28737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81890" y="30261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81890" y="31785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81890" y="3330983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467815" y="1741980"/>
              <a:ext cx="4443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5332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5332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5332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332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5332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5332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5332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856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6856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6856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6856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6856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6856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6856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380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8380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8380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8380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380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380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380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904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9904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9904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904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9904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9904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904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1428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1428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1428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1428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1428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1428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1428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2952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2952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2952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952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2952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2952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2952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4476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4476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4476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476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4476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4476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4476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6000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6000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6000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6000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6000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6000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000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7524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7524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7524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7524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7524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7524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524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9048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9048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9048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9048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9048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9048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9048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5332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6856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380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9904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428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2952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4476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6000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7524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9048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05724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05724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05724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05724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05724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705724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05724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705724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76621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776621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76621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76621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776621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776621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776621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76621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91861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1861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91861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91861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1861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91861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791861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1861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07101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07101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807101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07101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807101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07101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07101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07101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223410" y="2264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223410" y="2416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223410" y="2568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223410" y="27213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223410" y="28737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223410" y="30261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8223410" y="31785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223410" y="3330983"/>
              <a:ext cx="135802" cy="1358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05271" y="2265200"/>
              <a:ext cx="1202602" cy="1202602"/>
              <a:chOff x="5908268" y="2265514"/>
              <a:chExt cx="1202602" cy="1202602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9082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9082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59082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9082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9082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59082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9082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60606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60606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60606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0606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60606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60606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60606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62130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62130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2130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62130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2130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2130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62130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63654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63654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63654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63654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63654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63654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63654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65178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65178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65178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65178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65178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65178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5178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6702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6702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66702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66702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66702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66702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66702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68226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68226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8226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68226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68226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68226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68226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6975068" y="2265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975068" y="2417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975068" y="2570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6975068" y="27227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975068" y="28751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6975068" y="30275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975068" y="31799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59082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0606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62130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3654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65178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702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8226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975068" y="3332314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20" name="TextBox 319"/>
            <p:cNvSpPr txBox="1"/>
            <p:nvPr/>
          </p:nvSpPr>
          <p:spPr>
            <a:xfrm>
              <a:off x="2535016" y="2369863"/>
              <a:ext cx="638327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…</a:t>
              </a:r>
              <a:endParaRPr lang="he-IL" sz="40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104030" y="2360211"/>
              <a:ext cx="638327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>
                  <a:solidFill>
                    <a:srgbClr val="0000FF"/>
                  </a:solidFill>
                </a:rPr>
                <a:t>…</a:t>
              </a:r>
              <a:endParaRPr lang="he-IL" sz="4000" dirty="0">
                <a:solidFill>
                  <a:srgbClr val="0000FF"/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573822" y="1740963"/>
              <a:ext cx="4443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17692" y="2465708"/>
              <a:ext cx="341761" cy="70788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4000" dirty="0" smtClean="0"/>
                <a:t>-</a:t>
              </a:r>
              <a:endParaRPr lang="he-IL" sz="4000" dirty="0"/>
            </a:p>
          </p:txBody>
        </p:sp>
        <p:cxnSp>
          <p:nvCxnSpPr>
            <p:cNvPr id="326" name="Straight Connector 325"/>
            <p:cNvCxnSpPr/>
            <p:nvPr/>
          </p:nvCxnSpPr>
          <p:spPr>
            <a:xfrm>
              <a:off x="8470237" y="2203535"/>
              <a:ext cx="0" cy="1342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8519274" y="2203535"/>
              <a:ext cx="0" cy="1342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66227" y="2186828"/>
              <a:ext cx="0" cy="1342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915264" y="2186828"/>
              <a:ext cx="0" cy="1342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8439764" y="3249446"/>
              <a:ext cx="404278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he-IL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8519274" y="1906938"/>
              <a:ext cx="364202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he-IL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8" name="Object 3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12587"/>
              </p:ext>
            </p:extLst>
          </p:nvPr>
        </p:nvGraphicFramePr>
        <p:xfrm>
          <a:off x="3377090" y="4536875"/>
          <a:ext cx="4776788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5" imgW="3124080" imgH="1143000" progId="Equation.DSMT4">
                  <p:embed/>
                </p:oleObj>
              </mc:Choice>
              <mc:Fallback>
                <p:oleObj name="Equation" r:id="rId5" imgW="312408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090" y="4536875"/>
                        <a:ext cx="4776788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4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Unitary Dictionary Learning</a:t>
            </a:r>
            <a:r>
              <a:rPr lang="en-US" sz="1600" dirty="0">
                <a:solidFill>
                  <a:srgbClr val="00B0F0"/>
                </a:solidFill>
              </a:rPr>
              <a:t> [Lesage et. al. 2005]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1198266"/>
            <a:ext cx="799238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cs typeface="Times New Roman" panose="02020603050405020304" pitchFamily="18" charset="0"/>
              </a:rPr>
              <a:t>Procrustes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 problem: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Solution: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We use the following SVD decomposition -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and get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Since              and                      , maximum is obtained for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96806"/>
              </p:ext>
            </p:extLst>
          </p:nvPr>
        </p:nvGraphicFramePr>
        <p:xfrm>
          <a:off x="3158371" y="1148857"/>
          <a:ext cx="2874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5" name="Equation" r:id="rId3" imgW="1879560" imgH="368280" progId="Equation.DSMT4">
                  <p:embed/>
                </p:oleObj>
              </mc:Choice>
              <mc:Fallback>
                <p:oleObj name="Equation" r:id="rId3" imgW="1879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71" y="1148857"/>
                        <a:ext cx="28749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" name="Object 3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51869"/>
              </p:ext>
            </p:extLst>
          </p:nvPr>
        </p:nvGraphicFramePr>
        <p:xfrm>
          <a:off x="3430211" y="2304388"/>
          <a:ext cx="14176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6" name="Equation" r:id="rId5" imgW="927000" imgH="241200" progId="Equation.DSMT4">
                  <p:embed/>
                </p:oleObj>
              </mc:Choice>
              <mc:Fallback>
                <p:oleObj name="Equation" r:id="rId5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11" y="2304388"/>
                        <a:ext cx="14176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216112"/>
              </p:ext>
            </p:extLst>
          </p:nvPr>
        </p:nvGraphicFramePr>
        <p:xfrm>
          <a:off x="1634543" y="3181782"/>
          <a:ext cx="5281613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" name="Equation" r:id="rId7" imgW="3454200" imgH="1117440" progId="Equation.DSMT4">
                  <p:embed/>
                </p:oleObj>
              </mc:Choice>
              <mc:Fallback>
                <p:oleObj name="Equation" r:id="rId7" imgW="3454200" imgH="1117440" progId="Equation.DSMT4">
                  <p:embed/>
                  <p:pic>
                    <p:nvPicPr>
                      <p:cNvPr id="0" name="Object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543" y="3181782"/>
                        <a:ext cx="5281613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26683"/>
              </p:ext>
            </p:extLst>
          </p:nvPr>
        </p:nvGraphicFramePr>
        <p:xfrm>
          <a:off x="1556855" y="5209692"/>
          <a:ext cx="6794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8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55" y="5209692"/>
                        <a:ext cx="6794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" name="Object 3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53804"/>
              </p:ext>
            </p:extLst>
          </p:nvPr>
        </p:nvGraphicFramePr>
        <p:xfrm>
          <a:off x="2753171" y="5219727"/>
          <a:ext cx="1184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171" y="5219727"/>
                        <a:ext cx="1184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" name="Object 3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04019"/>
              </p:ext>
            </p:extLst>
          </p:nvPr>
        </p:nvGraphicFramePr>
        <p:xfrm>
          <a:off x="6720674" y="5165601"/>
          <a:ext cx="738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0" name="Equation" r:id="rId13" imgW="482400" imgH="228600" progId="Equation.DSMT4">
                  <p:embed/>
                </p:oleObj>
              </mc:Choice>
              <mc:Fallback>
                <p:oleObj name="Equation" r:id="rId13" imgW="482400" imgH="228600" progId="Equation.DSMT4">
                  <p:embed/>
                  <p:pic>
                    <p:nvPicPr>
                      <p:cNvPr id="0" name="Object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74" y="5165601"/>
                        <a:ext cx="7381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" name="Object 3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48963"/>
              </p:ext>
            </p:extLst>
          </p:nvPr>
        </p:nvGraphicFramePr>
        <p:xfrm>
          <a:off x="2867509" y="5728639"/>
          <a:ext cx="3048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1" name="Equation" r:id="rId15" imgW="1993680" imgH="266400" progId="Equation.DSMT4">
                  <p:embed/>
                </p:oleObj>
              </mc:Choice>
              <mc:Fallback>
                <p:oleObj name="Equation" r:id="rId15" imgW="199368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509" y="5728639"/>
                        <a:ext cx="3048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2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Union of Unitary Matrices as a Dictionary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[Lesage et. al. 2005]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67266"/>
              </p:ext>
            </p:extLst>
          </p:nvPr>
        </p:nvGraphicFramePr>
        <p:xfrm>
          <a:off x="1604963" y="1009650"/>
          <a:ext cx="55673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3" imgW="3098520" imgH="507960" progId="Equation.DSMT4">
                  <p:embed/>
                </p:oleObj>
              </mc:Choice>
              <mc:Fallback>
                <p:oleObj name="Equation" r:id="rId3" imgW="309852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009650"/>
                        <a:ext cx="556736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2255789"/>
            <a:ext cx="69071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What if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 is required to be unitary?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Our algorithm follows the MOD paradigm:</a:t>
            </a:r>
          </a:p>
          <a:p>
            <a:pPr marL="285750" lvl="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representations given the dictionary – use the BCR (iterative shrinkage) algorithm 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Update the dictionary – iterate between an update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using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Procrustes</a:t>
            </a:r>
            <a:r>
              <a:rPr lang="en-US" altLang="en-US" dirty="0" smtClean="0">
                <a:cs typeface="Times New Roman" panose="02020603050405020304" pitchFamily="18" charset="0"/>
              </a:rPr>
              <a:t> to an update of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indent="-28575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 resulting dictionary is a two-</a:t>
            </a:r>
            <a:r>
              <a:rPr lang="en-US" altLang="en-US" dirty="0" err="1" smtClean="0">
                <a:cs typeface="Times New Roman" panose="02020603050405020304" pitchFamily="18" charset="0"/>
              </a:rPr>
              <a:t>ortho</a:t>
            </a:r>
            <a:r>
              <a:rPr lang="en-US" altLang="en-US" dirty="0" smtClean="0">
                <a:cs typeface="Times New Roman" panose="02020603050405020304" pitchFamily="18" charset="0"/>
              </a:rPr>
              <a:t> one, for which we have derived series of theoretical guarantees.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1198266"/>
            <a:ext cx="799238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Lets us assume that our dictionary is meant for operating on                  1D overlapping patches (of length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), extracted from a “long” signal </a:t>
            </a: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Our dream: get “shift-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invariance”property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– if two patches are shifted version of one another, we would like their sparse representation to reflect that in a clear way.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33369"/>
              </p:ext>
            </p:extLst>
          </p:nvPr>
        </p:nvGraphicFramePr>
        <p:xfrm>
          <a:off x="4375529" y="3072288"/>
          <a:ext cx="3136997" cy="111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3" imgW="888840" imgH="317160" progId="Equation.DSMT4">
                  <p:embed/>
                </p:oleObj>
              </mc:Choice>
              <mc:Fallback>
                <p:oleObj name="Equation" r:id="rId3" imgW="888840" imgH="317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529" y="3072288"/>
                        <a:ext cx="3136997" cy="1119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Brace 5"/>
          <p:cNvSpPr/>
          <p:nvPr/>
        </p:nvSpPr>
        <p:spPr>
          <a:xfrm rot="5400000">
            <a:off x="1803784" y="2331209"/>
            <a:ext cx="141000" cy="1202602"/>
          </a:xfrm>
          <a:prstGeom prst="rightBrace">
            <a:avLst>
              <a:gd name="adj1" fmla="val 515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2" name="Right Arrow 461"/>
          <p:cNvSpPr/>
          <p:nvPr/>
        </p:nvSpPr>
        <p:spPr>
          <a:xfrm>
            <a:off x="1698474" y="3195874"/>
            <a:ext cx="2501991" cy="100493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3" name="TextBox 462"/>
          <p:cNvSpPr txBox="1"/>
          <p:nvPr/>
        </p:nvSpPr>
        <p:spPr>
          <a:xfrm>
            <a:off x="1933852" y="3495569"/>
            <a:ext cx="205613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Our Training Set</a:t>
            </a:r>
            <a:endParaRPr lang="he-IL" sz="2000" dirty="0"/>
          </a:p>
        </p:txBody>
      </p:sp>
      <p:grpSp>
        <p:nvGrpSpPr>
          <p:cNvPr id="465" name="Group 464"/>
          <p:cNvGrpSpPr/>
          <p:nvPr/>
        </p:nvGrpSpPr>
        <p:grpSpPr>
          <a:xfrm>
            <a:off x="1272983" y="2292665"/>
            <a:ext cx="7310612" cy="505134"/>
            <a:chOff x="1272983" y="2292665"/>
            <a:chExt cx="7310612" cy="505134"/>
          </a:xfrm>
        </p:grpSpPr>
        <p:sp>
          <p:nvSpPr>
            <p:cNvPr id="321" name="Rectangle 320"/>
            <p:cNvSpPr/>
            <p:nvPr/>
          </p:nvSpPr>
          <p:spPr>
            <a:xfrm>
              <a:off x="12729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4253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5777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7301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8825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0349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1873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3397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4921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6445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7969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9493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1017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2541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4065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5589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7113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8637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0161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16858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3159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44683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46207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7731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9255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50779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2303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53827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55351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56875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58399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923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61447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62971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4495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66019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67543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69067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70591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211535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73809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75333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76857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78381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79905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81429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82953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8447793" y="2661997"/>
              <a:ext cx="135802" cy="1358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4442056" y="2292665"/>
              <a:ext cx="55226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altLang="en-US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6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11057E-6 L 0.66979 -4.1105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6" grpId="1" animBg="1"/>
      <p:bldP spid="462" grpId="0" animBg="1"/>
      <p:bldP spid="46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1198266"/>
            <a:ext cx="799238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Our training set: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Rather than building a general dictionary                       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DoF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lets construct it from a </a:t>
            </a: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SINGLE SUGNATURE SIGNAL  </a:t>
            </a: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of length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such that every patch of length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in it is an atom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41676"/>
              </p:ext>
            </p:extLst>
          </p:nvPr>
        </p:nvGraphicFramePr>
        <p:xfrm>
          <a:off x="3090935" y="1098601"/>
          <a:ext cx="15970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2" name="Equation" r:id="rId3" imgW="888840" imgH="317160" progId="Equation.DSMT4">
                  <p:embed/>
                </p:oleObj>
              </mc:Choice>
              <mc:Fallback>
                <p:oleObj name="Equation" r:id="rId3" imgW="888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35" y="1098601"/>
                        <a:ext cx="15970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37565"/>
              </p:ext>
            </p:extLst>
          </p:nvPr>
        </p:nvGraphicFramePr>
        <p:xfrm>
          <a:off x="5573458" y="1744658"/>
          <a:ext cx="11858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458" y="1744658"/>
                        <a:ext cx="11858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285199" y="4462808"/>
            <a:ext cx="3031402" cy="135802"/>
            <a:chOff x="1285199" y="4462808"/>
            <a:chExt cx="3031402" cy="135802"/>
          </a:xfrm>
        </p:grpSpPr>
        <p:sp>
          <p:nvSpPr>
            <p:cNvPr id="321" name="Rectangle 320"/>
            <p:cNvSpPr/>
            <p:nvPr/>
          </p:nvSpPr>
          <p:spPr>
            <a:xfrm>
              <a:off x="12851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4375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5899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7423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8947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0471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1995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3519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5043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6567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8091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9615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1139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2663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4187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5711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7235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8759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0283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180799" y="4462808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 rot="5400000">
            <a:off x="1816000" y="4132020"/>
            <a:ext cx="141000" cy="1202602"/>
          </a:xfrm>
          <a:prstGeom prst="rightBrace">
            <a:avLst>
              <a:gd name="adj1" fmla="val 515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1" name="Group 10"/>
          <p:cNvGrpSpPr/>
          <p:nvPr/>
        </p:nvGrpSpPr>
        <p:grpSpPr>
          <a:xfrm>
            <a:off x="5273414" y="4020540"/>
            <a:ext cx="3028876" cy="1203496"/>
            <a:chOff x="5273414" y="4020540"/>
            <a:chExt cx="3028876" cy="1203496"/>
          </a:xfrm>
        </p:grpSpPr>
        <p:sp>
          <p:nvSpPr>
            <p:cNvPr id="128" name="Rectangle 127"/>
            <p:cNvSpPr/>
            <p:nvPr/>
          </p:nvSpPr>
          <p:spPr>
            <a:xfrm>
              <a:off x="52734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734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2734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2734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2734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2734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2734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258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258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258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4258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258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4258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4258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5782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5782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5782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5782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5782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5782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5782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7306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7306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7306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7306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7306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7306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7306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830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8830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830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8830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8830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8830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8830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0354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0354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0354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0354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0354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0354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0354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1878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1878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1878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1878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1878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1878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1878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3402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3402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3402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3402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402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3402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3402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4926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926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4926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4926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4926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4926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4926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45014" y="4021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645014" y="4173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645014" y="4326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645014" y="44786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645014" y="46310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645014" y="47834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645014" y="49358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734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258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5782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7306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8830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354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878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3402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4926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45014" y="5088234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7948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67948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7948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7948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7948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948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7948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9472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9472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9472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9472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9472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9472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9472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0996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70996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0996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70996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996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0996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0996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72520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72520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72520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72520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72520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72520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72520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4044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74044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4044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4044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4044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4044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4044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5568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75568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75568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75568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75568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5568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75568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77092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7092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77092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77092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7092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7092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77092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78616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8616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8616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8616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8616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8616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8616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0140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80140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80140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0140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80140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80140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80140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8166488" y="4020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8166488" y="4172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166488" y="4325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8166488" y="44777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8166488" y="46301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8166488" y="47825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66488" y="49349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67948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69472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0996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2520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4044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5568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092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616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80140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166488" y="5087340"/>
              <a:ext cx="135802" cy="135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</p:grpSp>
      <p:sp>
        <p:nvSpPr>
          <p:cNvPr id="427" name="Right Brace 426"/>
          <p:cNvSpPr/>
          <p:nvPr/>
        </p:nvSpPr>
        <p:spPr>
          <a:xfrm rot="16200000" flipV="1">
            <a:off x="2730400" y="3715339"/>
            <a:ext cx="141000" cy="1202602"/>
          </a:xfrm>
          <a:prstGeom prst="rightBrace">
            <a:avLst>
              <a:gd name="adj1" fmla="val 515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9" name="Freeform 428"/>
          <p:cNvSpPr/>
          <p:nvPr/>
        </p:nvSpPr>
        <p:spPr>
          <a:xfrm>
            <a:off x="1881560" y="4886538"/>
            <a:ext cx="3451464" cy="1082140"/>
          </a:xfrm>
          <a:custGeom>
            <a:avLst/>
            <a:gdLst>
              <a:gd name="connsiteX0" fmla="*/ 0 w 3580079"/>
              <a:gd name="connsiteY0" fmla="*/ 0 h 1027001"/>
              <a:gd name="connsiteX1" fmla="*/ 803403 w 3580079"/>
              <a:gd name="connsiteY1" fmla="*/ 951399 h 1027001"/>
              <a:gd name="connsiteX2" fmla="*/ 3277040 w 3580079"/>
              <a:gd name="connsiteY2" fmla="*/ 903829 h 1027001"/>
              <a:gd name="connsiteX3" fmla="*/ 3451464 w 3580079"/>
              <a:gd name="connsiteY3" fmla="*/ 396416 h 1027001"/>
              <a:gd name="connsiteX0" fmla="*/ 0 w 3471551"/>
              <a:gd name="connsiteY0" fmla="*/ 0 h 1082140"/>
              <a:gd name="connsiteX1" fmla="*/ 803403 w 3471551"/>
              <a:gd name="connsiteY1" fmla="*/ 951399 h 1082140"/>
              <a:gd name="connsiteX2" fmla="*/ 2584633 w 3471551"/>
              <a:gd name="connsiteY2" fmla="*/ 1014826 h 1082140"/>
              <a:gd name="connsiteX3" fmla="*/ 3451464 w 3471551"/>
              <a:gd name="connsiteY3" fmla="*/ 396416 h 1082140"/>
              <a:gd name="connsiteX0" fmla="*/ 0 w 3451464"/>
              <a:gd name="connsiteY0" fmla="*/ 0 h 1082140"/>
              <a:gd name="connsiteX1" fmla="*/ 803403 w 3451464"/>
              <a:gd name="connsiteY1" fmla="*/ 951399 h 1082140"/>
              <a:gd name="connsiteX2" fmla="*/ 2584633 w 3451464"/>
              <a:gd name="connsiteY2" fmla="*/ 1014826 h 1082140"/>
              <a:gd name="connsiteX3" fmla="*/ 3451464 w 3451464"/>
              <a:gd name="connsiteY3" fmla="*/ 396416 h 108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464" h="1082140">
                <a:moveTo>
                  <a:pt x="0" y="0"/>
                </a:moveTo>
                <a:cubicBezTo>
                  <a:pt x="128615" y="400380"/>
                  <a:pt x="372631" y="782261"/>
                  <a:pt x="803403" y="951399"/>
                </a:cubicBezTo>
                <a:cubicBezTo>
                  <a:pt x="1234175" y="1120537"/>
                  <a:pt x="2143290" y="1107323"/>
                  <a:pt x="2584633" y="1014826"/>
                </a:cubicBezTo>
                <a:cubicBezTo>
                  <a:pt x="3025976" y="922329"/>
                  <a:pt x="3341787" y="810011"/>
                  <a:pt x="3451464" y="39641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0" name="Freeform 429"/>
          <p:cNvSpPr/>
          <p:nvPr/>
        </p:nvSpPr>
        <p:spPr>
          <a:xfrm>
            <a:off x="2811816" y="3599679"/>
            <a:ext cx="3435607" cy="568022"/>
          </a:xfrm>
          <a:custGeom>
            <a:avLst/>
            <a:gdLst>
              <a:gd name="connsiteX0" fmla="*/ 0 w 3484688"/>
              <a:gd name="connsiteY0" fmla="*/ 485609 h 485609"/>
              <a:gd name="connsiteX1" fmla="*/ 1421812 w 3484688"/>
              <a:gd name="connsiteY1" fmla="*/ 89193 h 485609"/>
              <a:gd name="connsiteX2" fmla="*/ 3224185 w 3484688"/>
              <a:gd name="connsiteY2" fmla="*/ 9910 h 485609"/>
              <a:gd name="connsiteX3" fmla="*/ 3435607 w 3484688"/>
              <a:gd name="connsiteY3" fmla="*/ 247759 h 485609"/>
              <a:gd name="connsiteX0" fmla="*/ 0 w 3440613"/>
              <a:gd name="connsiteY0" fmla="*/ 514258 h 514258"/>
              <a:gd name="connsiteX1" fmla="*/ 1421812 w 3440613"/>
              <a:gd name="connsiteY1" fmla="*/ 117842 h 514258"/>
              <a:gd name="connsiteX2" fmla="*/ 2632204 w 3440613"/>
              <a:gd name="connsiteY2" fmla="*/ 6845 h 514258"/>
              <a:gd name="connsiteX3" fmla="*/ 3435607 w 3440613"/>
              <a:gd name="connsiteY3" fmla="*/ 276408 h 514258"/>
              <a:gd name="connsiteX0" fmla="*/ 0 w 3435607"/>
              <a:gd name="connsiteY0" fmla="*/ 514258 h 514258"/>
              <a:gd name="connsiteX1" fmla="*/ 1421812 w 3435607"/>
              <a:gd name="connsiteY1" fmla="*/ 117842 h 514258"/>
              <a:gd name="connsiteX2" fmla="*/ 2632204 w 3435607"/>
              <a:gd name="connsiteY2" fmla="*/ 6845 h 514258"/>
              <a:gd name="connsiteX3" fmla="*/ 3435607 w 3435607"/>
              <a:gd name="connsiteY3" fmla="*/ 276408 h 514258"/>
              <a:gd name="connsiteX0" fmla="*/ 0 w 3435607"/>
              <a:gd name="connsiteY0" fmla="*/ 523343 h 523343"/>
              <a:gd name="connsiteX1" fmla="*/ 517983 w 3435607"/>
              <a:gd name="connsiteY1" fmla="*/ 84642 h 523343"/>
              <a:gd name="connsiteX2" fmla="*/ 2632204 w 3435607"/>
              <a:gd name="connsiteY2" fmla="*/ 15930 h 523343"/>
              <a:gd name="connsiteX3" fmla="*/ 3435607 w 3435607"/>
              <a:gd name="connsiteY3" fmla="*/ 285493 h 523343"/>
              <a:gd name="connsiteX0" fmla="*/ 0 w 3435607"/>
              <a:gd name="connsiteY0" fmla="*/ 523343 h 523343"/>
              <a:gd name="connsiteX1" fmla="*/ 517983 w 3435607"/>
              <a:gd name="connsiteY1" fmla="*/ 84642 h 523343"/>
              <a:gd name="connsiteX2" fmla="*/ 2632204 w 3435607"/>
              <a:gd name="connsiteY2" fmla="*/ 15930 h 523343"/>
              <a:gd name="connsiteX3" fmla="*/ 3435607 w 3435607"/>
              <a:gd name="connsiteY3" fmla="*/ 285493 h 523343"/>
              <a:gd name="connsiteX0" fmla="*/ 0 w 3435607"/>
              <a:gd name="connsiteY0" fmla="*/ 507413 h 507413"/>
              <a:gd name="connsiteX1" fmla="*/ 2632204 w 3435607"/>
              <a:gd name="connsiteY1" fmla="*/ 0 h 507413"/>
              <a:gd name="connsiteX2" fmla="*/ 3435607 w 3435607"/>
              <a:gd name="connsiteY2" fmla="*/ 269563 h 507413"/>
              <a:gd name="connsiteX0" fmla="*/ 0 w 3435607"/>
              <a:gd name="connsiteY0" fmla="*/ 565554 h 565554"/>
              <a:gd name="connsiteX1" fmla="*/ 1849943 w 3435607"/>
              <a:gd name="connsiteY1" fmla="*/ 0 h 565554"/>
              <a:gd name="connsiteX2" fmla="*/ 3435607 w 3435607"/>
              <a:gd name="connsiteY2" fmla="*/ 327704 h 565554"/>
              <a:gd name="connsiteX0" fmla="*/ 0 w 3435607"/>
              <a:gd name="connsiteY0" fmla="*/ 565554 h 565554"/>
              <a:gd name="connsiteX1" fmla="*/ 1849943 w 3435607"/>
              <a:gd name="connsiteY1" fmla="*/ 0 h 565554"/>
              <a:gd name="connsiteX2" fmla="*/ 3435607 w 3435607"/>
              <a:gd name="connsiteY2" fmla="*/ 327704 h 565554"/>
              <a:gd name="connsiteX0" fmla="*/ 0 w 3435607"/>
              <a:gd name="connsiteY0" fmla="*/ 567518 h 567518"/>
              <a:gd name="connsiteX1" fmla="*/ 1849943 w 3435607"/>
              <a:gd name="connsiteY1" fmla="*/ 1964 h 567518"/>
              <a:gd name="connsiteX2" fmla="*/ 3435607 w 3435607"/>
              <a:gd name="connsiteY2" fmla="*/ 329668 h 567518"/>
              <a:gd name="connsiteX0" fmla="*/ 0 w 3435607"/>
              <a:gd name="connsiteY0" fmla="*/ 567518 h 567518"/>
              <a:gd name="connsiteX1" fmla="*/ 1849943 w 3435607"/>
              <a:gd name="connsiteY1" fmla="*/ 1964 h 567518"/>
              <a:gd name="connsiteX2" fmla="*/ 3435607 w 3435607"/>
              <a:gd name="connsiteY2" fmla="*/ 329668 h 567518"/>
              <a:gd name="connsiteX0" fmla="*/ 0 w 3435607"/>
              <a:gd name="connsiteY0" fmla="*/ 568022 h 568022"/>
              <a:gd name="connsiteX1" fmla="*/ 1849943 w 3435607"/>
              <a:gd name="connsiteY1" fmla="*/ 2468 h 568022"/>
              <a:gd name="connsiteX2" fmla="*/ 3435607 w 3435607"/>
              <a:gd name="connsiteY2" fmla="*/ 330172 h 5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607" h="568022">
                <a:moveTo>
                  <a:pt x="0" y="568022"/>
                </a:moveTo>
                <a:cubicBezTo>
                  <a:pt x="389369" y="178653"/>
                  <a:pt x="1191010" y="21848"/>
                  <a:pt x="1849943" y="2468"/>
                </a:cubicBezTo>
                <a:cubicBezTo>
                  <a:pt x="2508876" y="-16912"/>
                  <a:pt x="3333860" y="76465"/>
                  <a:pt x="3435607" y="330172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58070"/>
              </p:ext>
            </p:extLst>
          </p:nvPr>
        </p:nvGraphicFramePr>
        <p:xfrm>
          <a:off x="3791500" y="5552494"/>
          <a:ext cx="2968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500" y="5552494"/>
                        <a:ext cx="2968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59457"/>
              </p:ext>
            </p:extLst>
          </p:nvPr>
        </p:nvGraphicFramePr>
        <p:xfrm>
          <a:off x="4359275" y="3611563"/>
          <a:ext cx="3413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3611563"/>
                        <a:ext cx="3413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27" grpId="0" animBg="1"/>
      <p:bldP spid="429" grpId="0" animBg="1"/>
      <p:bldP spid="4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1198266"/>
            <a:ext cx="78939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shall assume cyclic shifts – thus every sample in the signature is a “pivot” for a right-patch emerging form it.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signal’s signature is the vector                                                , which can be considered as an “epitome” of our signal </a:t>
            </a: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In our language: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th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atom is obtained by an “extraction” operator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93603"/>
              </p:ext>
            </p:extLst>
          </p:nvPr>
        </p:nvGraphicFramePr>
        <p:xfrm>
          <a:off x="4979920" y="2028041"/>
          <a:ext cx="2600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Equation" r:id="rId3" imgW="1447560" imgH="266400" progId="Equation.DSMT4">
                  <p:embed/>
                </p:oleObj>
              </mc:Choice>
              <mc:Fallback>
                <p:oleObj name="Equation" r:id="rId3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20" y="2028041"/>
                        <a:ext cx="26003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97484"/>
              </p:ext>
            </p:extLst>
          </p:nvPr>
        </p:nvGraphicFramePr>
        <p:xfrm>
          <a:off x="3130947" y="4844451"/>
          <a:ext cx="24860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5" imgW="1384200" imgH="279360" progId="Equation.DSMT4">
                  <p:embed/>
                </p:oleObj>
              </mc:Choice>
              <mc:Fallback>
                <p:oleObj name="Equation" r:id="rId5" imgW="138420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947" y="4844451"/>
                        <a:ext cx="24860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58246" y="3492821"/>
            <a:ext cx="3893701" cy="3041956"/>
            <a:chOff x="2758246" y="3492821"/>
            <a:chExt cx="3893701" cy="3041956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4472348" y="4951175"/>
              <a:ext cx="3031402" cy="135802"/>
              <a:chOff x="1010446" y="4925247"/>
              <a:chExt cx="3031402" cy="135802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0104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1628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3152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4676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6200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7724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9248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0772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2296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23820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25344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686846" y="4925247"/>
                <a:ext cx="135802" cy="1358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8392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9916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1440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2964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34488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36012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37536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3906046" y="4925247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758246" y="3503375"/>
              <a:ext cx="3028876" cy="1203496"/>
              <a:chOff x="4998661" y="4482979"/>
              <a:chExt cx="3028876" cy="1203496"/>
            </a:xfrm>
            <a:noFill/>
          </p:grpSpPr>
          <p:sp>
            <p:nvSpPr>
              <p:cNvPr id="128" name="Rectangle 127"/>
              <p:cNvSpPr/>
              <p:nvPr/>
            </p:nvSpPr>
            <p:spPr>
              <a:xfrm>
                <a:off x="49986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986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9986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9986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986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9986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9986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1510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1510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1510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1510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1510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1510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1510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3034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3034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53034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3034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3034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3034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3034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4558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54558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4558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4558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4558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4558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4558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608261" y="4483873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56082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6082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6082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6082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6082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6082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7606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760661" y="4636273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7606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7606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7606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7606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57606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9130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9130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913061" y="4788673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9130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59130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9130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9130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0654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0654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0654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065461" y="4941073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0654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654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0654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2178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2178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62178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2178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6217861" y="5093473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217861" y="5245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2178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370261" y="44838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370261" y="4636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370261" y="4788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370261" y="49410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6370261" y="50934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370261" y="5245873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370261" y="53982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9986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1510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3034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558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56082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7606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9130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0654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2178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370261" y="5550673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65201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65201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65201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5201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65201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65201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6520135" y="5397379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66725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66725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66725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66725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6725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6725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66725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68249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68249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68249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68249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68249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68249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68249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9773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9773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9773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69773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69773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69773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9773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1297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1297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71297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71297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1297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71297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71297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72821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72821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72821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72821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72821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72821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2821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4345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4345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4345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4345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74345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4345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74345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75869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5869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5869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75869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5869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75869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75869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7393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7393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7393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7393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7393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7393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77393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891735" y="4482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891735" y="4635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891735" y="4787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891735" y="49401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891735" y="50925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891735" y="52449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891735" y="53973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65201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672535" y="5549779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8249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9773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1297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72821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4345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5869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7393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7891735" y="5549779"/>
                <a:ext cx="135802" cy="135802"/>
              </a:xfrm>
              <a:prstGeom prst="rect">
                <a:avLst/>
              </a:prstGeom>
              <a:grpFill/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09" name="Rectangle 208"/>
            <p:cNvSpPr/>
            <p:nvPr/>
          </p:nvSpPr>
          <p:spPr>
            <a:xfrm rot="5400000">
              <a:off x="6516145" y="34928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 rot="5400000">
              <a:off x="6516145" y="36452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6516145" y="37976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 rot="5400000">
              <a:off x="6516145" y="39500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 rot="5400000">
              <a:off x="6516145" y="41024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 rot="5400000">
              <a:off x="6516145" y="42548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 rot="5400000">
              <a:off x="6516145" y="44072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 rot="5400000">
              <a:off x="6516145" y="4559621"/>
              <a:ext cx="135802" cy="135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00400" y="3758201"/>
              <a:ext cx="389850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 smtClean="0"/>
                <a:t>=</a:t>
              </a:r>
              <a:endParaRPr lang="he-IL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2293679"/>
            <a:ext cx="7023481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Our goal is to learn a dictionary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from the set 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examples, but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is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paramterized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to the “signature format”.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 training algorithm will adopt the MOD approach: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Update </a:t>
            </a:r>
            <a:r>
              <a:rPr lang="en-US" altLang="en-US" dirty="0">
                <a:cs typeface="Times New Roman" panose="02020603050405020304" pitchFamily="18" charset="0"/>
              </a:rPr>
              <a:t>the representations given the </a:t>
            </a:r>
            <a:r>
              <a:rPr lang="en-US" altLang="en-US" dirty="0" smtClean="0">
                <a:cs typeface="Times New Roman" panose="02020603050405020304" pitchFamily="18" charset="0"/>
              </a:rPr>
              <a:t>dictionary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Update the dictionary </a:t>
            </a:r>
            <a:r>
              <a:rPr lang="en-US" altLang="en-US" dirty="0" smtClean="0">
                <a:cs typeface="Times New Roman" panose="02020603050405020304" pitchFamily="18" charset="0"/>
              </a:rPr>
              <a:t>given the representations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Lets discuss these two steps in more details …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64063"/>
              </p:ext>
            </p:extLst>
          </p:nvPr>
        </p:nvGraphicFramePr>
        <p:xfrm>
          <a:off x="2184552" y="1147260"/>
          <a:ext cx="4357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3" imgW="2425700" imgH="508000" progId="Equation.DSMT4">
                  <p:embed/>
                </p:oleObj>
              </mc:Choice>
              <mc:Fallback>
                <p:oleObj name="Equation" r:id="rId3" imgW="2425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552" y="1147260"/>
                        <a:ext cx="4357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9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2293679"/>
            <a:ext cx="702348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Sparse Coding: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Option 1: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Given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(the signature), build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(the dictionary) and apply regular sparse coding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cs typeface="Times New Roman" panose="02020603050405020304" pitchFamily="18" charset="0"/>
              </a:rPr>
              <a:t>Note: one has to normalize every atom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and then de-normalize.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87105"/>
              </p:ext>
            </p:extLst>
          </p:nvPr>
        </p:nvGraphicFramePr>
        <p:xfrm>
          <a:off x="2184552" y="1147260"/>
          <a:ext cx="4357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name="Equation" r:id="rId3" imgW="2425700" imgH="508000" progId="Equation.DSMT4">
                  <p:embed/>
                </p:oleObj>
              </mc:Choice>
              <mc:Fallback>
                <p:oleObj name="Equation" r:id="rId3" imgW="2425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552" y="1147260"/>
                        <a:ext cx="4357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559689"/>
              </p:ext>
            </p:extLst>
          </p:nvPr>
        </p:nvGraphicFramePr>
        <p:xfrm>
          <a:off x="2713036" y="3934296"/>
          <a:ext cx="3717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Equation" r:id="rId5" imgW="2070000" imgH="419040" progId="Equation.DSMT4">
                  <p:embed/>
                </p:oleObj>
              </mc:Choice>
              <mc:Fallback>
                <p:oleObj name="Equation" r:id="rId5" imgW="207000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6" y="3934296"/>
                        <a:ext cx="3717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0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875" y="1008949"/>
            <a:ext cx="824023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the context of “images”, represented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as                                               C</a:t>
            </a:r>
            <a:r>
              <a:rPr kumimoji="0" lang="en-US" altLang="en-US" sz="2000" i="0" u="none" strike="noStrike" cap="none" normalizeH="0" baseline="3000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surfaces with C</a:t>
            </a:r>
            <a:r>
              <a:rPr kumimoji="0" lang="en-US" altLang="en-US" sz="2000" i="0" u="none" strike="noStrike" cap="none" normalizeH="0" baseline="3000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edges, leading researchers 	                      were able to get analytical expressions for the                                  m-term approximation for several transforms: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baseline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Fourier: </a:t>
            </a: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baseline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Wavelets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Ideal for such images</a:t>
            </a: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Curvelets [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Candes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Donoho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2002] was proven to be near-optimal </a:t>
            </a:r>
          </a:p>
          <a:p>
            <a:pPr marL="800100" lvl="1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1" algn="l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000" i="0" u="none" strike="noStrike" cap="none" normalizeH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Nevertheless, in image processing applications, the use of 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curvelet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did not lead to satisfactory results … 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251" name="Group 53250"/>
          <p:cNvGrpSpPr/>
          <p:nvPr/>
        </p:nvGrpSpPr>
        <p:grpSpPr>
          <a:xfrm>
            <a:off x="6796224" y="1867338"/>
            <a:ext cx="1789435" cy="2421802"/>
            <a:chOff x="3841250" y="2477685"/>
            <a:chExt cx="1789435" cy="2421802"/>
          </a:xfrm>
        </p:grpSpPr>
        <p:grpSp>
          <p:nvGrpSpPr>
            <p:cNvPr id="114" name="Group 113"/>
            <p:cNvGrpSpPr/>
            <p:nvPr/>
          </p:nvGrpSpPr>
          <p:grpSpPr>
            <a:xfrm>
              <a:off x="4207782" y="2477685"/>
              <a:ext cx="1202602" cy="135802"/>
              <a:chOff x="6094963" y="4847035"/>
              <a:chExt cx="1202602" cy="135802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60949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2473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3997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5521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7045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569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093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161763" y="4847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07782" y="2630085"/>
              <a:ext cx="1202602" cy="135802"/>
              <a:chOff x="6094963" y="4999435"/>
              <a:chExt cx="1202602" cy="135802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60949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62473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63997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65521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7045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569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0093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161763" y="4999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207782" y="2782485"/>
              <a:ext cx="1202602" cy="135802"/>
              <a:chOff x="6094963" y="5151835"/>
              <a:chExt cx="1202602" cy="13580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0949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2473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3997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5521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7045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8569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0093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161763" y="5151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207782" y="2934885"/>
              <a:ext cx="1202602" cy="135802"/>
              <a:chOff x="6094963" y="5304235"/>
              <a:chExt cx="1202602" cy="135802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60949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2473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3997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5521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7045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68569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0093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161763" y="53042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207782" y="3087285"/>
              <a:ext cx="1202602" cy="135802"/>
              <a:chOff x="6094963" y="5456635"/>
              <a:chExt cx="1202602" cy="13580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60949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2473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3997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5521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7045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8569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0093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161763" y="54566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207782" y="3239685"/>
              <a:ext cx="1202602" cy="135802"/>
              <a:chOff x="6094963" y="5609035"/>
              <a:chExt cx="1202602" cy="135802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60949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2473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3997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5521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7045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8569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0093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161763" y="56090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207782" y="3392085"/>
              <a:ext cx="1202602" cy="135802"/>
              <a:chOff x="6094963" y="5761435"/>
              <a:chExt cx="1202602" cy="13580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0949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2473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3997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5521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7045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8569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0093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161763" y="57614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207782" y="3544485"/>
              <a:ext cx="1202602" cy="135802"/>
              <a:chOff x="6094963" y="5913835"/>
              <a:chExt cx="1202602" cy="13580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207782" y="3696885"/>
              <a:ext cx="1202602" cy="135802"/>
              <a:chOff x="6094963" y="5913835"/>
              <a:chExt cx="1202602" cy="13580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4207782" y="3849285"/>
              <a:ext cx="1202602" cy="135802"/>
              <a:chOff x="6094963" y="5913835"/>
              <a:chExt cx="1202602" cy="135802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4207782" y="4001685"/>
              <a:ext cx="1202602" cy="135802"/>
              <a:chOff x="6094963" y="5913835"/>
              <a:chExt cx="1202602" cy="13580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494883" y="2477685"/>
              <a:ext cx="135802" cy="1202602"/>
              <a:chOff x="5494883" y="2477685"/>
              <a:chExt cx="135802" cy="1202602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5494883" y="24776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494883" y="26300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494883" y="27824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494883" y="29348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494883" y="30872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5494883" y="32396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94883" y="33920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494883" y="3544485"/>
                <a:ext cx="135802" cy="13580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4207782" y="4154085"/>
              <a:ext cx="1202602" cy="135802"/>
              <a:chOff x="6094963" y="5913835"/>
              <a:chExt cx="1202602" cy="135802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4207782" y="4306485"/>
              <a:ext cx="1202602" cy="135802"/>
              <a:chOff x="6094963" y="5913835"/>
              <a:chExt cx="1202602" cy="135802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95" name="Group 394"/>
            <p:cNvGrpSpPr/>
            <p:nvPr/>
          </p:nvGrpSpPr>
          <p:grpSpPr>
            <a:xfrm>
              <a:off x="4207782" y="4306485"/>
              <a:ext cx="1202602" cy="135802"/>
              <a:chOff x="6094963" y="5913835"/>
              <a:chExt cx="1202602" cy="135802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4207782" y="4458885"/>
              <a:ext cx="1202602" cy="135802"/>
              <a:chOff x="6094963" y="5913835"/>
              <a:chExt cx="1202602" cy="135802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>
              <a:off x="4207782" y="4611285"/>
              <a:ext cx="1202602" cy="135802"/>
              <a:chOff x="6094963" y="5913835"/>
              <a:chExt cx="1202602" cy="135802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>
              <a:off x="4207782" y="4763685"/>
              <a:ext cx="1202602" cy="135802"/>
              <a:chOff x="6094963" y="5913835"/>
              <a:chExt cx="1202602" cy="13580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6094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247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6399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5521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7045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68569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0093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161763" y="5913835"/>
                <a:ext cx="135802" cy="1358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40" name="Rectangle 439"/>
            <p:cNvSpPr/>
            <p:nvPr/>
          </p:nvSpPr>
          <p:spPr>
            <a:xfrm>
              <a:off x="3841250" y="24776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841250" y="26300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841250" y="27824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41250" y="29348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841250" y="30872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3841250" y="32396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3841250" y="33920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3841250" y="35444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3841250" y="36968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3841250" y="38492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3841250" y="40016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3841250" y="41540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41250" y="43064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841250" y="43064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3841250" y="4458885"/>
              <a:ext cx="135802" cy="1358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841250" y="46112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41250" y="4763685"/>
              <a:ext cx="135802" cy="135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48" name="TextBox 53247"/>
            <p:cNvSpPr txBox="1"/>
            <p:nvPr/>
          </p:nvSpPr>
          <p:spPr>
            <a:xfrm>
              <a:off x="3949660" y="3489071"/>
              <a:ext cx="30008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=</a:t>
              </a:r>
              <a:endParaRPr lang="he-IL" dirty="0"/>
            </a:p>
          </p:txBody>
        </p:sp>
        <p:sp>
          <p:nvSpPr>
            <p:cNvPr id="53249" name="TextBox 53248"/>
            <p:cNvSpPr txBox="1"/>
            <p:nvPr/>
          </p:nvSpPr>
          <p:spPr>
            <a:xfrm>
              <a:off x="4591947" y="3239685"/>
              <a:ext cx="437941" cy="70788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4000" b="1" dirty="0" smtClean="0"/>
                <a:t>T</a:t>
              </a:r>
              <a:endParaRPr lang="he-IL" sz="4000" b="1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44730"/>
              </p:ext>
            </p:extLst>
          </p:nvPr>
        </p:nvGraphicFramePr>
        <p:xfrm>
          <a:off x="2428875" y="2452126"/>
          <a:ext cx="26003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3" imgW="1447560" imgH="355320" progId="Equation.DSMT4">
                  <p:embed/>
                </p:oleObj>
              </mc:Choice>
              <mc:Fallback>
                <p:oleObj name="Equation" r:id="rId3" imgW="1447560" imgH="355320" progId="Equation.DSMT4">
                  <p:embed/>
                  <p:pic>
                    <p:nvPicPr>
                      <p:cNvPr id="0" name="Object 53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452126"/>
                        <a:ext cx="26003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73555"/>
              </p:ext>
            </p:extLst>
          </p:nvPr>
        </p:nvGraphicFramePr>
        <p:xfrm>
          <a:off x="2497138" y="3057785"/>
          <a:ext cx="24415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5" imgW="1358640" imgH="342720" progId="Equation.DSMT4">
                  <p:embed/>
                </p:oleObj>
              </mc:Choice>
              <mc:Fallback>
                <p:oleObj name="Equation" r:id="rId5" imgW="1358640" imgH="342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3057785"/>
                        <a:ext cx="24415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05765"/>
              </p:ext>
            </p:extLst>
          </p:nvPr>
        </p:nvGraphicFramePr>
        <p:xfrm>
          <a:off x="3751262" y="3667484"/>
          <a:ext cx="25558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7" imgW="1422360" imgH="355320" progId="Equation.DSMT4">
                  <p:embed/>
                </p:oleObj>
              </mc:Choice>
              <mc:Fallback>
                <p:oleObj name="Equation" r:id="rId7" imgW="1422360" imgH="355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2" y="3667484"/>
                        <a:ext cx="25558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98055"/>
              </p:ext>
            </p:extLst>
          </p:nvPr>
        </p:nvGraphicFramePr>
        <p:xfrm>
          <a:off x="2810991" y="4711174"/>
          <a:ext cx="28765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9" imgW="1600200" imgH="393480" progId="Equation.DSMT4">
                  <p:embed/>
                </p:oleObj>
              </mc:Choice>
              <mc:Fallback>
                <p:oleObj name="Equation" r:id="rId9" imgW="16002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991" y="4711174"/>
                        <a:ext cx="28765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2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2293679"/>
            <a:ext cx="702348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Sparse Coding: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Option 2: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Given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(the signature) and the whole signal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an inner product of the form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Implies a convolution, which has a fast version via FFT.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This means that we can do all the sparse coding stages together by merging inner products, and thus save computations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76066"/>
              </p:ext>
            </p:extLst>
          </p:nvPr>
        </p:nvGraphicFramePr>
        <p:xfrm>
          <a:off x="2184552" y="1147260"/>
          <a:ext cx="4357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Equation" r:id="rId3" imgW="2425700" imgH="508000" progId="Equation.DSMT4">
                  <p:embed/>
                </p:oleObj>
              </mc:Choice>
              <mc:Fallback>
                <p:oleObj name="Equation" r:id="rId3" imgW="2425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552" y="1147260"/>
                        <a:ext cx="4357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95135"/>
              </p:ext>
            </p:extLst>
          </p:nvPr>
        </p:nvGraphicFramePr>
        <p:xfrm>
          <a:off x="3683000" y="3986213"/>
          <a:ext cx="1778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986213"/>
                        <a:ext cx="1778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5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6" y="2293679"/>
            <a:ext cx="793020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Dictionary Update:</a:t>
            </a:r>
          </a:p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Our unknown is </a:t>
            </a: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and thus we should express our optimization w.r.t. it.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will adopt an MOD rationale, where the whole dictionary is updated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Looks horrible … but it is a simple Least-Squares task </a:t>
            </a:r>
          </a:p>
          <a:p>
            <a:pPr lvl="1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19738"/>
              </p:ext>
            </p:extLst>
          </p:nvPr>
        </p:nvGraphicFramePr>
        <p:xfrm>
          <a:off x="2184552" y="1147260"/>
          <a:ext cx="4357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3" imgW="2425700" imgH="508000" progId="Equation.DSMT4">
                  <p:embed/>
                </p:oleObj>
              </mc:Choice>
              <mc:Fallback>
                <p:oleObj name="Equation" r:id="rId3" imgW="2425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552" y="1147260"/>
                        <a:ext cx="4357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49741"/>
              </p:ext>
            </p:extLst>
          </p:nvPr>
        </p:nvGraphicFramePr>
        <p:xfrm>
          <a:off x="2268537" y="3922005"/>
          <a:ext cx="55213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5" imgW="3073320" imgH="647640" progId="Equation.DSMT4">
                  <p:embed/>
                </p:oleObj>
              </mc:Choice>
              <mc:Fallback>
                <p:oleObj name="Equation" r:id="rId5" imgW="3073320" imgH="647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7" y="3922005"/>
                        <a:ext cx="55213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8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5" y="988780"/>
            <a:ext cx="70234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Dictionary Update: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54789"/>
              </p:ext>
            </p:extLst>
          </p:nvPr>
        </p:nvGraphicFramePr>
        <p:xfrm>
          <a:off x="1066800" y="1793875"/>
          <a:ext cx="6867525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3" imgW="3822480" imgH="2184120" progId="Equation.DSMT4">
                  <p:embed/>
                </p:oleObj>
              </mc:Choice>
              <mc:Fallback>
                <p:oleObj name="Equation" r:id="rId3" imgW="3822480" imgH="218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93875"/>
                        <a:ext cx="6867525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1149794" y="3336196"/>
            <a:ext cx="696226" cy="40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Arrow 7"/>
          <p:cNvSpPr/>
          <p:nvPr/>
        </p:nvSpPr>
        <p:spPr>
          <a:xfrm>
            <a:off x="1149794" y="4964317"/>
            <a:ext cx="696226" cy="40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3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1410" y="972625"/>
            <a:ext cx="791209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can adopt an on-Line learning approach by using the </a:t>
            </a:r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Stochastic Gradient (SG)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method: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Given a function of the form                                                to be minimized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Its gradient is given as the sum 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Steepest Descent suggests iterations:   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cs typeface="Times New Roman" panose="02020603050405020304" pitchFamily="18" charset="0"/>
              </a:rPr>
              <a:t>Stochastic gradient suggests sweeping through the dataset with</a:t>
            </a: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049904"/>
              </p:ext>
            </p:extLst>
          </p:nvPr>
        </p:nvGraphicFramePr>
        <p:xfrm>
          <a:off x="4151253" y="2947066"/>
          <a:ext cx="30575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2" name="Equation" r:id="rId3" imgW="1701720" imgH="507960" progId="Equation.DSMT4">
                  <p:embed/>
                </p:oleObj>
              </mc:Choice>
              <mc:Fallback>
                <p:oleObj name="Equation" r:id="rId3" imgW="17017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253" y="2947066"/>
                        <a:ext cx="30575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62109"/>
              </p:ext>
            </p:extLst>
          </p:nvPr>
        </p:nvGraphicFramePr>
        <p:xfrm>
          <a:off x="3874514" y="2013379"/>
          <a:ext cx="2578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name="Equation" r:id="rId5" imgW="1434960" imgH="507960" progId="Equation.DSMT4">
                  <p:embed/>
                </p:oleObj>
              </mc:Choice>
              <mc:Fallback>
                <p:oleObj name="Equation" r:id="rId5" imgW="1434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514" y="2013379"/>
                        <a:ext cx="25781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59678"/>
              </p:ext>
            </p:extLst>
          </p:nvPr>
        </p:nvGraphicFramePr>
        <p:xfrm>
          <a:off x="2533650" y="4376738"/>
          <a:ext cx="37893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4" name="Equation" r:id="rId7" imgW="2108160" imgH="507960" progId="Equation.DSMT4">
                  <p:embed/>
                </p:oleObj>
              </mc:Choice>
              <mc:Fallback>
                <p:oleObj name="Equation" r:id="rId7" imgW="2108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376738"/>
                        <a:ext cx="37893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81347"/>
              </p:ext>
            </p:extLst>
          </p:nvPr>
        </p:nvGraphicFramePr>
        <p:xfrm>
          <a:off x="2536825" y="5789613"/>
          <a:ext cx="33083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9" imgW="1841400" imgH="291960" progId="Equation.DSMT4">
                  <p:embed/>
                </p:oleObj>
              </mc:Choice>
              <mc:Fallback>
                <p:oleObj name="Equation" r:id="rId9" imgW="1841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789613"/>
                        <a:ext cx="33083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1655" y="988780"/>
            <a:ext cx="7023481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Dictionary Update with SG: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dirty="0" smtClean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For each signal example (patch), we update the vector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This update includes: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Applying pursuit to find the coefficients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,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computation of the representation residual, and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Times New Roman" panose="02020603050405020304" pitchFamily="18" charset="0"/>
                <a:sym typeface="Symbol"/>
              </a:rPr>
              <a:t>back-projecting it with weights to the proper locations in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endParaRPr lang="en-US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99911"/>
              </p:ext>
            </p:extLst>
          </p:nvPr>
        </p:nvGraphicFramePr>
        <p:xfrm>
          <a:off x="1408113" y="1438148"/>
          <a:ext cx="6183312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3" imgW="3441600" imgH="1904760" progId="Equation.DSMT4">
                  <p:embed/>
                </p:oleObj>
              </mc:Choice>
              <mc:Fallback>
                <p:oleObj name="Equation" r:id="rId3" imgW="344160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438148"/>
                        <a:ext cx="6183312" cy="341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1548126" y="2965023"/>
            <a:ext cx="696226" cy="40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Arrow 7"/>
          <p:cNvSpPr/>
          <p:nvPr/>
        </p:nvSpPr>
        <p:spPr>
          <a:xfrm>
            <a:off x="1548126" y="4131441"/>
            <a:ext cx="696226" cy="40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Signature Dictionary Learning </a:t>
            </a:r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 err="1" smtClean="0">
                <a:solidFill>
                  <a:srgbClr val="00B0F0"/>
                </a:solidFill>
              </a:rPr>
              <a:t>Aharon</a:t>
            </a:r>
            <a:r>
              <a:rPr lang="en-US" sz="1600" dirty="0" smtClean="0">
                <a:solidFill>
                  <a:srgbClr val="00B0F0"/>
                </a:solidFill>
              </a:rPr>
              <a:t> et. al. 2008]</a:t>
            </a:r>
            <a:r>
              <a:rPr lang="en-US" sz="2800" b="1" dirty="0" smtClean="0"/>
              <a:t> 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3425" y="1160796"/>
            <a:ext cx="750469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 New Roman" panose="02020603050405020304" pitchFamily="18" charset="0"/>
              </a:rPr>
              <a:t>Why Use the Signature Dictionary?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Number of </a:t>
            </a:r>
            <a:r>
              <a:rPr lang="en-US" alt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DoF</a:t>
            </a:r>
            <a:r>
              <a:rPr lang="en-US" altLang="en-US" dirty="0" smtClean="0">
                <a:cs typeface="Times New Roman" panose="02020603050405020304" pitchFamily="18" charset="0"/>
              </a:rPr>
              <a:t> is very low – this implies that we need less examples for the training, the learning converges faster and to a better solution (less local minimum points to fall into)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 same methodology can be used for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images</a:t>
            </a:r>
            <a:r>
              <a:rPr lang="en-US" altLang="en-US" dirty="0" smtClean="0">
                <a:cs typeface="Times New Roman" panose="02020603050405020304" pitchFamily="18" charset="0"/>
              </a:rPr>
              <a:t> (2D signature)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We can leverage the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shift-invariance property </a:t>
            </a:r>
            <a:r>
              <a:rPr lang="en-US" altLang="en-US" dirty="0" smtClean="0">
                <a:cs typeface="Times New Roman" panose="02020603050405020304" pitchFamily="18" charset="0"/>
              </a:rPr>
              <a:t>– given a patch that has gone through pursuit, moving to the next one, we can start by “guessing” the same decomposition with shifted atoms, and then update the pursuit – this was found to save 90% computations in handling an image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 signature dictionary is the only known structure that allows naturally for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multi-scale</a:t>
            </a:r>
            <a:r>
              <a:rPr lang="en-US" altLang="en-US" dirty="0" smtClean="0">
                <a:cs typeface="Times New Roman" panose="02020603050405020304" pitchFamily="18" charset="0"/>
              </a:rPr>
              <a:t> atoms. </a:t>
            </a:r>
          </a:p>
        </p:txBody>
      </p:sp>
    </p:spTree>
    <p:extLst>
      <p:ext uri="{BB962C8B-B14F-4D97-AF65-F5344CB8AC3E}">
        <p14:creationId xmlns:p14="http://schemas.microsoft.com/office/powerpoint/2010/main" val="21048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Present &amp; Future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3424" y="1160796"/>
            <a:ext cx="792115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There are many other DL methods competing with the above ones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All the algorithms presented here aim for (sub-)optimal representation. When handling a specific tasks, there are DL methods that target a different optimization goal, more relevant to the task. Such is the case for 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Supervised DL for Classification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Supervised DL for Regression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Joint learning of two dictionaries for Super-resolution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Learning while identifying outliers and removing them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Learning jointly several dictionaries for data separation 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…</a:t>
            </a:r>
          </a:p>
          <a:p>
            <a:pPr marL="742950" lvl="1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Several multi-scale DL methods exist</a:t>
            </a:r>
          </a:p>
          <a:p>
            <a:pPr marL="28575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Just like other methods in machine learning, </a:t>
            </a:r>
            <a:r>
              <a:rPr lang="en-US" altLang="en-US" dirty="0" err="1" smtClean="0">
                <a:cs typeface="Times New Roman" panose="02020603050405020304" pitchFamily="18" charset="0"/>
              </a:rPr>
              <a:t>kernelization</a:t>
            </a:r>
            <a:r>
              <a:rPr lang="en-US" altLang="en-US" dirty="0" smtClean="0">
                <a:cs typeface="Times New Roman" panose="02020603050405020304" pitchFamily="18" charset="0"/>
              </a:rPr>
              <a:t> is possible, both for the pursuit and DL – this implies a non-linear generalization of Sparse-Land </a:t>
            </a:r>
          </a:p>
          <a:p>
            <a:pPr marL="28575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Future work will focus on new applications benefiting form DL …. </a:t>
            </a:r>
            <a:r>
              <a:rPr lang="en-US" altLang="en-US" dirty="0">
                <a:cs typeface="Times New Roman" panose="02020603050405020304" pitchFamily="18" charset="0"/>
              </a:rPr>
              <a:t>a</a:t>
            </a:r>
            <a:r>
              <a:rPr lang="en-US" altLang="en-US" dirty="0" smtClean="0">
                <a:cs typeface="Times New Roman" panose="02020603050405020304" pitchFamily="18" charset="0"/>
              </a:rPr>
              <a:t>nd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Present &amp; Future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2550" y="1160796"/>
            <a:ext cx="84016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In the past several years there is also an impressive progress on theoretically understanding the dictionary learning problems and its prospects of being solved.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Representative work include: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Series of papers by John Wright from Columbia, e.g.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10" y="2638123"/>
            <a:ext cx="4958596" cy="417415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4276" name="Picture 4" descr="http://datascience.columbia.edu/files/seasdepts/jlb2180@columbia.edu/person/person_images/w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t="6109" r="21638" b="30244"/>
          <a:stretch/>
        </p:blipFill>
        <p:spPr bwMode="auto">
          <a:xfrm>
            <a:off x="7251826" y="2263366"/>
            <a:ext cx="1566250" cy="20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Present &amp; Future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2550" y="1160796"/>
            <a:ext cx="84016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In the past several years there is also an impressive progress on theoretically understanding the dictionary learning problems and its prospects of being solved.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Representative work include: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The work  by Bin Yu from Berkeley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pic>
        <p:nvPicPr>
          <p:cNvPr id="55298" name="Picture 2" descr="https://www.stat.berkeley.edu/~binyu/Site/Welcome_files/Yu_Bin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09" y="2208275"/>
            <a:ext cx="14287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8" y="2584911"/>
            <a:ext cx="4522978" cy="417349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Present &amp; Future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2550" y="1160796"/>
            <a:ext cx="84016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In the past several years there is also an impressive progress on theoretically understanding the dictionary learning problems and its prospects of being solved.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Representative work include: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The work  by Van H. Vu from Yale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37" y="2638124"/>
            <a:ext cx="4789661" cy="407202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7348" name="Picture 4" descr="http://users.math.yale.edu/public_html/People/vuh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2475022"/>
            <a:ext cx="1428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59" y="925774"/>
            <a:ext cx="6329284" cy="5714506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5300" name="Picture 4" descr="http://archive.sciencewatch.com/sciencewatch/dr/erf/images-erf/2011/11junerfCandET20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9" y="1266715"/>
            <a:ext cx="19050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6" descr="http://img.tvb.com/shawprize/upload/en/9y21daxk2gj9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9" y="3467477"/>
            <a:ext cx="1896652" cy="25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Dictionary Learning – Present &amp; Future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2550" y="1160796"/>
            <a:ext cx="84016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In the past several years there is also an impressive progress on theoretically understanding the dictionary learning problems and its prospects of being solved.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Representative work include: </a:t>
            </a:r>
          </a:p>
          <a:p>
            <a:pPr marL="800100" lvl="1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Times New Roman" panose="02020603050405020304" pitchFamily="18" charset="0"/>
              </a:rPr>
              <a:t>The work  by Karin Schnass from Innsbruck, Austria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33" y="2679332"/>
            <a:ext cx="4789283" cy="405003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376" name="Picture 8" descr="http://homepage.uibk.ac.at/~c7021041/images/karin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21" y="2410490"/>
            <a:ext cx="1599262" cy="21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535" y="1117585"/>
            <a:ext cx="862007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Amazingly, the first work to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define the problem of dictionary learning was conceived in 1996 by two psychologists who work on brain research – David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Field from Cornell, and Bruno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Olshausen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 from UC-Davies (later moved to Berkeley. 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They were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the first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to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consider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the question of dictionary learning,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in the context of studying the simple cells in the visual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cortex</a:t>
            </a: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Their message was: if we seek a “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sparsifying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 transform”, we get atoms that resemble the measured responses by Hubel and Wiesel [1959]</a:t>
            </a: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PEBUUEBQUFBUUFBQUFBQQFBQUFBQUFBQXFxQVFBQYHCggGBolGxQUITEhJSkrLi4uFx8zODMsNygtLisBCgoKDg0OGhAQGiwkICQsLCwsLCwsLCwsLCwsLCwsLCwsLCwsLCwsLCwsLCwsLCwsLCwsLCwsLCwsLCwsLCwsLP/AABEIAMMBAgMBIgACEQEDEQH/xAAcAAABBQEBAQAAAAAAAAAAAAAAAQIDBAUHBgj/xAA6EAACAQIEAwYDBwMDBQAAAAAAAQIDEQQSITEFQVEGYXGBkaETIrEHMkJSwdHwFHLhFWLxIyQzNIL/xAAZAQADAQEBAAAAAAAAAAAAAAAAAQIDBAX/xAAkEQADAQACAgEFAAMAAAAAAAAAARECEiEDMUEEEyIyUWGRsf/aAAwDAQACEQMRAD8A6mkFh1gsdRziWFsLYWwgEsAthbBQEsFh1hbBRjbC2HJAKgJYLDrBYKAgWFBsVCAA2U0tyjX4zRp6Skr92tvQTY0maItjHp9psM3b4sV43Ro0MbTqfcnGXg0xckOE9gsLFjrDohoWHWFsIBtgsOsFgGNFsLYUAG2Cw6wWFQGWEsSWCwUIRNCNEthrQUZHYCSwAEKwC2FsXSBBbC2FsFAbYVIdYLBQEFsLYUVGIDYthtRpK8nZLrsFCDHU7mZ2P47Toff09DA7V9r1RvTor5+bf4fFHM+J8YlNtzm22Q9FrNOl4ztzFO0bePL1ZlYv7QGlpGN/7ro5bieJ2+7quhThXlKV+XIh6LWD3vEe2FettPKukdF6mO+KTekpPzfvYxqadvclw9RvfVdHuiXotZNaOLfOzXVF7B49xd4trw/wYnwr9U+QkKsqT+bbryM26apQ6XwXtbODSqPNHx1R0HA4qNaClBpp807nBKFfmvNHo+znaWdCScXdfii9n5E58jx79E78S16Ow2CxQ4Rxanio3g9ecXuv8GidWdrSqOZprpiWAUB0UALCgFGIAtgFQEsFhQsAxthLD7CCoQbYBQChCtYB1gsaUgSwthRbBQG2FsKkKkKgJYLDrBYKMZJ2Oeds+1rU3SoPVaOW9nzy966mp9oPaT+mpulTlapJfM1vGNuXezlMq+WDm93t3LkZ62a+Px3si4ljMu71f1e5hzjKrrsu7mWqVB1pXle2/iaE8OlZIxezoz4+RiUMCaFLD2RdpYclVEz5m+fCkU4UrEkKNtUWXTG03rqHNg/Gh9JJ8v53E0KObRrwYtFe3uWpQs+7f12BMfAw8Tg5U3pyuUcNxSUZ/Om9d1z7mj2PwlVXsec4lw3JUzR1Sf02K9+zLePlHteyfGNYyi9Vb/hnXMLVU4qS5pM+bOB4qVOa5cu7zO4djOJfEhl5NJq+6Zn49fb3H6Zn5M8835R6mwCgdtOWCBYUBUAAACjEAdYLCoDQsOsIFGNAcAUCqLYBS6RBBRUhQo4IgFAVCARYurkhKW1k3fpZbsmPOdvMb8LCSSes/l8uftcVGlWci7R4p167d288t3vZGZxJZlZdy8gqzvUb6J+5NhIfE17/AKMw2zr8a+CTDYfKl0JlTLWWwmWxlpw7fHgijTFyEqQjRFNYiGVMhlDUt2GTiHYmhkHYsud7Lov8r6kEIEiiWjMtYadpev03JMbQzK/P+bFaCNmFO8EUQzyawPztrlG9uuu386HROwkrZHf+X28v1POwwTlPKvxXSN/s0skkltJ8tlZpervfyOTzbEsLs6ZEcQ4Od4LrzJz0M75JM83WY4JYLChYqiABbAFAQLChYVGJYLChYKEG2FFAKBUSFAC6IUAFFQEFAAoAeG+05f8ATi+l145rfon6nujwP2oK9OHc3fz2+gm+isLs5HXWvi7v00XobPCaFooy68LysjewSyxRhtw7PEux0ojHEnmiFoyfZ2oRoax7kMchVFQQLCOVhJVAooPQPuKlXFKPMY8TKWy06lrRnqGrQR6bhuHzw71+p4vC1JRfP2Pb9mMZGcZxi7SaXyve6vt4i3rozCVL4bjJ/hvp4XaLWFgqcE1z+bwU2nH0uafFuGOUFKNm1e66pc/qUOHQuowl4672sv8AKOPfsu9U9jwireOv8fM0jC4fJXhlemq152NyJ1/Ta/Cfw4PPn8qKAoHTTGAAAKhAAAChAAACjgWAACiKgo1ClUIKAgoqOCiiBcKEFPJ/aLhs2ElL8rj7yWp6y5mdo8L8bC1Yc3B28VqvoJseemcMhTS36l+myrVjbTo9fL/gsUJXd11MdM7fF7LstjOxGIUWW8XLSy3fsluzLUop+D3e5Jvygrxa6N+TIXjNdU0Qf1cIt63d9R0q6qRSS87EwX3WXI1FLwF+9onv1KOGXzWb56LoXcS8sJWV9NPHkKFrVVGyw8YrNLd7eHUqyxyVl6FnFVVN6bJK3hbQz44TO9Xs76DS/plpt/qaWFxV5ap9FoalOg5NZJNSulGUd3fRL1a9CjhoqGy9S5CdtVys/NMelfQlV7Om9j8VDEU0t3CKi3JpydvxPq3+nrU7R8MlRrOtB6XVk31tp7GP2BxPw6qj+dqx7rtRRzYab3tCb9Itr3MeHT/wRePkS+Gc04rxVqEY7u2Zro5O6a/nLvPf9huMPF4VOf36byS79NH6HJq9bPUm/wA36JJfQ6F9lNP/ALerJ86tvSK/crGeOlDo+p8efstv2mj3QDQOqnlDgETC4UQoCAFGKAgBQAUQAoFO4txlxblUqDrioZcW4qEHgNFuKhB1xJq6sJcAo4ch7dcN/p8ROy+Wfzx89/e55vg8XKc027K1rfzwOofaTw91KMakVf4Sbl/a7HOeH2i7r8WpOmjo8eW1US1cOo1L63lGWrb3Vnp5JmVXw2d21y63sbeNhmSfNaooVKmZaenQzZ0QzZ4RfoWaEVHltsPUBctvFh2/YcEvRUw8W69+VmaKhe6ZHRo2dyeOjKyuykoimqNnle3J93eL8C2xenRvqValKz09inEQl30LGJYUr2S8yvCD5+5YorUhRl8Wel7LQ/6kbf8AFnuv5zOrzgp02ntKFmu5o572Sw/yZrapu3mtV9DotH7q8CMu7aOP6jqM4NxnBrDYudKLuoy0t3pO3ir2OlfZnTy4Sb5SrSt5RijwPFcNmr4ipe7+LK3enN/Q6f2LwrpYKlFqzeab/wDqTa9rE4UaO36zfLxf6/4boXEA3p5UFuKNuAUIOC424BQg64XGgFCC3FGgFApXFuR3C5ZZJcW5HcW4DH3FuR3C4gJLi3I7i3ABmNw6rU505bTjKL8GrXOG8Rw88I5U5K06c2u7qrdzv7ndbnP/ALTeG3cKyWk18OT/AN0buPtdeRntVHT9Nua4v5PKTneKfVfUq/Cvv/PMmwyeXLLdaXXNW0ERGjpX8IZU7dfUilZE1WRTq3lp1J5MvikXcPJytpuK1qQyxLhGKtfwGOvruWtT0SjSxFJtLL5lCunB2G1sRL8LtbzuI6jlq9zVvkjJdMSFUt0pFZJCq8dd19DHtGvKnSexVZSoyT3R7rByvA5h2HxNnK3+125aPX2b9jpOFdoPw/QyWp5Di+oXRzThXDP6vE1Iq6Tbk30efX2udQirKyMzs9iIVKEXDS3yyVtVKOjTNI2x6oefyc9T+D7hcaBZhB1wuNuFwFB1wuNuFwCDrhcQQQQdcBoAEM5MW5DmFzHRApNmFzEOYVSFB0luLcizBmFApNcLkWYXMECktypxXAxxNGVKe0lo93GS+7JeBNmFzCg052cj4lhJYao41VZp27pK9lKPVFWrGzZ2KrRhOzlGMmtVmSdn3X2Od9tOH/BrtxVo1LzXS7fzL1+plrMR2Y83Jw8vMZGFiVoq4mtkWmr7jA6GyZlStB8hsa1RrSFvFkM6VT+amkYutFimsu7RNTnHmyisNJ7zfloW6GCj+K78W2aZI1mDauMV7RvLrZaLzLOEq5ntv1Flh0tlYKcbMnaJybPCa/wc9nZ5NPVaHUsHib0k3+Vu/gjkdHWaXke/rY1YfCTbevw2kn+aSt+7OfyL8kDzyLHZnEKNarFfdc5et7/qepucz7A13JQe93L3kzo2Pm4QzRV7b+HU6pEjl8v7E1wuYT4zLohseMS6IrgzLkjfuLcxP9Zf5fcb/q8uiFwYVG7cLmNDjHWPoyR8Yjyi/YXBhUatwuY74x0j7klPi0X95Ne4+LCo1bgUP9Rh+YBRh0U84ucp/EGTxSW7R1QzpoZgzmRU4oltd+xA+KvovcOIU3s4uY8++Ky7iKePm+foHEOR6T4gjrrqvU8t8VvdiZw4hT07xsPzIilxOCe78bHncwucOIU3K3Fl+BepidoJPE0rO14/NHT1Xn+iG5xk8Qk7Pd8hPKKzpp1Hi5qzZWnTvI3uP4NRm5U3dPfub/Qxmji3h5cPTxpaVF2K1Z3LUokFSIuzRMrKJapEeUmpIvKJZNHUdGGo+nT105lqjRSTcvLvHqIhDuE0s1VPkt/AqdqePOakk/kV1Fdy0uN4nxSNKDhTfzSupNcovfzPOYai8TWhTW0n83dBav8AYnCuqxacR077OaGSFK/5b+uv6nQ8TiowjeT25c2n3HieHL4aSjpZJaD8TiW73Z2Lw2U4d7rLVRwu8sna+mnLlzGwWa+RqVt0t/Qw4YhtPxa9BFPTQNJJjWKjcbtuCkZNPiM4q17rpJJ/U1+FpVqcnL5ZJ2TWz0vZr126Evoh4YXFzDa9KVN2krfR+D5jFICSbMGYhzhnACfMBDnEAChLESe7ZHmLf9Iu8Y8J3m5mV7gmTf0j6j1hO8IBXuFyw8MRzoW3aEMjzBmBpdfYjzABJmFTGJ21IpV7b/xjWfkaTDFYnLotyClBtX5vVvnbkQJOckurNG1vLbxIvybrM6RVxKSWX1MDFUskrcuRvyjc81xXFWxEafJxfqmrfqcvkfLs6vGoPb0K1aY6UrFarMxf+DozqexXUJKdQp5xyq2GqD2jWpVbamfxDit7qLv3/sUsVim9L6dxSZRk3/Aq1bnruwfDbRdaW8tI/wBq/d/Q8rgMG69SMFzfzPpFbnUuHUFTgoxVkkkl0SNvDmsx8riheg7FPGVLRbLb2ZnYzWy6tHb6RyLtkS+WKX87wvoMryEm9DDXs3XoW9zVwFbLTnF/icZR/uj/AIbMimWYNh4432Lyeuj0NPHfGVpRfyrWS1Vu9DcVg3DVarfy7upiU68oO8ZNPqnYsUuJ1dEpXXSSTRbxfRj8dljMLmNGnQp1V8zUXp88dlJ8px/Uq43hs6WrV4/mjt59DF+whBmAiABFsUWwG5mJYWwXC4AFitWwmZ3T9S1cW4gM94J9xDOGXfc0cRVyxfW2hkTndB0XnNFqTuvMpVS41p5lWcLuyM9OnTlQfgafPyX6k9b6DKtdUY9bLT+d5TjjHL8Nr95nraShWcu0sPQ8D2lqtYlSXJJ+57pttbHg+1ELYhrmoxv56/Row5Js2S6L6q3WZc9Qm0UeG1dMr8i4yGbJVEVRFepIsSWhDlFkloqVERyRalC5e4Hwh4mp82lOLWbv/wBqLE+lTX7KcOyUnUkvmqfd7oLb1d36G3HEyp63uuhZktLLRJWS8CliNi3+L6Mf29mvQxKqU7rz8SliH80V4srcLllbXVXJp6z8F9WdWPJyz2c7xx0QTd5iTeokHrJ941MWjRE9ImzWGwjoPjDmysdInXY1K+5Ip2GSmR7h9xv0Lgvk9Fw2up2XXRvu5p9UaeG4lGEnTk9E7K/Luvz/AGPK4Sq47FqGIzSvLpuuvIfDl2zPlOj1j4ZSeuSOuujf7geX/wBRktMq9WBH2dD5onQogGpgKDAAAVAgAQFTEvVmdHmAE6OjHok/D5sih97yYoEGiM/iWrjfoySwAcmzbJehHY552n/9yr4wXlkiKBOfRefZUobmnMAEzbPoik9CO4AGQYktmev7KRSw0Lc3JvveZr6JABWPZl5f1NhlTEoAK17MskVD/wAi8yf8T8EAG/g9MjyeyrD7vmwjugAtgi/ESswAPgn5IQiAAgZLTJIMAOjHow37GOQABqZn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243513" y="-1195388"/>
            <a:ext cx="33147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AutoShape 4" descr="data:image/jpeg;base64,/9j/4AAQSkZJRgABAQAAAQABAAD/2wCEAAkGBxQPEBUUEBQUFBUUFBQUFBQQFBQUFBQUFBQXFxQVFBQYHCggGBolGxQUITEhJSkrLi4uFx8zODMsNygtLisBCgoKDg0OGhAQGiwkICQsLCwsLCwsLCwsLCwsLCwsLCwsLCwsLCwsLCwsLCwsLCwsLCwsLCwsLCwsLCwsLCwsLP/AABEIAMMBAgMBIgACEQEDEQH/xAAcAAABBQEBAQAAAAAAAAAAAAAAAQIDBAUHBgj/xAA6EAACAQIEAwYDBwMDBQAAAAAAAQIDEQQSITEFQVEGYXGBkaETIrEHMkJSwdHwFHLhFWLxIyQzNIL/xAAZAQADAQEBAAAAAAAAAAAAAAAAAQIDBAX/xAAkEQADAQACAgEFAAMAAAAAAAAAARECEiEDMUEEEyIyUWGRsf/aAAwDAQACEQMRAD8A6mkFh1gsdRziWFsLYWwgEsAthbBQEsFh1hbBRjbC2HJAKgJYLDrBYKAgWFBsVCAA2U0tyjX4zRp6Skr92tvQTY0maItjHp9psM3b4sV43Ro0MbTqfcnGXg0xckOE9gsLFjrDohoWHWFsIBtgsOsFgGNFsLYUAG2Cw6wWFQGWEsSWCwUIRNCNEthrQUZHYCSwAEKwC2FsXSBBbC2FsFAbYVIdYLBQEFsLYUVGIDYthtRpK8nZLrsFCDHU7mZ2P47Toff09DA7V9r1RvTor5+bf4fFHM+J8YlNtzm22Q9FrNOl4ztzFO0bePL1ZlYv7QGlpGN/7ro5bieJ2+7quhThXlKV+XIh6LWD3vEe2FettPKukdF6mO+KTekpPzfvYxqadvclw9RvfVdHuiXotZNaOLfOzXVF7B49xd4trw/wYnwr9U+QkKsqT+bbryM26apQ6XwXtbODSqPNHx1R0HA4qNaClBpp807nBKFfmvNHo+znaWdCScXdfii9n5E58jx79E78S16Ow2CxQ4Rxanio3g9ecXuv8GidWdrSqOZprpiWAUB0UALCgFGIAtgFQEsFhQsAxthLD7CCoQbYBQChCtYB1gsaUgSwthRbBQG2FsKkKkKgJYLDrBYKMZJ2Oeds+1rU3SoPVaOW9nzy966mp9oPaT+mpulTlapJfM1vGNuXezlMq+WDm93t3LkZ62a+Px3si4ljMu71f1e5hzjKrrsu7mWqVB1pXle2/iaE8OlZIxezoz4+RiUMCaFLD2RdpYclVEz5m+fCkU4UrEkKNtUWXTG03rqHNg/Gh9JJ8v53E0KObRrwYtFe3uWpQs+7f12BMfAw8Tg5U3pyuUcNxSUZ/Om9d1z7mj2PwlVXsec4lw3JUzR1Sf02K9+zLePlHteyfGNYyi9Vb/hnXMLVU4qS5pM+bOB4qVOa5cu7zO4djOJfEhl5NJq+6Zn49fb3H6Zn5M8835R6mwCgdtOWCBYUBUAAACjEAdYLCoDQsOsIFGNAcAUCqLYBS6RBBRUhQo4IgFAVCARYurkhKW1k3fpZbsmPOdvMb8LCSSes/l8uftcVGlWci7R4p167d288t3vZGZxJZlZdy8gqzvUb6J+5NhIfE17/AKMw2zr8a+CTDYfKl0JlTLWWwmWxlpw7fHgijTFyEqQjRFNYiGVMhlDUt2GTiHYmhkHYsud7Lov8r6kEIEiiWjMtYadpev03JMbQzK/P+bFaCNmFO8EUQzyawPztrlG9uuu386HROwkrZHf+X28v1POwwTlPKvxXSN/s0skkltJ8tlZpervfyOTzbEsLs6ZEcQ4Od4LrzJz0M75JM83WY4JYLChYqiABbAFAQLChYVGJYLChYKEG2FFAKBUSFAC6IUAFFQEFAAoAeG+05f8ATi+l145rfon6nujwP2oK9OHc3fz2+gm+isLs5HXWvi7v00XobPCaFooy68LysjewSyxRhtw7PEux0ojHEnmiFoyfZ2oRoax7kMchVFQQLCOVhJVAooPQPuKlXFKPMY8TKWy06lrRnqGrQR6bhuHzw71+p4vC1JRfP2Pb9mMZGcZxi7SaXyve6vt4i3rozCVL4bjJ/hvp4XaLWFgqcE1z+bwU2nH0uafFuGOUFKNm1e66pc/qUOHQuowl4672sv8AKOPfsu9U9jwireOv8fM0jC4fJXhlemq152NyJ1/Ta/Cfw4PPn8qKAoHTTGAAAKhAAAChAAACjgWAACiKgo1ClUIKAgoqOCiiBcKEFPJ/aLhs2ElL8rj7yWp6y5mdo8L8bC1Yc3B28VqvoJseemcMhTS36l+myrVjbTo9fL/gsUJXd11MdM7fF7LstjOxGIUWW8XLSy3fsluzLUop+D3e5Jvygrxa6N+TIXjNdU0Qf1cIt63d9R0q6qRSS87EwX3WXI1FLwF+9onv1KOGXzWb56LoXcS8sJWV9NPHkKFrVVGyw8YrNLd7eHUqyxyVl6FnFVVN6bJK3hbQz44TO9Xs76DS/plpt/qaWFxV5ap9FoalOg5NZJNSulGUd3fRL1a9CjhoqGy9S5CdtVys/NMelfQlV7Om9j8VDEU0t3CKi3JpydvxPq3+nrU7R8MlRrOtB6XVk31tp7GP2BxPw6qj+dqx7rtRRzYab3tCb9Itr3MeHT/wRePkS+Gc04rxVqEY7u2Zro5O6a/nLvPf9huMPF4VOf36byS79NH6HJq9bPUm/wA36JJfQ6F9lNP/ALerJ86tvSK/crGeOlDo+p8efstv2mj3QDQOqnlDgETC4UQoCAFGKAgBQAUQAoFO4txlxblUqDrioZcW4qEHgNFuKhB1xJq6sJcAo4ch7dcN/p8ROy+Wfzx89/e55vg8XKc027K1rfzwOofaTw91KMakVf4Sbl/a7HOeH2i7r8WpOmjo8eW1US1cOo1L63lGWrb3Vnp5JmVXw2d21y63sbeNhmSfNaooVKmZaenQzZ0QzZ4RfoWaEVHltsPUBctvFh2/YcEvRUw8W69+VmaKhe6ZHRo2dyeOjKyuykoimqNnle3J93eL8C2xenRvqValKz09inEQl30LGJYUr2S8yvCD5+5YorUhRl8Wel7LQ/6kbf8AFnuv5zOrzgp02ntKFmu5o572Sw/yZrapu3mtV9DotH7q8CMu7aOP6jqM4NxnBrDYudKLuoy0t3pO3ir2OlfZnTy4Sb5SrSt5RijwPFcNmr4ipe7+LK3enN/Q6f2LwrpYKlFqzeab/wDqTa9rE4UaO36zfLxf6/4boXEA3p5UFuKNuAUIOC424BQg64XGgFCC3FGgFApXFuR3C5ZZJcW5HcW4DH3FuR3C4gJLi3I7i3ABmNw6rU505bTjKL8GrXOG8Rw88I5U5K06c2u7qrdzv7ndbnP/ALTeG3cKyWk18OT/AN0buPtdeRntVHT9Nua4v5PKTneKfVfUq/Cvv/PMmwyeXLLdaXXNW0ERGjpX8IZU7dfUilZE1WRTq3lp1J5MvikXcPJytpuK1qQyxLhGKtfwGOvruWtT0SjSxFJtLL5lCunB2G1sRL8LtbzuI6jlq9zVvkjJdMSFUt0pFZJCq8dd19DHtGvKnSexVZSoyT3R7rByvA5h2HxNnK3+125aPX2b9jpOFdoPw/QyWp5Di+oXRzThXDP6vE1Iq6Tbk30efX2udQirKyMzs9iIVKEXDS3yyVtVKOjTNI2x6oefyc9T+D7hcaBZhB1wuNuFwFB1wuNuFwCDrhcQQQQdcBoAEM5MW5DmFzHRApNmFzEOYVSFB0luLcizBmFApNcLkWYXMECktypxXAxxNGVKe0lo93GS+7JeBNmFzCg052cj4lhJYao41VZp27pK9lKPVFWrGzZ2KrRhOzlGMmtVmSdn3X2Od9tOH/BrtxVo1LzXS7fzL1+plrMR2Y83Jw8vMZGFiVoq4mtkWmr7jA6GyZlStB8hsa1RrSFvFkM6VT+amkYutFimsu7RNTnHmyisNJ7zfloW6GCj+K78W2aZI1mDauMV7RvLrZaLzLOEq5ntv1Flh0tlYKcbMnaJybPCa/wc9nZ5NPVaHUsHib0k3+Vu/gjkdHWaXke/rY1YfCTbevw2kn+aSt+7OfyL8kDzyLHZnEKNarFfdc5et7/qepucz7A13JQe93L3kzo2Pm4QzRV7b+HU6pEjl8v7E1wuYT4zLohseMS6IrgzLkjfuLcxP9Zf5fcb/q8uiFwYVG7cLmNDjHWPoyR8Yjyi/YXBhUatwuY74x0j7klPi0X95Ne4+LCo1bgUP9Rh+YBRh0U84ucp/EGTxSW7R1QzpoZgzmRU4oltd+xA+KvovcOIU3s4uY8++Ky7iKePm+foHEOR6T4gjrrqvU8t8VvdiZw4hT07xsPzIilxOCe78bHncwucOIU3K3Fl+BepidoJPE0rO14/NHT1Xn+iG5xk8Qk7Pd8hPKKzpp1Hi5qzZWnTvI3uP4NRm5U3dPfub/Qxmji3h5cPTxpaVF2K1Z3LUokFSIuzRMrKJapEeUmpIvKJZNHUdGGo+nT105lqjRSTcvLvHqIhDuE0s1VPkt/AqdqePOakk/kV1Fdy0uN4nxSNKDhTfzSupNcovfzPOYai8TWhTW0n83dBav8AYnCuqxacR077OaGSFK/5b+uv6nQ8TiowjeT25c2n3HieHL4aSjpZJaD8TiW73Z2Lw2U4d7rLVRwu8sna+mnLlzGwWa+RqVt0t/Qw4YhtPxa9BFPTQNJJjWKjcbtuCkZNPiM4q17rpJJ/U1+FpVqcnL5ZJ2TWz0vZr126Evoh4YXFzDa9KVN2krfR+D5jFICSbMGYhzhnACfMBDnEAChLESe7ZHmLf9Iu8Y8J3m5mV7gmTf0j6j1hO8IBXuFyw8MRzoW3aEMjzBmBpdfYjzABJmFTGJ21IpV7b/xjWfkaTDFYnLotyClBtX5vVvnbkQJOckurNG1vLbxIvybrM6RVxKSWX1MDFUskrcuRvyjc81xXFWxEafJxfqmrfqcvkfLs6vGoPb0K1aY6UrFarMxf+DozqexXUJKdQp5xyq2GqD2jWpVbamfxDit7qLv3/sUsVim9L6dxSZRk3/Aq1bnruwfDbRdaW8tI/wBq/d/Q8rgMG69SMFzfzPpFbnUuHUFTgoxVkkkl0SNvDmsx8riheg7FPGVLRbLb2ZnYzWy6tHb6RyLtkS+WKX87wvoMryEm9DDXs3XoW9zVwFbLTnF/icZR/uj/AIbMimWYNh4432Lyeuj0NPHfGVpRfyrWS1Vu9DcVg3DVarfy7upiU68oO8ZNPqnYsUuJ1dEpXXSSTRbxfRj8dljMLmNGnQp1V8zUXp88dlJ8px/Uq43hs6WrV4/mjt59DF+whBmAiABFsUWwG5mJYWwXC4AFitWwmZ3T9S1cW4gM94J9xDOGXfc0cRVyxfW2hkTndB0XnNFqTuvMpVS41p5lWcLuyM9OnTlQfgafPyX6k9b6DKtdUY9bLT+d5TjjHL8Nr95nraShWcu0sPQ8D2lqtYlSXJJ+57pttbHg+1ELYhrmoxv56/Row5Js2S6L6q3WZc9Qm0UeG1dMr8i4yGbJVEVRFepIsSWhDlFkloqVERyRalC5e4Hwh4mp82lOLWbv/wBqLE+lTX7KcOyUnUkvmqfd7oLb1d36G3HEyp63uuhZktLLRJWS8CliNi3+L6Mf29mvQxKqU7rz8SliH80V4srcLllbXVXJp6z8F9WdWPJyz2c7xx0QTd5iTeokHrJ941MWjRE9ImzWGwjoPjDmysdInXY1K+5Ip2GSmR7h9xv0Lgvk9Fw2up2XXRvu5p9UaeG4lGEnTk9E7K/Luvz/AGPK4Sq47FqGIzSvLpuuvIfDl2zPlOj1j4ZSeuSOuujf7geX/wBRktMq9WBH2dD5onQogGpgKDAAAVAgAQFTEvVmdHmAE6OjHok/D5sih97yYoEGiM/iWrjfoySwAcmzbJehHY552n/9yr4wXlkiKBOfRefZUobmnMAEzbPoik9CO4AGQYktmev7KRSw0Lc3JvveZr6JABWPZl5f1NhlTEoAK17MskVD/wAi8yf8T8EAG/g9MjyeyrD7vmwjugAtgi/ESswAPgn5IQiAAgZLTJIMAOjHow37GOQABqZn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5913" y="-1042988"/>
            <a:ext cx="33147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6326" name="Picture 6" descr="Personal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r="18150"/>
          <a:stretch/>
        </p:blipFill>
        <p:spPr bwMode="auto">
          <a:xfrm>
            <a:off x="2480650" y="2144966"/>
            <a:ext cx="1692999" cy="20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8" name="Picture 8" descr="http://www.theoriesensorielle.com/wp-content/uploads/2014/06/13-Bruno-Olshausen-Berkeley-neurosciences_cognitives-non-conscient-inconscient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45" y="2144966"/>
            <a:ext cx="1641149" cy="20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535" y="1470652"/>
            <a:ext cx="192965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Field &amp;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Olshausen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 were the first (1996) to consider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the question of dictionary learning,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in the context of studying the simple cells in the visual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cortex</a:t>
            </a: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67" y="1294047"/>
            <a:ext cx="6566566" cy="482757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AutoShape 2" descr="data:image/jpeg;base64,/9j/4AAQSkZJRgABAQAAAQABAAD/2wCEAAkGBxQPEBUUEBQUFBUUFBQUFBQQFBQUFBQUFBQXFxQVFBQYHCggGBolGxQUITEhJSkrLi4uFx8zODMsNygtLisBCgoKDg0OGhAQGiwkICQsLCwsLCwsLCwsLCwsLCwsLCwsLCwsLCwsLCwsLCwsLCwsLCwsLCwsLCwsLCwsLCwsLP/AABEIAMMBAgMBIgACEQEDEQH/xAAcAAABBQEBAQAAAAAAAAAAAAAAAQIDBAUHBgj/xAA6EAACAQIEAwYDBwMDBQAAAAAAAQIDEQQSITEFQVEGYXGBkaETIrEHMkJSwdHwFHLhFWLxIyQzNIL/xAAZAQADAQEBAAAAAAAAAAAAAAAAAQIDBAX/xAAkEQADAQACAgEFAAMAAAAAAAAAARECEiEDMUEEEyIyUWGRsf/aAAwDAQACEQMRAD8A6mkFh1gsdRziWFsLYWwgEsAthbBQEsFh1hbBRjbC2HJAKgJYLDrBYKAgWFBsVCAA2U0tyjX4zRp6Skr92tvQTY0maItjHp9psM3b4sV43Ro0MbTqfcnGXg0xckOE9gsLFjrDohoWHWFsIBtgsOsFgGNFsLYUAG2Cw6wWFQGWEsSWCwUIRNCNEthrQUZHYCSwAEKwC2FsXSBBbC2FsFAbYVIdYLBQEFsLYUVGIDYthtRpK8nZLrsFCDHU7mZ2P47Toff09DA7V9r1RvTor5+bf4fFHM+J8YlNtzm22Q9FrNOl4ztzFO0bePL1ZlYv7QGlpGN/7ro5bieJ2+7quhThXlKV+XIh6LWD3vEe2FettPKukdF6mO+KTekpPzfvYxqadvclw9RvfVdHuiXotZNaOLfOzXVF7B49xd4trw/wYnwr9U+QkKsqT+bbryM26apQ6XwXtbODSqPNHx1R0HA4qNaClBpp807nBKFfmvNHo+znaWdCScXdfii9n5E58jx79E78S16Ow2CxQ4Rxanio3g9ecXuv8GidWdrSqOZprpiWAUB0UALCgFGIAtgFQEsFhQsAxthLD7CCoQbYBQChCtYB1gsaUgSwthRbBQG2FsKkKkKgJYLDrBYKMZJ2Oeds+1rU3SoPVaOW9nzy966mp9oPaT+mpulTlapJfM1vGNuXezlMq+WDm93t3LkZ62a+Px3si4ljMu71f1e5hzjKrrsu7mWqVB1pXle2/iaE8OlZIxezoz4+RiUMCaFLD2RdpYclVEz5m+fCkU4UrEkKNtUWXTG03rqHNg/Gh9JJ8v53E0KObRrwYtFe3uWpQs+7f12BMfAw8Tg5U3pyuUcNxSUZ/Om9d1z7mj2PwlVXsec4lw3JUzR1Sf02K9+zLePlHteyfGNYyi9Vb/hnXMLVU4qS5pM+bOB4qVOa5cu7zO4djOJfEhl5NJq+6Zn49fb3H6Zn5M8835R6mwCgdtOWCBYUBUAAACjEAdYLCoDQsOsIFGNAcAUCqLYBS6RBBRUhQo4IgFAVCARYurkhKW1k3fpZbsmPOdvMb8LCSSes/l8uftcVGlWci7R4p167d288t3vZGZxJZlZdy8gqzvUb6J+5NhIfE17/AKMw2zr8a+CTDYfKl0JlTLWWwmWxlpw7fHgijTFyEqQjRFNYiGVMhlDUt2GTiHYmhkHYsud7Lov8r6kEIEiiWjMtYadpev03JMbQzK/P+bFaCNmFO8EUQzyawPztrlG9uuu386HROwkrZHf+X28v1POwwTlPKvxXSN/s0skkltJ8tlZpervfyOTzbEsLs6ZEcQ4Od4LrzJz0M75JM83WY4JYLChYqiABbAFAQLChYVGJYLChYKEG2FFAKBUSFAC6IUAFFQEFAAoAeG+05f8ATi+l145rfon6nujwP2oK9OHc3fz2+gm+isLs5HXWvi7v00XobPCaFooy68LysjewSyxRhtw7PEux0ojHEnmiFoyfZ2oRoax7kMchVFQQLCOVhJVAooPQPuKlXFKPMY8TKWy06lrRnqGrQR6bhuHzw71+p4vC1JRfP2Pb9mMZGcZxi7SaXyve6vt4i3rozCVL4bjJ/hvp4XaLWFgqcE1z+bwU2nH0uafFuGOUFKNm1e66pc/qUOHQuowl4672sv8AKOPfsu9U9jwireOv8fM0jC4fJXhlemq152NyJ1/Ta/Cfw4PPn8qKAoHTTGAAAKhAAAChAAACjgWAACiKgo1ClUIKAgoqOCiiBcKEFPJ/aLhs2ElL8rj7yWp6y5mdo8L8bC1Yc3B28VqvoJseemcMhTS36l+myrVjbTo9fL/gsUJXd11MdM7fF7LstjOxGIUWW8XLSy3fsluzLUop+D3e5Jvygrxa6N+TIXjNdU0Qf1cIt63d9R0q6qRSS87EwX3WXI1FLwF+9onv1KOGXzWb56LoXcS8sJWV9NPHkKFrVVGyw8YrNLd7eHUqyxyVl6FnFVVN6bJK3hbQz44TO9Xs76DS/plpt/qaWFxV5ap9FoalOg5NZJNSulGUd3fRL1a9CjhoqGy9S5CdtVys/NMelfQlV7Om9j8VDEU0t3CKi3JpydvxPq3+nrU7R8MlRrOtB6XVk31tp7GP2BxPw6qj+dqx7rtRRzYab3tCb9Itr3MeHT/wRePkS+Gc04rxVqEY7u2Zro5O6a/nLvPf9huMPF4VOf36byS79NH6HJq9bPUm/wA36JJfQ6F9lNP/ALerJ86tvSK/crGeOlDo+p8efstv2mj3QDQOqnlDgETC4UQoCAFGKAgBQAUQAoFO4txlxblUqDrioZcW4qEHgNFuKhB1xJq6sJcAo4ch7dcN/p8ROy+Wfzx89/e55vg8XKc027K1rfzwOofaTw91KMakVf4Sbl/a7HOeH2i7r8WpOmjo8eW1US1cOo1L63lGWrb3Vnp5JmVXw2d21y63sbeNhmSfNaooVKmZaenQzZ0QzZ4RfoWaEVHltsPUBctvFh2/YcEvRUw8W69+VmaKhe6ZHRo2dyeOjKyuykoimqNnle3J93eL8C2xenRvqValKz09inEQl30LGJYUr2S8yvCD5+5YorUhRl8Wel7LQ/6kbf8AFnuv5zOrzgp02ntKFmu5o572Sw/yZrapu3mtV9DotH7q8CMu7aOP6jqM4NxnBrDYudKLuoy0t3pO3ir2OlfZnTy4Sb5SrSt5RijwPFcNmr4ipe7+LK3enN/Q6f2LwrpYKlFqzeab/wDqTa9rE4UaO36zfLxf6/4boXEA3p5UFuKNuAUIOC424BQg64XGgFCC3FGgFApXFuR3C5ZZJcW5HcW4DH3FuR3C4gJLi3I7i3ABmNw6rU505bTjKL8GrXOG8Rw88I5U5K06c2u7qrdzv7ndbnP/ALTeG3cKyWk18OT/AN0buPtdeRntVHT9Nua4v5PKTneKfVfUq/Cvv/PMmwyeXLLdaXXNW0ERGjpX8IZU7dfUilZE1WRTq3lp1J5MvikXcPJytpuK1qQyxLhGKtfwGOvruWtT0SjSxFJtLL5lCunB2G1sRL8LtbzuI6jlq9zVvkjJdMSFUt0pFZJCq8dd19DHtGvKnSexVZSoyT3R7rByvA5h2HxNnK3+125aPX2b9jpOFdoPw/QyWp5Di+oXRzThXDP6vE1Iq6Tbk30efX2udQirKyMzs9iIVKEXDS3yyVtVKOjTNI2x6oefyc9T+D7hcaBZhB1wuNuFwFB1wuNuFwCDrhcQQQQdcBoAEM5MW5DmFzHRApNmFzEOYVSFB0luLcizBmFApNcLkWYXMECktypxXAxxNGVKe0lo93GS+7JeBNmFzCg052cj4lhJYao41VZp27pK9lKPVFWrGzZ2KrRhOzlGMmtVmSdn3X2Od9tOH/BrtxVo1LzXS7fzL1+plrMR2Y83Jw8vMZGFiVoq4mtkWmr7jA6GyZlStB8hsa1RrSFvFkM6VT+amkYutFimsu7RNTnHmyisNJ7zfloW6GCj+K78W2aZI1mDauMV7RvLrZaLzLOEq5ntv1Flh0tlYKcbMnaJybPCa/wc9nZ5NPVaHUsHib0k3+Vu/gjkdHWaXke/rY1YfCTbevw2kn+aSt+7OfyL8kDzyLHZnEKNarFfdc5et7/qepucz7A13JQe93L3kzo2Pm4QzRV7b+HU6pEjl8v7E1wuYT4zLohseMS6IrgzLkjfuLcxP9Zf5fcb/q8uiFwYVG7cLmNDjHWPoyR8Yjyi/YXBhUatwuY74x0j7klPi0X95Ne4+LCo1bgUP9Rh+YBRh0U84ucp/EGTxSW7R1QzpoZgzmRU4oltd+xA+KvovcOIU3s4uY8++Ky7iKePm+foHEOR6T4gjrrqvU8t8VvdiZw4hT07xsPzIilxOCe78bHncwucOIU3K3Fl+BepidoJPE0rO14/NHT1Xn+iG5xk8Qk7Pd8hPKKzpp1Hi5qzZWnTvI3uP4NRm5U3dPfub/Qxmji3h5cPTxpaVF2K1Z3LUokFSIuzRMrKJapEeUmpIvKJZNHUdGGo+nT105lqjRSTcvLvHqIhDuE0s1VPkt/AqdqePOakk/kV1Fdy0uN4nxSNKDhTfzSupNcovfzPOYai8TWhTW0n83dBav8AYnCuqxacR077OaGSFK/5b+uv6nQ8TiowjeT25c2n3HieHL4aSjpZJaD8TiW73Z2Lw2U4d7rLVRwu8sna+mnLlzGwWa+RqVt0t/Qw4YhtPxa9BFPTQNJJjWKjcbtuCkZNPiM4q17rpJJ/U1+FpVqcnL5ZJ2TWz0vZr126Evoh4YXFzDa9KVN2krfR+D5jFICSbMGYhzhnACfMBDnEAChLESe7ZHmLf9Iu8Y8J3m5mV7gmTf0j6j1hO8IBXuFyw8MRzoW3aEMjzBmBpdfYjzABJmFTGJ21IpV7b/xjWfkaTDFYnLotyClBtX5vVvnbkQJOckurNG1vLbxIvybrM6RVxKSWX1MDFUskrcuRvyjc81xXFWxEafJxfqmrfqcvkfLs6vGoPb0K1aY6UrFarMxf+DozqexXUJKdQp5xyq2GqD2jWpVbamfxDit7qLv3/sUsVim9L6dxSZRk3/Aq1bnruwfDbRdaW8tI/wBq/d/Q8rgMG69SMFzfzPpFbnUuHUFTgoxVkkkl0SNvDmsx8riheg7FPGVLRbLb2ZnYzWy6tHb6RyLtkS+WKX87wvoMryEm9DDXs3XoW9zVwFbLTnF/icZR/uj/AIbMimWYNh4432Lyeuj0NPHfGVpRfyrWS1Vu9DcVg3DVarfy7upiU68oO8ZNPqnYsUuJ1dEpXXSSTRbxfRj8dljMLmNGnQp1V8zUXp88dlJ8px/Uq43hs6WrV4/mjt59DF+whBmAiABFsUWwG5mJYWwXC4AFitWwmZ3T9S1cW4gM94J9xDOGXfc0cRVyxfW2hkTndB0XnNFqTuvMpVS41p5lWcLuyM9OnTlQfgafPyX6k9b6DKtdUY9bLT+d5TjjHL8Nr95nraShWcu0sPQ8D2lqtYlSXJJ+57pttbHg+1ELYhrmoxv56/Row5Js2S6L6q3WZc9Qm0UeG1dMr8i4yGbJVEVRFepIsSWhDlFkloqVERyRalC5e4Hwh4mp82lOLWbv/wBqLE+lTX7KcOyUnUkvmqfd7oLb1d36G3HEyp63uuhZktLLRJWS8CliNi3+L6Mf29mvQxKqU7rz8SliH80V4srcLllbXVXJp6z8F9WdWPJyz2c7xx0QTd5iTeokHrJ941MWjRE9ImzWGwjoPjDmysdInXY1K+5Ip2GSmR7h9xv0Lgvk9Fw2up2XXRvu5p9UaeG4lGEnTk9E7K/Luvz/AGPK4Sq47FqGIzSvLpuuvIfDl2zPlOj1j4ZSeuSOuujf7geX/wBRktMq9WBH2dD5onQogGpgKDAAAVAgAQFTEvVmdHmAE6OjHok/D5sih97yYoEGiM/iWrjfoySwAcmzbJehHY552n/9yr4wXlkiKBOfRefZUobmnMAEzbPoik9CO4AGQYktmev7KRSw0Lc3JvveZr6JABWPZl5f1NhlTEoAK17MskVD/wAi8yf8T8EAG/g9MjyeyrD7vmwjugAtgi/ESswAPgn5IQiAAgZLTJIMAOjHow37GOQABqZn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243513" y="-1195388"/>
            <a:ext cx="33147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AutoShape 4" descr="data:image/jpeg;base64,/9j/4AAQSkZJRgABAQAAAQABAAD/2wCEAAkGBxQPEBUUEBQUFBUUFBQUFBQQFBQUFBQUFBQXFxQVFBQYHCggGBolGxQUITEhJSkrLi4uFx8zODMsNygtLisBCgoKDg0OGhAQGiwkICQsLCwsLCwsLCwsLCwsLCwsLCwsLCwsLCwsLCwsLCwsLCwsLCwsLCwsLCwsLCwsLCwsLP/AABEIAMMBAgMBIgACEQEDEQH/xAAcAAABBQEBAQAAAAAAAAAAAAAAAQIDBAUHBgj/xAA6EAACAQIEAwYDBwMDBQAAAAAAAQIDEQQSITEFQVEGYXGBkaETIrEHMkJSwdHwFHLhFWLxIyQzNIL/xAAZAQADAQEBAAAAAAAAAAAAAAAAAQIDBAX/xAAkEQADAQACAgEFAAMAAAAAAAAAARECEiEDMUEEEyIyUWGRsf/aAAwDAQACEQMRAD8A6mkFh1gsdRziWFsLYWwgEsAthbBQEsFh1hbBRjbC2HJAKgJYLDrBYKAgWFBsVCAA2U0tyjX4zRp6Skr92tvQTY0maItjHp9psM3b4sV43Ro0MbTqfcnGXg0xckOE9gsLFjrDohoWHWFsIBtgsOsFgGNFsLYUAG2Cw6wWFQGWEsSWCwUIRNCNEthrQUZHYCSwAEKwC2FsXSBBbC2FsFAbYVIdYLBQEFsLYUVGIDYthtRpK8nZLrsFCDHU7mZ2P47Toff09DA7V9r1RvTor5+bf4fFHM+J8YlNtzm22Q9FrNOl4ztzFO0bePL1ZlYv7QGlpGN/7ro5bieJ2+7quhThXlKV+XIh6LWD3vEe2FettPKukdF6mO+KTekpPzfvYxqadvclw9RvfVdHuiXotZNaOLfOzXVF7B49xd4trw/wYnwr9U+QkKsqT+bbryM26apQ6XwXtbODSqPNHx1R0HA4qNaClBpp807nBKFfmvNHo+znaWdCScXdfii9n5E58jx79E78S16Ow2CxQ4Rxanio3g9ecXuv8GidWdrSqOZprpiWAUB0UALCgFGIAtgFQEsFhQsAxthLD7CCoQbYBQChCtYB1gsaUgSwthRbBQG2FsKkKkKgJYLDrBYKMZJ2Oeds+1rU3SoPVaOW9nzy966mp9oPaT+mpulTlapJfM1vGNuXezlMq+WDm93t3LkZ62a+Px3si4ljMu71f1e5hzjKrrsu7mWqVB1pXle2/iaE8OlZIxezoz4+RiUMCaFLD2RdpYclVEz5m+fCkU4UrEkKNtUWXTG03rqHNg/Gh9JJ8v53E0KObRrwYtFe3uWpQs+7f12BMfAw8Tg5U3pyuUcNxSUZ/Om9d1z7mj2PwlVXsec4lw3JUzR1Sf02K9+zLePlHteyfGNYyi9Vb/hnXMLVU4qS5pM+bOB4qVOa5cu7zO4djOJfEhl5NJq+6Zn49fb3H6Zn5M8835R6mwCgdtOWCBYUBUAAACjEAdYLCoDQsOsIFGNAcAUCqLYBS6RBBRUhQo4IgFAVCARYurkhKW1k3fpZbsmPOdvMb8LCSSes/l8uftcVGlWci7R4p167d288t3vZGZxJZlZdy8gqzvUb6J+5NhIfE17/AKMw2zr8a+CTDYfKl0JlTLWWwmWxlpw7fHgijTFyEqQjRFNYiGVMhlDUt2GTiHYmhkHYsud7Lov8r6kEIEiiWjMtYadpev03JMbQzK/P+bFaCNmFO8EUQzyawPztrlG9uuu386HROwkrZHf+X28v1POwwTlPKvxXSN/s0skkltJ8tlZpervfyOTzbEsLs6ZEcQ4Od4LrzJz0M75JM83WY4JYLChYqiABbAFAQLChYVGJYLChYKEG2FFAKBUSFAC6IUAFFQEFAAoAeG+05f8ATi+l145rfon6nujwP2oK9OHc3fz2+gm+isLs5HXWvi7v00XobPCaFooy68LysjewSyxRhtw7PEux0ojHEnmiFoyfZ2oRoax7kMchVFQQLCOVhJVAooPQPuKlXFKPMY8TKWy06lrRnqGrQR6bhuHzw71+p4vC1JRfP2Pb9mMZGcZxi7SaXyve6vt4i3rozCVL4bjJ/hvp4XaLWFgqcE1z+bwU2nH0uafFuGOUFKNm1e66pc/qUOHQuowl4672sv8AKOPfsu9U9jwireOv8fM0jC4fJXhlemq152NyJ1/Ta/Cfw4PPn8qKAoHTTGAAAKhAAAChAAACjgWAACiKgo1ClUIKAgoqOCiiBcKEFPJ/aLhs2ElL8rj7yWp6y5mdo8L8bC1Yc3B28VqvoJseemcMhTS36l+myrVjbTo9fL/gsUJXd11MdM7fF7LstjOxGIUWW8XLSy3fsluzLUop+D3e5Jvygrxa6N+TIXjNdU0Qf1cIt63d9R0q6qRSS87EwX3WXI1FLwF+9onv1KOGXzWb56LoXcS8sJWV9NPHkKFrVVGyw8YrNLd7eHUqyxyVl6FnFVVN6bJK3hbQz44TO9Xs76DS/plpt/qaWFxV5ap9FoalOg5NZJNSulGUd3fRL1a9CjhoqGy9S5CdtVys/NMelfQlV7Om9j8VDEU0t3CKi3JpydvxPq3+nrU7R8MlRrOtB6XVk31tp7GP2BxPw6qj+dqx7rtRRzYab3tCb9Itr3MeHT/wRePkS+Gc04rxVqEY7u2Zro5O6a/nLvPf9huMPF4VOf36byS79NH6HJq9bPUm/wA36JJfQ6F9lNP/ALerJ86tvSK/crGeOlDo+p8efstv2mj3QDQOqnlDgETC4UQoCAFGKAgBQAUQAoFO4txlxblUqDrioZcW4qEHgNFuKhB1xJq6sJcAo4ch7dcN/p8ROy+Wfzx89/e55vg8XKc027K1rfzwOofaTw91KMakVf4Sbl/a7HOeH2i7r8WpOmjo8eW1US1cOo1L63lGWrb3Vnp5JmVXw2d21y63sbeNhmSfNaooVKmZaenQzZ0QzZ4RfoWaEVHltsPUBctvFh2/YcEvRUw8W69+VmaKhe6ZHRo2dyeOjKyuykoimqNnle3J93eL8C2xenRvqValKz09inEQl30LGJYUr2S8yvCD5+5YorUhRl8Wel7LQ/6kbf8AFnuv5zOrzgp02ntKFmu5o572Sw/yZrapu3mtV9DotH7q8CMu7aOP6jqM4NxnBrDYudKLuoy0t3pO3ir2OlfZnTy4Sb5SrSt5RijwPFcNmr4ipe7+LK3enN/Q6f2LwrpYKlFqzeab/wDqTa9rE4UaO36zfLxf6/4boXEA3p5UFuKNuAUIOC424BQg64XGgFCC3FGgFApXFuR3C5ZZJcW5HcW4DH3FuR3C4gJLi3I7i3ABmNw6rU505bTjKL8GrXOG8Rw88I5U5K06c2u7qrdzv7ndbnP/ALTeG3cKyWk18OT/AN0buPtdeRntVHT9Nua4v5PKTneKfVfUq/Cvv/PMmwyeXLLdaXXNW0ERGjpX8IZU7dfUilZE1WRTq3lp1J5MvikXcPJytpuK1qQyxLhGKtfwGOvruWtT0SjSxFJtLL5lCunB2G1sRL8LtbzuI6jlq9zVvkjJdMSFUt0pFZJCq8dd19DHtGvKnSexVZSoyT3R7rByvA5h2HxNnK3+125aPX2b9jpOFdoPw/QyWp5Di+oXRzThXDP6vE1Iq6Tbk30efX2udQirKyMzs9iIVKEXDS3yyVtVKOjTNI2x6oefyc9T+D7hcaBZhB1wuNuFwFB1wuNuFwCDrhcQQQQdcBoAEM5MW5DmFzHRApNmFzEOYVSFB0luLcizBmFApNcLkWYXMECktypxXAxxNGVKe0lo93GS+7JeBNmFzCg052cj4lhJYao41VZp27pK9lKPVFWrGzZ2KrRhOzlGMmtVmSdn3X2Od9tOH/BrtxVo1LzXS7fzL1+plrMR2Y83Jw8vMZGFiVoq4mtkWmr7jA6GyZlStB8hsa1RrSFvFkM6VT+amkYutFimsu7RNTnHmyisNJ7zfloW6GCj+K78W2aZI1mDauMV7RvLrZaLzLOEq5ntv1Flh0tlYKcbMnaJybPCa/wc9nZ5NPVaHUsHib0k3+Vu/gjkdHWaXke/rY1YfCTbevw2kn+aSt+7OfyL8kDzyLHZnEKNarFfdc5et7/qepucz7A13JQe93L3kzo2Pm4QzRV7b+HU6pEjl8v7E1wuYT4zLohseMS6IrgzLkjfuLcxP9Zf5fcb/q8uiFwYVG7cLmNDjHWPoyR8Yjyi/YXBhUatwuY74x0j7klPi0X95Ne4+LCo1bgUP9Rh+YBRh0U84ucp/EGTxSW7R1QzpoZgzmRU4oltd+xA+KvovcOIU3s4uY8++Ky7iKePm+foHEOR6T4gjrrqvU8t8VvdiZw4hT07xsPzIilxOCe78bHncwucOIU3K3Fl+BepidoJPE0rO14/NHT1Xn+iG5xk8Qk7Pd8hPKKzpp1Hi5qzZWnTvI3uP4NRm5U3dPfub/Qxmji3h5cPTxpaVF2K1Z3LUokFSIuzRMrKJapEeUmpIvKJZNHUdGGo+nT105lqjRSTcvLvHqIhDuE0s1VPkt/AqdqePOakk/kV1Fdy0uN4nxSNKDhTfzSupNcovfzPOYai8TWhTW0n83dBav8AYnCuqxacR077OaGSFK/5b+uv6nQ8TiowjeT25c2n3HieHL4aSjpZJaD8TiW73Z2Lw2U4d7rLVRwu8sna+mnLlzGwWa+RqVt0t/Qw4YhtPxa9BFPTQNJJjWKjcbtuCkZNPiM4q17rpJJ/U1+FpVqcnL5ZJ2TWz0vZr126Evoh4YXFzDa9KVN2krfR+D5jFICSbMGYhzhnACfMBDnEAChLESe7ZHmLf9Iu8Y8J3m5mV7gmTf0j6j1hO8IBXuFyw8MRzoW3aEMjzBmBpdfYjzABJmFTGJ21IpV7b/xjWfkaTDFYnLotyClBtX5vVvnbkQJOckurNG1vLbxIvybrM6RVxKSWX1MDFUskrcuRvyjc81xXFWxEafJxfqmrfqcvkfLs6vGoPb0K1aY6UrFarMxf+DozqexXUJKdQp5xyq2GqD2jWpVbamfxDit7qLv3/sUsVim9L6dxSZRk3/Aq1bnruwfDbRdaW8tI/wBq/d/Q8rgMG69SMFzfzPpFbnUuHUFTgoxVkkkl0SNvDmsx8riheg7FPGVLRbLb2ZnYzWy6tHb6RyLtkS+WKX87wvoMryEm9DDXs3XoW9zVwFbLTnF/icZR/uj/AIbMimWYNh4432Lyeuj0NPHfGVpRfyrWS1Vu9DcVg3DVarfy7upiU68oO8ZNPqnYsUuJ1dEpXXSSTRbxfRj8dljMLmNGnQp1V8zUXp88dlJ8px/Uq43hs6WrV4/mjt59DF+whBmAiABFsUWwG5mJYWwXC4AFitWwmZ3T9S1cW4gM94J9xDOGXfc0cRVyxfW2hkTndB0XnNFqTuvMpVS41p5lWcLuyM9OnTlQfgafPyX6k9b6DKtdUY9bLT+d5TjjHL8Nr95nraShWcu0sPQ8D2lqtYlSXJJ+57pttbHg+1ELYhrmoxv56/Row5Js2S6L6q3WZc9Qm0UeG1dMr8i4yGbJVEVRFepIsSWhDlFkloqVERyRalC5e4Hwh4mp82lOLWbv/wBqLE+lTX7KcOyUnUkvmqfd7oLb1d36G3HEyp63uuhZktLLRJWS8CliNi3+L6Mf29mvQxKqU7rz8SliH80V4srcLllbXVXJp6z8F9WdWPJyz2c7xx0QTd5iTeokHrJ941MWjRE9ImzWGwjoPjDmysdInXY1K+5Ip2GSmR7h9xv0Lgvk9Fw2up2XXRvu5p9UaeG4lGEnTk9E7K/Luvz/AGPK4Sq47FqGIzSvLpuuvIfDl2zPlOj1j4ZSeuSOuujf7geX/wBRktMq9WBH2dD5onQogGpgKDAAAVAgAQFTEvVmdHmAE6OjHok/D5sih97yYoEGiM/iWrjfoySwAcmzbJehHY552n/9yr4wXlkiKBOfRefZUobmnMAEzbPoik9CO4AGQYktmev7KRSw0Lc3JvveZr6JABWPZl5f1NhlTEoAK17MskVD/wAi8yf8T8EAG/g9MjyeyrD7vmwjugAtgi/ESswAPgn5IQiAAgZLTJIMAOjHow37GOQABqZn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5913" y="-1042988"/>
            <a:ext cx="33147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4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Little Bit of History &amp; Background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86" y="862400"/>
            <a:ext cx="7036796" cy="560177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535" y="1470652"/>
            <a:ext cx="192965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Field &amp; </a:t>
            </a:r>
            <a:r>
              <a:rPr lang="en-US" altLang="en-US" sz="2000" dirty="0" err="1" smtClean="0">
                <a:latin typeface="Calibri" pitchFamily="34" charset="0"/>
                <a:cs typeface="Arial" pitchFamily="34" charset="0"/>
              </a:rPr>
              <a:t>Olshausen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 were the first (1996) to consider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the question of dictionary learning,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in the context of studying the simple cells in the visual </a:t>
            </a: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cortex</a:t>
            </a: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3648</Words>
  <Application>Microsoft Office PowerPoint</Application>
  <PresentationFormat>On-screen Show (4:3)</PresentationFormat>
  <Paragraphs>723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elad</cp:lastModifiedBy>
  <cp:revision>159</cp:revision>
  <dcterms:created xsi:type="dcterms:W3CDTF">2014-12-13T03:47:36Z</dcterms:created>
  <dcterms:modified xsi:type="dcterms:W3CDTF">2015-12-26T15:16:04Z</dcterms:modified>
</cp:coreProperties>
</file>