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removePersonalInfoOnSave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2" r:id="rId3"/>
    <p:sldId id="266" r:id="rId4"/>
    <p:sldId id="268" r:id="rId5"/>
    <p:sldId id="295" r:id="rId6"/>
    <p:sldId id="272" r:id="rId7"/>
    <p:sldId id="273" r:id="rId8"/>
    <p:sldId id="274" r:id="rId9"/>
    <p:sldId id="284" r:id="rId10"/>
    <p:sldId id="287" r:id="rId11"/>
    <p:sldId id="296" r:id="rId12"/>
    <p:sldId id="280" r:id="rId13"/>
    <p:sldId id="282" r:id="rId14"/>
    <p:sldId id="288" r:id="rId15"/>
    <p:sldId id="289" r:id="rId16"/>
    <p:sldId id="297" r:id="rId17"/>
    <p:sldId id="277" r:id="rId18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00FFFF"/>
    <a:srgbClr val="99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4380"/>
    <p:restoredTop sz="94660"/>
  </p:normalViewPr>
  <p:slideViewPr>
    <p:cSldViewPr snapToGrid="0">
      <p:cViewPr>
        <p:scale>
          <a:sx n="70" d="100"/>
          <a:sy n="70" d="100"/>
        </p:scale>
        <p:origin x="-38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48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wmf"/><Relationship Id="rId1" Type="http://schemas.openxmlformats.org/officeDocument/2006/relationships/image" Target="../media/image4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4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emf"/><Relationship Id="rId7" Type="http://schemas.openxmlformats.org/officeDocument/2006/relationships/image" Target="../media/image38.w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Relationship Id="rId9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C79C8D4F-6355-4626-8B39-EB9CA4F66EE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72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</a:p>
          <a:p>
            <a:pPr lvl="1"/>
            <a:r>
              <a:rPr lang="he-IL" noProof="0" smtClean="0"/>
              <a:t>רמה שנייה</a:t>
            </a:r>
          </a:p>
          <a:p>
            <a:pPr lvl="2"/>
            <a:r>
              <a:rPr lang="he-IL" noProof="0" smtClean="0"/>
              <a:t>רמה שלישית</a:t>
            </a:r>
          </a:p>
          <a:p>
            <a:pPr lvl="3"/>
            <a:r>
              <a:rPr lang="he-IL" noProof="0" smtClean="0"/>
              <a:t>רמה רביעית</a:t>
            </a:r>
          </a:p>
          <a:p>
            <a:pPr lvl="4"/>
            <a:r>
              <a:rPr lang="he-IL" noProof="0" smtClean="0"/>
              <a:t>רמה חמישית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32777350-3940-4449-9FAD-7345F3DCC73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7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777350-3940-4449-9FAD-7345F3DCC734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75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777350-3940-4449-9FAD-7345F3DCC734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13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777350-3940-4449-9FAD-7345F3DCC734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97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777350-3940-4449-9FAD-7345F3DCC734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74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777350-3940-4449-9FAD-7345F3DCC734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51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777350-3940-4449-9FAD-7345F3DCC734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18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777350-3940-4449-9FAD-7345F3DCC734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48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777350-3940-4449-9FAD-7345F3DCC734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85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777350-3940-4449-9FAD-7345F3DCC734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6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777350-3940-4449-9FAD-7345F3DCC734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29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777350-3940-4449-9FAD-7345F3DCC734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97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777350-3940-4449-9FAD-7345F3DCC734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47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777350-3940-4449-9FAD-7345F3DCC734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47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777350-3940-4449-9FAD-7345F3DCC734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20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777350-3940-4449-9FAD-7345F3DCC734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80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777350-3940-4449-9FAD-7345F3DCC734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7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777350-3940-4449-9FAD-7345F3DCC734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2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D69A0-A243-4D8D-9B28-1F344B019C0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0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B7759-BDA2-45D7-BBEF-0BF6543B1CD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7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5949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5949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2958B-4768-4679-9230-71C263CD2C5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5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611188" y="6165850"/>
            <a:ext cx="4176712" cy="69215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 b="0">
                <a:latin typeface="+mj-lt"/>
              </a:defRPr>
            </a:lvl1pPr>
          </a:lstStyle>
          <a:p>
            <a:pPr>
              <a:defRPr/>
            </a:pPr>
            <a:fld id="{11E4F763-50B4-46A4-ABDF-746282329722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9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5E258-EA86-4F88-A788-CA09060B492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6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" y="1125538"/>
            <a:ext cx="4367213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5338" y="1125538"/>
            <a:ext cx="43688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1CAD9-F434-4D30-AE48-4394EFE95A0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0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3D3A6-DB9B-4C98-B150-4A0B5E406F8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0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74B3-AD84-40EB-8F38-7CB8D4E8ADA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7A441-D1FF-48A4-BA37-26BC80332C6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579A-4302-46E0-A531-5E93E9F131D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2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C5176-B479-430E-8842-C62A228407D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9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" y="1125538"/>
            <a:ext cx="8888413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  <a:endParaRPr lang="en-US" smtClean="0"/>
          </a:p>
          <a:p>
            <a:pPr lvl="1"/>
            <a:r>
              <a:rPr lang="he-IL" smtClean="0"/>
              <a:t>רמה שנייה</a:t>
            </a:r>
            <a:endParaRPr lang="en-US" smtClean="0"/>
          </a:p>
          <a:p>
            <a:pPr lvl="2"/>
            <a:r>
              <a:rPr lang="he-IL" smtClean="0"/>
              <a:t>רמה שלישית</a:t>
            </a:r>
            <a:endParaRPr lang="en-US" smtClean="0"/>
          </a:p>
          <a:p>
            <a:pPr lvl="3"/>
            <a:r>
              <a:rPr lang="he-IL" smtClean="0"/>
              <a:t>רמה רביעית</a:t>
            </a:r>
            <a:endParaRPr lang="en-US" smtClean="0"/>
          </a:p>
          <a:p>
            <a:pPr lvl="4"/>
            <a:r>
              <a:rPr lang="he-IL" smtClean="0"/>
              <a:t>רמה חמישית</a:t>
            </a:r>
            <a:endParaRPr lang="en-US" smtClean="0"/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auto">
          <a:xfrm>
            <a:off x="-12700" y="981075"/>
            <a:ext cx="9232900" cy="7302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9"/>
          <p:cNvSpPr>
            <a:spLocks noChangeArrowheads="1"/>
          </p:cNvSpPr>
          <p:nvPr userDrawn="1"/>
        </p:nvSpPr>
        <p:spPr bwMode="auto">
          <a:xfrm>
            <a:off x="0" y="6021388"/>
            <a:ext cx="9186863" cy="7302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0" name="Picture 1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151563"/>
            <a:ext cx="52387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611188" y="6124575"/>
            <a:ext cx="5616575" cy="104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l" rtl="0" eaLnBrk="1" hangingPunct="1">
              <a:defRPr/>
            </a:pPr>
            <a:r>
              <a:rPr lang="en-US" sz="1400" smtClean="0">
                <a:solidFill>
                  <a:schemeClr val="bg2"/>
                </a:solidFill>
              </a:rPr>
              <a:t>Sparse &amp; Redundant Representation Modeling of Images</a:t>
            </a:r>
            <a:br>
              <a:rPr lang="en-US" sz="1400" smtClean="0">
                <a:solidFill>
                  <a:schemeClr val="bg2"/>
                </a:solidFill>
              </a:rPr>
            </a:br>
            <a:r>
              <a:rPr lang="en-US" sz="1400" smtClean="0">
                <a:solidFill>
                  <a:schemeClr val="bg2"/>
                </a:solidFill>
              </a:rPr>
              <a:t>Problem Solving Session 1: Greedy Pursuit Algorithms</a:t>
            </a:r>
          </a:p>
          <a:p>
            <a:pPr algn="l" rtl="0" eaLnBrk="1" hangingPunct="1">
              <a:defRPr/>
            </a:pPr>
            <a:r>
              <a:rPr lang="en-US" sz="1400" smtClean="0">
                <a:solidFill>
                  <a:schemeClr val="bg2"/>
                </a:solidFill>
              </a:rPr>
              <a:t>By: Matan Protter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23728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AE9E062A-3A2B-4385-9170-44735FB2A30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ahoma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ahoma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ahoma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he/7/70/Technion_Logo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15.emf"/><Relationship Id="rId18" Type="http://schemas.openxmlformats.org/officeDocument/2006/relationships/oleObject" Target="../embeddings/oleObject49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19.emf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image" Target="../media/image16.e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18.e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4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4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48.e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4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56.wmf"/><Relationship Id="rId5" Type="http://schemas.openxmlformats.org/officeDocument/2006/relationships/image" Target="../media/image53.e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5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57.e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4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e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Relationship Id="rId1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5.emf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9.emf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image" Target="../media/image16.emf"/><Relationship Id="rId23" Type="http://schemas.openxmlformats.org/officeDocument/2006/relationships/image" Target="../media/image20.e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8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8.wmf"/><Relationship Id="rId5" Type="http://schemas.openxmlformats.org/officeDocument/2006/relationships/image" Target="../media/image25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6.emf"/><Relationship Id="rId18" Type="http://schemas.openxmlformats.org/officeDocument/2006/relationships/oleObject" Target="../embeddings/oleObject37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40.wmf"/><Relationship Id="rId7" Type="http://schemas.openxmlformats.org/officeDocument/2006/relationships/image" Target="../media/image33.e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5.emf"/><Relationship Id="rId5" Type="http://schemas.openxmlformats.org/officeDocument/2006/relationships/image" Target="../media/image32.emf"/><Relationship Id="rId15" Type="http://schemas.openxmlformats.org/officeDocument/2006/relationships/image" Target="../media/image37.e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4.emf"/><Relationship Id="rId14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-14288" y="779463"/>
            <a:ext cx="9237663" cy="7921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11113" y="185738"/>
            <a:ext cx="8664575" cy="216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/>
            <a:r>
              <a:rPr lang="en-US" sz="36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Sparse &amp; Redundant Representation Modeling of Images</a:t>
            </a:r>
            <a:br>
              <a:rPr lang="en-US" sz="36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n-US" sz="36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	</a:t>
            </a:r>
            <a:r>
              <a:rPr lang="en-US" sz="32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OMP versus Batch OMP</a:t>
            </a:r>
            <a:endParaRPr lang="en-US" sz="32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-9525" y="6151563"/>
            <a:ext cx="9232900" cy="7921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69988" y="2700338"/>
            <a:ext cx="5410200" cy="1954212"/>
          </a:xfrm>
        </p:spPr>
        <p:txBody>
          <a:bodyPr/>
          <a:lstStyle/>
          <a:p>
            <a:pPr algn="l" eaLnBrk="1" hangingPunct="1"/>
            <a:r>
              <a:rPr lang="en-US" sz="2800" dirty="0" smtClean="0"/>
              <a:t> Michael Elad</a:t>
            </a:r>
          </a:p>
          <a:p>
            <a:pPr algn="l" eaLnBrk="1" hangingPunct="1"/>
            <a:r>
              <a:rPr lang="en-US" sz="1800" dirty="0" smtClean="0"/>
              <a:t> The Computer Science Department</a:t>
            </a:r>
          </a:p>
          <a:p>
            <a:pPr algn="l" eaLnBrk="1" hangingPunct="1"/>
            <a:r>
              <a:rPr lang="en-US" sz="1800" dirty="0" smtClean="0"/>
              <a:t> The Technion – Israel Institute of technology</a:t>
            </a:r>
          </a:p>
          <a:p>
            <a:pPr algn="l" eaLnBrk="1" hangingPunct="1"/>
            <a:r>
              <a:rPr lang="en-US" sz="1800" dirty="0" smtClean="0"/>
              <a:t> Haifa 32000, </a:t>
            </a:r>
            <a:r>
              <a:rPr lang="en-US" sz="1800" dirty="0" smtClean="0"/>
              <a:t>Israel</a:t>
            </a:r>
            <a:endParaRPr lang="en-US" sz="1800" dirty="0" smtClean="0"/>
          </a:p>
        </p:txBody>
      </p:sp>
      <p:sp>
        <p:nvSpPr>
          <p:cNvPr id="3078" name="Line 4"/>
          <p:cNvSpPr>
            <a:spLocks noChangeShapeType="1"/>
          </p:cNvSpPr>
          <p:nvPr/>
        </p:nvSpPr>
        <p:spPr bwMode="auto">
          <a:xfrm>
            <a:off x="20638" y="2565400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9" name="Group 12"/>
          <p:cNvGrpSpPr>
            <a:grpSpLocks/>
          </p:cNvGrpSpPr>
          <p:nvPr/>
        </p:nvGrpSpPr>
        <p:grpSpPr bwMode="auto">
          <a:xfrm>
            <a:off x="174625" y="2798763"/>
            <a:ext cx="1001713" cy="1392237"/>
            <a:chOff x="9307285" y="3777343"/>
            <a:chExt cx="1306286" cy="1959427"/>
          </a:xfrm>
        </p:grpSpPr>
        <p:sp>
          <p:nvSpPr>
            <p:cNvPr id="3082" name="Oval 13"/>
            <p:cNvSpPr>
              <a:spLocks noChangeArrowheads="1"/>
            </p:cNvSpPr>
            <p:nvPr/>
          </p:nvSpPr>
          <p:spPr bwMode="auto">
            <a:xfrm>
              <a:off x="9307285" y="4746170"/>
              <a:ext cx="1306286" cy="9906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 rtl="0"/>
              <a:endParaRPr lang="he-IL" sz="2400"/>
            </a:p>
          </p:txBody>
        </p:sp>
        <p:sp>
          <p:nvSpPr>
            <p:cNvPr id="3083" name="Rectangle 14"/>
            <p:cNvSpPr>
              <a:spLocks noChangeArrowheads="1"/>
            </p:cNvSpPr>
            <p:nvPr/>
          </p:nvSpPr>
          <p:spPr bwMode="auto">
            <a:xfrm>
              <a:off x="9307286" y="3777343"/>
              <a:ext cx="1306285" cy="148045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 rtl="0"/>
              <a:endParaRPr lang="he-IL" sz="2400"/>
            </a:p>
          </p:txBody>
        </p:sp>
        <p:pic>
          <p:nvPicPr>
            <p:cNvPr id="3084" name="Picture 2" descr="קובץ:Technion Logo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7114" y="3861280"/>
              <a:ext cx="1172029" cy="1741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794654" y="4738033"/>
            <a:ext cx="42961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 eaLnBrk="1" hangingPunct="1"/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slides were prepared by Matan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Protter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used for a summer school on sparse approximation in PCMI (Park 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City Mathematical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Institute (2010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rtl="0" eaLnBrk="1" hangingPunct="1"/>
            <a:endParaRPr lang="en-US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41DAFBAB-BA24-4683-A1A9-0D0591FE048A}" type="slidenum">
              <a:rPr lang="he-IL" smtClean="0">
                <a:solidFill>
                  <a:schemeClr val="bg1"/>
                </a:solidFill>
              </a:rPr>
              <a:pPr eaLnBrk="1" hangingPunct="1"/>
              <a:t>10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 Observation </a:t>
            </a:r>
            <a:r>
              <a:rPr lang="en-US" dirty="0" smtClean="0"/>
              <a:t>1 - Summary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Pre-compute        and </a:t>
            </a:r>
          </a:p>
          <a:p>
            <a:pPr eaLnBrk="1" hangingPunct="1"/>
            <a:r>
              <a:rPr lang="en-US" smtClean="0"/>
              <a:t>To find the atom with largest inner product with the residual, compute:</a:t>
            </a: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334521"/>
              </p:ext>
            </p:extLst>
          </p:nvPr>
        </p:nvGraphicFramePr>
        <p:xfrm>
          <a:off x="2770188" y="2884488"/>
          <a:ext cx="36052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0" name="Equation" r:id="rId4" imgW="1054080" imgH="241200" progId="Equation.DSMT4">
                  <p:embed/>
                </p:oleObj>
              </mc:Choice>
              <mc:Fallback>
                <p:oleObj name="Equation" r:id="rId4" imgW="1054080" imgH="2412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2884488"/>
                        <a:ext cx="3605212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4560888" y="1035050"/>
          <a:ext cx="896937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1" name="Equation" r:id="rId6" imgW="418680" imgH="330120" progId="Equation.DSMT4">
                  <p:embed/>
                </p:oleObj>
              </mc:Choice>
              <mc:Fallback>
                <p:oleObj name="Equation" r:id="rId6" imgW="418680" imgH="33012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88" y="1035050"/>
                        <a:ext cx="896937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Text Box 24"/>
          <p:cNvSpPr txBox="1">
            <a:spLocks noChangeArrowheads="1"/>
          </p:cNvSpPr>
          <p:nvPr/>
        </p:nvSpPr>
        <p:spPr bwMode="auto">
          <a:xfrm>
            <a:off x="4637088" y="4437063"/>
            <a:ext cx="3001962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rtl="0" eaLnBrk="1" hangingPunct="1">
              <a:spcBef>
                <a:spcPct val="50000"/>
              </a:spcBef>
              <a:defRPr/>
            </a:pPr>
            <a:r>
              <a:rPr lang="en-US" sz="2200" dirty="0" smtClean="0">
                <a:solidFill>
                  <a:schemeClr val="bg1"/>
                </a:solidFill>
                <a:latin typeface="+mj-lt"/>
              </a:rPr>
              <a:t>The vector of the coefficients belonging to the support</a:t>
            </a:r>
          </a:p>
        </p:txBody>
      </p:sp>
      <p:sp>
        <p:nvSpPr>
          <p:cNvPr id="2" name="Line 25"/>
          <p:cNvSpPr>
            <a:spLocks noChangeShapeType="1"/>
          </p:cNvSpPr>
          <p:nvPr/>
        </p:nvSpPr>
        <p:spPr bwMode="auto">
          <a:xfrm flipV="1">
            <a:off x="6156325" y="3789363"/>
            <a:ext cx="0" cy="6477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706" name="Object 1"/>
          <p:cNvGraphicFramePr>
            <a:graphicFrameLocks noChangeAspect="1"/>
          </p:cNvGraphicFramePr>
          <p:nvPr/>
        </p:nvGraphicFramePr>
        <p:xfrm>
          <a:off x="2884488" y="1071563"/>
          <a:ext cx="85883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2" name="Equation" r:id="rId8" imgW="418680" imgH="266400" progId="Equation.DSMT4">
                  <p:embed/>
                </p:oleObj>
              </mc:Choice>
              <mc:Fallback>
                <p:oleObj name="Equation" r:id="rId8" imgW="418680" imgH="2664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1071563"/>
                        <a:ext cx="858837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9F0120F7-8464-41C8-9866-CF0E9B307B34}" type="slidenum">
              <a:rPr lang="he-IL" smtClean="0">
                <a:solidFill>
                  <a:schemeClr val="bg1"/>
                </a:solidFill>
              </a:rPr>
              <a:pPr eaLnBrk="1" hangingPunct="1"/>
              <a:t>11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 Implications</a:t>
            </a:r>
            <a:endParaRPr lang="en-US" dirty="0" smtClean="0"/>
          </a:p>
        </p:txBody>
      </p:sp>
      <p:sp>
        <p:nvSpPr>
          <p:cNvPr id="6" name="Freeform 2"/>
          <p:cNvSpPr>
            <a:spLocks/>
          </p:cNvSpPr>
          <p:nvPr/>
        </p:nvSpPr>
        <p:spPr bwMode="auto">
          <a:xfrm>
            <a:off x="3092450" y="3392488"/>
            <a:ext cx="2600325" cy="2019300"/>
          </a:xfrm>
          <a:custGeom>
            <a:avLst/>
            <a:gdLst>
              <a:gd name="T0" fmla="*/ 2147483647 w 1573"/>
              <a:gd name="T1" fmla="*/ 2147483647 h 1267"/>
              <a:gd name="T2" fmla="*/ 0 w 1573"/>
              <a:gd name="T3" fmla="*/ 2147483647 h 1267"/>
              <a:gd name="T4" fmla="*/ 0 w 1573"/>
              <a:gd name="T5" fmla="*/ 0 h 1267"/>
              <a:gd name="T6" fmla="*/ 0 60000 65536"/>
              <a:gd name="T7" fmla="*/ 0 60000 65536"/>
              <a:gd name="T8" fmla="*/ 0 60000 65536"/>
              <a:gd name="T9" fmla="*/ 0 w 1573"/>
              <a:gd name="T10" fmla="*/ 0 h 1267"/>
              <a:gd name="T11" fmla="*/ 1573 w 1573"/>
              <a:gd name="T12" fmla="*/ 1267 h 12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73" h="1267">
                <a:moveTo>
                  <a:pt x="1573" y="1267"/>
                </a:moveTo>
                <a:lnTo>
                  <a:pt x="0" y="1267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V="1">
            <a:off x="6926263" y="5414963"/>
            <a:ext cx="915987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43350" y="2000250"/>
            <a:ext cx="4611688" cy="2552700"/>
          </a:xfrm>
          <a:prstGeom prst="rect">
            <a:avLst/>
          </a:prstGeom>
          <a:solidFill>
            <a:srgbClr val="33333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endParaRPr lang="he-IL" sz="24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09563" y="2414588"/>
            <a:ext cx="1947862" cy="1701800"/>
          </a:xfrm>
          <a:prstGeom prst="rect">
            <a:avLst/>
          </a:prstGeom>
          <a:solidFill>
            <a:srgbClr val="33333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endParaRPr lang="he-IL" sz="240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252913" y="2443163"/>
          <a:ext cx="420687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9" name="Equation" r:id="rId4" imgW="4834800" imgH="469440" progId="Equation.DSMT4">
                  <p:embed/>
                </p:oleObj>
              </mc:Choice>
              <mc:Fallback>
                <p:oleObj name="Equation" r:id="rId4" imgW="4834800" imgH="469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2443163"/>
                        <a:ext cx="4206875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38163" y="2862263"/>
          <a:ext cx="157638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0" name="Equation" r:id="rId6" imgW="1764000" imgH="1218240" progId="Equation.DSMT4">
                  <p:embed/>
                </p:oleObj>
              </mc:Choice>
              <mc:Fallback>
                <p:oleObj name="Equation" r:id="rId6" imgW="1764000" imgH="1218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2862263"/>
                        <a:ext cx="1576387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5556250" y="4965700"/>
            <a:ext cx="1382713" cy="904875"/>
            <a:chOff x="3500" y="3130"/>
            <a:chExt cx="871" cy="570"/>
          </a:xfrm>
        </p:grpSpPr>
        <p:sp>
          <p:nvSpPr>
            <p:cNvPr id="16414" name="AutoShape 12"/>
            <p:cNvSpPr>
              <a:spLocks noChangeArrowheads="1"/>
            </p:cNvSpPr>
            <p:nvPr/>
          </p:nvSpPr>
          <p:spPr bwMode="auto">
            <a:xfrm>
              <a:off x="3500" y="3130"/>
              <a:ext cx="871" cy="570"/>
            </a:xfrm>
            <a:prstGeom prst="diamond">
              <a:avLst/>
            </a:prstGeom>
            <a:solidFill>
              <a:srgbClr val="33333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0"/>
              <a:endParaRPr lang="he-IL" sz="2400"/>
            </a:p>
          </p:txBody>
        </p:sp>
        <p:graphicFrame>
          <p:nvGraphicFramePr>
            <p:cNvPr id="16415" name="Object 13"/>
            <p:cNvGraphicFramePr>
              <a:graphicFrameLocks noChangeAspect="1"/>
            </p:cNvGraphicFramePr>
            <p:nvPr/>
          </p:nvGraphicFramePr>
          <p:xfrm>
            <a:off x="3724" y="3271"/>
            <a:ext cx="50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1" name="Equation" r:id="rId8" imgW="850320" imgH="469440" progId="Equation.DSMT4">
                    <p:embed/>
                  </p:oleObj>
                </mc:Choice>
                <mc:Fallback>
                  <p:oleObj name="Equation" r:id="rId8" imgW="850320" imgH="469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4" y="3271"/>
                          <a:ext cx="503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33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2667000" y="3152775"/>
          <a:ext cx="852488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2" name="Equation" r:id="rId10" imgW="913680" imgH="203040" progId="Equation.DSMT4">
                  <p:embed/>
                </p:oleObj>
              </mc:Choice>
              <mc:Fallback>
                <p:oleObj name="Equation" r:id="rId10" imgW="913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152775"/>
                        <a:ext cx="852488" cy="236538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69875" y="2454275"/>
            <a:ext cx="207486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sz="20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Initialization</a:t>
            </a:r>
          </a:p>
          <a:p>
            <a:pPr algn="ctr" rtl="0" eaLnBrk="1" hangingPunct="1">
              <a:spcBef>
                <a:spcPct val="50000"/>
              </a:spcBef>
            </a:pPr>
            <a:endParaRPr lang="en-US" sz="2000">
              <a:solidFill>
                <a:srgbClr val="FF33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930650" y="2024063"/>
            <a:ext cx="4021138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sz="20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       Main Iteration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1.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2.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3.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4.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5.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4289425" y="2930525"/>
          <a:ext cx="33718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3" name="Equation" r:id="rId12" imgW="3857760" imgH="304560" progId="Equation.DSMT4">
                  <p:embed/>
                </p:oleObj>
              </mc:Choice>
              <mc:Fallback>
                <p:oleObj name="Equation" r:id="rId12" imgW="38577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425" y="2930525"/>
                        <a:ext cx="3371850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4308475" y="3733800"/>
          <a:ext cx="38449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4" name="Equation" r:id="rId14" imgW="4403520" imgH="469440" progId="Equation.DSMT4">
                  <p:embed/>
                </p:oleObj>
              </mc:Choice>
              <mc:Fallback>
                <p:oleObj name="Equation" r:id="rId14" imgW="4403520" imgH="469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75" y="3733800"/>
                        <a:ext cx="384492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265613" y="4133850"/>
          <a:ext cx="293846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5" name="Equation" r:id="rId16" imgW="3350160" imgH="342720" progId="Equation.DSMT4">
                  <p:embed/>
                </p:oleObj>
              </mc:Choice>
              <mc:Fallback>
                <p:oleObj name="Equation" r:id="rId16" imgW="33501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3" y="4133850"/>
                        <a:ext cx="2938462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319588" y="3317875"/>
          <a:ext cx="26114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6" name="Equation" r:id="rId18" imgW="2969640" imgH="330120" progId="Equation.DSMT4">
                  <p:embed/>
                </p:oleObj>
              </mc:Choice>
              <mc:Fallback>
                <p:oleObj name="Equation" r:id="rId18" imgW="2969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3317875"/>
                        <a:ext cx="2611437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2249488" y="3281363"/>
            <a:ext cx="406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529013" y="3282950"/>
            <a:ext cx="406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rot="5400000">
            <a:off x="6043613" y="4762500"/>
            <a:ext cx="406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7847013" y="5213350"/>
            <a:ext cx="914400" cy="406400"/>
          </a:xfrm>
          <a:prstGeom prst="rect">
            <a:avLst/>
          </a:prstGeom>
          <a:solidFill>
            <a:srgbClr val="33333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sz="20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Stop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013575" y="5094288"/>
            <a:ext cx="563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sz="16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Yes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4876800" y="5070475"/>
            <a:ext cx="563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sz="16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No</a:t>
            </a:r>
          </a:p>
        </p:txBody>
      </p:sp>
      <p:grpSp>
        <p:nvGrpSpPr>
          <p:cNvPr id="16408" name="Group 33"/>
          <p:cNvGrpSpPr>
            <a:grpSpLocks/>
          </p:cNvGrpSpPr>
          <p:nvPr/>
        </p:nvGrpSpPr>
        <p:grpSpPr bwMode="auto">
          <a:xfrm>
            <a:off x="850900" y="1125538"/>
            <a:ext cx="7386638" cy="723900"/>
            <a:chOff x="536" y="806"/>
            <a:chExt cx="4653" cy="456"/>
          </a:xfrm>
        </p:grpSpPr>
        <p:sp>
          <p:nvSpPr>
            <p:cNvPr id="16411" name="Rectangle 32"/>
            <p:cNvSpPr>
              <a:spLocks noChangeArrowheads="1"/>
            </p:cNvSpPr>
            <p:nvPr/>
          </p:nvSpPr>
          <p:spPr bwMode="auto">
            <a:xfrm>
              <a:off x="536" y="806"/>
              <a:ext cx="4653" cy="45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0"/>
              <a:endParaRPr lang="he-IL" sz="2400"/>
            </a:p>
          </p:txBody>
        </p:sp>
        <p:sp>
          <p:nvSpPr>
            <p:cNvPr id="16412" name="Text Box 29"/>
            <p:cNvSpPr txBox="1">
              <a:spLocks noChangeArrowheads="1"/>
            </p:cNvSpPr>
            <p:nvPr/>
          </p:nvSpPr>
          <p:spPr bwMode="auto">
            <a:xfrm>
              <a:off x="565" y="806"/>
              <a:ext cx="321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OMP finds one atom at a time for approximating the solution of </a:t>
              </a:r>
            </a:p>
          </p:txBody>
        </p:sp>
        <p:graphicFrame>
          <p:nvGraphicFramePr>
            <p:cNvPr id="16413" name="Object 30"/>
            <p:cNvGraphicFramePr>
              <a:graphicFrameLocks noChangeAspect="1"/>
            </p:cNvGraphicFramePr>
            <p:nvPr/>
          </p:nvGraphicFramePr>
          <p:xfrm>
            <a:off x="3127" y="849"/>
            <a:ext cx="193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7" name="Equation" r:id="rId20" imgW="2994840" imgH="495000" progId="Equation.DSMT4">
                    <p:embed/>
                  </p:oleObj>
                </mc:Choice>
                <mc:Fallback>
                  <p:oleObj name="Equation" r:id="rId20" imgW="2994840" imgH="49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7" y="849"/>
                          <a:ext cx="1930" cy="36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Rectangle 2"/>
          <p:cNvSpPr/>
          <p:nvPr/>
        </p:nvSpPr>
        <p:spPr bwMode="auto">
          <a:xfrm>
            <a:off x="4267761" y="2484203"/>
            <a:ext cx="4174490" cy="397109"/>
          </a:xfrm>
          <a:prstGeom prst="rect">
            <a:avLst/>
          </a:prstGeom>
          <a:solidFill>
            <a:srgbClr val="808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3156" y="2458226"/>
            <a:ext cx="17992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Replaced </a:t>
            </a:r>
            <a:endParaRPr lang="he-IL" sz="20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271299" y="4180865"/>
            <a:ext cx="4174490" cy="325792"/>
          </a:xfrm>
          <a:prstGeom prst="rect">
            <a:avLst/>
          </a:prstGeom>
          <a:solidFill>
            <a:srgbClr val="808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36694" y="4131145"/>
            <a:ext cx="17992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Removed</a:t>
            </a:r>
            <a:endParaRPr lang="he-IL" sz="20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91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33" grpId="0" animBg="1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AEADA5F5-6586-4B2D-BC0A-11614961A55D}" type="slidenum">
              <a:rPr lang="he-IL" smtClean="0">
                <a:solidFill>
                  <a:schemeClr val="bg1"/>
                </a:solidFill>
              </a:rPr>
              <a:pPr eaLnBrk="1" hangingPunct="1"/>
              <a:t>12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 Observation </a:t>
            </a:r>
            <a:r>
              <a:rPr lang="en-US" dirty="0" smtClean="0"/>
              <a:t>2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918" y="1328286"/>
            <a:ext cx="8062394" cy="4040408"/>
          </a:xfrm>
        </p:spPr>
        <p:txBody>
          <a:bodyPr/>
          <a:lstStyle/>
          <a:p>
            <a:pPr eaLnBrk="1" hangingPunct="1"/>
            <a:r>
              <a:rPr lang="en-US" dirty="0" smtClean="0"/>
              <a:t>Assuming we have an error threshold as condition, we need to compute the norm of the residual in each </a:t>
            </a:r>
            <a:r>
              <a:rPr lang="en-US" dirty="0" smtClean="0"/>
              <a:t>stage</a:t>
            </a:r>
          </a:p>
          <a:p>
            <a:pPr marL="0" indent="0" eaLnBrk="1" hangingPunct="1">
              <a:buNone/>
            </a:pPr>
            <a:endParaRPr lang="en-US" sz="1100" dirty="0" smtClean="0"/>
          </a:p>
          <a:p>
            <a:pPr eaLnBrk="1" hangingPunct="1"/>
            <a:r>
              <a:rPr lang="en-US" dirty="0" smtClean="0"/>
              <a:t>In observation 1, we avoid computing </a:t>
            </a:r>
            <a:r>
              <a:rPr lang="en-US" dirty="0" smtClean="0"/>
              <a:t> the residual altogether …</a:t>
            </a:r>
          </a:p>
          <a:p>
            <a:pPr marL="0" indent="0" eaLnBrk="1" hangingPunct="1">
              <a:buNone/>
            </a:pPr>
            <a:endParaRPr lang="en-US" sz="1100" dirty="0" smtClean="0"/>
          </a:p>
          <a:p>
            <a:pPr eaLnBrk="1" hangingPunct="1"/>
            <a:r>
              <a:rPr lang="en-US" dirty="0" smtClean="0"/>
              <a:t>Can we still avoid it</a:t>
            </a:r>
            <a:r>
              <a:rPr lang="en-US" dirty="0" smtClean="0"/>
              <a:t>?</a:t>
            </a:r>
          </a:p>
          <a:p>
            <a:pPr marL="0" indent="0" eaLnBrk="1" hangingPunct="1">
              <a:buNone/>
            </a:pPr>
            <a:endParaRPr lang="en-US" sz="1100" dirty="0" smtClean="0"/>
          </a:p>
          <a:p>
            <a:pPr eaLnBrk="1" hangingPunct="1"/>
            <a:r>
              <a:rPr lang="en-US" dirty="0" smtClean="0"/>
              <a:t>Answer: Yes, this is possible …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514BA00-3F97-4F20-BFE8-DA40A94D3244}" type="slidenum">
              <a:rPr lang="he-IL" smtClean="0">
                <a:solidFill>
                  <a:schemeClr val="bg1"/>
                </a:solidFill>
              </a:rPr>
              <a:pPr eaLnBrk="1" hangingPunct="1"/>
              <a:t>13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 Observation </a:t>
            </a:r>
            <a:r>
              <a:rPr lang="en-US" dirty="0" smtClean="0"/>
              <a:t>2 – Cont.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032" y="1297545"/>
            <a:ext cx="8630106" cy="48244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The norm of the residual is cheap to compute </a:t>
            </a:r>
            <a:r>
              <a:rPr lang="en-US" dirty="0" smtClean="0"/>
              <a:t>using the </a:t>
            </a:r>
            <a:r>
              <a:rPr lang="en-US" dirty="0" smtClean="0"/>
              <a:t>norm </a:t>
            </a:r>
            <a:r>
              <a:rPr lang="en-US" dirty="0" smtClean="0"/>
              <a:t>from the </a:t>
            </a:r>
            <a:r>
              <a:rPr lang="en-US" dirty="0" smtClean="0"/>
              <a:t>previous </a:t>
            </a:r>
            <a:r>
              <a:rPr lang="en-US" dirty="0" smtClean="0"/>
              <a:t>iteration</a:t>
            </a:r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Where:</a:t>
            </a:r>
            <a:endParaRPr lang="en-US" dirty="0"/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775797"/>
              </p:ext>
            </p:extLst>
          </p:nvPr>
        </p:nvGraphicFramePr>
        <p:xfrm>
          <a:off x="981593" y="2546530"/>
          <a:ext cx="72866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3" name="Equation" r:id="rId4" imgW="2971800" imgH="330120" progId="Equation.DSMT4">
                  <p:embed/>
                </p:oleObj>
              </mc:Choice>
              <mc:Fallback>
                <p:oleObj name="Equation" r:id="rId4" imgW="2971800" imgH="33012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593" y="2546530"/>
                        <a:ext cx="7286625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232176"/>
              </p:ext>
            </p:extLst>
          </p:nvPr>
        </p:nvGraphicFramePr>
        <p:xfrm>
          <a:off x="837650" y="4073518"/>
          <a:ext cx="57308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4" name="Equation" r:id="rId6" imgW="190440" imgH="241200" progId="Equation.DSMT4">
                  <p:embed/>
                </p:oleObj>
              </mc:Choice>
              <mc:Fallback>
                <p:oleObj name="Equation" r:id="rId6" imgW="190440" imgH="2412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650" y="4073518"/>
                        <a:ext cx="573087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827088" y="4276190"/>
            <a:ext cx="79930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marL="576263" algn="l" rtl="0"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The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coefficients of the atoms in the support in iteration n 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827088" y="5054600"/>
            <a:ext cx="7993062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marL="576263" algn="l" rtl="0" eaLnBrk="1" hangingPunct="1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 sub-matrix of        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by 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taking the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rows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columns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in the support in the n-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iteration S</a:t>
            </a:r>
            <a:r>
              <a:rPr lang="en-US" sz="2400" baseline="300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 </a:t>
            </a:r>
          </a:p>
        </p:txBody>
      </p:sp>
      <p:graphicFrame>
        <p:nvGraphicFramePr>
          <p:cNvPr id="3175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655763"/>
              </p:ext>
            </p:extLst>
          </p:nvPr>
        </p:nvGraphicFramePr>
        <p:xfrm>
          <a:off x="3595707" y="5008563"/>
          <a:ext cx="6635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5" name="Equation" r:id="rId8" imgW="418680" imgH="266400" progId="Equation.DSMT4">
                  <p:embed/>
                </p:oleObj>
              </mc:Choice>
              <mc:Fallback>
                <p:oleObj name="Equation" r:id="rId8" imgW="418680" imgH="2664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707" y="5008563"/>
                        <a:ext cx="663575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04" name="Object 60"/>
          <p:cNvGraphicFramePr>
            <a:graphicFrameLocks noChangeAspect="1"/>
          </p:cNvGraphicFramePr>
          <p:nvPr/>
        </p:nvGraphicFramePr>
        <p:xfrm>
          <a:off x="800100" y="4965700"/>
          <a:ext cx="63165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6" name="Equation" r:id="rId10" imgW="228600" imgH="241200" progId="Equation.DSMT4">
                  <p:embed/>
                </p:oleObj>
              </mc:Choice>
              <mc:Fallback>
                <p:oleObj name="Equation" r:id="rId10" imgW="228600" imgH="2412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965700"/>
                        <a:ext cx="63165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uiExpand="1" build="p"/>
      <p:bldP spid="31751" grpId="0"/>
      <p:bldP spid="317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A25AD3B9-378C-4A9B-B9CD-0D698E1913CD}" type="slidenum">
              <a:rPr lang="he-IL" smtClean="0">
                <a:solidFill>
                  <a:schemeClr val="bg1"/>
                </a:solidFill>
              </a:rPr>
              <a:pPr eaLnBrk="1" hangingPunct="1"/>
              <a:t>14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 Observation </a:t>
            </a:r>
            <a:r>
              <a:rPr lang="en-US" dirty="0" smtClean="0"/>
              <a:t>2 – Cont.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0368" y="1125538"/>
            <a:ext cx="7360468" cy="4824412"/>
          </a:xfrm>
        </p:spPr>
        <p:txBody>
          <a:bodyPr/>
          <a:lstStyle/>
          <a:p>
            <a:pPr eaLnBrk="1" hangingPunct="1"/>
            <a:r>
              <a:rPr lang="en-US" dirty="0" smtClean="0"/>
              <a:t>Denote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Then:                    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Therefore: compute      </a:t>
            </a:r>
            <a:r>
              <a:rPr lang="en-US" dirty="0" smtClean="0"/>
              <a:t>in </a:t>
            </a:r>
            <a:r>
              <a:rPr lang="en-US" dirty="0" smtClean="0"/>
              <a:t>each iteration, and update the norm of </a:t>
            </a:r>
            <a:r>
              <a:rPr lang="en-US" dirty="0" smtClean="0"/>
              <a:t> the </a:t>
            </a:r>
            <a:r>
              <a:rPr lang="en-US" dirty="0" smtClean="0"/>
              <a:t>residual </a:t>
            </a:r>
            <a:r>
              <a:rPr lang="en-US" dirty="0" smtClean="0"/>
              <a:t>accordingly</a:t>
            </a:r>
            <a:endParaRPr lang="en-US" dirty="0" smtClean="0"/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2732088" y="2954338"/>
          <a:ext cx="373062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9" name="Equation" r:id="rId4" imgW="2296800" imgH="495000" progId="Equation.DSMT4">
                  <p:embed/>
                </p:oleObj>
              </mc:Choice>
              <mc:Fallback>
                <p:oleObj name="Equation" r:id="rId4" imgW="2296800" imgH="4950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2954338"/>
                        <a:ext cx="3730625" cy="87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12"/>
          <p:cNvGraphicFramePr>
            <a:graphicFrameLocks noChangeAspect="1"/>
          </p:cNvGraphicFramePr>
          <p:nvPr/>
        </p:nvGraphicFramePr>
        <p:xfrm>
          <a:off x="2740025" y="1512888"/>
          <a:ext cx="3178175" cy="990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0" name="Equation" r:id="rId6" imgW="1155600" imgH="330120" progId="Equation.DSMT4">
                  <p:embed/>
                </p:oleObj>
              </mc:Choice>
              <mc:Fallback>
                <p:oleObj name="Equation" r:id="rId6" imgW="1155600" imgH="33012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1512888"/>
                        <a:ext cx="3178175" cy="990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019333"/>
              </p:ext>
            </p:extLst>
          </p:nvPr>
        </p:nvGraphicFramePr>
        <p:xfrm>
          <a:off x="4768934" y="4064644"/>
          <a:ext cx="458787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1" name="Equation" r:id="rId8" imgW="228600" imgH="330120" progId="Equation.DSMT4">
                  <p:embed/>
                </p:oleObj>
              </mc:Choice>
              <mc:Fallback>
                <p:oleObj name="Equation" r:id="rId8" imgW="228600" imgH="33012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934" y="4064644"/>
                        <a:ext cx="458787" cy="627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5C5A4882-429C-4E31-8685-AE7D6FE76F86}" type="slidenum">
              <a:rPr lang="he-IL" smtClean="0">
                <a:solidFill>
                  <a:schemeClr val="bg1"/>
                </a:solidFill>
              </a:rPr>
              <a:pPr eaLnBrk="1" hangingPunct="1"/>
              <a:t>15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 Observation </a:t>
            </a:r>
            <a:r>
              <a:rPr lang="en-US" dirty="0" smtClean="0"/>
              <a:t>2 – Cont.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1136737"/>
            <a:ext cx="8888413" cy="4824412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en-US" sz="2800" dirty="0" smtClean="0"/>
              <a:t>    Is </a:t>
            </a:r>
            <a:r>
              <a:rPr lang="en-US" sz="2800" dirty="0" smtClean="0"/>
              <a:t>it cheap to compute                         ? Yes!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sz="2800" dirty="0" smtClean="0"/>
              <a:t>          </a:t>
            </a:r>
            <a:endParaRPr lang="en-US" sz="2800" dirty="0" smtClean="0"/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sz="1800" dirty="0" smtClean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sz="2800" dirty="0" smtClean="0"/>
              <a:t>	is </a:t>
            </a:r>
            <a:r>
              <a:rPr lang="en-US" sz="2800" dirty="0" smtClean="0"/>
              <a:t>already computed for the update of </a:t>
            </a:r>
          </a:p>
          <a:p>
            <a:pPr eaLnBrk="1" hangingPunct="1">
              <a:lnSpc>
                <a:spcPct val="110000"/>
              </a:lnSpc>
            </a:pPr>
            <a:endParaRPr lang="en-US" sz="4000" dirty="0" smtClean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sz="2800" dirty="0" smtClean="0"/>
              <a:t>	and </a:t>
            </a:r>
            <a:r>
              <a:rPr lang="en-US" sz="2800" dirty="0" smtClean="0"/>
              <a:t>then,                              	</a:t>
            </a:r>
          </a:p>
          <a:p>
            <a:pPr eaLnBrk="1" hangingPunct="1">
              <a:lnSpc>
                <a:spcPct val="110000"/>
              </a:lnSpc>
            </a:pPr>
            <a:endParaRPr lang="en-US" sz="1400" dirty="0" smtClean="0"/>
          </a:p>
          <a:p>
            <a:pPr eaLnBrk="1" hangingPunct="1">
              <a:lnSpc>
                <a:spcPct val="110000"/>
              </a:lnSpc>
            </a:pPr>
            <a:endParaRPr lang="en-US" sz="1100" dirty="0" smtClean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sz="2800" dirty="0" smtClean="0"/>
              <a:t>	is simply a </a:t>
            </a:r>
            <a:r>
              <a:rPr lang="en-US" sz="2800" dirty="0" smtClean="0"/>
              <a:t>dot product between two short </a:t>
            </a:r>
            <a:r>
              <a:rPr lang="en-US" sz="2800" dirty="0" smtClean="0"/>
              <a:t>	vectors of length |S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| each</a:t>
            </a:r>
            <a:endParaRPr lang="en-US" sz="2800" dirty="0" smtClean="0"/>
          </a:p>
          <a:p>
            <a:pPr eaLnBrk="1" hangingPunct="1">
              <a:lnSpc>
                <a:spcPct val="110000"/>
              </a:lnSpc>
            </a:pPr>
            <a:endParaRPr lang="en-US" sz="2800" dirty="0" smtClean="0"/>
          </a:p>
          <a:p>
            <a:pPr eaLnBrk="1" hangingPunct="1">
              <a:lnSpc>
                <a:spcPct val="110000"/>
              </a:lnSpc>
            </a:pPr>
            <a:endParaRPr lang="en-US" sz="2800" dirty="0" smtClean="0"/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55030"/>
              </p:ext>
            </p:extLst>
          </p:nvPr>
        </p:nvGraphicFramePr>
        <p:xfrm>
          <a:off x="4287235" y="1001499"/>
          <a:ext cx="2593386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0" name="Equation" r:id="rId4" imgW="1155600" imgH="330120" progId="Equation.DSMT4">
                  <p:embed/>
                </p:oleObj>
              </mc:Choice>
              <mc:Fallback>
                <p:oleObj name="Equation" r:id="rId4" imgW="1155600" imgH="33012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235" y="1001499"/>
                        <a:ext cx="2593386" cy="81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699128"/>
              </p:ext>
            </p:extLst>
          </p:nvPr>
        </p:nvGraphicFramePr>
        <p:xfrm>
          <a:off x="3747743" y="1761617"/>
          <a:ext cx="1333499" cy="8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1" name="Equation" r:id="rId6" imgW="520560" imgH="304560" progId="Equation.DSMT4">
                  <p:embed/>
                </p:oleObj>
              </mc:Choice>
              <mc:Fallback>
                <p:oleObj name="Equation" r:id="rId6" imgW="520560" imgH="30456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7743" y="1761617"/>
                        <a:ext cx="1333499" cy="8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807908"/>
              </p:ext>
            </p:extLst>
          </p:nvPr>
        </p:nvGraphicFramePr>
        <p:xfrm>
          <a:off x="2677056" y="3081954"/>
          <a:ext cx="36052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2" name="Equation" r:id="rId8" imgW="1054100" imgH="241300" progId="Equation.DSMT4">
                  <p:embed/>
                </p:oleObj>
              </mc:Choice>
              <mc:Fallback>
                <p:oleObj name="Equation" r:id="rId8" imgW="1054100" imgH="2413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056" y="3081954"/>
                        <a:ext cx="3605212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51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702257"/>
              </p:ext>
            </p:extLst>
          </p:nvPr>
        </p:nvGraphicFramePr>
        <p:xfrm>
          <a:off x="3133552" y="4197994"/>
          <a:ext cx="2593975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3" name="Equation" r:id="rId10" imgW="1155600" imgH="330120" progId="Equation.DSMT4">
                  <p:embed/>
                </p:oleObj>
              </mc:Choice>
              <mc:Fallback>
                <p:oleObj name="Equation" r:id="rId10" imgW="1155600" imgH="33012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552" y="4197994"/>
                        <a:ext cx="2593975" cy="81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ight Arrow 2"/>
          <p:cNvSpPr/>
          <p:nvPr/>
        </p:nvSpPr>
        <p:spPr bwMode="auto">
          <a:xfrm>
            <a:off x="2199992" y="1846915"/>
            <a:ext cx="1457608" cy="6427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uiExpand="1" build="p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7941136B-D543-40E1-A3C8-47BFFC63B549}" type="slidenum">
              <a:rPr lang="he-IL" smtClean="0">
                <a:solidFill>
                  <a:schemeClr val="bg1"/>
                </a:solidFill>
              </a:rPr>
              <a:pPr eaLnBrk="1" hangingPunct="1"/>
              <a:t>16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1216068"/>
            <a:ext cx="8888413" cy="4824412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z="2800" dirty="0" smtClean="0"/>
              <a:t>Denote </a:t>
            </a:r>
            <a:r>
              <a:rPr lang="en-US" sz="2800" dirty="0" smtClean="0"/>
              <a:t>the norm of the residual in iteration n by</a:t>
            </a:r>
          </a:p>
          <a:p>
            <a:pPr marL="57150" indent="0" eaLnBrk="1" hangingPunct="1">
              <a:lnSpc>
                <a:spcPct val="95000"/>
              </a:lnSpc>
              <a:buNone/>
            </a:pPr>
            <a:endParaRPr lang="en-US" sz="2800" dirty="0" smtClean="0"/>
          </a:p>
          <a:p>
            <a:pPr eaLnBrk="1" hangingPunct="1">
              <a:lnSpc>
                <a:spcPct val="95000"/>
              </a:lnSpc>
            </a:pPr>
            <a:r>
              <a:rPr lang="en-US" sz="2800" dirty="0" smtClean="0"/>
              <a:t>Initialize </a:t>
            </a:r>
            <a:r>
              <a:rPr lang="en-US" sz="2800" dirty="0" smtClean="0"/>
              <a:t>to </a:t>
            </a:r>
          </a:p>
          <a:p>
            <a:pPr eaLnBrk="1" hangingPunct="1">
              <a:lnSpc>
                <a:spcPct val="95000"/>
              </a:lnSpc>
            </a:pPr>
            <a:endParaRPr lang="en-US" sz="2800" dirty="0" smtClean="0"/>
          </a:p>
          <a:p>
            <a:pPr eaLnBrk="1" hangingPunct="1">
              <a:lnSpc>
                <a:spcPct val="95000"/>
              </a:lnSpc>
            </a:pPr>
            <a:r>
              <a:rPr lang="en-US" sz="2800" dirty="0" smtClean="0"/>
              <a:t>At </a:t>
            </a:r>
            <a:r>
              <a:rPr lang="en-US" sz="2800" dirty="0" smtClean="0"/>
              <a:t>each stage, compute</a:t>
            </a:r>
            <a:endParaRPr lang="he-IL" sz="2800" dirty="0" smtClean="0"/>
          </a:p>
          <a:p>
            <a:pPr eaLnBrk="1" hangingPunct="1">
              <a:lnSpc>
                <a:spcPct val="95000"/>
              </a:lnSpc>
            </a:pPr>
            <a:endParaRPr lang="he-IL" sz="2800" dirty="0" smtClean="0"/>
          </a:p>
          <a:p>
            <a:pPr eaLnBrk="1" hangingPunct="1">
              <a:lnSpc>
                <a:spcPct val="95000"/>
              </a:lnSpc>
            </a:pPr>
            <a:r>
              <a:rPr lang="en-US" sz="2800" dirty="0" smtClean="0"/>
              <a:t>And </a:t>
            </a:r>
            <a:r>
              <a:rPr lang="en-US" sz="2800" dirty="0" smtClean="0"/>
              <a:t>update the norm of the residual</a:t>
            </a:r>
          </a:p>
          <a:p>
            <a:pPr eaLnBrk="1" hangingPunct="1">
              <a:lnSpc>
                <a:spcPct val="95000"/>
              </a:lnSpc>
            </a:pPr>
            <a:endParaRPr lang="he-IL" sz="2800" dirty="0" smtClean="0"/>
          </a:p>
        </p:txBody>
      </p:sp>
      <p:graphicFrame>
        <p:nvGraphicFramePr>
          <p:cNvPr id="3789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050976"/>
              </p:ext>
            </p:extLst>
          </p:nvPr>
        </p:nvGraphicFramePr>
        <p:xfrm>
          <a:off x="2576402" y="1988782"/>
          <a:ext cx="2462213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Equation" r:id="rId4" imgW="1497600" imgH="495000" progId="Equation.DSMT4">
                  <p:embed/>
                </p:oleObj>
              </mc:Choice>
              <mc:Fallback>
                <p:oleObj name="Equation" r:id="rId4" imgW="14976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402" y="1988782"/>
                        <a:ext cx="2462213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638054"/>
              </p:ext>
            </p:extLst>
          </p:nvPr>
        </p:nvGraphicFramePr>
        <p:xfrm>
          <a:off x="4568891" y="3053501"/>
          <a:ext cx="26924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Equation" r:id="rId6" imgW="1878120" imgH="495000" progId="Equation.DSMT4">
                  <p:embed/>
                </p:oleObj>
              </mc:Choice>
              <mc:Fallback>
                <p:oleObj name="Equation" r:id="rId6" imgW="187812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91" y="3053501"/>
                        <a:ext cx="2692400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415264"/>
              </p:ext>
            </p:extLst>
          </p:nvPr>
        </p:nvGraphicFramePr>
        <p:xfrm>
          <a:off x="3136522" y="4904464"/>
          <a:ext cx="295751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Equation" r:id="rId8" imgW="1814760" imgH="355320" progId="Equation.DSMT4">
                  <p:embed/>
                </p:oleObj>
              </mc:Choice>
              <mc:Fallback>
                <p:oleObj name="Equation" r:id="rId8" imgW="18147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522" y="4904464"/>
                        <a:ext cx="2957513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009370"/>
              </p:ext>
            </p:extLst>
          </p:nvPr>
        </p:nvGraphicFramePr>
        <p:xfrm>
          <a:off x="8220878" y="1154054"/>
          <a:ext cx="425182" cy="512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Equation" r:id="rId10" imgW="177480" imgH="241200" progId="Equation.DSMT4">
                  <p:embed/>
                </p:oleObj>
              </mc:Choice>
              <mc:Fallback>
                <p:oleObj name="Equation" r:id="rId10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0878" y="1154054"/>
                        <a:ext cx="425182" cy="5129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pPr eaLnBrk="1" hangingPunct="1"/>
            <a:r>
              <a:rPr lang="en-US" dirty="0" smtClean="0"/>
              <a:t>  Observation </a:t>
            </a:r>
            <a:r>
              <a:rPr lang="en-US" dirty="0" smtClean="0"/>
              <a:t>2 – Cont.</a:t>
            </a:r>
          </a:p>
        </p:txBody>
      </p:sp>
    </p:spTree>
    <p:extLst>
      <p:ext uri="{BB962C8B-B14F-4D97-AF65-F5344CB8AC3E}">
        <p14:creationId xmlns:p14="http://schemas.microsoft.com/office/powerpoint/2010/main" val="22987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B469F5AB-3EA6-4281-A39A-B9F8BB068F42}" type="slidenum">
              <a:rPr lang="he-IL" smtClean="0">
                <a:solidFill>
                  <a:schemeClr val="bg1"/>
                </a:solidFill>
              </a:rPr>
              <a:pPr eaLnBrk="1" hangingPunct="1"/>
              <a:t>17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 Batch-OMP Summary</a:t>
            </a:r>
            <a:endParaRPr lang="en-US" dirty="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Start with the regular OMP algorithm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Add pre-processing steps:</a:t>
            </a:r>
          </a:p>
          <a:p>
            <a:pPr lvl="1" eaLnBrk="1" hangingPunct="1"/>
            <a:r>
              <a:rPr lang="en-US" dirty="0" smtClean="0"/>
              <a:t>Compute</a:t>
            </a:r>
          </a:p>
          <a:p>
            <a:pPr lvl="1" eaLnBrk="1" hangingPunct="1"/>
            <a:r>
              <a:rPr lang="en-US" dirty="0" smtClean="0"/>
              <a:t>Compute</a:t>
            </a:r>
            <a:endParaRPr lang="en-US" dirty="0"/>
          </a:p>
          <a:p>
            <a:pPr eaLnBrk="1" hangingPunct="1"/>
            <a:r>
              <a:rPr lang="en-US" sz="2800" dirty="0"/>
              <a:t>Modify the atom selection stage </a:t>
            </a:r>
            <a:r>
              <a:rPr lang="en-US" sz="2800" dirty="0" smtClean="0"/>
              <a:t>using  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Modify the residual update stage as shown before – ONLY if you intend to stop </a:t>
            </a:r>
            <a:r>
              <a:rPr lang="en-US" sz="2800" smtClean="0"/>
              <a:t>by the residual </a:t>
            </a:r>
            <a:r>
              <a:rPr lang="en-US" sz="2800" dirty="0" smtClean="0"/>
              <a:t>norm</a:t>
            </a:r>
          </a:p>
          <a:p>
            <a:pPr marL="0" indent="0" eaLnBrk="1" hangingPunct="1">
              <a:buNone/>
            </a:pPr>
            <a:endParaRPr lang="en-US" sz="2800" dirty="0"/>
          </a:p>
          <a:p>
            <a:pPr marL="0" indent="0" eaLnBrk="1" hangingPunct="1">
              <a:buNone/>
            </a:pPr>
            <a:endParaRPr lang="en-US" sz="2800" dirty="0" smtClean="0"/>
          </a:p>
          <a:p>
            <a:pPr marL="0" indent="0" eaLnBrk="1" hangingPunct="1">
              <a:buNone/>
            </a:pPr>
            <a:endParaRPr lang="en-US" sz="2800" dirty="0" smtClean="0"/>
          </a:p>
        </p:txBody>
      </p:sp>
      <p:graphicFrame>
        <p:nvGraphicFramePr>
          <p:cNvPr id="358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424670"/>
              </p:ext>
            </p:extLst>
          </p:nvPr>
        </p:nvGraphicFramePr>
        <p:xfrm>
          <a:off x="2435225" y="2035993"/>
          <a:ext cx="88423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2" name="Equation" r:id="rId4" imgW="418680" imgH="266400" progId="Equation.DSMT4">
                  <p:embed/>
                </p:oleObj>
              </mc:Choice>
              <mc:Fallback>
                <p:oleObj name="Equation" r:id="rId4" imgW="418680" imgH="2664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2035993"/>
                        <a:ext cx="884238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534548"/>
              </p:ext>
            </p:extLst>
          </p:nvPr>
        </p:nvGraphicFramePr>
        <p:xfrm>
          <a:off x="2417763" y="2531293"/>
          <a:ext cx="901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3" name="Equation" r:id="rId6" imgW="418680" imgH="266400" progId="Equation.DSMT4">
                  <p:embed/>
                </p:oleObj>
              </mc:Choice>
              <mc:Fallback>
                <p:oleObj name="Equation" r:id="rId6" imgW="418680" imgH="2664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2531293"/>
                        <a:ext cx="9017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798389"/>
              </p:ext>
            </p:extLst>
          </p:nvPr>
        </p:nvGraphicFramePr>
        <p:xfrm>
          <a:off x="2600796" y="3823790"/>
          <a:ext cx="36052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4" name="Equation" r:id="rId8" imgW="1054100" imgH="241300" progId="Equation.DSMT4">
                  <p:embed/>
                </p:oleObj>
              </mc:Choice>
              <mc:Fallback>
                <p:oleObj name="Equation" r:id="rId8" imgW="1054100" imgH="241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796" y="3823790"/>
                        <a:ext cx="36052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E82AF9F0-927F-4596-892B-6FCB1D915527}" type="slidenum">
              <a:rPr lang="he-IL" smtClean="0">
                <a:solidFill>
                  <a:schemeClr val="bg1"/>
                </a:solidFill>
              </a:rPr>
              <a:pPr eaLnBrk="1" hangingPunct="1"/>
              <a:t>2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 Recall: The </a:t>
            </a:r>
            <a:r>
              <a:rPr lang="en-US" dirty="0" err="1" smtClean="0"/>
              <a:t>Thresholding</a:t>
            </a:r>
            <a:r>
              <a:rPr lang="en-US" dirty="0" smtClean="0"/>
              <a:t> Alg.</a:t>
            </a:r>
            <a:endParaRPr lang="en-US" dirty="0" smtClean="0"/>
          </a:p>
        </p:txBody>
      </p:sp>
      <p:sp>
        <p:nvSpPr>
          <p:cNvPr id="30" name="Freeform 2"/>
          <p:cNvSpPr>
            <a:spLocks/>
          </p:cNvSpPr>
          <p:nvPr/>
        </p:nvSpPr>
        <p:spPr bwMode="auto">
          <a:xfrm>
            <a:off x="4267200" y="3395663"/>
            <a:ext cx="1590675" cy="1930400"/>
          </a:xfrm>
          <a:custGeom>
            <a:avLst/>
            <a:gdLst>
              <a:gd name="T0" fmla="*/ 2147483647 w 1573"/>
              <a:gd name="T1" fmla="*/ 2147483647 h 1267"/>
              <a:gd name="T2" fmla="*/ 0 w 1573"/>
              <a:gd name="T3" fmla="*/ 2147483647 h 1267"/>
              <a:gd name="T4" fmla="*/ 0 w 1573"/>
              <a:gd name="T5" fmla="*/ 0 h 1267"/>
              <a:gd name="T6" fmla="*/ 0 60000 65536"/>
              <a:gd name="T7" fmla="*/ 0 60000 65536"/>
              <a:gd name="T8" fmla="*/ 0 60000 65536"/>
              <a:gd name="T9" fmla="*/ 0 w 1573"/>
              <a:gd name="T10" fmla="*/ 0 h 1267"/>
              <a:gd name="T11" fmla="*/ 1573 w 1573"/>
              <a:gd name="T12" fmla="*/ 1267 h 12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73" h="1267">
                <a:moveTo>
                  <a:pt x="1573" y="1267"/>
                </a:moveTo>
                <a:lnTo>
                  <a:pt x="0" y="1267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"/>
          <p:cNvSpPr>
            <a:spLocks noChangeShapeType="1"/>
          </p:cNvSpPr>
          <p:nvPr/>
        </p:nvSpPr>
        <p:spPr bwMode="auto">
          <a:xfrm flipV="1">
            <a:off x="7091363" y="5329238"/>
            <a:ext cx="915987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5143500" y="2339975"/>
            <a:ext cx="3509963" cy="2133600"/>
          </a:xfrm>
          <a:prstGeom prst="rect">
            <a:avLst/>
          </a:prstGeom>
          <a:solidFill>
            <a:srgbClr val="33333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160338" y="2622550"/>
            <a:ext cx="3268662" cy="2657475"/>
          </a:xfrm>
          <a:prstGeom prst="rect">
            <a:avLst/>
          </a:prstGeom>
          <a:solidFill>
            <a:srgbClr val="33333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aphicFrame>
        <p:nvGraphicFramePr>
          <p:cNvPr id="12297" name="Object 33"/>
          <p:cNvGraphicFramePr>
            <a:graphicFrameLocks noChangeAspect="1"/>
          </p:cNvGraphicFramePr>
          <p:nvPr/>
        </p:nvGraphicFramePr>
        <p:xfrm>
          <a:off x="527050" y="4765675"/>
          <a:ext cx="27273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" name="Equation" r:id="rId4" imgW="57244680" imgH="8921160" progId="Equation.DSMT4">
                  <p:embed/>
                </p:oleObj>
              </mc:Choice>
              <mc:Fallback>
                <p:oleObj name="Equation" r:id="rId4" imgW="57244680" imgH="892116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4765675"/>
                        <a:ext cx="2727325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5721350" y="4879975"/>
            <a:ext cx="1382713" cy="904875"/>
            <a:chOff x="3500" y="3130"/>
            <a:chExt cx="871" cy="570"/>
          </a:xfrm>
        </p:grpSpPr>
        <p:sp>
          <p:nvSpPr>
            <p:cNvPr id="12316" name="AutoShape 12"/>
            <p:cNvSpPr>
              <a:spLocks noChangeArrowheads="1"/>
            </p:cNvSpPr>
            <p:nvPr/>
          </p:nvSpPr>
          <p:spPr bwMode="auto">
            <a:xfrm>
              <a:off x="3500" y="3130"/>
              <a:ext cx="871" cy="570"/>
            </a:xfrm>
            <a:prstGeom prst="diamond">
              <a:avLst/>
            </a:prstGeom>
            <a:solidFill>
              <a:srgbClr val="33333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aphicFrame>
          <p:nvGraphicFramePr>
            <p:cNvPr id="12317" name="Object 36"/>
            <p:cNvGraphicFramePr>
              <a:graphicFrameLocks noChangeAspect="1"/>
            </p:cNvGraphicFramePr>
            <p:nvPr/>
          </p:nvGraphicFramePr>
          <p:xfrm>
            <a:off x="3724" y="3271"/>
            <a:ext cx="50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1" name="Equation" r:id="rId6" imgW="17854920" imgH="10545480" progId="Equation.DSMT4">
                    <p:embed/>
                  </p:oleObj>
                </mc:Choice>
                <mc:Fallback>
                  <p:oleObj name="Equation" r:id="rId6" imgW="17854920" imgH="10545480" progId="Equation.DSMT4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4" y="3271"/>
                          <a:ext cx="503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33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3867150" y="3176588"/>
          <a:ext cx="852488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2" name="Equation" r:id="rId8" imgW="19073160" imgH="5266440" progId="Equation.DSMT4">
                  <p:embed/>
                </p:oleObj>
              </mc:Choice>
              <mc:Fallback>
                <p:oleObj name="Equation" r:id="rId8" imgW="19073160" imgH="526644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0" y="3176588"/>
                        <a:ext cx="852488" cy="236537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15"/>
          <p:cNvSpPr txBox="1">
            <a:spLocks noChangeArrowheads="1"/>
          </p:cNvSpPr>
          <p:nvPr/>
        </p:nvSpPr>
        <p:spPr bwMode="auto">
          <a:xfrm>
            <a:off x="163513" y="2684463"/>
            <a:ext cx="3265487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Initialization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1.</a:t>
            </a:r>
          </a:p>
          <a:p>
            <a:pPr algn="l" eaLnBrk="1" hangingPunct="1">
              <a:spcBef>
                <a:spcPct val="50000"/>
              </a:spcBef>
            </a:pPr>
            <a:endParaRPr lang="en-US" sz="200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pPr algn="l" eaLnBrk="1" hangingPunct="1">
              <a:spcBef>
                <a:spcPct val="50000"/>
              </a:spcBef>
            </a:pPr>
            <a:endParaRPr lang="en-US" sz="200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pPr algn="l" eaLnBrk="1" hangingPunct="1">
              <a:spcBef>
                <a:spcPct val="50000"/>
              </a:spcBef>
            </a:pPr>
            <a:endParaRPr lang="en-US" sz="110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2.</a:t>
            </a:r>
          </a:p>
        </p:txBody>
      </p:sp>
      <p:sp>
        <p:nvSpPr>
          <p:cNvPr id="40" name="Text Box 16"/>
          <p:cNvSpPr txBox="1">
            <a:spLocks noChangeArrowheads="1"/>
          </p:cNvSpPr>
          <p:nvPr/>
        </p:nvSpPr>
        <p:spPr bwMode="auto">
          <a:xfrm>
            <a:off x="5130800" y="2363788"/>
            <a:ext cx="353377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Main Iteration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1.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2.</a:t>
            </a:r>
          </a:p>
          <a:p>
            <a:pPr algn="l" eaLnBrk="1" hangingPunct="1">
              <a:spcBef>
                <a:spcPct val="50000"/>
              </a:spcBef>
            </a:pPr>
            <a:endParaRPr lang="en-US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3.</a:t>
            </a:r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5530850" y="4016375"/>
          <a:ext cx="293846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3" name="Equation" r:id="rId10" imgW="65772360" imgH="8109000" progId="Equation.DSMT4">
                  <p:embed/>
                </p:oleObj>
              </mc:Choice>
              <mc:Fallback>
                <p:oleObj name="Equation" r:id="rId10" imgW="65772360" imgH="810900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850" y="4016375"/>
                        <a:ext cx="2938463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5519738" y="2828925"/>
          <a:ext cx="26114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4" name="Equation" r:id="rId12" imgW="58462920" imgH="7702920" progId="Equation.DSMT4">
                  <p:embed/>
                </p:oleObj>
              </mc:Choice>
              <mc:Fallback>
                <p:oleObj name="Equation" r:id="rId12" imgW="58462920" imgH="770292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2828925"/>
                        <a:ext cx="2611437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Line 21"/>
          <p:cNvSpPr>
            <a:spLocks noChangeShapeType="1"/>
          </p:cNvSpPr>
          <p:nvPr/>
        </p:nvSpPr>
        <p:spPr bwMode="auto">
          <a:xfrm>
            <a:off x="3449638" y="3305175"/>
            <a:ext cx="406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>
            <a:off x="4729163" y="3306763"/>
            <a:ext cx="406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23"/>
          <p:cNvSpPr>
            <a:spLocks noChangeShapeType="1"/>
          </p:cNvSpPr>
          <p:nvPr/>
        </p:nvSpPr>
        <p:spPr bwMode="auto">
          <a:xfrm rot="5400000">
            <a:off x="6208713" y="4676775"/>
            <a:ext cx="406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Text Box 24"/>
          <p:cNvSpPr txBox="1">
            <a:spLocks noChangeArrowheads="1"/>
          </p:cNvSpPr>
          <p:nvPr/>
        </p:nvSpPr>
        <p:spPr bwMode="auto">
          <a:xfrm>
            <a:off x="8012113" y="5127625"/>
            <a:ext cx="914400" cy="406400"/>
          </a:xfrm>
          <a:prstGeom prst="rect">
            <a:avLst/>
          </a:prstGeom>
          <a:solidFill>
            <a:srgbClr val="33333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Stop</a:t>
            </a:r>
          </a:p>
        </p:txBody>
      </p:sp>
      <p:sp>
        <p:nvSpPr>
          <p:cNvPr id="47" name="Text Box 26"/>
          <p:cNvSpPr txBox="1">
            <a:spLocks noChangeArrowheads="1"/>
          </p:cNvSpPr>
          <p:nvPr/>
        </p:nvSpPr>
        <p:spPr bwMode="auto">
          <a:xfrm>
            <a:off x="7178675" y="5008563"/>
            <a:ext cx="563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Yes</a:t>
            </a:r>
          </a:p>
        </p:txBody>
      </p:sp>
      <p:sp>
        <p:nvSpPr>
          <p:cNvPr id="48" name="Text Box 27"/>
          <p:cNvSpPr txBox="1">
            <a:spLocks noChangeArrowheads="1"/>
          </p:cNvSpPr>
          <p:nvPr/>
        </p:nvSpPr>
        <p:spPr bwMode="auto">
          <a:xfrm>
            <a:off x="5041900" y="4984750"/>
            <a:ext cx="563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No</a:t>
            </a:r>
          </a:p>
        </p:txBody>
      </p:sp>
      <p:grpSp>
        <p:nvGrpSpPr>
          <p:cNvPr id="12310" name="Group 33"/>
          <p:cNvGrpSpPr>
            <a:grpSpLocks/>
          </p:cNvGrpSpPr>
          <p:nvPr/>
        </p:nvGrpSpPr>
        <p:grpSpPr bwMode="auto">
          <a:xfrm>
            <a:off x="850900" y="1279525"/>
            <a:ext cx="7302500" cy="723900"/>
            <a:chOff x="536" y="806"/>
            <a:chExt cx="4708" cy="456"/>
          </a:xfrm>
        </p:grpSpPr>
        <p:sp>
          <p:nvSpPr>
            <p:cNvPr id="12313" name="Rectangle 32"/>
            <p:cNvSpPr>
              <a:spLocks noChangeArrowheads="1"/>
            </p:cNvSpPr>
            <p:nvPr/>
          </p:nvSpPr>
          <p:spPr bwMode="auto">
            <a:xfrm>
              <a:off x="536" y="806"/>
              <a:ext cx="4708" cy="45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314" name="Text Box 29"/>
            <p:cNvSpPr txBox="1">
              <a:spLocks noChangeArrowheads="1"/>
            </p:cNvSpPr>
            <p:nvPr/>
          </p:nvSpPr>
          <p:spPr bwMode="auto">
            <a:xfrm>
              <a:off x="565" y="806"/>
              <a:ext cx="321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Thresholding finds the set of atoms approximating the solution of </a:t>
              </a:r>
            </a:p>
          </p:txBody>
        </p:sp>
        <p:graphicFrame>
          <p:nvGraphicFramePr>
            <p:cNvPr id="12315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8143068"/>
                </p:ext>
              </p:extLst>
            </p:nvPr>
          </p:nvGraphicFramePr>
          <p:xfrm>
            <a:off x="3319" y="849"/>
            <a:ext cx="187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5" name="Equation" r:id="rId14" imgW="57244680" imgH="10951560" progId="Equation.DSMT4">
                    <p:embed/>
                  </p:oleObj>
                </mc:Choice>
                <mc:Fallback>
                  <p:oleObj name="Equation" r:id="rId14" imgW="57244680" imgH="10951560" progId="Equation.DSMT4">
                    <p:embed/>
                    <p:pic>
                      <p:nvPicPr>
                        <p:cNvPr id="0" name="Picture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9" y="849"/>
                          <a:ext cx="1877" cy="36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11" name="Object 10"/>
          <p:cNvGraphicFramePr>
            <a:graphicFrameLocks noChangeAspect="1"/>
          </p:cNvGraphicFramePr>
          <p:nvPr/>
        </p:nvGraphicFramePr>
        <p:xfrm>
          <a:off x="519113" y="3190875"/>
          <a:ext cx="276225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6" name="Equation" r:id="rId16" imgW="61305480" imgH="33285960" progId="Equation.DSMT4">
                  <p:embed/>
                </p:oleObj>
              </mc:Choice>
              <mc:Fallback>
                <p:oleObj name="Equation" r:id="rId16" imgW="61305480" imgH="3328596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3190875"/>
                        <a:ext cx="276225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8"/>
          <p:cNvGraphicFramePr>
            <a:graphicFrameLocks noChangeAspect="1"/>
          </p:cNvGraphicFramePr>
          <p:nvPr/>
        </p:nvGraphicFramePr>
        <p:xfrm>
          <a:off x="5545138" y="3227388"/>
          <a:ext cx="2611437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7" name="Equation" r:id="rId18" imgW="58462920" imgH="18667080" progId="Equation.DSMT4">
                  <p:embed/>
                </p:oleObj>
              </mc:Choice>
              <mc:Fallback>
                <p:oleObj name="Equation" r:id="rId18" imgW="58462920" imgH="1866708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138" y="3227388"/>
                        <a:ext cx="2611437" cy="83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40" grpId="0"/>
      <p:bldP spid="43" grpId="0" animBg="1"/>
      <p:bldP spid="44" grpId="0" animBg="1"/>
      <p:bldP spid="45" grpId="0" animBg="1"/>
      <p:bldP spid="46" grpId="0" animBg="1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9F0120F7-8464-41C8-9866-CF0E9B307B34}" type="slidenum">
              <a:rPr lang="he-IL" smtClean="0">
                <a:solidFill>
                  <a:schemeClr val="bg1"/>
                </a:solidFill>
              </a:rPr>
              <a:pPr eaLnBrk="1" hangingPunct="1"/>
              <a:t>3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 Recall: The OMP Algorithm</a:t>
            </a:r>
            <a:endParaRPr lang="en-US" dirty="0" smtClean="0"/>
          </a:p>
        </p:txBody>
      </p:sp>
      <p:sp>
        <p:nvSpPr>
          <p:cNvPr id="6" name="Freeform 2"/>
          <p:cNvSpPr>
            <a:spLocks/>
          </p:cNvSpPr>
          <p:nvPr/>
        </p:nvSpPr>
        <p:spPr bwMode="auto">
          <a:xfrm>
            <a:off x="3092450" y="3392488"/>
            <a:ext cx="2600325" cy="2019300"/>
          </a:xfrm>
          <a:custGeom>
            <a:avLst/>
            <a:gdLst>
              <a:gd name="T0" fmla="*/ 2147483647 w 1573"/>
              <a:gd name="T1" fmla="*/ 2147483647 h 1267"/>
              <a:gd name="T2" fmla="*/ 0 w 1573"/>
              <a:gd name="T3" fmla="*/ 2147483647 h 1267"/>
              <a:gd name="T4" fmla="*/ 0 w 1573"/>
              <a:gd name="T5" fmla="*/ 0 h 1267"/>
              <a:gd name="T6" fmla="*/ 0 60000 65536"/>
              <a:gd name="T7" fmla="*/ 0 60000 65536"/>
              <a:gd name="T8" fmla="*/ 0 60000 65536"/>
              <a:gd name="T9" fmla="*/ 0 w 1573"/>
              <a:gd name="T10" fmla="*/ 0 h 1267"/>
              <a:gd name="T11" fmla="*/ 1573 w 1573"/>
              <a:gd name="T12" fmla="*/ 1267 h 12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73" h="1267">
                <a:moveTo>
                  <a:pt x="1573" y="1267"/>
                </a:moveTo>
                <a:lnTo>
                  <a:pt x="0" y="1267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V="1">
            <a:off x="6926263" y="5414963"/>
            <a:ext cx="915987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43350" y="2000250"/>
            <a:ext cx="4611688" cy="2552700"/>
          </a:xfrm>
          <a:prstGeom prst="rect">
            <a:avLst/>
          </a:prstGeom>
          <a:solidFill>
            <a:srgbClr val="33333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endParaRPr lang="he-IL" sz="24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09563" y="2414588"/>
            <a:ext cx="1947862" cy="1701800"/>
          </a:xfrm>
          <a:prstGeom prst="rect">
            <a:avLst/>
          </a:prstGeom>
          <a:solidFill>
            <a:srgbClr val="33333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endParaRPr lang="he-IL" sz="240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252913" y="2443163"/>
          <a:ext cx="420687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6" name="Equation" r:id="rId4" imgW="4834800" imgH="469440" progId="Equation.DSMT4">
                  <p:embed/>
                </p:oleObj>
              </mc:Choice>
              <mc:Fallback>
                <p:oleObj name="Equation" r:id="rId4" imgW="4834800" imgH="46944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2443163"/>
                        <a:ext cx="4206875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38163" y="2862263"/>
          <a:ext cx="157638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7" name="Equation" r:id="rId6" imgW="1764000" imgH="1218240" progId="Equation.DSMT4">
                  <p:embed/>
                </p:oleObj>
              </mc:Choice>
              <mc:Fallback>
                <p:oleObj name="Equation" r:id="rId6" imgW="1764000" imgH="121824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2862263"/>
                        <a:ext cx="1576387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5556250" y="4965700"/>
            <a:ext cx="1382713" cy="904875"/>
            <a:chOff x="3500" y="3130"/>
            <a:chExt cx="871" cy="570"/>
          </a:xfrm>
        </p:grpSpPr>
        <p:sp>
          <p:nvSpPr>
            <p:cNvPr id="16414" name="AutoShape 12"/>
            <p:cNvSpPr>
              <a:spLocks noChangeArrowheads="1"/>
            </p:cNvSpPr>
            <p:nvPr/>
          </p:nvSpPr>
          <p:spPr bwMode="auto">
            <a:xfrm>
              <a:off x="3500" y="3130"/>
              <a:ext cx="871" cy="570"/>
            </a:xfrm>
            <a:prstGeom prst="diamond">
              <a:avLst/>
            </a:prstGeom>
            <a:solidFill>
              <a:srgbClr val="33333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0"/>
              <a:endParaRPr lang="he-IL" sz="2400"/>
            </a:p>
          </p:txBody>
        </p:sp>
        <p:graphicFrame>
          <p:nvGraphicFramePr>
            <p:cNvPr id="16415" name="Object 13"/>
            <p:cNvGraphicFramePr>
              <a:graphicFrameLocks noChangeAspect="1"/>
            </p:cNvGraphicFramePr>
            <p:nvPr/>
          </p:nvGraphicFramePr>
          <p:xfrm>
            <a:off x="3724" y="3271"/>
            <a:ext cx="50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58" name="Equation" r:id="rId8" imgW="850320" imgH="469440" progId="Equation.DSMT4">
                    <p:embed/>
                  </p:oleObj>
                </mc:Choice>
                <mc:Fallback>
                  <p:oleObj name="Equation" r:id="rId8" imgW="850320" imgH="469440" progId="Equation.DSMT4">
                    <p:embed/>
                    <p:pic>
                      <p:nvPicPr>
                        <p:cNvPr id="0" name="Picture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4" y="3271"/>
                          <a:ext cx="503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33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2667000" y="3152775"/>
          <a:ext cx="852488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9" name="Equation" r:id="rId10" imgW="913680" imgH="203040" progId="Equation.DSMT4">
                  <p:embed/>
                </p:oleObj>
              </mc:Choice>
              <mc:Fallback>
                <p:oleObj name="Equation" r:id="rId10" imgW="913680" imgH="20304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152775"/>
                        <a:ext cx="852488" cy="236538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69875" y="2454275"/>
            <a:ext cx="207486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sz="20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Initialization</a:t>
            </a:r>
          </a:p>
          <a:p>
            <a:pPr algn="ctr" rtl="0" eaLnBrk="1" hangingPunct="1">
              <a:spcBef>
                <a:spcPct val="50000"/>
              </a:spcBef>
            </a:pPr>
            <a:endParaRPr lang="en-US" sz="2000">
              <a:solidFill>
                <a:srgbClr val="FF33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930650" y="2024063"/>
            <a:ext cx="4021138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sz="20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       Main Iteration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1.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2.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3.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4.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5.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4289425" y="2930525"/>
          <a:ext cx="33718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0" name="Equation" r:id="rId12" imgW="3857760" imgH="304560" progId="Equation.DSMT4">
                  <p:embed/>
                </p:oleObj>
              </mc:Choice>
              <mc:Fallback>
                <p:oleObj name="Equation" r:id="rId12" imgW="3857760" imgH="30456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425" y="2930525"/>
                        <a:ext cx="3371850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4308475" y="3733800"/>
          <a:ext cx="38449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1" name="Equation" r:id="rId14" imgW="4403520" imgH="469440" progId="Equation.DSMT4">
                  <p:embed/>
                </p:oleObj>
              </mc:Choice>
              <mc:Fallback>
                <p:oleObj name="Equation" r:id="rId14" imgW="4403520" imgH="46944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75" y="3733800"/>
                        <a:ext cx="384492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265613" y="4133850"/>
          <a:ext cx="293846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2" name="Equation" r:id="rId16" imgW="3350160" imgH="342720" progId="Equation.DSMT4">
                  <p:embed/>
                </p:oleObj>
              </mc:Choice>
              <mc:Fallback>
                <p:oleObj name="Equation" r:id="rId16" imgW="3350160" imgH="34272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3" y="4133850"/>
                        <a:ext cx="2938462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319588" y="3317875"/>
          <a:ext cx="26114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3" name="Equation" r:id="rId18" imgW="2969640" imgH="330120" progId="Equation.DSMT4">
                  <p:embed/>
                </p:oleObj>
              </mc:Choice>
              <mc:Fallback>
                <p:oleObj name="Equation" r:id="rId18" imgW="2969640" imgH="33012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3317875"/>
                        <a:ext cx="2611437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2249488" y="3281363"/>
            <a:ext cx="406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529013" y="3282950"/>
            <a:ext cx="406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rot="5400000">
            <a:off x="6043613" y="4762500"/>
            <a:ext cx="406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7847013" y="5213350"/>
            <a:ext cx="914400" cy="406400"/>
          </a:xfrm>
          <a:prstGeom prst="rect">
            <a:avLst/>
          </a:prstGeom>
          <a:solidFill>
            <a:srgbClr val="33333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sz="20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Stop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013575" y="5094288"/>
            <a:ext cx="563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sz="16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Yes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4876800" y="5070475"/>
            <a:ext cx="563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sz="16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No</a:t>
            </a:r>
          </a:p>
        </p:txBody>
      </p:sp>
      <p:grpSp>
        <p:nvGrpSpPr>
          <p:cNvPr id="16408" name="Group 33"/>
          <p:cNvGrpSpPr>
            <a:grpSpLocks/>
          </p:cNvGrpSpPr>
          <p:nvPr/>
        </p:nvGrpSpPr>
        <p:grpSpPr bwMode="auto">
          <a:xfrm>
            <a:off x="850900" y="1125538"/>
            <a:ext cx="7386638" cy="723900"/>
            <a:chOff x="536" y="806"/>
            <a:chExt cx="4653" cy="456"/>
          </a:xfrm>
        </p:grpSpPr>
        <p:sp>
          <p:nvSpPr>
            <p:cNvPr id="16411" name="Rectangle 32"/>
            <p:cNvSpPr>
              <a:spLocks noChangeArrowheads="1"/>
            </p:cNvSpPr>
            <p:nvPr/>
          </p:nvSpPr>
          <p:spPr bwMode="auto">
            <a:xfrm>
              <a:off x="536" y="806"/>
              <a:ext cx="4653" cy="45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0"/>
              <a:endParaRPr lang="he-IL" sz="2400"/>
            </a:p>
          </p:txBody>
        </p:sp>
        <p:sp>
          <p:nvSpPr>
            <p:cNvPr id="16412" name="Text Box 29"/>
            <p:cNvSpPr txBox="1">
              <a:spLocks noChangeArrowheads="1"/>
            </p:cNvSpPr>
            <p:nvPr/>
          </p:nvSpPr>
          <p:spPr bwMode="auto">
            <a:xfrm>
              <a:off x="565" y="806"/>
              <a:ext cx="321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OMP finds one atom at a time for approximating the solution of </a:t>
              </a:r>
            </a:p>
          </p:txBody>
        </p:sp>
        <p:graphicFrame>
          <p:nvGraphicFramePr>
            <p:cNvPr id="16413" name="Object 30"/>
            <p:cNvGraphicFramePr>
              <a:graphicFrameLocks noChangeAspect="1"/>
            </p:cNvGraphicFramePr>
            <p:nvPr/>
          </p:nvGraphicFramePr>
          <p:xfrm>
            <a:off x="3127" y="849"/>
            <a:ext cx="193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64" name="Equation" r:id="rId20" imgW="2994840" imgH="495000" progId="Equation.DSMT4">
                    <p:embed/>
                  </p:oleObj>
                </mc:Choice>
                <mc:Fallback>
                  <p:oleObj name="Equation" r:id="rId20" imgW="2994840" imgH="495000" progId="Equation.DSMT4">
                    <p:embed/>
                    <p:pic>
                      <p:nvPicPr>
                        <p:cNvPr id="0" name="Picture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7" y="849"/>
                          <a:ext cx="1930" cy="36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0921" name="Object 29"/>
          <p:cNvGraphicFramePr>
            <a:graphicFrameLocks noChangeAspect="1"/>
          </p:cNvGraphicFramePr>
          <p:nvPr/>
        </p:nvGraphicFramePr>
        <p:xfrm>
          <a:off x="679450" y="4011613"/>
          <a:ext cx="3141663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5" name="Equation" r:id="rId22" imgW="2868120" imgH="1535400" progId="Equation.DSMT4">
                  <p:embed/>
                </p:oleObj>
              </mc:Choice>
              <mc:Fallback>
                <p:oleObj name="Equation" r:id="rId22" imgW="2868120" imgH="153540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4011613"/>
                        <a:ext cx="3141663" cy="1720850"/>
                      </a:xfrm>
                      <a:prstGeom prst="rect">
                        <a:avLst/>
                      </a:prstGeom>
                      <a:solidFill>
                        <a:srgbClr val="3333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6" grpId="0"/>
      <p:bldP spid="17" grpId="0" build="p"/>
      <p:bldP spid="22" grpId="0" animBg="1"/>
      <p:bldP spid="23" grpId="0" animBg="1"/>
      <p:bldP spid="24" grpId="0" animBg="1"/>
      <p:bldP spid="25" grpId="0" animBg="1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D7B9DDB9-0F68-404B-94EC-37A7B5C39190}" type="slidenum">
              <a:rPr lang="he-IL" smtClean="0">
                <a:solidFill>
                  <a:schemeClr val="bg1"/>
                </a:solidFill>
              </a:rPr>
              <a:pPr eaLnBrk="1" hangingPunct="1"/>
              <a:t>4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 Few </a:t>
            </a:r>
            <a:r>
              <a:rPr lang="en-US" dirty="0" smtClean="0"/>
              <a:t>Notes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Stages </a:t>
            </a:r>
            <a:r>
              <a:rPr lang="en-US" sz="2600" dirty="0" smtClean="0"/>
              <a:t>1 &amp; 2 in loop:</a:t>
            </a:r>
          </a:p>
          <a:p>
            <a:pPr eaLnBrk="1" hangingPunct="1"/>
            <a:endParaRPr lang="en-US" sz="1200" dirty="0" smtClean="0"/>
          </a:p>
          <a:p>
            <a:pPr eaLnBrk="1" hangingPunct="1"/>
            <a:r>
              <a:rPr lang="en-US" sz="2600" dirty="0" smtClean="0"/>
              <a:t>To find the next atom to use:</a:t>
            </a:r>
          </a:p>
          <a:p>
            <a:pPr lvl="1" eaLnBrk="1" hangingPunct="1"/>
            <a:r>
              <a:rPr lang="en-US" sz="2400" dirty="0" smtClean="0"/>
              <a:t>Compute the projection of the </a:t>
            </a:r>
            <a:r>
              <a:rPr lang="en-US" sz="2400" dirty="0" smtClean="0"/>
              <a:t>	                       residual </a:t>
            </a:r>
            <a:r>
              <a:rPr lang="en-US" sz="2400" dirty="0" smtClean="0"/>
              <a:t>onto the dictionary</a:t>
            </a:r>
          </a:p>
          <a:p>
            <a:pPr lvl="1" eaLnBrk="1" hangingPunct="1"/>
            <a:r>
              <a:rPr lang="en-US" sz="2400" dirty="0" smtClean="0"/>
              <a:t>Select the atom with the largest (magnitude) projection</a:t>
            </a:r>
          </a:p>
          <a:p>
            <a:pPr lvl="1" eaLnBrk="1" hangingPunct="1"/>
            <a:endParaRPr lang="en-US" sz="1050" dirty="0" smtClean="0"/>
          </a:p>
          <a:p>
            <a:pPr eaLnBrk="1" hangingPunct="1"/>
            <a:r>
              <a:rPr lang="en-US" sz="2600" dirty="0" smtClean="0"/>
              <a:t>In Stage 4: </a:t>
            </a:r>
          </a:p>
          <a:p>
            <a:pPr lvl="1" eaLnBrk="1" hangingPunct="1"/>
            <a:r>
              <a:rPr lang="en-US" sz="2400" dirty="0" smtClean="0"/>
              <a:t>One </a:t>
            </a:r>
            <a:r>
              <a:rPr lang="en-US" sz="2400" dirty="0"/>
              <a:t>can use </a:t>
            </a:r>
            <a:r>
              <a:rPr lang="en-US" sz="2400" dirty="0" err="1"/>
              <a:t>Matlab’s</a:t>
            </a:r>
            <a:r>
              <a:rPr lang="en-US" sz="2400" dirty="0"/>
              <a:t> “\” operator to solve the Least-Squares </a:t>
            </a:r>
            <a:r>
              <a:rPr lang="en-US" sz="2400" dirty="0" smtClean="0"/>
              <a:t>problem, or </a:t>
            </a:r>
          </a:p>
          <a:p>
            <a:pPr lvl="1" eaLnBrk="1" hangingPunct="1"/>
            <a:r>
              <a:rPr lang="en-US" sz="2400" dirty="0" smtClean="0"/>
              <a:t>Even exploit </a:t>
            </a:r>
            <a:r>
              <a:rPr lang="en-US" sz="2400" dirty="0" smtClean="0"/>
              <a:t>the “</a:t>
            </a:r>
            <a:r>
              <a:rPr lang="en-US" sz="2400" dirty="0" smtClean="0"/>
              <a:t>recursive option” of Least-Squares with growing number of unknowns.</a:t>
            </a:r>
            <a:endParaRPr lang="he-IL" sz="2400" dirty="0"/>
          </a:p>
          <a:p>
            <a:pPr lvl="1" eaLnBrk="1" hangingPunct="1"/>
            <a:endParaRPr lang="en-US" sz="2400" dirty="0" smtClean="0"/>
          </a:p>
        </p:txBody>
      </p:sp>
      <p:graphicFrame>
        <p:nvGraphicFramePr>
          <p:cNvPr id="5509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618398"/>
              </p:ext>
            </p:extLst>
          </p:nvPr>
        </p:nvGraphicFramePr>
        <p:xfrm>
          <a:off x="5609007" y="1214918"/>
          <a:ext cx="3141662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Equation" r:id="rId4" imgW="2868120" imgH="1535400" progId="Equation.DSMT4">
                  <p:embed/>
                </p:oleObj>
              </mc:Choice>
              <mc:Fallback>
                <p:oleObj name="Equation" r:id="rId4" imgW="2868120" imgH="15354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9007" y="1214918"/>
                        <a:ext cx="3141662" cy="1720850"/>
                      </a:xfrm>
                      <a:prstGeom prst="rect">
                        <a:avLst/>
                      </a:prstGeom>
                      <a:solidFill>
                        <a:srgbClr val="3333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D7B9DDB9-0F68-404B-94EC-37A7B5C39190}" type="slidenum">
              <a:rPr lang="he-IL" smtClean="0">
                <a:solidFill>
                  <a:schemeClr val="bg1"/>
                </a:solidFill>
              </a:rPr>
              <a:pPr eaLnBrk="1" hangingPunct="1"/>
              <a:t>5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-180753" y="776177"/>
            <a:ext cx="9558669" cy="52099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44279" y="2711302"/>
            <a:ext cx="7538484" cy="836613"/>
          </a:xfrm>
        </p:spPr>
        <p:txBody>
          <a:bodyPr/>
          <a:lstStyle/>
          <a:p>
            <a:pPr algn="ctr" eaLnBrk="1" hangingPunct="1"/>
            <a:r>
              <a:rPr lang="en-US" sz="7200" dirty="0" smtClean="0">
                <a:solidFill>
                  <a:srgbClr val="FF0000"/>
                </a:solidFill>
              </a:rPr>
              <a:t>Can we Speed  Up the OMP? </a:t>
            </a:r>
            <a:endParaRPr lang="en-US" sz="7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3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08DED3D3-3D18-42B1-81C2-135BA56B5E72}" type="slidenum">
              <a:rPr lang="he-IL" smtClean="0">
                <a:solidFill>
                  <a:schemeClr val="bg1"/>
                </a:solidFill>
              </a:rPr>
              <a:pPr eaLnBrk="1" hangingPunct="1"/>
              <a:t>6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 Observation </a:t>
            </a:r>
            <a:r>
              <a:rPr lang="en-US" dirty="0" smtClean="0"/>
              <a:t>1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1348831"/>
            <a:ext cx="8888413" cy="4824412"/>
          </a:xfrm>
        </p:spPr>
        <p:txBody>
          <a:bodyPr/>
          <a:lstStyle/>
          <a:p>
            <a:pPr eaLnBrk="1" hangingPunct="1"/>
            <a:r>
              <a:rPr lang="en-US" dirty="0" smtClean="0"/>
              <a:t>In step 1, we compute       for each atom in the dictionary</a:t>
            </a:r>
          </a:p>
          <a:p>
            <a:pPr eaLnBrk="1" hangingPunct="1"/>
            <a:r>
              <a:rPr lang="en-US" dirty="0" smtClean="0"/>
              <a:t>Suppose during the loop, we have found support S and coefficient  </a:t>
            </a:r>
          </a:p>
          <a:p>
            <a:pPr eaLnBrk="1" hangingPunct="1"/>
            <a:r>
              <a:rPr lang="en-US" dirty="0" smtClean="0"/>
              <a:t>We can write:</a:t>
            </a: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740017"/>
              </p:ext>
            </p:extLst>
          </p:nvPr>
        </p:nvGraphicFramePr>
        <p:xfrm>
          <a:off x="4638675" y="1236118"/>
          <a:ext cx="808038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3" name="Equation" r:id="rId4" imgW="253800" imgH="241200" progId="Equation.DSMT4">
                  <p:embed/>
                </p:oleObj>
              </mc:Choice>
              <mc:Fallback>
                <p:oleObj name="Equation" r:id="rId4" imgW="253800" imgH="2412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675" y="1236118"/>
                        <a:ext cx="808038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311642"/>
              </p:ext>
            </p:extLst>
          </p:nvPr>
        </p:nvGraphicFramePr>
        <p:xfrm>
          <a:off x="5068888" y="2836318"/>
          <a:ext cx="11509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4" name="Equation" r:id="rId6" imgW="419040" imgH="304560" progId="Equation.DSMT4">
                  <p:embed/>
                </p:oleObj>
              </mc:Choice>
              <mc:Fallback>
                <p:oleObj name="Equation" r:id="rId6" imgW="419040" imgH="30456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888" y="2836318"/>
                        <a:ext cx="1150937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428501"/>
              </p:ext>
            </p:extLst>
          </p:nvPr>
        </p:nvGraphicFramePr>
        <p:xfrm>
          <a:off x="1412875" y="4203156"/>
          <a:ext cx="5938838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5" name="Equation" r:id="rId8" imgW="2361960" imgH="482400" progId="Equation.DSMT4">
                  <p:embed/>
                </p:oleObj>
              </mc:Choice>
              <mc:Fallback>
                <p:oleObj name="Equation" r:id="rId8" imgW="2361960" imgH="4824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4203156"/>
                        <a:ext cx="5938838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D0D033A7-54D5-4D79-AE9E-02D7C93CC82E}" type="slidenum">
              <a:rPr lang="he-IL" smtClean="0">
                <a:solidFill>
                  <a:schemeClr val="bg1"/>
                </a:solidFill>
              </a:rPr>
              <a:pPr eaLnBrk="1" hangingPunct="1"/>
              <a:t>7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 Observation </a:t>
            </a:r>
            <a:r>
              <a:rPr lang="en-US" dirty="0" smtClean="0"/>
              <a:t>1 – Cont.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1092200"/>
            <a:ext cx="8888413" cy="4824413"/>
          </a:xfrm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If we work on one signal – this doesn’t help</a:t>
            </a:r>
          </a:p>
          <a:p>
            <a:pPr eaLnBrk="1" hangingPunct="1">
              <a:defRPr/>
            </a:pPr>
            <a:r>
              <a:rPr lang="en-US" dirty="0" smtClean="0"/>
              <a:t>If we work on many signals </a:t>
            </a:r>
            <a:r>
              <a:rPr lang="en-US" dirty="0" smtClean="0"/>
              <a:t>(&gt;&gt; </a:t>
            </a:r>
            <a:r>
              <a:rPr lang="en-US" dirty="0" smtClean="0"/>
              <a:t>number of atoms), we can compute                </a:t>
            </a:r>
            <a:r>
              <a:rPr lang="en-US" dirty="0" smtClean="0">
                <a:solidFill>
                  <a:srgbClr val="FF0000"/>
                </a:solidFill>
              </a:rPr>
              <a:t>ONCE</a:t>
            </a:r>
            <a:r>
              <a:rPr lang="en-US" dirty="0" smtClean="0"/>
              <a:t>     in advance (this is actually the multiplication   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   )</a:t>
            </a:r>
          </a:p>
          <a:p>
            <a:pPr eaLnBrk="1" hangingPunct="1">
              <a:defRPr/>
            </a:pPr>
            <a:r>
              <a:rPr lang="en-US" dirty="0" smtClean="0"/>
              <a:t>We also need to compute        </a:t>
            </a:r>
            <a:r>
              <a:rPr lang="en-US" dirty="0"/>
              <a:t> </a:t>
            </a:r>
            <a:r>
              <a:rPr lang="en-US" dirty="0" smtClean="0"/>
              <a:t>once for each signal</a:t>
            </a:r>
          </a:p>
        </p:txBody>
      </p:sp>
      <p:graphicFrame>
        <p:nvGraphicFramePr>
          <p:cNvPr id="2458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777775"/>
              </p:ext>
            </p:extLst>
          </p:nvPr>
        </p:nvGraphicFramePr>
        <p:xfrm>
          <a:off x="1431925" y="1049487"/>
          <a:ext cx="58991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2" name="Equation" r:id="rId4" imgW="3883320" imgH="748800" progId="Equation.DSMT4">
                  <p:embed/>
                </p:oleObj>
              </mc:Choice>
              <mc:Fallback>
                <p:oleObj name="Equation" r:id="rId4" imgW="3883320" imgH="7488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1049487"/>
                        <a:ext cx="58991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7"/>
          <p:cNvGraphicFramePr>
            <a:graphicFrameLocks noChangeAspect="1"/>
          </p:cNvGraphicFramePr>
          <p:nvPr/>
        </p:nvGraphicFramePr>
        <p:xfrm>
          <a:off x="5172075" y="3241675"/>
          <a:ext cx="169386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3" name="Equation" r:id="rId6" imgW="875520" imgH="393480" progId="Equation.DSMT4">
                  <p:embed/>
                </p:oleObj>
              </mc:Choice>
              <mc:Fallback>
                <p:oleObj name="Equation" r:id="rId6" imgW="875520" imgH="39348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3241675"/>
                        <a:ext cx="1693863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8"/>
          <p:cNvGraphicFramePr>
            <a:graphicFrameLocks noChangeAspect="1"/>
          </p:cNvGraphicFramePr>
          <p:nvPr/>
        </p:nvGraphicFramePr>
        <p:xfrm>
          <a:off x="468313" y="4367213"/>
          <a:ext cx="9112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" name="Equation" r:id="rId8" imgW="418680" imgH="266400" progId="Equation.DSMT4">
                  <p:embed/>
                </p:oleObj>
              </mc:Choice>
              <mc:Fallback>
                <p:oleObj name="Equation" r:id="rId8" imgW="418680" imgH="2664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367213"/>
                        <a:ext cx="911225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525148"/>
              </p:ext>
            </p:extLst>
          </p:nvPr>
        </p:nvGraphicFramePr>
        <p:xfrm>
          <a:off x="5212297" y="4897967"/>
          <a:ext cx="100171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5" name="Equation" r:id="rId10" imgW="279360" imgH="228600" progId="Equation.DSMT4">
                  <p:embed/>
                </p:oleObj>
              </mc:Choice>
              <mc:Fallback>
                <p:oleObj name="Equation" r:id="rId10" imgW="279360" imgH="2286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297" y="4897967"/>
                        <a:ext cx="1001713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DC2BFADE-4336-43FE-883E-637F5F686073}" type="slidenum">
              <a:rPr lang="he-IL" smtClean="0">
                <a:solidFill>
                  <a:schemeClr val="bg1"/>
                </a:solidFill>
              </a:rPr>
              <a:pPr eaLnBrk="1" hangingPunct="1"/>
              <a:t>8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 Observation </a:t>
            </a:r>
            <a:r>
              <a:rPr lang="en-US" dirty="0" smtClean="0"/>
              <a:t>1 – Cont.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# of operations needed for computing         </a:t>
            </a:r>
          </a:p>
          <a:p>
            <a:pPr lvl="1" eaLnBrk="1" hangingPunct="1"/>
            <a:r>
              <a:rPr lang="en-US" dirty="0" smtClean="0"/>
              <a:t>Regular OMP</a:t>
            </a:r>
          </a:p>
          <a:p>
            <a:pPr lvl="2" eaLnBrk="1" hangingPunct="1"/>
            <a:r>
              <a:rPr lang="en-US" dirty="0" smtClean="0"/>
              <a:t>n – dimension of the signal</a:t>
            </a:r>
          </a:p>
          <a:p>
            <a:pPr lvl="1" eaLnBrk="1" hangingPunct="1"/>
            <a:r>
              <a:rPr lang="en-US" dirty="0" smtClean="0"/>
              <a:t>Modified Version</a:t>
            </a:r>
          </a:p>
          <a:p>
            <a:pPr lvl="2" eaLnBrk="1" hangingPunct="1"/>
            <a:r>
              <a:rPr lang="en-US" dirty="0" smtClean="0"/>
              <a:t>|S| - the size of the current support (assuming there are enough signals that computing        is negligible)</a:t>
            </a:r>
          </a:p>
          <a:p>
            <a:pPr lvl="2" eaLnBrk="1" hangingPunct="1"/>
            <a:r>
              <a:rPr lang="en-US" dirty="0" smtClean="0"/>
              <a:t>We term this version </a:t>
            </a:r>
            <a:r>
              <a:rPr lang="en-US" dirty="0" smtClean="0">
                <a:solidFill>
                  <a:srgbClr val="FF0000"/>
                </a:solidFill>
              </a:rPr>
              <a:t>“Batch-OMP”</a:t>
            </a:r>
          </a:p>
        </p:txBody>
      </p:sp>
      <p:graphicFrame>
        <p:nvGraphicFramePr>
          <p:cNvPr id="25605" name="Object 8"/>
          <p:cNvGraphicFramePr>
            <a:graphicFrameLocks noChangeAspect="1"/>
          </p:cNvGraphicFramePr>
          <p:nvPr/>
        </p:nvGraphicFramePr>
        <p:xfrm>
          <a:off x="7483475" y="2168525"/>
          <a:ext cx="7715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1" name="Equation" r:id="rId4" imgW="355320" imgH="355320" progId="Equation.DSMT4">
                  <p:embed/>
                </p:oleObj>
              </mc:Choice>
              <mc:Fallback>
                <p:oleObj name="Equation" r:id="rId4" imgW="355320" imgH="35532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3475" y="2168525"/>
                        <a:ext cx="77152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9"/>
          <p:cNvGraphicFramePr>
            <a:graphicFrameLocks noChangeAspect="1"/>
          </p:cNvGraphicFramePr>
          <p:nvPr/>
        </p:nvGraphicFramePr>
        <p:xfrm>
          <a:off x="6067425" y="4660900"/>
          <a:ext cx="654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2" name="Equation" r:id="rId6" imgW="418680" imgH="266400" progId="Equation.DSMT4">
                  <p:embed/>
                </p:oleObj>
              </mc:Choice>
              <mc:Fallback>
                <p:oleObj name="Equation" r:id="rId6" imgW="418680" imgH="2664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425" y="4660900"/>
                        <a:ext cx="6540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0"/>
          <p:cNvGraphicFramePr>
            <a:graphicFrameLocks noChangeAspect="1"/>
          </p:cNvGraphicFramePr>
          <p:nvPr/>
        </p:nvGraphicFramePr>
        <p:xfrm>
          <a:off x="1516063" y="1058863"/>
          <a:ext cx="58991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3" name="Equation" r:id="rId8" imgW="3883320" imgH="748800" progId="Equation.DSMT4">
                  <p:embed/>
                </p:oleObj>
              </mc:Choice>
              <mc:Fallback>
                <p:oleObj name="Equation" r:id="rId8" imgW="3883320" imgH="7488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1058863"/>
                        <a:ext cx="58991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4BBB16E0-82D3-47E8-B5D2-B31AFD77CEBA}" type="slidenum">
              <a:rPr lang="he-IL" smtClean="0">
                <a:solidFill>
                  <a:schemeClr val="bg1"/>
                </a:solidFill>
              </a:rPr>
              <a:pPr eaLnBrk="1" hangingPunct="1"/>
              <a:t>9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 Observation </a:t>
            </a:r>
            <a:r>
              <a:rPr lang="en-US" dirty="0" smtClean="0"/>
              <a:t>1 - Practicalities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2132013"/>
            <a:ext cx="8888413" cy="410527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Pre-compute        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Denote     as the sub-matrix of        obtained by taking only the columns belonging in S</a:t>
            </a:r>
          </a:p>
        </p:txBody>
      </p:sp>
      <p:graphicFrame>
        <p:nvGraphicFramePr>
          <p:cNvPr id="26629" name="Object 6"/>
          <p:cNvGraphicFramePr>
            <a:graphicFrameLocks noChangeAspect="1"/>
          </p:cNvGraphicFramePr>
          <p:nvPr/>
        </p:nvGraphicFramePr>
        <p:xfrm>
          <a:off x="2589213" y="2092325"/>
          <a:ext cx="7588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9" name="Equation" r:id="rId4" imgW="418680" imgH="266400" progId="Equation.DSMT4">
                  <p:embed/>
                </p:oleObj>
              </mc:Choice>
              <mc:Fallback>
                <p:oleObj name="Equation" r:id="rId4" imgW="418680" imgH="26640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2092325"/>
                        <a:ext cx="758825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8"/>
          <p:cNvGraphicFramePr>
            <a:graphicFrameLocks noChangeAspect="1"/>
          </p:cNvGraphicFramePr>
          <p:nvPr/>
        </p:nvGraphicFramePr>
        <p:xfrm>
          <a:off x="4233863" y="2162175"/>
          <a:ext cx="5540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0" name="משוואה" r:id="rId6" imgW="456840" imgH="393480" progId="Equation.3">
                  <p:embed/>
                </p:oleObj>
              </mc:Choice>
              <mc:Fallback>
                <p:oleObj name="משוואה" r:id="rId6" imgW="456840" imgH="393480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863" y="2162175"/>
                        <a:ext cx="55403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9"/>
          <p:cNvGraphicFramePr>
            <a:graphicFrameLocks noChangeAspect="1"/>
          </p:cNvGraphicFramePr>
          <p:nvPr/>
        </p:nvGraphicFramePr>
        <p:xfrm>
          <a:off x="1708150" y="2684463"/>
          <a:ext cx="43973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1" name="Equation" r:id="rId8" imgW="266400" imgH="330120" progId="Equation.DSMT4">
                  <p:embed/>
                </p:oleObj>
              </mc:Choice>
              <mc:Fallback>
                <p:oleObj name="Equation" r:id="rId8" imgW="266400" imgH="33012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2684463"/>
                        <a:ext cx="439738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10"/>
          <p:cNvGraphicFramePr>
            <a:graphicFrameLocks noChangeAspect="1"/>
          </p:cNvGraphicFramePr>
          <p:nvPr/>
        </p:nvGraphicFramePr>
        <p:xfrm>
          <a:off x="5475288" y="2614613"/>
          <a:ext cx="749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2" name="Equation" r:id="rId10" imgW="418680" imgH="266400" progId="Equation.DSMT4">
                  <p:embed/>
                </p:oleObj>
              </mc:Choice>
              <mc:Fallback>
                <p:oleObj name="Equation" r:id="rId10" imgW="418680" imgH="26640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2614613"/>
                        <a:ext cx="7493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3" name="Group 52"/>
          <p:cNvGrpSpPr>
            <a:grpSpLocks/>
          </p:cNvGrpSpPr>
          <p:nvPr/>
        </p:nvGrpSpPr>
        <p:grpSpPr bwMode="auto">
          <a:xfrm>
            <a:off x="2627313" y="3933825"/>
            <a:ext cx="1598612" cy="1584325"/>
            <a:chOff x="1782" y="2614"/>
            <a:chExt cx="771" cy="771"/>
          </a:xfrm>
        </p:grpSpPr>
        <p:sp>
          <p:nvSpPr>
            <p:cNvPr id="26639" name="Oval 13"/>
            <p:cNvSpPr>
              <a:spLocks noChangeArrowheads="1"/>
            </p:cNvSpPr>
            <p:nvPr/>
          </p:nvSpPr>
          <p:spPr bwMode="auto">
            <a:xfrm>
              <a:off x="1782" y="2614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Oval 14"/>
            <p:cNvSpPr>
              <a:spLocks noChangeArrowheads="1"/>
            </p:cNvSpPr>
            <p:nvPr/>
          </p:nvSpPr>
          <p:spPr bwMode="auto">
            <a:xfrm>
              <a:off x="1782" y="2750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Oval 15"/>
            <p:cNvSpPr>
              <a:spLocks noChangeArrowheads="1"/>
            </p:cNvSpPr>
            <p:nvPr/>
          </p:nvSpPr>
          <p:spPr bwMode="auto">
            <a:xfrm>
              <a:off x="1782" y="2886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Oval 16"/>
            <p:cNvSpPr>
              <a:spLocks noChangeArrowheads="1"/>
            </p:cNvSpPr>
            <p:nvPr/>
          </p:nvSpPr>
          <p:spPr bwMode="auto">
            <a:xfrm>
              <a:off x="1782" y="3022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Oval 17"/>
            <p:cNvSpPr>
              <a:spLocks noChangeArrowheads="1"/>
            </p:cNvSpPr>
            <p:nvPr/>
          </p:nvSpPr>
          <p:spPr bwMode="auto">
            <a:xfrm>
              <a:off x="1782" y="3158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Oval 18"/>
            <p:cNvSpPr>
              <a:spLocks noChangeArrowheads="1"/>
            </p:cNvSpPr>
            <p:nvPr/>
          </p:nvSpPr>
          <p:spPr bwMode="auto">
            <a:xfrm>
              <a:off x="1782" y="3294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Oval 19"/>
            <p:cNvSpPr>
              <a:spLocks noChangeArrowheads="1"/>
            </p:cNvSpPr>
            <p:nvPr/>
          </p:nvSpPr>
          <p:spPr bwMode="auto">
            <a:xfrm>
              <a:off x="1918" y="2614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Oval 20"/>
            <p:cNvSpPr>
              <a:spLocks noChangeArrowheads="1"/>
            </p:cNvSpPr>
            <p:nvPr/>
          </p:nvSpPr>
          <p:spPr bwMode="auto">
            <a:xfrm>
              <a:off x="1918" y="2750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Oval 21"/>
            <p:cNvSpPr>
              <a:spLocks noChangeArrowheads="1"/>
            </p:cNvSpPr>
            <p:nvPr/>
          </p:nvSpPr>
          <p:spPr bwMode="auto">
            <a:xfrm>
              <a:off x="1918" y="2886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Oval 22"/>
            <p:cNvSpPr>
              <a:spLocks noChangeArrowheads="1"/>
            </p:cNvSpPr>
            <p:nvPr/>
          </p:nvSpPr>
          <p:spPr bwMode="auto">
            <a:xfrm>
              <a:off x="1918" y="3022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Oval 23"/>
            <p:cNvSpPr>
              <a:spLocks noChangeArrowheads="1"/>
            </p:cNvSpPr>
            <p:nvPr/>
          </p:nvSpPr>
          <p:spPr bwMode="auto">
            <a:xfrm>
              <a:off x="1918" y="3158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" name="Oval 24"/>
            <p:cNvSpPr>
              <a:spLocks noChangeArrowheads="1"/>
            </p:cNvSpPr>
            <p:nvPr/>
          </p:nvSpPr>
          <p:spPr bwMode="auto">
            <a:xfrm>
              <a:off x="1918" y="3294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1" name="Oval 25"/>
            <p:cNvSpPr>
              <a:spLocks noChangeArrowheads="1"/>
            </p:cNvSpPr>
            <p:nvPr/>
          </p:nvSpPr>
          <p:spPr bwMode="auto">
            <a:xfrm>
              <a:off x="2054" y="2614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Oval 26"/>
            <p:cNvSpPr>
              <a:spLocks noChangeArrowheads="1"/>
            </p:cNvSpPr>
            <p:nvPr/>
          </p:nvSpPr>
          <p:spPr bwMode="auto">
            <a:xfrm>
              <a:off x="2054" y="2750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3" name="Oval 27"/>
            <p:cNvSpPr>
              <a:spLocks noChangeArrowheads="1"/>
            </p:cNvSpPr>
            <p:nvPr/>
          </p:nvSpPr>
          <p:spPr bwMode="auto">
            <a:xfrm>
              <a:off x="2054" y="2886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Oval 28"/>
            <p:cNvSpPr>
              <a:spLocks noChangeArrowheads="1"/>
            </p:cNvSpPr>
            <p:nvPr/>
          </p:nvSpPr>
          <p:spPr bwMode="auto">
            <a:xfrm>
              <a:off x="2054" y="3022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Oval 29"/>
            <p:cNvSpPr>
              <a:spLocks noChangeArrowheads="1"/>
            </p:cNvSpPr>
            <p:nvPr/>
          </p:nvSpPr>
          <p:spPr bwMode="auto">
            <a:xfrm>
              <a:off x="2054" y="3158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Oval 30"/>
            <p:cNvSpPr>
              <a:spLocks noChangeArrowheads="1"/>
            </p:cNvSpPr>
            <p:nvPr/>
          </p:nvSpPr>
          <p:spPr bwMode="auto">
            <a:xfrm>
              <a:off x="2054" y="3294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Oval 31"/>
            <p:cNvSpPr>
              <a:spLocks noChangeArrowheads="1"/>
            </p:cNvSpPr>
            <p:nvPr/>
          </p:nvSpPr>
          <p:spPr bwMode="auto">
            <a:xfrm>
              <a:off x="2190" y="2614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8" name="Oval 32"/>
            <p:cNvSpPr>
              <a:spLocks noChangeArrowheads="1"/>
            </p:cNvSpPr>
            <p:nvPr/>
          </p:nvSpPr>
          <p:spPr bwMode="auto">
            <a:xfrm>
              <a:off x="2190" y="2750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Oval 33"/>
            <p:cNvSpPr>
              <a:spLocks noChangeArrowheads="1"/>
            </p:cNvSpPr>
            <p:nvPr/>
          </p:nvSpPr>
          <p:spPr bwMode="auto">
            <a:xfrm>
              <a:off x="2190" y="2886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Oval 34"/>
            <p:cNvSpPr>
              <a:spLocks noChangeArrowheads="1"/>
            </p:cNvSpPr>
            <p:nvPr/>
          </p:nvSpPr>
          <p:spPr bwMode="auto">
            <a:xfrm>
              <a:off x="2190" y="3022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1" name="Oval 35"/>
            <p:cNvSpPr>
              <a:spLocks noChangeArrowheads="1"/>
            </p:cNvSpPr>
            <p:nvPr/>
          </p:nvSpPr>
          <p:spPr bwMode="auto">
            <a:xfrm>
              <a:off x="2190" y="3158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2" name="Oval 36"/>
            <p:cNvSpPr>
              <a:spLocks noChangeArrowheads="1"/>
            </p:cNvSpPr>
            <p:nvPr/>
          </p:nvSpPr>
          <p:spPr bwMode="auto">
            <a:xfrm>
              <a:off x="2190" y="3294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3" name="Oval 37"/>
            <p:cNvSpPr>
              <a:spLocks noChangeArrowheads="1"/>
            </p:cNvSpPr>
            <p:nvPr/>
          </p:nvSpPr>
          <p:spPr bwMode="auto">
            <a:xfrm>
              <a:off x="2326" y="2614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4" name="Oval 38"/>
            <p:cNvSpPr>
              <a:spLocks noChangeArrowheads="1"/>
            </p:cNvSpPr>
            <p:nvPr/>
          </p:nvSpPr>
          <p:spPr bwMode="auto">
            <a:xfrm>
              <a:off x="2326" y="2750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5" name="Oval 39"/>
            <p:cNvSpPr>
              <a:spLocks noChangeArrowheads="1"/>
            </p:cNvSpPr>
            <p:nvPr/>
          </p:nvSpPr>
          <p:spPr bwMode="auto">
            <a:xfrm>
              <a:off x="2326" y="2886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6" name="Oval 40"/>
            <p:cNvSpPr>
              <a:spLocks noChangeArrowheads="1"/>
            </p:cNvSpPr>
            <p:nvPr/>
          </p:nvSpPr>
          <p:spPr bwMode="auto">
            <a:xfrm>
              <a:off x="2326" y="3022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7" name="Oval 41"/>
            <p:cNvSpPr>
              <a:spLocks noChangeArrowheads="1"/>
            </p:cNvSpPr>
            <p:nvPr/>
          </p:nvSpPr>
          <p:spPr bwMode="auto">
            <a:xfrm>
              <a:off x="2326" y="3158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8" name="Oval 42"/>
            <p:cNvSpPr>
              <a:spLocks noChangeArrowheads="1"/>
            </p:cNvSpPr>
            <p:nvPr/>
          </p:nvSpPr>
          <p:spPr bwMode="auto">
            <a:xfrm>
              <a:off x="2326" y="3294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9" name="Oval 43"/>
            <p:cNvSpPr>
              <a:spLocks noChangeArrowheads="1"/>
            </p:cNvSpPr>
            <p:nvPr/>
          </p:nvSpPr>
          <p:spPr bwMode="auto">
            <a:xfrm>
              <a:off x="2462" y="2614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0" name="Oval 44"/>
            <p:cNvSpPr>
              <a:spLocks noChangeArrowheads="1"/>
            </p:cNvSpPr>
            <p:nvPr/>
          </p:nvSpPr>
          <p:spPr bwMode="auto">
            <a:xfrm>
              <a:off x="2462" y="2750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1" name="Oval 45"/>
            <p:cNvSpPr>
              <a:spLocks noChangeArrowheads="1"/>
            </p:cNvSpPr>
            <p:nvPr/>
          </p:nvSpPr>
          <p:spPr bwMode="auto">
            <a:xfrm>
              <a:off x="2462" y="2886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2" name="Oval 46"/>
            <p:cNvSpPr>
              <a:spLocks noChangeArrowheads="1"/>
            </p:cNvSpPr>
            <p:nvPr/>
          </p:nvSpPr>
          <p:spPr bwMode="auto">
            <a:xfrm>
              <a:off x="2462" y="3022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3" name="Oval 47"/>
            <p:cNvSpPr>
              <a:spLocks noChangeArrowheads="1"/>
            </p:cNvSpPr>
            <p:nvPr/>
          </p:nvSpPr>
          <p:spPr bwMode="auto">
            <a:xfrm>
              <a:off x="2462" y="3158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4" name="Oval 48"/>
            <p:cNvSpPr>
              <a:spLocks noChangeArrowheads="1"/>
            </p:cNvSpPr>
            <p:nvPr/>
          </p:nvSpPr>
          <p:spPr bwMode="auto">
            <a:xfrm>
              <a:off x="2462" y="3294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34" name="AutoShape 49"/>
          <p:cNvSpPr>
            <a:spLocks noChangeArrowheads="1"/>
          </p:cNvSpPr>
          <p:nvPr/>
        </p:nvSpPr>
        <p:spPr bwMode="auto">
          <a:xfrm>
            <a:off x="2311400" y="3817938"/>
            <a:ext cx="2160588" cy="1858962"/>
          </a:xfrm>
          <a:prstGeom prst="bracketPair">
            <a:avLst>
              <a:gd name="adj" fmla="val 16667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aphicFrame>
        <p:nvGraphicFramePr>
          <p:cNvPr id="26635" name="Object 51"/>
          <p:cNvGraphicFramePr>
            <a:graphicFrameLocks noChangeAspect="1"/>
          </p:cNvGraphicFramePr>
          <p:nvPr/>
        </p:nvGraphicFramePr>
        <p:xfrm>
          <a:off x="577850" y="4486275"/>
          <a:ext cx="14414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3" name="Equation" r:id="rId12" imgW="901080" imgH="367920" progId="Equation.DSMT4">
                  <p:embed/>
                </p:oleObj>
              </mc:Choice>
              <mc:Fallback>
                <p:oleObj name="Equation" r:id="rId12" imgW="901080" imgH="36792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4486275"/>
                        <a:ext cx="144145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53"/>
          <p:cNvGraphicFramePr>
            <a:graphicFrameLocks noChangeAspect="1"/>
          </p:cNvGraphicFramePr>
          <p:nvPr/>
        </p:nvGraphicFramePr>
        <p:xfrm>
          <a:off x="1647825" y="5405438"/>
          <a:ext cx="6635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4" name="Equation" r:id="rId14" imgW="418680" imgH="266400" progId="Equation.DSMT4">
                  <p:embed/>
                </p:oleObj>
              </mc:Choice>
              <mc:Fallback>
                <p:oleObj name="Equation" r:id="rId14" imgW="418680" imgH="26640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5405438"/>
                        <a:ext cx="663575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313630"/>
              </p:ext>
            </p:extLst>
          </p:nvPr>
        </p:nvGraphicFramePr>
        <p:xfrm>
          <a:off x="675362" y="1017588"/>
          <a:ext cx="61150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5" name="Equation" r:id="rId16" imgW="2425680" imgH="482400" progId="Equation.DSMT4">
                  <p:embed/>
                </p:oleObj>
              </mc:Choice>
              <mc:Fallback>
                <p:oleObj name="Equation" r:id="rId16" imgW="2425680" imgH="48240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62" y="1017588"/>
                        <a:ext cx="61150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Line 51"/>
          <p:cNvSpPr>
            <a:spLocks noChangeShapeType="1"/>
          </p:cNvSpPr>
          <p:nvPr/>
        </p:nvSpPr>
        <p:spPr bwMode="auto">
          <a:xfrm rot="16200000">
            <a:off x="1985963" y="4718050"/>
            <a:ext cx="2017712" cy="142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 rot="16200000">
            <a:off x="2562226" y="4718050"/>
            <a:ext cx="2017712" cy="14287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859338" y="3899229"/>
            <a:ext cx="3033712" cy="1618921"/>
            <a:chOff x="4859338" y="3899229"/>
            <a:chExt cx="3033712" cy="1618921"/>
          </a:xfrm>
        </p:grpSpPr>
        <p:sp>
          <p:nvSpPr>
            <p:cNvPr id="53" name="AutoShape 60"/>
            <p:cNvSpPr>
              <a:spLocks noChangeArrowheads="1"/>
            </p:cNvSpPr>
            <p:nvPr/>
          </p:nvSpPr>
          <p:spPr bwMode="auto">
            <a:xfrm>
              <a:off x="4859338" y="4437063"/>
              <a:ext cx="649287" cy="504825"/>
            </a:xfrm>
            <a:prstGeom prst="rightArrow">
              <a:avLst>
                <a:gd name="adj1" fmla="val 50000"/>
                <a:gd name="adj2" fmla="val 3215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utoShape 65"/>
            <p:cNvSpPr>
              <a:spLocks noChangeArrowheads="1"/>
            </p:cNvSpPr>
            <p:nvPr/>
          </p:nvSpPr>
          <p:spPr bwMode="auto">
            <a:xfrm>
              <a:off x="6491287" y="3899229"/>
              <a:ext cx="892175" cy="1618921"/>
            </a:xfrm>
            <a:prstGeom prst="bracketPair">
              <a:avLst>
                <a:gd name="adj" fmla="val 16667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aphicFrame>
          <p:nvGraphicFramePr>
            <p:cNvPr id="55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9190588"/>
                </p:ext>
              </p:extLst>
            </p:nvPr>
          </p:nvGraphicFramePr>
          <p:xfrm>
            <a:off x="7491413" y="4747419"/>
            <a:ext cx="401637" cy="477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66" name="Equation" r:id="rId18" imgW="190440" imgH="228600" progId="Equation.DSMT4">
                    <p:embed/>
                  </p:oleObj>
                </mc:Choice>
                <mc:Fallback>
                  <p:oleObj name="Equation" r:id="rId18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1413" y="4747419"/>
                          <a:ext cx="401637" cy="477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Oval 15"/>
            <p:cNvSpPr>
              <a:spLocks noChangeArrowheads="1"/>
            </p:cNvSpPr>
            <p:nvPr/>
          </p:nvSpPr>
          <p:spPr bwMode="auto">
            <a:xfrm>
              <a:off x="6659354" y="3899229"/>
              <a:ext cx="188682" cy="1869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16"/>
            <p:cNvSpPr>
              <a:spLocks noChangeArrowheads="1"/>
            </p:cNvSpPr>
            <p:nvPr/>
          </p:nvSpPr>
          <p:spPr bwMode="auto">
            <a:xfrm>
              <a:off x="6659354" y="4178695"/>
              <a:ext cx="188682" cy="1869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17"/>
            <p:cNvSpPr>
              <a:spLocks noChangeArrowheads="1"/>
            </p:cNvSpPr>
            <p:nvPr/>
          </p:nvSpPr>
          <p:spPr bwMode="auto">
            <a:xfrm>
              <a:off x="6659354" y="4458161"/>
              <a:ext cx="188682" cy="1869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18"/>
            <p:cNvSpPr>
              <a:spLocks noChangeArrowheads="1"/>
            </p:cNvSpPr>
            <p:nvPr/>
          </p:nvSpPr>
          <p:spPr bwMode="auto">
            <a:xfrm>
              <a:off x="6659354" y="4737627"/>
              <a:ext cx="188682" cy="1869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19"/>
            <p:cNvSpPr>
              <a:spLocks noChangeArrowheads="1"/>
            </p:cNvSpPr>
            <p:nvPr/>
          </p:nvSpPr>
          <p:spPr bwMode="auto">
            <a:xfrm>
              <a:off x="6659354" y="5017093"/>
              <a:ext cx="188682" cy="1869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20"/>
            <p:cNvSpPr>
              <a:spLocks noChangeArrowheads="1"/>
            </p:cNvSpPr>
            <p:nvPr/>
          </p:nvSpPr>
          <p:spPr bwMode="auto">
            <a:xfrm>
              <a:off x="6659354" y="5296558"/>
              <a:ext cx="188682" cy="1869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27"/>
            <p:cNvSpPr>
              <a:spLocks noChangeArrowheads="1"/>
            </p:cNvSpPr>
            <p:nvPr/>
          </p:nvSpPr>
          <p:spPr bwMode="auto">
            <a:xfrm>
              <a:off x="7003184" y="3899229"/>
              <a:ext cx="188682" cy="1869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28"/>
            <p:cNvSpPr>
              <a:spLocks noChangeArrowheads="1"/>
            </p:cNvSpPr>
            <p:nvPr/>
          </p:nvSpPr>
          <p:spPr bwMode="auto">
            <a:xfrm>
              <a:off x="7003184" y="4178695"/>
              <a:ext cx="188682" cy="1869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29"/>
            <p:cNvSpPr>
              <a:spLocks noChangeArrowheads="1"/>
            </p:cNvSpPr>
            <p:nvPr/>
          </p:nvSpPr>
          <p:spPr bwMode="auto">
            <a:xfrm>
              <a:off x="7003184" y="4458161"/>
              <a:ext cx="188682" cy="1869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30"/>
            <p:cNvSpPr>
              <a:spLocks noChangeArrowheads="1"/>
            </p:cNvSpPr>
            <p:nvPr/>
          </p:nvSpPr>
          <p:spPr bwMode="auto">
            <a:xfrm>
              <a:off x="7003184" y="4737627"/>
              <a:ext cx="188682" cy="1869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31"/>
            <p:cNvSpPr>
              <a:spLocks noChangeArrowheads="1"/>
            </p:cNvSpPr>
            <p:nvPr/>
          </p:nvSpPr>
          <p:spPr bwMode="auto">
            <a:xfrm>
              <a:off x="7003184" y="5017093"/>
              <a:ext cx="188682" cy="1869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32"/>
            <p:cNvSpPr>
              <a:spLocks noChangeArrowheads="1"/>
            </p:cNvSpPr>
            <p:nvPr/>
          </p:nvSpPr>
          <p:spPr bwMode="auto">
            <a:xfrm>
              <a:off x="7003184" y="5296558"/>
              <a:ext cx="188682" cy="1869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802043"/>
              </p:ext>
            </p:extLst>
          </p:nvPr>
        </p:nvGraphicFramePr>
        <p:xfrm>
          <a:off x="6744743" y="1322388"/>
          <a:ext cx="208121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7" name="Equation" r:id="rId20" imgW="825480" imgH="241200" progId="Equation.DSMT4">
                  <p:embed/>
                </p:oleObj>
              </mc:Choice>
              <mc:Fallback>
                <p:oleObj name="Equation" r:id="rId20" imgW="825480" imgH="2412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4743" y="1322388"/>
                        <a:ext cx="2081213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uiExpand="1" build="p"/>
      <p:bldP spid="26634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עיצוב ברירת מחדל">
  <a:themeElements>
    <a:clrScheme name="עיצוב ברירת מחד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עיצוב ברירת מחדל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611</Words>
  <Application>Microsoft Office PowerPoint</Application>
  <PresentationFormat>On-screen Show (4:3)</PresentationFormat>
  <Paragraphs>172</Paragraphs>
  <Slides>17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עיצוב ברירת מחדל</vt:lpstr>
      <vt:lpstr>Equation</vt:lpstr>
      <vt:lpstr>משוואה</vt:lpstr>
      <vt:lpstr>MathType 6.0 Equation</vt:lpstr>
      <vt:lpstr>PowerPoint Presentation</vt:lpstr>
      <vt:lpstr>  Recall: The Thresholding Alg.</vt:lpstr>
      <vt:lpstr>  Recall: The OMP Algorithm</vt:lpstr>
      <vt:lpstr>  Few Notes</vt:lpstr>
      <vt:lpstr>Can we Speed  Up the OMP? </vt:lpstr>
      <vt:lpstr>  Observation 1</vt:lpstr>
      <vt:lpstr>  Observation 1 – Cont.</vt:lpstr>
      <vt:lpstr>  Observation 1 – Cont.</vt:lpstr>
      <vt:lpstr>  Observation 1 - Practicalities</vt:lpstr>
      <vt:lpstr>  Observation 1 - Summary</vt:lpstr>
      <vt:lpstr>  Implications</vt:lpstr>
      <vt:lpstr>  Observation 2</vt:lpstr>
      <vt:lpstr>  Observation 2 – Cont.</vt:lpstr>
      <vt:lpstr>  Observation 2 – Cont.</vt:lpstr>
      <vt:lpstr>  Observation 2 – Cont.</vt:lpstr>
      <vt:lpstr>  Observation 2 – Cont.</vt:lpstr>
      <vt:lpstr>  Batch-OMP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/>
  <cp:lastModifiedBy/>
  <cp:revision>170</cp:revision>
  <cp:lastPrinted>1601-01-01T00:00:00Z</cp:lastPrinted>
  <dcterms:created xsi:type="dcterms:W3CDTF">1601-01-01T00:00:00Z</dcterms:created>
  <dcterms:modified xsi:type="dcterms:W3CDTF">2015-11-07T08:42:24Z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1037</vt:i4>
  </property>
</Properties>
</file>