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73" r:id="rId4"/>
    <p:sldId id="272" r:id="rId5"/>
    <p:sldId id="274" r:id="rId6"/>
    <p:sldId id="265" r:id="rId7"/>
    <p:sldId id="266" r:id="rId8"/>
    <p:sldId id="267" r:id="rId9"/>
    <p:sldId id="268" r:id="rId10"/>
    <p:sldId id="269" r:id="rId11"/>
    <p:sldId id="270" r:id="rId12"/>
    <p:sldId id="263" r:id="rId13"/>
    <p:sldId id="280" r:id="rId14"/>
    <p:sldId id="277" r:id="rId15"/>
    <p:sldId id="278" r:id="rId16"/>
    <p:sldId id="279" r:id="rId17"/>
    <p:sldId id="257" r:id="rId18"/>
    <p:sldId id="258" r:id="rId19"/>
    <p:sldId id="259" r:id="rId20"/>
    <p:sldId id="260" r:id="rId21"/>
    <p:sldId id="261" r:id="rId22"/>
    <p:sldId id="275" r:id="rId23"/>
    <p:sldId id="262" r:id="rId24"/>
    <p:sldId id="271" r:id="rId25"/>
    <p:sldId id="276" r:id="rId26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4F81BD"/>
    <a:srgbClr val="FFFFFF"/>
    <a:srgbClr val="00FF00"/>
    <a:srgbClr val="FF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80"/>
    <p:restoredTop sz="94660"/>
  </p:normalViewPr>
  <p:slideViewPr>
    <p:cSldViewPr snapToGrid="0">
      <p:cViewPr>
        <p:scale>
          <a:sx n="60" d="100"/>
          <a:sy n="60" d="100"/>
        </p:scale>
        <p:origin x="-1324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8246E-8FA3-4349-B251-210ABE1E52AE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6EF26-660C-4584-96DA-AEA1AA9AD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6EF26-660C-4584-96DA-AEA1AA9AD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13CF-73DF-45D3-BBE6-5CA99E6FF6C7}" type="datetime8">
              <a:rPr lang="he-IL" smtClean="0"/>
              <a:t>13 דצמבר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833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4099-3702-4876-821A-5D37C5BA8E67}" type="datetime8">
              <a:rPr lang="he-IL" smtClean="0"/>
              <a:t>13 דצמבר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176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6E26-B107-42D1-8E5A-A37E943AD8B5}" type="datetime8">
              <a:rPr lang="he-IL" smtClean="0"/>
              <a:t>13 דצמבר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212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DE1-491D-4FF8-89FD-010AEF275D18}" type="datetime8">
              <a:rPr lang="he-IL" smtClean="0"/>
              <a:t>13 דצמבר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447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BE01-7F8B-479F-A019-A51DA652E095}" type="datetime8">
              <a:rPr lang="he-IL" smtClean="0"/>
              <a:t>13 דצמבר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426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DDA4-229F-416F-969D-0E311F86F0FC}" type="datetime8">
              <a:rPr lang="he-IL" smtClean="0"/>
              <a:t>13 דצמבר 15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173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41FD6-D9D6-4889-A394-AE31839A8655}" type="datetime8">
              <a:rPr lang="he-IL" smtClean="0"/>
              <a:t>13 דצמבר 15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253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6F3C-0FD7-4DA0-AB30-A4414101BF28}" type="datetime8">
              <a:rPr lang="he-IL" smtClean="0"/>
              <a:t>13 דצמבר 15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76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D88-9119-4826-BDD3-DE83F511F4AD}" type="datetime8">
              <a:rPr lang="he-IL" smtClean="0"/>
              <a:t>13 דצמבר 15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24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67E8-E2FF-49B8-97BD-18753D614A38}" type="datetime8">
              <a:rPr lang="he-IL" smtClean="0"/>
              <a:t>13 דצמבר 15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411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1872C-DEE0-4496-9BED-BD1F191A05A5}" type="datetime8">
              <a:rPr lang="he-IL" smtClean="0"/>
              <a:t>13 דצמבר 15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619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0BDD7-0FBE-47BA-A58E-333B68B580F5}" type="datetime8">
              <a:rPr lang="he-IL" smtClean="0"/>
              <a:t>13 דצמבר 15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13153-537B-435E-8247-1236097F00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72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3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63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5960" y="1448554"/>
            <a:ext cx="5567882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6000" b="1" dirty="0" smtClean="0">
                <a:solidFill>
                  <a:srgbClr val="0000FF"/>
                </a:solidFill>
              </a:rPr>
              <a:t>Image Priors</a:t>
            </a:r>
            <a:r>
              <a:rPr lang="en-US" sz="6000" b="1" dirty="0" smtClean="0"/>
              <a:t>  and the                  </a:t>
            </a:r>
            <a:r>
              <a:rPr lang="en-US" sz="6000" b="1" dirty="0" smtClean="0">
                <a:solidFill>
                  <a:srgbClr val="FF0000"/>
                </a:solidFill>
              </a:rPr>
              <a:t>Sparse-Land</a:t>
            </a:r>
            <a:r>
              <a:rPr lang="en-US" sz="6000" b="1" dirty="0" smtClean="0"/>
              <a:t> Model</a:t>
            </a:r>
            <a:endParaRPr lang="he-IL" sz="6000" b="1" dirty="0"/>
          </a:p>
        </p:txBody>
      </p:sp>
    </p:spTree>
    <p:extLst>
      <p:ext uri="{BB962C8B-B14F-4D97-AF65-F5344CB8AC3E}">
        <p14:creationId xmlns:p14="http://schemas.microsoft.com/office/powerpoint/2010/main" val="5222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Signal/Image Prior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4450" y="1186382"/>
            <a:ext cx="27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FF0000"/>
                </a:solidFill>
              </a:rPr>
              <a:t>What is it good for?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0875" y="2814870"/>
            <a:ext cx="82402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0000FF"/>
                </a:solidFill>
                <a:ea typeface="Calibri" pitchFamily="34" charset="0"/>
                <a:cs typeface="Arial" pitchFamily="34" charset="0"/>
              </a:rPr>
              <a:t>Anomaly Detection:</a:t>
            </a:r>
            <a:r>
              <a:rPr lang="en-US" altLang="en-US" sz="2000" dirty="0" smtClean="0">
                <a:solidFill>
                  <a:srgbClr val="0000FF"/>
                </a:solidFill>
                <a:ea typeface="Calibri" pitchFamily="34" charset="0"/>
                <a:cs typeface="Arial" pitchFamily="34" charset="0"/>
              </a:rPr>
              <a:t> </a:t>
            </a:r>
            <a:r>
              <a:rPr lang="en-US" altLang="en-US" sz="2000" dirty="0">
                <a:ea typeface="Calibri" pitchFamily="34" charset="0"/>
                <a:cs typeface="Arial" pitchFamily="34" charset="0"/>
              </a:rPr>
              <a:t>We are </a:t>
            </a:r>
            <a:r>
              <a:rPr lang="en-US" altLang="en-US" sz="2000" dirty="0" smtClean="0">
                <a:ea typeface="Calibri" pitchFamily="34" charset="0"/>
                <a:cs typeface="Arial" pitchFamily="34" charset="0"/>
              </a:rPr>
              <a:t>given </a:t>
            </a:r>
            <a:r>
              <a:rPr lang="en-US" altLang="en-US" sz="2000" u="sng" dirty="0" smtClean="0"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 smtClean="0">
                <a:ea typeface="Calibri" pitchFamily="34" charset="0"/>
                <a:cs typeface="Arial" pitchFamily="34" charset="0"/>
              </a:rPr>
              <a:t> and we are supposed to say if it is an anomaly. This is done by testing</a:t>
            </a:r>
            <a:endParaRPr lang="en-US" altLang="en-US" sz="2000" dirty="0"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25091"/>
              </p:ext>
            </p:extLst>
          </p:nvPr>
        </p:nvGraphicFramePr>
        <p:xfrm>
          <a:off x="3785186" y="3763925"/>
          <a:ext cx="999691" cy="37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3" imgW="571252" imgH="215806" progId="Equation.DSMT4">
                  <p:embed/>
                </p:oleObj>
              </mc:Choice>
              <mc:Fallback>
                <p:oleObj name="Equation" r:id="rId3" imgW="571252" imgH="21580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186" y="3763925"/>
                        <a:ext cx="999691" cy="3776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21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Signal/Image Prior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567" y="1412513"/>
            <a:ext cx="81020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3200" dirty="0" smtClean="0">
                <a:solidFill>
                  <a:srgbClr val="FF0000"/>
                </a:solidFill>
              </a:rPr>
              <a:t>Question: What is it good for</a:t>
            </a:r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  <a:p>
            <a:pPr algn="ctr" rtl="0"/>
            <a:r>
              <a:rPr lang="en-US" sz="3200" dirty="0" smtClean="0">
                <a:solidFill>
                  <a:srgbClr val="0000FF"/>
                </a:solidFill>
              </a:rPr>
              <a:t>Answer: Many great things.</a:t>
            </a:r>
          </a:p>
          <a:p>
            <a:pPr algn="ctr" rtl="0"/>
            <a:endParaRPr lang="en-US" sz="3200" dirty="0" smtClean="0">
              <a:solidFill>
                <a:srgbClr val="0000FF"/>
              </a:solidFill>
            </a:endParaRPr>
          </a:p>
          <a:p>
            <a:pPr algn="ctr" rtl="0"/>
            <a:endParaRPr lang="en-US" sz="3200" dirty="0" smtClean="0">
              <a:solidFill>
                <a:srgbClr val="0000FF"/>
              </a:solidFill>
            </a:endParaRPr>
          </a:p>
          <a:p>
            <a:pPr algn="ctr" rtl="0"/>
            <a:endParaRPr lang="en-US" sz="3200" dirty="0">
              <a:solidFill>
                <a:srgbClr val="0000FF"/>
              </a:solidFill>
            </a:endParaRPr>
          </a:p>
          <a:p>
            <a:pPr algn="ctr" rtl="0"/>
            <a:endParaRPr lang="en-US" sz="3200" dirty="0" smtClean="0">
              <a:solidFill>
                <a:srgbClr val="0000FF"/>
              </a:solidFill>
            </a:endParaRPr>
          </a:p>
          <a:p>
            <a:pPr algn="ctr" rtl="0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6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)=?</a:t>
            </a:r>
            <a:r>
              <a:rPr lang="en-US" sz="6000" dirty="0" smtClean="0"/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21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Down Arrow 2"/>
          <p:cNvSpPr/>
          <p:nvPr/>
        </p:nvSpPr>
        <p:spPr>
          <a:xfrm>
            <a:off x="3530014" y="2806969"/>
            <a:ext cx="1903228" cy="13609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499515" y="1300864"/>
            <a:ext cx="2857364" cy="1450852"/>
            <a:chOff x="1499515" y="1077571"/>
            <a:chExt cx="2857364" cy="1450852"/>
          </a:xfrm>
        </p:grpSpPr>
        <p:sp>
          <p:nvSpPr>
            <p:cNvPr id="56" name="Freeform 55"/>
            <p:cNvSpPr/>
            <p:nvPr/>
          </p:nvSpPr>
          <p:spPr>
            <a:xfrm>
              <a:off x="1526220" y="1077571"/>
              <a:ext cx="2830659" cy="1450852"/>
            </a:xfrm>
            <a:custGeom>
              <a:avLst/>
              <a:gdLst>
                <a:gd name="connsiteX0" fmla="*/ 403008 w 2830659"/>
                <a:gd name="connsiteY0" fmla="*/ 613884 h 1450852"/>
                <a:gd name="connsiteX1" fmla="*/ 321526 w 2830659"/>
                <a:gd name="connsiteY1" fmla="*/ 631990 h 1450852"/>
                <a:gd name="connsiteX2" fmla="*/ 4655 w 2830659"/>
                <a:gd name="connsiteY2" fmla="*/ 1211412 h 1450852"/>
                <a:gd name="connsiteX3" fmla="*/ 221938 w 2830659"/>
                <a:gd name="connsiteY3" fmla="*/ 1446802 h 1450852"/>
                <a:gd name="connsiteX4" fmla="*/ 1299301 w 2830659"/>
                <a:gd name="connsiteY4" fmla="*/ 1039396 h 1450852"/>
                <a:gd name="connsiteX5" fmla="*/ 2059792 w 2830659"/>
                <a:gd name="connsiteY5" fmla="*/ 586723 h 1450852"/>
                <a:gd name="connsiteX6" fmla="*/ 2367610 w 2830659"/>
                <a:gd name="connsiteY6" fmla="*/ 459975 h 1450852"/>
                <a:gd name="connsiteX7" fmla="*/ 2684481 w 2830659"/>
                <a:gd name="connsiteY7" fmla="*/ 523349 h 1450852"/>
                <a:gd name="connsiteX8" fmla="*/ 2820283 w 2830659"/>
                <a:gd name="connsiteY8" fmla="*/ 124996 h 1450852"/>
                <a:gd name="connsiteX9" fmla="*/ 2421930 w 2830659"/>
                <a:gd name="connsiteY9" fmla="*/ 25408 h 1450852"/>
                <a:gd name="connsiteX10" fmla="*/ 403008 w 2830659"/>
                <a:gd name="connsiteY10" fmla="*/ 541456 h 1450852"/>
                <a:gd name="connsiteX0" fmla="*/ 321526 w 2830659"/>
                <a:gd name="connsiteY0" fmla="*/ 631990 h 1450852"/>
                <a:gd name="connsiteX1" fmla="*/ 4655 w 2830659"/>
                <a:gd name="connsiteY1" fmla="*/ 1211412 h 1450852"/>
                <a:gd name="connsiteX2" fmla="*/ 221938 w 2830659"/>
                <a:gd name="connsiteY2" fmla="*/ 1446802 h 1450852"/>
                <a:gd name="connsiteX3" fmla="*/ 1299301 w 2830659"/>
                <a:gd name="connsiteY3" fmla="*/ 1039396 h 1450852"/>
                <a:gd name="connsiteX4" fmla="*/ 2059792 w 2830659"/>
                <a:gd name="connsiteY4" fmla="*/ 586723 h 1450852"/>
                <a:gd name="connsiteX5" fmla="*/ 2367610 w 2830659"/>
                <a:gd name="connsiteY5" fmla="*/ 459975 h 1450852"/>
                <a:gd name="connsiteX6" fmla="*/ 2684481 w 2830659"/>
                <a:gd name="connsiteY6" fmla="*/ 523349 h 1450852"/>
                <a:gd name="connsiteX7" fmla="*/ 2820283 w 2830659"/>
                <a:gd name="connsiteY7" fmla="*/ 124996 h 1450852"/>
                <a:gd name="connsiteX8" fmla="*/ 2421930 w 2830659"/>
                <a:gd name="connsiteY8" fmla="*/ 25408 h 1450852"/>
                <a:gd name="connsiteX9" fmla="*/ 403008 w 2830659"/>
                <a:gd name="connsiteY9" fmla="*/ 541456 h 1450852"/>
                <a:gd name="connsiteX0" fmla="*/ 321526 w 2830659"/>
                <a:gd name="connsiteY0" fmla="*/ 631990 h 1450852"/>
                <a:gd name="connsiteX1" fmla="*/ 4655 w 2830659"/>
                <a:gd name="connsiteY1" fmla="*/ 1211412 h 1450852"/>
                <a:gd name="connsiteX2" fmla="*/ 221938 w 2830659"/>
                <a:gd name="connsiteY2" fmla="*/ 1446802 h 1450852"/>
                <a:gd name="connsiteX3" fmla="*/ 1299301 w 2830659"/>
                <a:gd name="connsiteY3" fmla="*/ 1039396 h 1450852"/>
                <a:gd name="connsiteX4" fmla="*/ 2059792 w 2830659"/>
                <a:gd name="connsiteY4" fmla="*/ 586723 h 1450852"/>
                <a:gd name="connsiteX5" fmla="*/ 2367610 w 2830659"/>
                <a:gd name="connsiteY5" fmla="*/ 459975 h 1450852"/>
                <a:gd name="connsiteX6" fmla="*/ 2684481 w 2830659"/>
                <a:gd name="connsiteY6" fmla="*/ 523349 h 1450852"/>
                <a:gd name="connsiteX7" fmla="*/ 2820283 w 2830659"/>
                <a:gd name="connsiteY7" fmla="*/ 124996 h 1450852"/>
                <a:gd name="connsiteX8" fmla="*/ 2421930 w 2830659"/>
                <a:gd name="connsiteY8" fmla="*/ 25408 h 1450852"/>
                <a:gd name="connsiteX9" fmla="*/ 403008 w 2830659"/>
                <a:gd name="connsiteY9" fmla="*/ 541456 h 1450852"/>
                <a:gd name="connsiteX10" fmla="*/ 321526 w 2830659"/>
                <a:gd name="connsiteY10" fmla="*/ 631990 h 1450852"/>
                <a:gd name="connsiteX0" fmla="*/ 321526 w 2830659"/>
                <a:gd name="connsiteY0" fmla="*/ 631990 h 1450852"/>
                <a:gd name="connsiteX1" fmla="*/ 4655 w 2830659"/>
                <a:gd name="connsiteY1" fmla="*/ 1211412 h 1450852"/>
                <a:gd name="connsiteX2" fmla="*/ 221938 w 2830659"/>
                <a:gd name="connsiteY2" fmla="*/ 1446802 h 1450852"/>
                <a:gd name="connsiteX3" fmla="*/ 1299301 w 2830659"/>
                <a:gd name="connsiteY3" fmla="*/ 1039396 h 1450852"/>
                <a:gd name="connsiteX4" fmla="*/ 2059792 w 2830659"/>
                <a:gd name="connsiteY4" fmla="*/ 586723 h 1450852"/>
                <a:gd name="connsiteX5" fmla="*/ 2367610 w 2830659"/>
                <a:gd name="connsiteY5" fmla="*/ 459975 h 1450852"/>
                <a:gd name="connsiteX6" fmla="*/ 2684481 w 2830659"/>
                <a:gd name="connsiteY6" fmla="*/ 523349 h 1450852"/>
                <a:gd name="connsiteX7" fmla="*/ 2820283 w 2830659"/>
                <a:gd name="connsiteY7" fmla="*/ 124996 h 1450852"/>
                <a:gd name="connsiteX8" fmla="*/ 2421930 w 2830659"/>
                <a:gd name="connsiteY8" fmla="*/ 25408 h 1450852"/>
                <a:gd name="connsiteX9" fmla="*/ 403008 w 2830659"/>
                <a:gd name="connsiteY9" fmla="*/ 541456 h 1450852"/>
                <a:gd name="connsiteX10" fmla="*/ 321526 w 2830659"/>
                <a:gd name="connsiteY10" fmla="*/ 631990 h 145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30659" h="1450852">
                  <a:moveTo>
                    <a:pt x="321526" y="631990"/>
                  </a:moveTo>
                  <a:cubicBezTo>
                    <a:pt x="255134" y="731578"/>
                    <a:pt x="21253" y="1075610"/>
                    <a:pt x="4655" y="1211412"/>
                  </a:cubicBezTo>
                  <a:cubicBezTo>
                    <a:pt x="-11943" y="1347214"/>
                    <a:pt x="6164" y="1475471"/>
                    <a:pt x="221938" y="1446802"/>
                  </a:cubicBezTo>
                  <a:cubicBezTo>
                    <a:pt x="437712" y="1418133"/>
                    <a:pt x="992992" y="1182742"/>
                    <a:pt x="1299301" y="1039396"/>
                  </a:cubicBezTo>
                  <a:cubicBezTo>
                    <a:pt x="1605610" y="896050"/>
                    <a:pt x="1881741" y="683293"/>
                    <a:pt x="2059792" y="586723"/>
                  </a:cubicBezTo>
                  <a:cubicBezTo>
                    <a:pt x="2237843" y="490153"/>
                    <a:pt x="2263495" y="470537"/>
                    <a:pt x="2367610" y="459975"/>
                  </a:cubicBezTo>
                  <a:cubicBezTo>
                    <a:pt x="2471725" y="449413"/>
                    <a:pt x="2609036" y="579179"/>
                    <a:pt x="2684481" y="523349"/>
                  </a:cubicBezTo>
                  <a:cubicBezTo>
                    <a:pt x="2759927" y="467519"/>
                    <a:pt x="2864041" y="207986"/>
                    <a:pt x="2820283" y="124996"/>
                  </a:cubicBezTo>
                  <a:cubicBezTo>
                    <a:pt x="2776525" y="42006"/>
                    <a:pt x="2824809" y="-44002"/>
                    <a:pt x="2421930" y="25408"/>
                  </a:cubicBezTo>
                  <a:cubicBezTo>
                    <a:pt x="2019051" y="94818"/>
                    <a:pt x="1211029" y="191389"/>
                    <a:pt x="403008" y="541456"/>
                  </a:cubicBezTo>
                  <a:lnTo>
                    <a:pt x="321526" y="631990"/>
                  </a:lnTo>
                  <a:close/>
                </a:path>
              </a:pathLst>
            </a:custGeom>
            <a:solidFill>
              <a:srgbClr val="7030A0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597591" y="1762362"/>
              <a:ext cx="1534249" cy="5594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 rot="20431151">
              <a:off x="1499515" y="1732307"/>
              <a:ext cx="131799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smoothness</a:t>
              </a:r>
              <a:endParaRPr lang="he-IL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4997057"/>
                </p:ext>
              </p:extLst>
            </p:nvPr>
          </p:nvGraphicFramePr>
          <p:xfrm>
            <a:off x="3131840" y="1169727"/>
            <a:ext cx="1141412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3" name="Equation" r:id="rId3" imgW="698400" imgH="304560" progId="Equation.DSMT4">
                    <p:embed/>
                  </p:oleObj>
                </mc:Choice>
                <mc:Fallback>
                  <p:oleObj name="Equation" r:id="rId3" imgW="6984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31840" y="1169727"/>
                          <a:ext cx="1141412" cy="4968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" name="Group 76"/>
          <p:cNvGrpSpPr/>
          <p:nvPr/>
        </p:nvGrpSpPr>
        <p:grpSpPr>
          <a:xfrm>
            <a:off x="107504" y="2257116"/>
            <a:ext cx="1490087" cy="903639"/>
            <a:chOff x="107504" y="2033823"/>
            <a:chExt cx="1490087" cy="903639"/>
          </a:xfrm>
        </p:grpSpPr>
        <p:sp>
          <p:nvSpPr>
            <p:cNvPr id="4" name="TextBox 3"/>
            <p:cNvSpPr txBox="1"/>
            <p:nvPr/>
          </p:nvSpPr>
          <p:spPr>
            <a:xfrm>
              <a:off x="107504" y="2475797"/>
              <a:ext cx="1490087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sz="2400" dirty="0" smtClean="0"/>
                <a:t>for images</a:t>
              </a:r>
              <a:endParaRPr lang="he-IL" sz="2400" dirty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772985"/>
                </p:ext>
              </p:extLst>
            </p:nvPr>
          </p:nvGraphicFramePr>
          <p:xfrm>
            <a:off x="113020" y="2033823"/>
            <a:ext cx="1484571" cy="585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4" name="Equation" r:id="rId5" imgW="545760" imgH="215640" progId="Equation.DSMT4">
                    <p:embed/>
                  </p:oleObj>
                </mc:Choice>
                <mc:Fallback>
                  <p:oleObj name="Equation" r:id="rId5" imgW="54576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020" y="2033823"/>
                          <a:ext cx="1484571" cy="585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" name="Group 77"/>
          <p:cNvGrpSpPr/>
          <p:nvPr/>
        </p:nvGrpSpPr>
        <p:grpSpPr>
          <a:xfrm>
            <a:off x="3615520" y="1861318"/>
            <a:ext cx="2368336" cy="1732084"/>
            <a:chOff x="3615520" y="1638025"/>
            <a:chExt cx="2368336" cy="1732084"/>
          </a:xfrm>
        </p:grpSpPr>
        <p:sp>
          <p:nvSpPr>
            <p:cNvPr id="55" name="Freeform 54"/>
            <p:cNvSpPr/>
            <p:nvPr/>
          </p:nvSpPr>
          <p:spPr>
            <a:xfrm>
              <a:off x="3615520" y="1638025"/>
              <a:ext cx="2368336" cy="1732084"/>
            </a:xfrm>
            <a:custGeom>
              <a:avLst/>
              <a:gdLst>
                <a:gd name="connsiteX0" fmla="*/ 51973 w 2368336"/>
                <a:gd name="connsiteY0" fmla="*/ 71536 h 1732084"/>
                <a:gd name="connsiteX1" fmla="*/ 42919 w 2368336"/>
                <a:gd name="connsiteY1" fmla="*/ 759600 h 1732084"/>
                <a:gd name="connsiteX2" fmla="*/ 540860 w 2368336"/>
                <a:gd name="connsiteY2" fmla="*/ 1148899 h 1732084"/>
                <a:gd name="connsiteX3" fmla="*/ 848678 w 2368336"/>
                <a:gd name="connsiteY3" fmla="*/ 1710214 h 1732084"/>
                <a:gd name="connsiteX4" fmla="*/ 2270072 w 2368336"/>
                <a:gd name="connsiteY4" fmla="*/ 1556305 h 1732084"/>
                <a:gd name="connsiteX5" fmla="*/ 2125216 w 2368336"/>
                <a:gd name="connsiteY5" fmla="*/ 985936 h 1732084"/>
                <a:gd name="connsiteX6" fmla="*/ 1156496 w 2368336"/>
                <a:gd name="connsiteY6" fmla="*/ 1067418 h 1732084"/>
                <a:gd name="connsiteX7" fmla="*/ 577074 w 2368336"/>
                <a:gd name="connsiteY7" fmla="*/ 515156 h 1732084"/>
                <a:gd name="connsiteX8" fmla="*/ 269256 w 2368336"/>
                <a:gd name="connsiteY8" fmla="*/ 71536 h 1732084"/>
                <a:gd name="connsiteX9" fmla="*/ 51973 w 2368336"/>
                <a:gd name="connsiteY9" fmla="*/ 71536 h 173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68336" h="1732084">
                  <a:moveTo>
                    <a:pt x="51973" y="71536"/>
                  </a:moveTo>
                  <a:cubicBezTo>
                    <a:pt x="14250" y="186213"/>
                    <a:pt x="-38562" y="580040"/>
                    <a:pt x="42919" y="759600"/>
                  </a:cubicBezTo>
                  <a:cubicBezTo>
                    <a:pt x="124400" y="939160"/>
                    <a:pt x="406567" y="990463"/>
                    <a:pt x="540860" y="1148899"/>
                  </a:cubicBezTo>
                  <a:cubicBezTo>
                    <a:pt x="675153" y="1307335"/>
                    <a:pt x="560476" y="1642313"/>
                    <a:pt x="848678" y="1710214"/>
                  </a:cubicBezTo>
                  <a:cubicBezTo>
                    <a:pt x="1136880" y="1778115"/>
                    <a:pt x="2057316" y="1677018"/>
                    <a:pt x="2270072" y="1556305"/>
                  </a:cubicBezTo>
                  <a:cubicBezTo>
                    <a:pt x="2482828" y="1435592"/>
                    <a:pt x="2310812" y="1067417"/>
                    <a:pt x="2125216" y="985936"/>
                  </a:cubicBezTo>
                  <a:cubicBezTo>
                    <a:pt x="1939620" y="904455"/>
                    <a:pt x="1414520" y="1145881"/>
                    <a:pt x="1156496" y="1067418"/>
                  </a:cubicBezTo>
                  <a:cubicBezTo>
                    <a:pt x="898472" y="988955"/>
                    <a:pt x="724947" y="681136"/>
                    <a:pt x="577074" y="515156"/>
                  </a:cubicBezTo>
                  <a:cubicBezTo>
                    <a:pt x="429201" y="349176"/>
                    <a:pt x="350737" y="145473"/>
                    <a:pt x="269256" y="71536"/>
                  </a:cubicBezTo>
                  <a:cubicBezTo>
                    <a:pt x="187775" y="-2401"/>
                    <a:pt x="89696" y="-43141"/>
                    <a:pt x="51973" y="71536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779912" y="1782026"/>
              <a:ext cx="812896" cy="12532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3417270">
              <a:off x="3699242" y="2235004"/>
              <a:ext cx="59343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WLS</a:t>
              </a:r>
              <a:endParaRPr lang="he-IL" dirty="0"/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3354675"/>
                </p:ext>
              </p:extLst>
            </p:nvPr>
          </p:nvGraphicFramePr>
          <p:xfrm>
            <a:off x="4592811" y="2788097"/>
            <a:ext cx="1203325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5" name="Equation" r:id="rId7" imgW="736560" imgH="304560" progId="Equation.DSMT4">
                    <p:embed/>
                  </p:oleObj>
                </mc:Choice>
                <mc:Fallback>
                  <p:oleObj name="Equation" r:id="rId7" imgW="7365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811" y="2788097"/>
                          <a:ext cx="1203325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Group 75"/>
          <p:cNvGrpSpPr/>
          <p:nvPr/>
        </p:nvGrpSpPr>
        <p:grpSpPr>
          <a:xfrm>
            <a:off x="4283968" y="3567697"/>
            <a:ext cx="2952391" cy="719129"/>
            <a:chOff x="4283968" y="3344404"/>
            <a:chExt cx="2952391" cy="719129"/>
          </a:xfrm>
        </p:grpSpPr>
        <p:sp>
          <p:nvSpPr>
            <p:cNvPr id="52" name="Freeform 51"/>
            <p:cNvSpPr/>
            <p:nvPr/>
          </p:nvSpPr>
          <p:spPr>
            <a:xfrm>
              <a:off x="4283968" y="3344404"/>
              <a:ext cx="2952391" cy="719129"/>
            </a:xfrm>
            <a:custGeom>
              <a:avLst/>
              <a:gdLst>
                <a:gd name="connsiteX0" fmla="*/ 2334996 w 3108967"/>
                <a:gd name="connsiteY0" fmla="*/ 47993 h 766660"/>
                <a:gd name="connsiteX1" fmla="*/ 739278 w 3108967"/>
                <a:gd name="connsiteY1" fmla="*/ 236252 h 766660"/>
                <a:gd name="connsiteX2" fmla="*/ 138643 w 3108967"/>
                <a:gd name="connsiteY2" fmla="*/ 218322 h 766660"/>
                <a:gd name="connsiteX3" fmla="*/ 111749 w 3108967"/>
                <a:gd name="connsiteY3" fmla="*/ 639663 h 766660"/>
                <a:gd name="connsiteX4" fmla="*/ 1402666 w 3108967"/>
                <a:gd name="connsiteY4" fmla="*/ 765169 h 766660"/>
                <a:gd name="connsiteX5" fmla="*/ 2675655 w 3108967"/>
                <a:gd name="connsiteY5" fmla="*/ 576910 h 766660"/>
                <a:gd name="connsiteX6" fmla="*/ 3105960 w 3108967"/>
                <a:gd name="connsiteY6" fmla="*/ 675522 h 766660"/>
                <a:gd name="connsiteX7" fmla="*/ 2505325 w 3108967"/>
                <a:gd name="connsiteY7" fmla="*/ 56958 h 766660"/>
                <a:gd name="connsiteX8" fmla="*/ 2334996 w 3108967"/>
                <a:gd name="connsiteY8" fmla="*/ 47993 h 766660"/>
                <a:gd name="connsiteX0" fmla="*/ 2334996 w 3108967"/>
                <a:gd name="connsiteY0" fmla="*/ 14162 h 732829"/>
                <a:gd name="connsiteX1" fmla="*/ 739278 w 3108967"/>
                <a:gd name="connsiteY1" fmla="*/ 202421 h 732829"/>
                <a:gd name="connsiteX2" fmla="*/ 138643 w 3108967"/>
                <a:gd name="connsiteY2" fmla="*/ 184491 h 732829"/>
                <a:gd name="connsiteX3" fmla="*/ 111749 w 3108967"/>
                <a:gd name="connsiteY3" fmla="*/ 605832 h 732829"/>
                <a:gd name="connsiteX4" fmla="*/ 1402666 w 3108967"/>
                <a:gd name="connsiteY4" fmla="*/ 731338 h 732829"/>
                <a:gd name="connsiteX5" fmla="*/ 2675655 w 3108967"/>
                <a:gd name="connsiteY5" fmla="*/ 543079 h 732829"/>
                <a:gd name="connsiteX6" fmla="*/ 3105960 w 3108967"/>
                <a:gd name="connsiteY6" fmla="*/ 641691 h 732829"/>
                <a:gd name="connsiteX7" fmla="*/ 2334996 w 3108967"/>
                <a:gd name="connsiteY7" fmla="*/ 14162 h 732829"/>
                <a:gd name="connsiteX0" fmla="*/ 2334996 w 2952391"/>
                <a:gd name="connsiteY0" fmla="*/ 462 h 719129"/>
                <a:gd name="connsiteX1" fmla="*/ 739278 w 2952391"/>
                <a:gd name="connsiteY1" fmla="*/ 188721 h 719129"/>
                <a:gd name="connsiteX2" fmla="*/ 138643 w 2952391"/>
                <a:gd name="connsiteY2" fmla="*/ 170791 h 719129"/>
                <a:gd name="connsiteX3" fmla="*/ 111749 w 2952391"/>
                <a:gd name="connsiteY3" fmla="*/ 592132 h 719129"/>
                <a:gd name="connsiteX4" fmla="*/ 1402666 w 2952391"/>
                <a:gd name="connsiteY4" fmla="*/ 717638 h 719129"/>
                <a:gd name="connsiteX5" fmla="*/ 2675655 w 2952391"/>
                <a:gd name="connsiteY5" fmla="*/ 529379 h 719129"/>
                <a:gd name="connsiteX6" fmla="*/ 2944595 w 2952391"/>
                <a:gd name="connsiteY6" fmla="*/ 251474 h 719129"/>
                <a:gd name="connsiteX7" fmla="*/ 2334996 w 2952391"/>
                <a:gd name="connsiteY7" fmla="*/ 462 h 719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2391" h="719129">
                  <a:moveTo>
                    <a:pt x="2334996" y="462"/>
                  </a:moveTo>
                  <a:cubicBezTo>
                    <a:pt x="1967443" y="-9997"/>
                    <a:pt x="1105337" y="160333"/>
                    <a:pt x="739278" y="188721"/>
                  </a:cubicBezTo>
                  <a:cubicBezTo>
                    <a:pt x="373219" y="217109"/>
                    <a:pt x="243231" y="103556"/>
                    <a:pt x="138643" y="170791"/>
                  </a:cubicBezTo>
                  <a:cubicBezTo>
                    <a:pt x="34055" y="238026"/>
                    <a:pt x="-98921" y="500991"/>
                    <a:pt x="111749" y="592132"/>
                  </a:cubicBezTo>
                  <a:cubicBezTo>
                    <a:pt x="322419" y="683273"/>
                    <a:pt x="975348" y="728097"/>
                    <a:pt x="1402666" y="717638"/>
                  </a:cubicBezTo>
                  <a:cubicBezTo>
                    <a:pt x="1829984" y="707179"/>
                    <a:pt x="2418667" y="607073"/>
                    <a:pt x="2675655" y="529379"/>
                  </a:cubicBezTo>
                  <a:cubicBezTo>
                    <a:pt x="2932643" y="451685"/>
                    <a:pt x="2972983" y="338133"/>
                    <a:pt x="2944595" y="251474"/>
                  </a:cubicBezTo>
                  <a:cubicBezTo>
                    <a:pt x="2887819" y="163321"/>
                    <a:pt x="2702549" y="10921"/>
                    <a:pt x="2334996" y="462"/>
                  </a:cubicBezTo>
                  <a:close/>
                </a:path>
              </a:pathLst>
            </a:custGeom>
            <a:solidFill>
              <a:srgbClr val="FF0000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4384561" y="3690007"/>
              <a:ext cx="153953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644008" y="3680715"/>
              <a:ext cx="91538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wavelet</a:t>
              </a:r>
              <a:endParaRPr lang="he-IL" dirty="0"/>
            </a:p>
          </p:txBody>
        </p:sp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1408520"/>
                </p:ext>
              </p:extLst>
            </p:nvPr>
          </p:nvGraphicFramePr>
          <p:xfrm>
            <a:off x="5975350" y="3486150"/>
            <a:ext cx="1100138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6" name="Equation" r:id="rId9" imgW="672840" imgH="266400" progId="Equation.DSMT4">
                    <p:embed/>
                  </p:oleObj>
                </mc:Choice>
                <mc:Fallback>
                  <p:oleObj name="Equation" r:id="rId9" imgW="67284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5350" y="3486150"/>
                          <a:ext cx="1100138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49"/>
          <p:cNvGrpSpPr/>
          <p:nvPr/>
        </p:nvGrpSpPr>
        <p:grpSpPr>
          <a:xfrm>
            <a:off x="3314231" y="4018535"/>
            <a:ext cx="1633706" cy="1938014"/>
            <a:chOff x="3458247" y="3534235"/>
            <a:chExt cx="1633706" cy="1938014"/>
          </a:xfrm>
        </p:grpSpPr>
        <p:sp>
          <p:nvSpPr>
            <p:cNvPr id="48" name="Freeform 47"/>
            <p:cNvSpPr/>
            <p:nvPr/>
          </p:nvSpPr>
          <p:spPr>
            <a:xfrm>
              <a:off x="3458247" y="3534235"/>
              <a:ext cx="1633706" cy="1938014"/>
            </a:xfrm>
            <a:custGeom>
              <a:avLst/>
              <a:gdLst>
                <a:gd name="connsiteX0" fmla="*/ 226247 w 1633706"/>
                <a:gd name="connsiteY0" fmla="*/ 69577 h 1938014"/>
                <a:gd name="connsiteX1" fmla="*/ 2129 w 1633706"/>
                <a:gd name="connsiteY1" fmla="*/ 652283 h 1938014"/>
                <a:gd name="connsiteX2" fmla="*/ 351753 w 1633706"/>
                <a:gd name="connsiteY2" fmla="*/ 1217059 h 1938014"/>
                <a:gd name="connsiteX3" fmla="*/ 20059 w 1633706"/>
                <a:gd name="connsiteY3" fmla="*/ 1638400 h 1938014"/>
                <a:gd name="connsiteX4" fmla="*/ 387612 w 1633706"/>
                <a:gd name="connsiteY4" fmla="*/ 1934236 h 1938014"/>
                <a:gd name="connsiteX5" fmla="*/ 952388 w 1633706"/>
                <a:gd name="connsiteY5" fmla="*/ 1808730 h 1938014"/>
                <a:gd name="connsiteX6" fmla="*/ 1328906 w 1633706"/>
                <a:gd name="connsiteY6" fmla="*/ 1853553 h 1938014"/>
                <a:gd name="connsiteX7" fmla="*/ 1633706 w 1633706"/>
                <a:gd name="connsiteY7" fmla="*/ 1575647 h 1938014"/>
                <a:gd name="connsiteX8" fmla="*/ 1328906 w 1633706"/>
                <a:gd name="connsiteY8" fmla="*/ 1208094 h 1938014"/>
                <a:gd name="connsiteX9" fmla="*/ 1015141 w 1633706"/>
                <a:gd name="connsiteY9" fmla="*/ 1297741 h 1938014"/>
                <a:gd name="connsiteX10" fmla="*/ 1051000 w 1633706"/>
                <a:gd name="connsiteY10" fmla="*/ 732965 h 1938014"/>
                <a:gd name="connsiteX11" fmla="*/ 647588 w 1633706"/>
                <a:gd name="connsiteY11" fmla="*/ 87506 h 1938014"/>
                <a:gd name="connsiteX12" fmla="*/ 226247 w 1633706"/>
                <a:gd name="connsiteY12" fmla="*/ 69577 h 193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33706" h="1938014">
                  <a:moveTo>
                    <a:pt x="226247" y="69577"/>
                  </a:moveTo>
                  <a:cubicBezTo>
                    <a:pt x="118670" y="163707"/>
                    <a:pt x="-18789" y="461036"/>
                    <a:pt x="2129" y="652283"/>
                  </a:cubicBezTo>
                  <a:cubicBezTo>
                    <a:pt x="23047" y="843530"/>
                    <a:pt x="348765" y="1052706"/>
                    <a:pt x="351753" y="1217059"/>
                  </a:cubicBezTo>
                  <a:cubicBezTo>
                    <a:pt x="354741" y="1381412"/>
                    <a:pt x="14082" y="1518871"/>
                    <a:pt x="20059" y="1638400"/>
                  </a:cubicBezTo>
                  <a:cubicBezTo>
                    <a:pt x="26035" y="1757930"/>
                    <a:pt x="232224" y="1905848"/>
                    <a:pt x="387612" y="1934236"/>
                  </a:cubicBezTo>
                  <a:cubicBezTo>
                    <a:pt x="543000" y="1962624"/>
                    <a:pt x="795506" y="1822177"/>
                    <a:pt x="952388" y="1808730"/>
                  </a:cubicBezTo>
                  <a:cubicBezTo>
                    <a:pt x="1109270" y="1795283"/>
                    <a:pt x="1215353" y="1892400"/>
                    <a:pt x="1328906" y="1853553"/>
                  </a:cubicBezTo>
                  <a:cubicBezTo>
                    <a:pt x="1442459" y="1814706"/>
                    <a:pt x="1633706" y="1683223"/>
                    <a:pt x="1633706" y="1575647"/>
                  </a:cubicBezTo>
                  <a:cubicBezTo>
                    <a:pt x="1633706" y="1468071"/>
                    <a:pt x="1432000" y="1254412"/>
                    <a:pt x="1328906" y="1208094"/>
                  </a:cubicBezTo>
                  <a:cubicBezTo>
                    <a:pt x="1225812" y="1161776"/>
                    <a:pt x="1061459" y="1376929"/>
                    <a:pt x="1015141" y="1297741"/>
                  </a:cubicBezTo>
                  <a:cubicBezTo>
                    <a:pt x="968823" y="1218553"/>
                    <a:pt x="1112259" y="934671"/>
                    <a:pt x="1051000" y="732965"/>
                  </a:cubicBezTo>
                  <a:cubicBezTo>
                    <a:pt x="989741" y="531259"/>
                    <a:pt x="780564" y="202553"/>
                    <a:pt x="647588" y="87506"/>
                  </a:cubicBezTo>
                  <a:cubicBezTo>
                    <a:pt x="514612" y="-27541"/>
                    <a:pt x="333824" y="-24553"/>
                    <a:pt x="226247" y="69577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824001" y="3609347"/>
              <a:ext cx="444314" cy="12532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4090194">
              <a:off x="3468774" y="3950370"/>
              <a:ext cx="71045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Learn</a:t>
              </a:r>
              <a:endParaRPr lang="he-IL" dirty="0"/>
            </a:p>
          </p:txBody>
        </p:sp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0431873"/>
                </p:ext>
              </p:extLst>
            </p:nvPr>
          </p:nvGraphicFramePr>
          <p:xfrm>
            <a:off x="3619054" y="4874556"/>
            <a:ext cx="1222375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7" name="Equation" r:id="rId11" imgW="749160" imgH="279360" progId="Equation.DSMT4">
                    <p:embed/>
                  </p:oleObj>
                </mc:Choice>
                <mc:Fallback>
                  <p:oleObj name="Equation" r:id="rId11" imgW="74916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054" y="4874556"/>
                          <a:ext cx="1222375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oup 50"/>
          <p:cNvGrpSpPr/>
          <p:nvPr/>
        </p:nvGrpSpPr>
        <p:grpSpPr>
          <a:xfrm>
            <a:off x="6761010" y="2245658"/>
            <a:ext cx="2233808" cy="1386819"/>
            <a:chOff x="6905026" y="1761358"/>
            <a:chExt cx="2233808" cy="1386819"/>
          </a:xfrm>
        </p:grpSpPr>
        <p:sp>
          <p:nvSpPr>
            <p:cNvPr id="49" name="Freeform 48"/>
            <p:cNvSpPr/>
            <p:nvPr/>
          </p:nvSpPr>
          <p:spPr>
            <a:xfrm>
              <a:off x="6905026" y="1761358"/>
              <a:ext cx="2233808" cy="1386819"/>
            </a:xfrm>
            <a:custGeom>
              <a:avLst/>
              <a:gdLst>
                <a:gd name="connsiteX0" fmla="*/ 557771 w 2291758"/>
                <a:gd name="connsiteY0" fmla="*/ 1394 h 1437312"/>
                <a:gd name="connsiteX1" fmla="*/ 10924 w 2291758"/>
                <a:gd name="connsiteY1" fmla="*/ 207582 h 1437312"/>
                <a:gd name="connsiteX2" fmla="*/ 244006 w 2291758"/>
                <a:gd name="connsiteY2" fmla="*/ 682711 h 1437312"/>
                <a:gd name="connsiteX3" fmla="*/ 853606 w 2291758"/>
                <a:gd name="connsiteY3" fmla="*/ 853041 h 1437312"/>
                <a:gd name="connsiteX4" fmla="*/ 557771 w 2291758"/>
                <a:gd name="connsiteY4" fmla="*/ 1148876 h 1437312"/>
                <a:gd name="connsiteX5" fmla="*/ 772924 w 2291758"/>
                <a:gd name="connsiteY5" fmla="*/ 1435747 h 1437312"/>
                <a:gd name="connsiteX6" fmla="*/ 1472171 w 2291758"/>
                <a:gd name="connsiteY6" fmla="*/ 1265417 h 1437312"/>
                <a:gd name="connsiteX7" fmla="*/ 2108665 w 2291758"/>
                <a:gd name="connsiteY7" fmla="*/ 1301276 h 1437312"/>
                <a:gd name="connsiteX8" fmla="*/ 2287959 w 2291758"/>
                <a:gd name="connsiteY8" fmla="*/ 960617 h 1437312"/>
                <a:gd name="connsiteX9" fmla="*/ 2153489 w 2291758"/>
                <a:gd name="connsiteY9" fmla="*/ 610994 h 1437312"/>
                <a:gd name="connsiteX10" fmla="*/ 1364595 w 2291758"/>
                <a:gd name="connsiteY10" fmla="*/ 655817 h 1437312"/>
                <a:gd name="connsiteX11" fmla="*/ 1185300 w 2291758"/>
                <a:gd name="connsiteY11" fmla="*/ 297229 h 1437312"/>
                <a:gd name="connsiteX12" fmla="*/ 557771 w 2291758"/>
                <a:gd name="connsiteY12" fmla="*/ 1394 h 1437312"/>
                <a:gd name="connsiteX0" fmla="*/ 498382 w 2232369"/>
                <a:gd name="connsiteY0" fmla="*/ 494 h 1436412"/>
                <a:gd name="connsiteX1" fmla="*/ 14910 w 2232369"/>
                <a:gd name="connsiteY1" fmla="*/ 238369 h 1436412"/>
                <a:gd name="connsiteX2" fmla="*/ 184617 w 2232369"/>
                <a:gd name="connsiteY2" fmla="*/ 681811 h 1436412"/>
                <a:gd name="connsiteX3" fmla="*/ 794217 w 2232369"/>
                <a:gd name="connsiteY3" fmla="*/ 852141 h 1436412"/>
                <a:gd name="connsiteX4" fmla="*/ 498382 w 2232369"/>
                <a:gd name="connsiteY4" fmla="*/ 1147976 h 1436412"/>
                <a:gd name="connsiteX5" fmla="*/ 713535 w 2232369"/>
                <a:gd name="connsiteY5" fmla="*/ 1434847 h 1436412"/>
                <a:gd name="connsiteX6" fmla="*/ 1412782 w 2232369"/>
                <a:gd name="connsiteY6" fmla="*/ 1264517 h 1436412"/>
                <a:gd name="connsiteX7" fmla="*/ 2049276 w 2232369"/>
                <a:gd name="connsiteY7" fmla="*/ 1300376 h 1436412"/>
                <a:gd name="connsiteX8" fmla="*/ 2228570 w 2232369"/>
                <a:gd name="connsiteY8" fmla="*/ 959717 h 1436412"/>
                <a:gd name="connsiteX9" fmla="*/ 2094100 w 2232369"/>
                <a:gd name="connsiteY9" fmla="*/ 610094 h 1436412"/>
                <a:gd name="connsiteX10" fmla="*/ 1305206 w 2232369"/>
                <a:gd name="connsiteY10" fmla="*/ 654917 h 1436412"/>
                <a:gd name="connsiteX11" fmla="*/ 1125911 w 2232369"/>
                <a:gd name="connsiteY11" fmla="*/ 296329 h 1436412"/>
                <a:gd name="connsiteX12" fmla="*/ 498382 w 2232369"/>
                <a:gd name="connsiteY12" fmla="*/ 494 h 1436412"/>
                <a:gd name="connsiteX0" fmla="*/ 522455 w 2233808"/>
                <a:gd name="connsiteY0" fmla="*/ 695 h 1386819"/>
                <a:gd name="connsiteX1" fmla="*/ 16349 w 2233808"/>
                <a:gd name="connsiteY1" fmla="*/ 188776 h 1386819"/>
                <a:gd name="connsiteX2" fmla="*/ 186056 w 2233808"/>
                <a:gd name="connsiteY2" fmla="*/ 632218 h 1386819"/>
                <a:gd name="connsiteX3" fmla="*/ 795656 w 2233808"/>
                <a:gd name="connsiteY3" fmla="*/ 802548 h 1386819"/>
                <a:gd name="connsiteX4" fmla="*/ 499821 w 2233808"/>
                <a:gd name="connsiteY4" fmla="*/ 1098383 h 1386819"/>
                <a:gd name="connsiteX5" fmla="*/ 714974 w 2233808"/>
                <a:gd name="connsiteY5" fmla="*/ 1385254 h 1386819"/>
                <a:gd name="connsiteX6" fmla="*/ 1414221 w 2233808"/>
                <a:gd name="connsiteY6" fmla="*/ 1214924 h 1386819"/>
                <a:gd name="connsiteX7" fmla="*/ 2050715 w 2233808"/>
                <a:gd name="connsiteY7" fmla="*/ 1250783 h 1386819"/>
                <a:gd name="connsiteX8" fmla="*/ 2230009 w 2233808"/>
                <a:gd name="connsiteY8" fmla="*/ 910124 h 1386819"/>
                <a:gd name="connsiteX9" fmla="*/ 2095539 w 2233808"/>
                <a:gd name="connsiteY9" fmla="*/ 560501 h 1386819"/>
                <a:gd name="connsiteX10" fmla="*/ 1306645 w 2233808"/>
                <a:gd name="connsiteY10" fmla="*/ 605324 h 1386819"/>
                <a:gd name="connsiteX11" fmla="*/ 1127350 w 2233808"/>
                <a:gd name="connsiteY11" fmla="*/ 246736 h 1386819"/>
                <a:gd name="connsiteX12" fmla="*/ 522455 w 2233808"/>
                <a:gd name="connsiteY12" fmla="*/ 695 h 138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3808" h="1386819">
                  <a:moveTo>
                    <a:pt x="522455" y="695"/>
                  </a:moveTo>
                  <a:cubicBezTo>
                    <a:pt x="337288" y="-8965"/>
                    <a:pt x="72416" y="83522"/>
                    <a:pt x="16349" y="188776"/>
                  </a:cubicBezTo>
                  <a:cubicBezTo>
                    <a:pt x="-39718" y="294030"/>
                    <a:pt x="56172" y="529923"/>
                    <a:pt x="186056" y="632218"/>
                  </a:cubicBezTo>
                  <a:cubicBezTo>
                    <a:pt x="315940" y="734513"/>
                    <a:pt x="743362" y="724854"/>
                    <a:pt x="795656" y="802548"/>
                  </a:cubicBezTo>
                  <a:cubicBezTo>
                    <a:pt x="847950" y="880242"/>
                    <a:pt x="513268" y="1001265"/>
                    <a:pt x="499821" y="1098383"/>
                  </a:cubicBezTo>
                  <a:cubicBezTo>
                    <a:pt x="486374" y="1195501"/>
                    <a:pt x="562574" y="1365830"/>
                    <a:pt x="714974" y="1385254"/>
                  </a:cubicBezTo>
                  <a:cubicBezTo>
                    <a:pt x="867374" y="1404678"/>
                    <a:pt x="1191598" y="1237336"/>
                    <a:pt x="1414221" y="1214924"/>
                  </a:cubicBezTo>
                  <a:cubicBezTo>
                    <a:pt x="1636845" y="1192512"/>
                    <a:pt x="1914750" y="1301583"/>
                    <a:pt x="2050715" y="1250783"/>
                  </a:cubicBezTo>
                  <a:cubicBezTo>
                    <a:pt x="2186680" y="1199983"/>
                    <a:pt x="2222538" y="1025171"/>
                    <a:pt x="2230009" y="910124"/>
                  </a:cubicBezTo>
                  <a:cubicBezTo>
                    <a:pt x="2237480" y="795077"/>
                    <a:pt x="2249433" y="611301"/>
                    <a:pt x="2095539" y="560501"/>
                  </a:cubicBezTo>
                  <a:cubicBezTo>
                    <a:pt x="1941645" y="509701"/>
                    <a:pt x="1468010" y="657618"/>
                    <a:pt x="1306645" y="605324"/>
                  </a:cubicBezTo>
                  <a:cubicBezTo>
                    <a:pt x="1145280" y="553030"/>
                    <a:pt x="1258048" y="347507"/>
                    <a:pt x="1127350" y="246736"/>
                  </a:cubicBezTo>
                  <a:cubicBezTo>
                    <a:pt x="996652" y="145965"/>
                    <a:pt x="707622" y="10355"/>
                    <a:pt x="522455" y="695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6952150" y="1944523"/>
              <a:ext cx="1080120" cy="501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488773">
              <a:off x="7231530" y="1787990"/>
              <a:ext cx="5213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err="1" smtClean="0"/>
                <a:t>FoE</a:t>
              </a:r>
              <a:endParaRPr lang="he-IL" dirty="0"/>
            </a:p>
          </p:txBody>
        </p:sp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2166596"/>
                </p:ext>
              </p:extLst>
            </p:nvPr>
          </p:nvGraphicFramePr>
          <p:xfrm>
            <a:off x="7490966" y="2477431"/>
            <a:ext cx="1598613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8" name="Equation" r:id="rId13" imgW="977760" imgH="342720" progId="Equation.DSMT4">
                    <p:embed/>
                  </p:oleObj>
                </mc:Choice>
                <mc:Fallback>
                  <p:oleObj name="Equation" r:id="rId13" imgW="97776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0966" y="2477431"/>
                          <a:ext cx="1598613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Group 74"/>
          <p:cNvGrpSpPr/>
          <p:nvPr/>
        </p:nvGrpSpPr>
        <p:grpSpPr>
          <a:xfrm>
            <a:off x="4152837" y="1854634"/>
            <a:ext cx="2816133" cy="709969"/>
            <a:chOff x="4152837" y="1631341"/>
            <a:chExt cx="2816133" cy="709969"/>
          </a:xfrm>
        </p:grpSpPr>
        <p:sp>
          <p:nvSpPr>
            <p:cNvPr id="53" name="Freeform 52"/>
            <p:cNvSpPr/>
            <p:nvPr/>
          </p:nvSpPr>
          <p:spPr>
            <a:xfrm>
              <a:off x="4152837" y="1631341"/>
              <a:ext cx="2816133" cy="709969"/>
            </a:xfrm>
            <a:custGeom>
              <a:avLst/>
              <a:gdLst>
                <a:gd name="connsiteX0" fmla="*/ 2334996 w 3108967"/>
                <a:gd name="connsiteY0" fmla="*/ 47993 h 766660"/>
                <a:gd name="connsiteX1" fmla="*/ 739278 w 3108967"/>
                <a:gd name="connsiteY1" fmla="*/ 236252 h 766660"/>
                <a:gd name="connsiteX2" fmla="*/ 138643 w 3108967"/>
                <a:gd name="connsiteY2" fmla="*/ 218322 h 766660"/>
                <a:gd name="connsiteX3" fmla="*/ 111749 w 3108967"/>
                <a:gd name="connsiteY3" fmla="*/ 639663 h 766660"/>
                <a:gd name="connsiteX4" fmla="*/ 1402666 w 3108967"/>
                <a:gd name="connsiteY4" fmla="*/ 765169 h 766660"/>
                <a:gd name="connsiteX5" fmla="*/ 2675655 w 3108967"/>
                <a:gd name="connsiteY5" fmla="*/ 576910 h 766660"/>
                <a:gd name="connsiteX6" fmla="*/ 3105960 w 3108967"/>
                <a:gd name="connsiteY6" fmla="*/ 675522 h 766660"/>
                <a:gd name="connsiteX7" fmla="*/ 2505325 w 3108967"/>
                <a:gd name="connsiteY7" fmla="*/ 56958 h 766660"/>
                <a:gd name="connsiteX8" fmla="*/ 2334996 w 3108967"/>
                <a:gd name="connsiteY8" fmla="*/ 47993 h 766660"/>
                <a:gd name="connsiteX0" fmla="*/ 2334996 w 3108967"/>
                <a:gd name="connsiteY0" fmla="*/ 14162 h 732829"/>
                <a:gd name="connsiteX1" fmla="*/ 739278 w 3108967"/>
                <a:gd name="connsiteY1" fmla="*/ 202421 h 732829"/>
                <a:gd name="connsiteX2" fmla="*/ 138643 w 3108967"/>
                <a:gd name="connsiteY2" fmla="*/ 184491 h 732829"/>
                <a:gd name="connsiteX3" fmla="*/ 111749 w 3108967"/>
                <a:gd name="connsiteY3" fmla="*/ 605832 h 732829"/>
                <a:gd name="connsiteX4" fmla="*/ 1402666 w 3108967"/>
                <a:gd name="connsiteY4" fmla="*/ 731338 h 732829"/>
                <a:gd name="connsiteX5" fmla="*/ 2675655 w 3108967"/>
                <a:gd name="connsiteY5" fmla="*/ 543079 h 732829"/>
                <a:gd name="connsiteX6" fmla="*/ 3105960 w 3108967"/>
                <a:gd name="connsiteY6" fmla="*/ 641691 h 732829"/>
                <a:gd name="connsiteX7" fmla="*/ 2334996 w 3108967"/>
                <a:gd name="connsiteY7" fmla="*/ 14162 h 732829"/>
                <a:gd name="connsiteX0" fmla="*/ 2334996 w 2952391"/>
                <a:gd name="connsiteY0" fmla="*/ 462 h 719129"/>
                <a:gd name="connsiteX1" fmla="*/ 739278 w 2952391"/>
                <a:gd name="connsiteY1" fmla="*/ 188721 h 719129"/>
                <a:gd name="connsiteX2" fmla="*/ 138643 w 2952391"/>
                <a:gd name="connsiteY2" fmla="*/ 170791 h 719129"/>
                <a:gd name="connsiteX3" fmla="*/ 111749 w 2952391"/>
                <a:gd name="connsiteY3" fmla="*/ 592132 h 719129"/>
                <a:gd name="connsiteX4" fmla="*/ 1402666 w 2952391"/>
                <a:gd name="connsiteY4" fmla="*/ 717638 h 719129"/>
                <a:gd name="connsiteX5" fmla="*/ 2675655 w 2952391"/>
                <a:gd name="connsiteY5" fmla="*/ 529379 h 719129"/>
                <a:gd name="connsiteX6" fmla="*/ 2944595 w 2952391"/>
                <a:gd name="connsiteY6" fmla="*/ 251474 h 719129"/>
                <a:gd name="connsiteX7" fmla="*/ 2334996 w 2952391"/>
                <a:gd name="connsiteY7" fmla="*/ 462 h 719129"/>
                <a:gd name="connsiteX0" fmla="*/ 2334996 w 2951687"/>
                <a:gd name="connsiteY0" fmla="*/ 462 h 859431"/>
                <a:gd name="connsiteX1" fmla="*/ 739278 w 2951687"/>
                <a:gd name="connsiteY1" fmla="*/ 188721 h 859431"/>
                <a:gd name="connsiteX2" fmla="*/ 138643 w 2951687"/>
                <a:gd name="connsiteY2" fmla="*/ 170791 h 859431"/>
                <a:gd name="connsiteX3" fmla="*/ 111749 w 2951687"/>
                <a:gd name="connsiteY3" fmla="*/ 592132 h 859431"/>
                <a:gd name="connsiteX4" fmla="*/ 1402666 w 2951687"/>
                <a:gd name="connsiteY4" fmla="*/ 717638 h 859431"/>
                <a:gd name="connsiteX5" fmla="*/ 1463061 w 2951687"/>
                <a:gd name="connsiteY5" fmla="*/ 854418 h 859431"/>
                <a:gd name="connsiteX6" fmla="*/ 2675655 w 2951687"/>
                <a:gd name="connsiteY6" fmla="*/ 529379 h 859431"/>
                <a:gd name="connsiteX7" fmla="*/ 2944595 w 2951687"/>
                <a:gd name="connsiteY7" fmla="*/ 251474 h 859431"/>
                <a:gd name="connsiteX8" fmla="*/ 2334996 w 2951687"/>
                <a:gd name="connsiteY8" fmla="*/ 462 h 859431"/>
                <a:gd name="connsiteX0" fmla="*/ 2339388 w 2956079"/>
                <a:gd name="connsiteY0" fmla="*/ 462 h 854909"/>
                <a:gd name="connsiteX1" fmla="*/ 743670 w 2956079"/>
                <a:gd name="connsiteY1" fmla="*/ 188721 h 854909"/>
                <a:gd name="connsiteX2" fmla="*/ 143035 w 2956079"/>
                <a:gd name="connsiteY2" fmla="*/ 170791 h 854909"/>
                <a:gd name="connsiteX3" fmla="*/ 116141 w 2956079"/>
                <a:gd name="connsiteY3" fmla="*/ 592132 h 854909"/>
                <a:gd name="connsiteX4" fmla="*/ 1467453 w 2956079"/>
                <a:gd name="connsiteY4" fmla="*/ 854418 h 854909"/>
                <a:gd name="connsiteX5" fmla="*/ 2680047 w 2956079"/>
                <a:gd name="connsiteY5" fmla="*/ 529379 h 854909"/>
                <a:gd name="connsiteX6" fmla="*/ 2948987 w 2956079"/>
                <a:gd name="connsiteY6" fmla="*/ 251474 h 854909"/>
                <a:gd name="connsiteX7" fmla="*/ 2339388 w 2956079"/>
                <a:gd name="connsiteY7" fmla="*/ 462 h 854909"/>
                <a:gd name="connsiteX0" fmla="*/ 2339388 w 2958424"/>
                <a:gd name="connsiteY0" fmla="*/ 462 h 854909"/>
                <a:gd name="connsiteX1" fmla="*/ 743670 w 2958424"/>
                <a:gd name="connsiteY1" fmla="*/ 188721 h 854909"/>
                <a:gd name="connsiteX2" fmla="*/ 143035 w 2958424"/>
                <a:gd name="connsiteY2" fmla="*/ 170791 h 854909"/>
                <a:gd name="connsiteX3" fmla="*/ 116141 w 2958424"/>
                <a:gd name="connsiteY3" fmla="*/ 592132 h 854909"/>
                <a:gd name="connsiteX4" fmla="*/ 1467453 w 2958424"/>
                <a:gd name="connsiteY4" fmla="*/ 854418 h 854909"/>
                <a:gd name="connsiteX5" fmla="*/ 2706942 w 2958424"/>
                <a:gd name="connsiteY5" fmla="*/ 574202 h 854909"/>
                <a:gd name="connsiteX6" fmla="*/ 2948987 w 2958424"/>
                <a:gd name="connsiteY6" fmla="*/ 251474 h 854909"/>
                <a:gd name="connsiteX7" fmla="*/ 2339388 w 2958424"/>
                <a:gd name="connsiteY7" fmla="*/ 462 h 854909"/>
                <a:gd name="connsiteX0" fmla="*/ 2312494 w 2958424"/>
                <a:gd name="connsiteY0" fmla="*/ 25852 h 709969"/>
                <a:gd name="connsiteX1" fmla="*/ 743670 w 2958424"/>
                <a:gd name="connsiteY1" fmla="*/ 43781 h 709969"/>
                <a:gd name="connsiteX2" fmla="*/ 143035 w 2958424"/>
                <a:gd name="connsiteY2" fmla="*/ 25851 h 709969"/>
                <a:gd name="connsiteX3" fmla="*/ 116141 w 2958424"/>
                <a:gd name="connsiteY3" fmla="*/ 447192 h 709969"/>
                <a:gd name="connsiteX4" fmla="*/ 1467453 w 2958424"/>
                <a:gd name="connsiteY4" fmla="*/ 709478 h 709969"/>
                <a:gd name="connsiteX5" fmla="*/ 2706942 w 2958424"/>
                <a:gd name="connsiteY5" fmla="*/ 429262 h 709969"/>
                <a:gd name="connsiteX6" fmla="*/ 2948987 w 2958424"/>
                <a:gd name="connsiteY6" fmla="*/ 106534 h 709969"/>
                <a:gd name="connsiteX7" fmla="*/ 2312494 w 2958424"/>
                <a:gd name="connsiteY7" fmla="*/ 25852 h 709969"/>
                <a:gd name="connsiteX0" fmla="*/ 2312494 w 2815811"/>
                <a:gd name="connsiteY0" fmla="*/ 25852 h 709969"/>
                <a:gd name="connsiteX1" fmla="*/ 743670 w 2815811"/>
                <a:gd name="connsiteY1" fmla="*/ 43781 h 709969"/>
                <a:gd name="connsiteX2" fmla="*/ 143035 w 2815811"/>
                <a:gd name="connsiteY2" fmla="*/ 25851 h 709969"/>
                <a:gd name="connsiteX3" fmla="*/ 116141 w 2815811"/>
                <a:gd name="connsiteY3" fmla="*/ 447192 h 709969"/>
                <a:gd name="connsiteX4" fmla="*/ 1467453 w 2815811"/>
                <a:gd name="connsiteY4" fmla="*/ 709478 h 709969"/>
                <a:gd name="connsiteX5" fmla="*/ 2706942 w 2815811"/>
                <a:gd name="connsiteY5" fmla="*/ 429262 h 709969"/>
                <a:gd name="connsiteX6" fmla="*/ 2733834 w 2815811"/>
                <a:gd name="connsiteY6" fmla="*/ 115499 h 709969"/>
                <a:gd name="connsiteX7" fmla="*/ 2312494 w 2815811"/>
                <a:gd name="connsiteY7" fmla="*/ 25852 h 709969"/>
                <a:gd name="connsiteX0" fmla="*/ 2312494 w 2863098"/>
                <a:gd name="connsiteY0" fmla="*/ 25852 h 709969"/>
                <a:gd name="connsiteX1" fmla="*/ 743670 w 2863098"/>
                <a:gd name="connsiteY1" fmla="*/ 43781 h 709969"/>
                <a:gd name="connsiteX2" fmla="*/ 143035 w 2863098"/>
                <a:gd name="connsiteY2" fmla="*/ 25851 h 709969"/>
                <a:gd name="connsiteX3" fmla="*/ 116141 w 2863098"/>
                <a:gd name="connsiteY3" fmla="*/ 447192 h 709969"/>
                <a:gd name="connsiteX4" fmla="*/ 1467453 w 2863098"/>
                <a:gd name="connsiteY4" fmla="*/ 709478 h 709969"/>
                <a:gd name="connsiteX5" fmla="*/ 2706942 w 2863098"/>
                <a:gd name="connsiteY5" fmla="*/ 429262 h 709969"/>
                <a:gd name="connsiteX6" fmla="*/ 2848018 w 2863098"/>
                <a:gd name="connsiteY6" fmla="*/ 458466 h 709969"/>
                <a:gd name="connsiteX7" fmla="*/ 2733834 w 2863098"/>
                <a:gd name="connsiteY7" fmla="*/ 115499 h 709969"/>
                <a:gd name="connsiteX8" fmla="*/ 2312494 w 2863098"/>
                <a:gd name="connsiteY8" fmla="*/ 25852 h 709969"/>
                <a:gd name="connsiteX0" fmla="*/ 2312494 w 2826841"/>
                <a:gd name="connsiteY0" fmla="*/ 25852 h 709969"/>
                <a:gd name="connsiteX1" fmla="*/ 743670 w 2826841"/>
                <a:gd name="connsiteY1" fmla="*/ 43781 h 709969"/>
                <a:gd name="connsiteX2" fmla="*/ 143035 w 2826841"/>
                <a:gd name="connsiteY2" fmla="*/ 25851 h 709969"/>
                <a:gd name="connsiteX3" fmla="*/ 116141 w 2826841"/>
                <a:gd name="connsiteY3" fmla="*/ 447192 h 709969"/>
                <a:gd name="connsiteX4" fmla="*/ 1467453 w 2826841"/>
                <a:gd name="connsiteY4" fmla="*/ 709478 h 709969"/>
                <a:gd name="connsiteX5" fmla="*/ 2706942 w 2826841"/>
                <a:gd name="connsiteY5" fmla="*/ 429262 h 709969"/>
                <a:gd name="connsiteX6" fmla="*/ 2733834 w 2826841"/>
                <a:gd name="connsiteY6" fmla="*/ 115499 h 709969"/>
                <a:gd name="connsiteX7" fmla="*/ 2312494 w 2826841"/>
                <a:gd name="connsiteY7" fmla="*/ 25852 h 709969"/>
                <a:gd name="connsiteX0" fmla="*/ 2312494 w 2816133"/>
                <a:gd name="connsiteY0" fmla="*/ 25852 h 709969"/>
                <a:gd name="connsiteX1" fmla="*/ 743670 w 2816133"/>
                <a:gd name="connsiteY1" fmla="*/ 43781 h 709969"/>
                <a:gd name="connsiteX2" fmla="*/ 143035 w 2816133"/>
                <a:gd name="connsiteY2" fmla="*/ 25851 h 709969"/>
                <a:gd name="connsiteX3" fmla="*/ 116141 w 2816133"/>
                <a:gd name="connsiteY3" fmla="*/ 447192 h 709969"/>
                <a:gd name="connsiteX4" fmla="*/ 1467453 w 2816133"/>
                <a:gd name="connsiteY4" fmla="*/ 709478 h 709969"/>
                <a:gd name="connsiteX5" fmla="*/ 2688835 w 2816133"/>
                <a:gd name="connsiteY5" fmla="*/ 501690 h 709969"/>
                <a:gd name="connsiteX6" fmla="*/ 2733834 w 2816133"/>
                <a:gd name="connsiteY6" fmla="*/ 115499 h 709969"/>
                <a:gd name="connsiteX7" fmla="*/ 2312494 w 2816133"/>
                <a:gd name="connsiteY7" fmla="*/ 25852 h 70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6133" h="709969">
                  <a:moveTo>
                    <a:pt x="2312494" y="25852"/>
                  </a:moveTo>
                  <a:cubicBezTo>
                    <a:pt x="1980800" y="13899"/>
                    <a:pt x="1105246" y="43781"/>
                    <a:pt x="743670" y="43781"/>
                  </a:cubicBezTo>
                  <a:cubicBezTo>
                    <a:pt x="382094" y="43781"/>
                    <a:pt x="247623" y="-41384"/>
                    <a:pt x="143035" y="25851"/>
                  </a:cubicBezTo>
                  <a:cubicBezTo>
                    <a:pt x="38447" y="93086"/>
                    <a:pt x="-104595" y="333254"/>
                    <a:pt x="116141" y="447192"/>
                  </a:cubicBezTo>
                  <a:cubicBezTo>
                    <a:pt x="336877" y="561130"/>
                    <a:pt x="1040135" y="719937"/>
                    <a:pt x="1467453" y="709478"/>
                  </a:cubicBezTo>
                  <a:cubicBezTo>
                    <a:pt x="1679618" y="678102"/>
                    <a:pt x="2477772" y="600686"/>
                    <a:pt x="2688835" y="501690"/>
                  </a:cubicBezTo>
                  <a:cubicBezTo>
                    <a:pt x="2899898" y="402694"/>
                    <a:pt x="2799575" y="182734"/>
                    <a:pt x="2733834" y="115499"/>
                  </a:cubicBezTo>
                  <a:cubicBezTo>
                    <a:pt x="2668093" y="48264"/>
                    <a:pt x="2644188" y="37805"/>
                    <a:pt x="2312494" y="25852"/>
                  </a:cubicBezTo>
                  <a:close/>
                </a:path>
              </a:pathLst>
            </a:custGeom>
            <a:solidFill>
              <a:srgbClr val="FF0000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355975" y="1771598"/>
              <a:ext cx="1304069" cy="2705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689025">
              <a:off x="4192314" y="1887273"/>
              <a:ext cx="129195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Robust stat.</a:t>
              </a:r>
              <a:endParaRPr lang="he-IL" dirty="0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5322445"/>
                </p:ext>
              </p:extLst>
            </p:nvPr>
          </p:nvGraphicFramePr>
          <p:xfrm>
            <a:off x="5776913" y="1776413"/>
            <a:ext cx="1100137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9" name="Equation" r:id="rId15" imgW="672840" imgH="266400" progId="Equation.DSMT4">
                    <p:embed/>
                  </p:oleObj>
                </mc:Choice>
                <mc:Fallback>
                  <p:oleObj name="Equation" r:id="rId15" imgW="67284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6913" y="1776413"/>
                          <a:ext cx="1100137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" name="Group 70"/>
          <p:cNvGrpSpPr/>
          <p:nvPr/>
        </p:nvGrpSpPr>
        <p:grpSpPr>
          <a:xfrm>
            <a:off x="4314841" y="1121772"/>
            <a:ext cx="2869042" cy="705080"/>
            <a:chOff x="4314841" y="898479"/>
            <a:chExt cx="2869042" cy="705080"/>
          </a:xfrm>
        </p:grpSpPr>
        <p:sp>
          <p:nvSpPr>
            <p:cNvPr id="54" name="Freeform 53"/>
            <p:cNvSpPr/>
            <p:nvPr/>
          </p:nvSpPr>
          <p:spPr>
            <a:xfrm>
              <a:off x="4314841" y="898479"/>
              <a:ext cx="2869042" cy="705080"/>
            </a:xfrm>
            <a:custGeom>
              <a:avLst/>
              <a:gdLst>
                <a:gd name="connsiteX0" fmla="*/ 2334996 w 3108967"/>
                <a:gd name="connsiteY0" fmla="*/ 47993 h 766660"/>
                <a:gd name="connsiteX1" fmla="*/ 739278 w 3108967"/>
                <a:gd name="connsiteY1" fmla="*/ 236252 h 766660"/>
                <a:gd name="connsiteX2" fmla="*/ 138643 w 3108967"/>
                <a:gd name="connsiteY2" fmla="*/ 218322 h 766660"/>
                <a:gd name="connsiteX3" fmla="*/ 111749 w 3108967"/>
                <a:gd name="connsiteY3" fmla="*/ 639663 h 766660"/>
                <a:gd name="connsiteX4" fmla="*/ 1402666 w 3108967"/>
                <a:gd name="connsiteY4" fmla="*/ 765169 h 766660"/>
                <a:gd name="connsiteX5" fmla="*/ 2675655 w 3108967"/>
                <a:gd name="connsiteY5" fmla="*/ 576910 h 766660"/>
                <a:gd name="connsiteX6" fmla="*/ 3105960 w 3108967"/>
                <a:gd name="connsiteY6" fmla="*/ 675522 h 766660"/>
                <a:gd name="connsiteX7" fmla="*/ 2505325 w 3108967"/>
                <a:gd name="connsiteY7" fmla="*/ 56958 h 766660"/>
                <a:gd name="connsiteX8" fmla="*/ 2334996 w 3108967"/>
                <a:gd name="connsiteY8" fmla="*/ 47993 h 766660"/>
                <a:gd name="connsiteX0" fmla="*/ 2334996 w 3108967"/>
                <a:gd name="connsiteY0" fmla="*/ 14162 h 732829"/>
                <a:gd name="connsiteX1" fmla="*/ 739278 w 3108967"/>
                <a:gd name="connsiteY1" fmla="*/ 202421 h 732829"/>
                <a:gd name="connsiteX2" fmla="*/ 138643 w 3108967"/>
                <a:gd name="connsiteY2" fmla="*/ 184491 h 732829"/>
                <a:gd name="connsiteX3" fmla="*/ 111749 w 3108967"/>
                <a:gd name="connsiteY3" fmla="*/ 605832 h 732829"/>
                <a:gd name="connsiteX4" fmla="*/ 1402666 w 3108967"/>
                <a:gd name="connsiteY4" fmla="*/ 731338 h 732829"/>
                <a:gd name="connsiteX5" fmla="*/ 2675655 w 3108967"/>
                <a:gd name="connsiteY5" fmla="*/ 543079 h 732829"/>
                <a:gd name="connsiteX6" fmla="*/ 3105960 w 3108967"/>
                <a:gd name="connsiteY6" fmla="*/ 641691 h 732829"/>
                <a:gd name="connsiteX7" fmla="*/ 2334996 w 3108967"/>
                <a:gd name="connsiteY7" fmla="*/ 14162 h 732829"/>
                <a:gd name="connsiteX0" fmla="*/ 2334996 w 2952391"/>
                <a:gd name="connsiteY0" fmla="*/ 462 h 719129"/>
                <a:gd name="connsiteX1" fmla="*/ 739278 w 2952391"/>
                <a:gd name="connsiteY1" fmla="*/ 188721 h 719129"/>
                <a:gd name="connsiteX2" fmla="*/ 138643 w 2952391"/>
                <a:gd name="connsiteY2" fmla="*/ 170791 h 719129"/>
                <a:gd name="connsiteX3" fmla="*/ 111749 w 2952391"/>
                <a:gd name="connsiteY3" fmla="*/ 592132 h 719129"/>
                <a:gd name="connsiteX4" fmla="*/ 1402666 w 2952391"/>
                <a:gd name="connsiteY4" fmla="*/ 717638 h 719129"/>
                <a:gd name="connsiteX5" fmla="*/ 2675655 w 2952391"/>
                <a:gd name="connsiteY5" fmla="*/ 529379 h 719129"/>
                <a:gd name="connsiteX6" fmla="*/ 2944595 w 2952391"/>
                <a:gd name="connsiteY6" fmla="*/ 251474 h 719129"/>
                <a:gd name="connsiteX7" fmla="*/ 2334996 w 2952391"/>
                <a:gd name="connsiteY7" fmla="*/ 462 h 719129"/>
                <a:gd name="connsiteX0" fmla="*/ 2267480 w 2884875"/>
                <a:gd name="connsiteY0" fmla="*/ 501 h 718878"/>
                <a:gd name="connsiteX1" fmla="*/ 671762 w 2884875"/>
                <a:gd name="connsiteY1" fmla="*/ 188760 h 718878"/>
                <a:gd name="connsiteX2" fmla="*/ 333677 w 2884875"/>
                <a:gd name="connsiteY2" fmla="*/ 256838 h 718878"/>
                <a:gd name="connsiteX3" fmla="*/ 44233 w 2884875"/>
                <a:gd name="connsiteY3" fmla="*/ 592171 h 718878"/>
                <a:gd name="connsiteX4" fmla="*/ 1335150 w 2884875"/>
                <a:gd name="connsiteY4" fmla="*/ 717677 h 718878"/>
                <a:gd name="connsiteX5" fmla="*/ 2608139 w 2884875"/>
                <a:gd name="connsiteY5" fmla="*/ 529418 h 718878"/>
                <a:gd name="connsiteX6" fmla="*/ 2877079 w 2884875"/>
                <a:gd name="connsiteY6" fmla="*/ 251513 h 718878"/>
                <a:gd name="connsiteX7" fmla="*/ 2267480 w 2884875"/>
                <a:gd name="connsiteY7" fmla="*/ 501 h 718878"/>
                <a:gd name="connsiteX0" fmla="*/ 2269548 w 2886943"/>
                <a:gd name="connsiteY0" fmla="*/ 23514 h 741891"/>
                <a:gd name="connsiteX1" fmla="*/ 814158 w 2886943"/>
                <a:gd name="connsiteY1" fmla="*/ 39757 h 741891"/>
                <a:gd name="connsiteX2" fmla="*/ 335745 w 2886943"/>
                <a:gd name="connsiteY2" fmla="*/ 279851 h 741891"/>
                <a:gd name="connsiteX3" fmla="*/ 46301 w 2886943"/>
                <a:gd name="connsiteY3" fmla="*/ 615184 h 741891"/>
                <a:gd name="connsiteX4" fmla="*/ 1337218 w 2886943"/>
                <a:gd name="connsiteY4" fmla="*/ 740690 h 741891"/>
                <a:gd name="connsiteX5" fmla="*/ 2610207 w 2886943"/>
                <a:gd name="connsiteY5" fmla="*/ 552431 h 741891"/>
                <a:gd name="connsiteX6" fmla="*/ 2879147 w 2886943"/>
                <a:gd name="connsiteY6" fmla="*/ 274526 h 741891"/>
                <a:gd name="connsiteX7" fmla="*/ 2269548 w 2886943"/>
                <a:gd name="connsiteY7" fmla="*/ 23514 h 741891"/>
                <a:gd name="connsiteX0" fmla="*/ 1572432 w 2886943"/>
                <a:gd name="connsiteY0" fmla="*/ 28533 h 733330"/>
                <a:gd name="connsiteX1" fmla="*/ 814158 w 2886943"/>
                <a:gd name="connsiteY1" fmla="*/ 31196 h 733330"/>
                <a:gd name="connsiteX2" fmla="*/ 335745 w 2886943"/>
                <a:gd name="connsiteY2" fmla="*/ 271290 h 733330"/>
                <a:gd name="connsiteX3" fmla="*/ 46301 w 2886943"/>
                <a:gd name="connsiteY3" fmla="*/ 606623 h 733330"/>
                <a:gd name="connsiteX4" fmla="*/ 1337218 w 2886943"/>
                <a:gd name="connsiteY4" fmla="*/ 732129 h 733330"/>
                <a:gd name="connsiteX5" fmla="*/ 2610207 w 2886943"/>
                <a:gd name="connsiteY5" fmla="*/ 543870 h 733330"/>
                <a:gd name="connsiteX6" fmla="*/ 2879147 w 2886943"/>
                <a:gd name="connsiteY6" fmla="*/ 265965 h 733330"/>
                <a:gd name="connsiteX7" fmla="*/ 1572432 w 2886943"/>
                <a:gd name="connsiteY7" fmla="*/ 28533 h 733330"/>
                <a:gd name="connsiteX0" fmla="*/ 1572432 w 2910582"/>
                <a:gd name="connsiteY0" fmla="*/ 72928 h 777725"/>
                <a:gd name="connsiteX1" fmla="*/ 814158 w 2910582"/>
                <a:gd name="connsiteY1" fmla="*/ 75591 h 777725"/>
                <a:gd name="connsiteX2" fmla="*/ 335745 w 2910582"/>
                <a:gd name="connsiteY2" fmla="*/ 315685 h 777725"/>
                <a:gd name="connsiteX3" fmla="*/ 46301 w 2910582"/>
                <a:gd name="connsiteY3" fmla="*/ 651018 h 777725"/>
                <a:gd name="connsiteX4" fmla="*/ 1337218 w 2910582"/>
                <a:gd name="connsiteY4" fmla="*/ 776524 h 777725"/>
                <a:gd name="connsiteX5" fmla="*/ 2610207 w 2910582"/>
                <a:gd name="connsiteY5" fmla="*/ 588265 h 777725"/>
                <a:gd name="connsiteX6" fmla="*/ 2879147 w 2910582"/>
                <a:gd name="connsiteY6" fmla="*/ 310360 h 777725"/>
                <a:gd name="connsiteX7" fmla="*/ 2637192 w 2910582"/>
                <a:gd name="connsiteY7" fmla="*/ 9851 h 777725"/>
                <a:gd name="connsiteX8" fmla="*/ 1572432 w 2910582"/>
                <a:gd name="connsiteY8" fmla="*/ 72928 h 777725"/>
                <a:gd name="connsiteX0" fmla="*/ 1572432 w 2910581"/>
                <a:gd name="connsiteY0" fmla="*/ 72928 h 777725"/>
                <a:gd name="connsiteX1" fmla="*/ 814158 w 2910581"/>
                <a:gd name="connsiteY1" fmla="*/ 75591 h 777725"/>
                <a:gd name="connsiteX2" fmla="*/ 335745 w 2910581"/>
                <a:gd name="connsiteY2" fmla="*/ 315685 h 777725"/>
                <a:gd name="connsiteX3" fmla="*/ 46301 w 2910581"/>
                <a:gd name="connsiteY3" fmla="*/ 651018 h 777725"/>
                <a:gd name="connsiteX4" fmla="*/ 1337218 w 2910581"/>
                <a:gd name="connsiteY4" fmla="*/ 776524 h 777725"/>
                <a:gd name="connsiteX5" fmla="*/ 2610207 w 2910581"/>
                <a:gd name="connsiteY5" fmla="*/ 588265 h 777725"/>
                <a:gd name="connsiteX6" fmla="*/ 2879147 w 2910581"/>
                <a:gd name="connsiteY6" fmla="*/ 310360 h 777725"/>
                <a:gd name="connsiteX7" fmla="*/ 2637192 w 2910581"/>
                <a:gd name="connsiteY7" fmla="*/ 9851 h 777725"/>
                <a:gd name="connsiteX8" fmla="*/ 1572432 w 2910581"/>
                <a:gd name="connsiteY8" fmla="*/ 72928 h 777725"/>
                <a:gd name="connsiteX0" fmla="*/ 1572432 w 2885031"/>
                <a:gd name="connsiteY0" fmla="*/ 72928 h 777725"/>
                <a:gd name="connsiteX1" fmla="*/ 814158 w 2885031"/>
                <a:gd name="connsiteY1" fmla="*/ 75591 h 777725"/>
                <a:gd name="connsiteX2" fmla="*/ 335745 w 2885031"/>
                <a:gd name="connsiteY2" fmla="*/ 315685 h 777725"/>
                <a:gd name="connsiteX3" fmla="*/ 46301 w 2885031"/>
                <a:gd name="connsiteY3" fmla="*/ 651018 h 777725"/>
                <a:gd name="connsiteX4" fmla="*/ 1337218 w 2885031"/>
                <a:gd name="connsiteY4" fmla="*/ 776524 h 777725"/>
                <a:gd name="connsiteX5" fmla="*/ 2610207 w 2885031"/>
                <a:gd name="connsiteY5" fmla="*/ 588265 h 777725"/>
                <a:gd name="connsiteX6" fmla="*/ 2879147 w 2885031"/>
                <a:gd name="connsiteY6" fmla="*/ 310360 h 777725"/>
                <a:gd name="connsiteX7" fmla="*/ 2637192 w 2885031"/>
                <a:gd name="connsiteY7" fmla="*/ 9851 h 777725"/>
                <a:gd name="connsiteX8" fmla="*/ 1572432 w 2885031"/>
                <a:gd name="connsiteY8" fmla="*/ 72928 h 777725"/>
                <a:gd name="connsiteX0" fmla="*/ 1572432 w 2885281"/>
                <a:gd name="connsiteY0" fmla="*/ 72928 h 784332"/>
                <a:gd name="connsiteX1" fmla="*/ 814158 w 2885281"/>
                <a:gd name="connsiteY1" fmla="*/ 75591 h 784332"/>
                <a:gd name="connsiteX2" fmla="*/ 335745 w 2885281"/>
                <a:gd name="connsiteY2" fmla="*/ 315685 h 784332"/>
                <a:gd name="connsiteX3" fmla="*/ 46301 w 2885281"/>
                <a:gd name="connsiteY3" fmla="*/ 651018 h 784332"/>
                <a:gd name="connsiteX4" fmla="*/ 1337218 w 2885281"/>
                <a:gd name="connsiteY4" fmla="*/ 776524 h 784332"/>
                <a:gd name="connsiteX5" fmla="*/ 2483458 w 2885281"/>
                <a:gd name="connsiteY5" fmla="*/ 447936 h 784332"/>
                <a:gd name="connsiteX6" fmla="*/ 2879147 w 2885281"/>
                <a:gd name="connsiteY6" fmla="*/ 310360 h 784332"/>
                <a:gd name="connsiteX7" fmla="*/ 2637192 w 2885281"/>
                <a:gd name="connsiteY7" fmla="*/ 9851 h 784332"/>
                <a:gd name="connsiteX8" fmla="*/ 1572432 w 2885281"/>
                <a:gd name="connsiteY8" fmla="*/ 72928 h 784332"/>
                <a:gd name="connsiteX0" fmla="*/ 1572719 w 2885568"/>
                <a:gd name="connsiteY0" fmla="*/ 72928 h 668865"/>
                <a:gd name="connsiteX1" fmla="*/ 814445 w 2885568"/>
                <a:gd name="connsiteY1" fmla="*/ 75591 h 668865"/>
                <a:gd name="connsiteX2" fmla="*/ 336032 w 2885568"/>
                <a:gd name="connsiteY2" fmla="*/ 315685 h 668865"/>
                <a:gd name="connsiteX3" fmla="*/ 46588 w 2885568"/>
                <a:gd name="connsiteY3" fmla="*/ 651018 h 668865"/>
                <a:gd name="connsiteX4" fmla="*/ 1342032 w 2885568"/>
                <a:gd name="connsiteY4" fmla="*/ 604508 h 668865"/>
                <a:gd name="connsiteX5" fmla="*/ 2483745 w 2885568"/>
                <a:gd name="connsiteY5" fmla="*/ 447936 h 668865"/>
                <a:gd name="connsiteX6" fmla="*/ 2879434 w 2885568"/>
                <a:gd name="connsiteY6" fmla="*/ 310360 h 668865"/>
                <a:gd name="connsiteX7" fmla="*/ 2637479 w 2885568"/>
                <a:gd name="connsiteY7" fmla="*/ 9851 h 668865"/>
                <a:gd name="connsiteX8" fmla="*/ 1572719 w 2885568"/>
                <a:gd name="connsiteY8" fmla="*/ 72928 h 668865"/>
                <a:gd name="connsiteX0" fmla="*/ 1556193 w 2869042"/>
                <a:gd name="connsiteY0" fmla="*/ 72928 h 705080"/>
                <a:gd name="connsiteX1" fmla="*/ 797919 w 2869042"/>
                <a:gd name="connsiteY1" fmla="*/ 75591 h 705080"/>
                <a:gd name="connsiteX2" fmla="*/ 319506 w 2869042"/>
                <a:gd name="connsiteY2" fmla="*/ 315685 h 705080"/>
                <a:gd name="connsiteX3" fmla="*/ 48169 w 2869042"/>
                <a:gd name="connsiteY3" fmla="*/ 691759 h 705080"/>
                <a:gd name="connsiteX4" fmla="*/ 1325506 w 2869042"/>
                <a:gd name="connsiteY4" fmla="*/ 604508 h 705080"/>
                <a:gd name="connsiteX5" fmla="*/ 2467219 w 2869042"/>
                <a:gd name="connsiteY5" fmla="*/ 447936 h 705080"/>
                <a:gd name="connsiteX6" fmla="*/ 2862908 w 2869042"/>
                <a:gd name="connsiteY6" fmla="*/ 310360 h 705080"/>
                <a:gd name="connsiteX7" fmla="*/ 2620953 w 2869042"/>
                <a:gd name="connsiteY7" fmla="*/ 9851 h 705080"/>
                <a:gd name="connsiteX8" fmla="*/ 1556193 w 2869042"/>
                <a:gd name="connsiteY8" fmla="*/ 72928 h 70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9042" h="705080">
                  <a:moveTo>
                    <a:pt x="1556193" y="72928"/>
                  </a:moveTo>
                  <a:cubicBezTo>
                    <a:pt x="1252354" y="83885"/>
                    <a:pt x="1004034" y="35131"/>
                    <a:pt x="797919" y="75591"/>
                  </a:cubicBezTo>
                  <a:cubicBezTo>
                    <a:pt x="591804" y="116051"/>
                    <a:pt x="444464" y="212990"/>
                    <a:pt x="319506" y="315685"/>
                  </a:cubicBezTo>
                  <a:cubicBezTo>
                    <a:pt x="194548" y="418380"/>
                    <a:pt x="-119498" y="643622"/>
                    <a:pt x="48169" y="691759"/>
                  </a:cubicBezTo>
                  <a:cubicBezTo>
                    <a:pt x="215836" y="739896"/>
                    <a:pt x="922331" y="645145"/>
                    <a:pt x="1325506" y="604508"/>
                  </a:cubicBezTo>
                  <a:cubicBezTo>
                    <a:pt x="1728681" y="563871"/>
                    <a:pt x="2210986" y="496961"/>
                    <a:pt x="2467219" y="447936"/>
                  </a:cubicBezTo>
                  <a:cubicBezTo>
                    <a:pt x="2723452" y="398911"/>
                    <a:pt x="2837286" y="383374"/>
                    <a:pt x="2862908" y="310360"/>
                  </a:cubicBezTo>
                  <a:cubicBezTo>
                    <a:pt x="2888530" y="237346"/>
                    <a:pt x="2838739" y="49423"/>
                    <a:pt x="2620953" y="9851"/>
                  </a:cubicBezTo>
                  <a:cubicBezTo>
                    <a:pt x="2403167" y="-29721"/>
                    <a:pt x="1860032" y="61971"/>
                    <a:pt x="1556193" y="72928"/>
                  </a:cubicBezTo>
                  <a:close/>
                </a:path>
              </a:pathLst>
            </a:custGeom>
            <a:solidFill>
              <a:srgbClr val="FF0000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4355975" y="1097719"/>
              <a:ext cx="1480455" cy="43842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0594176">
              <a:off x="4813971" y="935986"/>
              <a:ext cx="558166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PDE</a:t>
              </a:r>
              <a:endParaRPr lang="he-IL" dirty="0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795300"/>
                </p:ext>
              </p:extLst>
            </p:nvPr>
          </p:nvGraphicFramePr>
          <p:xfrm>
            <a:off x="5845175" y="900113"/>
            <a:ext cx="1182688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0" name="Equation" r:id="rId17" imgW="723600" imgH="241200" progId="Equation.DSMT4">
                    <p:embed/>
                  </p:oleObj>
                </mc:Choice>
                <mc:Fallback>
                  <p:oleObj name="Equation" r:id="rId17" imgW="723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5175" y="900113"/>
                          <a:ext cx="1182688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Group 72"/>
          <p:cNvGrpSpPr/>
          <p:nvPr/>
        </p:nvGrpSpPr>
        <p:grpSpPr>
          <a:xfrm>
            <a:off x="1461516" y="2885154"/>
            <a:ext cx="2842453" cy="1316083"/>
            <a:chOff x="1461516" y="2661861"/>
            <a:chExt cx="2842453" cy="1316083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1597590" y="2904089"/>
              <a:ext cx="1390234" cy="7859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 rot="1793857">
              <a:off x="1765156" y="2891394"/>
              <a:ext cx="113005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Transform</a:t>
              </a:r>
              <a:endParaRPr lang="he-IL" dirty="0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0192513"/>
                </p:ext>
              </p:extLst>
            </p:nvPr>
          </p:nvGraphicFramePr>
          <p:xfrm>
            <a:off x="3060700" y="3330575"/>
            <a:ext cx="1139825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1" name="Equation" r:id="rId19" imgW="698400" imgH="304560" progId="Equation.DSMT4">
                    <p:embed/>
                  </p:oleObj>
                </mc:Choice>
                <mc:Fallback>
                  <p:oleObj name="Equation" r:id="rId19" imgW="69840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060700" y="3330575"/>
                          <a:ext cx="1139825" cy="4968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Freeform 56"/>
            <p:cNvSpPr/>
            <p:nvPr/>
          </p:nvSpPr>
          <p:spPr>
            <a:xfrm>
              <a:off x="1461516" y="2661861"/>
              <a:ext cx="2842453" cy="1316083"/>
            </a:xfrm>
            <a:custGeom>
              <a:avLst/>
              <a:gdLst>
                <a:gd name="connsiteX0" fmla="*/ 132732 w 2858178"/>
                <a:gd name="connsiteY0" fmla="*/ 70742 h 1313932"/>
                <a:gd name="connsiteX1" fmla="*/ 24091 w 2858178"/>
                <a:gd name="connsiteY1" fmla="*/ 360453 h 1313932"/>
                <a:gd name="connsiteX2" fmla="*/ 621619 w 2858178"/>
                <a:gd name="connsiteY2" fmla="*/ 785966 h 1313932"/>
                <a:gd name="connsiteX3" fmla="*/ 1373057 w 2858178"/>
                <a:gd name="connsiteY3" fmla="*/ 1193372 h 1313932"/>
                <a:gd name="connsiteX4" fmla="*/ 1889105 w 2858178"/>
                <a:gd name="connsiteY4" fmla="*/ 1311067 h 1313932"/>
                <a:gd name="connsiteX5" fmla="*/ 2033960 w 2858178"/>
                <a:gd name="connsiteY5" fmla="*/ 1102837 h 1313932"/>
                <a:gd name="connsiteX6" fmla="*/ 2387045 w 2858178"/>
                <a:gd name="connsiteY6" fmla="*/ 1102837 h 1313932"/>
                <a:gd name="connsiteX7" fmla="*/ 2740130 w 2858178"/>
                <a:gd name="connsiteY7" fmla="*/ 1302013 h 1313932"/>
                <a:gd name="connsiteX8" fmla="*/ 2785398 w 2858178"/>
                <a:gd name="connsiteY8" fmla="*/ 785966 h 1313932"/>
                <a:gd name="connsiteX9" fmla="*/ 1798570 w 2858178"/>
                <a:gd name="connsiteY9" fmla="*/ 804073 h 1313932"/>
                <a:gd name="connsiteX10" fmla="*/ 1291576 w 2858178"/>
                <a:gd name="connsiteY10" fmla="*/ 288025 h 1313932"/>
                <a:gd name="connsiteX11" fmla="*/ 277588 w 2858178"/>
                <a:gd name="connsiteY11" fmla="*/ 16421 h 1313932"/>
                <a:gd name="connsiteX12" fmla="*/ 132732 w 2858178"/>
                <a:gd name="connsiteY12" fmla="*/ 70742 h 1313932"/>
                <a:gd name="connsiteX0" fmla="*/ 132732 w 2856167"/>
                <a:gd name="connsiteY0" fmla="*/ 70742 h 1313932"/>
                <a:gd name="connsiteX1" fmla="*/ 24091 w 2856167"/>
                <a:gd name="connsiteY1" fmla="*/ 360453 h 1313932"/>
                <a:gd name="connsiteX2" fmla="*/ 621619 w 2856167"/>
                <a:gd name="connsiteY2" fmla="*/ 785966 h 1313932"/>
                <a:gd name="connsiteX3" fmla="*/ 1373057 w 2856167"/>
                <a:gd name="connsiteY3" fmla="*/ 1193372 h 1313932"/>
                <a:gd name="connsiteX4" fmla="*/ 1889105 w 2856167"/>
                <a:gd name="connsiteY4" fmla="*/ 1311067 h 1313932"/>
                <a:gd name="connsiteX5" fmla="*/ 2033960 w 2856167"/>
                <a:gd name="connsiteY5" fmla="*/ 1102837 h 1313932"/>
                <a:gd name="connsiteX6" fmla="*/ 2387045 w 2856167"/>
                <a:gd name="connsiteY6" fmla="*/ 1102837 h 1313932"/>
                <a:gd name="connsiteX7" fmla="*/ 2740130 w 2856167"/>
                <a:gd name="connsiteY7" fmla="*/ 1302013 h 1313932"/>
                <a:gd name="connsiteX8" fmla="*/ 2785398 w 2856167"/>
                <a:gd name="connsiteY8" fmla="*/ 785966 h 1313932"/>
                <a:gd name="connsiteX9" fmla="*/ 1825730 w 2856167"/>
                <a:gd name="connsiteY9" fmla="*/ 713539 h 1313932"/>
                <a:gd name="connsiteX10" fmla="*/ 1291576 w 2856167"/>
                <a:gd name="connsiteY10" fmla="*/ 288025 h 1313932"/>
                <a:gd name="connsiteX11" fmla="*/ 277588 w 2856167"/>
                <a:gd name="connsiteY11" fmla="*/ 16421 h 1313932"/>
                <a:gd name="connsiteX12" fmla="*/ 132732 w 2856167"/>
                <a:gd name="connsiteY12" fmla="*/ 70742 h 1313932"/>
                <a:gd name="connsiteX0" fmla="*/ 132732 w 2842453"/>
                <a:gd name="connsiteY0" fmla="*/ 70742 h 1316083"/>
                <a:gd name="connsiteX1" fmla="*/ 24091 w 2842453"/>
                <a:gd name="connsiteY1" fmla="*/ 360453 h 1316083"/>
                <a:gd name="connsiteX2" fmla="*/ 621619 w 2842453"/>
                <a:gd name="connsiteY2" fmla="*/ 785966 h 1316083"/>
                <a:gd name="connsiteX3" fmla="*/ 1373057 w 2842453"/>
                <a:gd name="connsiteY3" fmla="*/ 1193372 h 1316083"/>
                <a:gd name="connsiteX4" fmla="*/ 1889105 w 2842453"/>
                <a:gd name="connsiteY4" fmla="*/ 1311067 h 1316083"/>
                <a:gd name="connsiteX5" fmla="*/ 2033960 w 2842453"/>
                <a:gd name="connsiteY5" fmla="*/ 1102837 h 1316083"/>
                <a:gd name="connsiteX6" fmla="*/ 2387045 w 2842453"/>
                <a:gd name="connsiteY6" fmla="*/ 1102837 h 1316083"/>
                <a:gd name="connsiteX7" fmla="*/ 2740130 w 2842453"/>
                <a:gd name="connsiteY7" fmla="*/ 1302013 h 1316083"/>
                <a:gd name="connsiteX8" fmla="*/ 2767291 w 2842453"/>
                <a:gd name="connsiteY8" fmla="*/ 659217 h 1316083"/>
                <a:gd name="connsiteX9" fmla="*/ 1825730 w 2842453"/>
                <a:gd name="connsiteY9" fmla="*/ 713539 h 1316083"/>
                <a:gd name="connsiteX10" fmla="*/ 1291576 w 2842453"/>
                <a:gd name="connsiteY10" fmla="*/ 288025 h 1316083"/>
                <a:gd name="connsiteX11" fmla="*/ 277588 w 2842453"/>
                <a:gd name="connsiteY11" fmla="*/ 16421 h 1316083"/>
                <a:gd name="connsiteX12" fmla="*/ 132732 w 2842453"/>
                <a:gd name="connsiteY12" fmla="*/ 70742 h 1316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2453" h="1316083">
                  <a:moveTo>
                    <a:pt x="132732" y="70742"/>
                  </a:moveTo>
                  <a:cubicBezTo>
                    <a:pt x="90483" y="128081"/>
                    <a:pt x="-57390" y="241249"/>
                    <a:pt x="24091" y="360453"/>
                  </a:cubicBezTo>
                  <a:cubicBezTo>
                    <a:pt x="105572" y="479657"/>
                    <a:pt x="396791" y="647146"/>
                    <a:pt x="621619" y="785966"/>
                  </a:cubicBezTo>
                  <a:cubicBezTo>
                    <a:pt x="846447" y="924786"/>
                    <a:pt x="1161809" y="1105855"/>
                    <a:pt x="1373057" y="1193372"/>
                  </a:cubicBezTo>
                  <a:cubicBezTo>
                    <a:pt x="1584305" y="1280889"/>
                    <a:pt x="1778955" y="1326156"/>
                    <a:pt x="1889105" y="1311067"/>
                  </a:cubicBezTo>
                  <a:cubicBezTo>
                    <a:pt x="1999255" y="1295978"/>
                    <a:pt x="1950970" y="1137542"/>
                    <a:pt x="2033960" y="1102837"/>
                  </a:cubicBezTo>
                  <a:cubicBezTo>
                    <a:pt x="2116950" y="1068132"/>
                    <a:pt x="2269350" y="1069641"/>
                    <a:pt x="2387045" y="1102837"/>
                  </a:cubicBezTo>
                  <a:cubicBezTo>
                    <a:pt x="2504740" y="1136033"/>
                    <a:pt x="2676756" y="1375950"/>
                    <a:pt x="2740130" y="1302013"/>
                  </a:cubicBezTo>
                  <a:cubicBezTo>
                    <a:pt x="2803504" y="1228076"/>
                    <a:pt x="2919691" y="757296"/>
                    <a:pt x="2767291" y="659217"/>
                  </a:cubicBezTo>
                  <a:cubicBezTo>
                    <a:pt x="2614891" y="561138"/>
                    <a:pt x="2071682" y="775404"/>
                    <a:pt x="1825730" y="713539"/>
                  </a:cubicBezTo>
                  <a:cubicBezTo>
                    <a:pt x="1579778" y="651674"/>
                    <a:pt x="1545073" y="419300"/>
                    <a:pt x="1291576" y="288025"/>
                  </a:cubicBezTo>
                  <a:cubicBezTo>
                    <a:pt x="1038079" y="156750"/>
                    <a:pt x="470729" y="55653"/>
                    <a:pt x="277588" y="16421"/>
                  </a:cubicBezTo>
                  <a:cubicBezTo>
                    <a:pt x="84447" y="-22811"/>
                    <a:pt x="174981" y="13403"/>
                    <a:pt x="132732" y="70742"/>
                  </a:cubicBezTo>
                  <a:close/>
                </a:path>
              </a:pathLst>
            </a:custGeom>
            <a:solidFill>
              <a:srgbClr val="7030A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54329" y="6010137"/>
            <a:ext cx="8140489" cy="503789"/>
            <a:chOff x="854329" y="714903"/>
            <a:chExt cx="8140489" cy="50378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54329" y="737679"/>
              <a:ext cx="79679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350409"/>
                </p:ext>
              </p:extLst>
            </p:nvPr>
          </p:nvGraphicFramePr>
          <p:xfrm>
            <a:off x="8117187" y="737679"/>
            <a:ext cx="86360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2" name="Equation" r:id="rId21" imgW="317160" imgH="177480" progId="Equation.DSMT4">
                    <p:embed/>
                  </p:oleObj>
                </mc:Choice>
                <mc:Fallback>
                  <p:oleObj name="Equation" r:id="rId21" imgW="3171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7187" y="737679"/>
                          <a:ext cx="863600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TextBox 63"/>
            <p:cNvSpPr txBox="1"/>
            <p:nvPr/>
          </p:nvSpPr>
          <p:spPr>
            <a:xfrm>
              <a:off x="2771800" y="714903"/>
              <a:ext cx="622301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dirty="0" smtClean="0">
                  <a:cs typeface="+mj-cs"/>
                </a:rPr>
                <a:t>70’s                   80’s                      90’s                     00’s</a:t>
              </a:r>
              <a:endParaRPr lang="he-IL" dirty="0">
                <a:cs typeface="+mj-cs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75620" y="4477274"/>
            <a:ext cx="305622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 smtClean="0"/>
              <a:t>Major themes: 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L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→</a:t>
            </a:r>
            <a:r>
              <a:rPr lang="en-US" dirty="0" smtClean="0"/>
              <a:t> L</a:t>
            </a:r>
            <a:r>
              <a:rPr lang="en-US" baseline="-25000" dirty="0" smtClean="0"/>
              <a:t>1</a:t>
            </a:r>
            <a:r>
              <a:rPr lang="en-US" dirty="0" smtClean="0"/>
              <a:t> - Linear vs. Non-Linear Approx.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Training on examples</a:t>
            </a:r>
          </a:p>
          <a:p>
            <a:pPr marL="285750" indent="-285750" algn="l" rtl="0">
              <a:buFontTx/>
              <a:buChar char="-"/>
            </a:pPr>
            <a:r>
              <a:rPr lang="en-US" dirty="0" smtClean="0"/>
              <a:t>Random generator for </a:t>
            </a:r>
            <a:r>
              <a:rPr lang="en-US" u="sng" dirty="0" smtClean="0">
                <a:cs typeface="+mj-cs"/>
              </a:rPr>
              <a:t>x</a:t>
            </a:r>
          </a:p>
          <a:p>
            <a:pPr marL="285750" indent="-285750" algn="l" rtl="0">
              <a:buFontTx/>
              <a:buChar char="-"/>
            </a:pPr>
            <a:endParaRPr lang="he-IL" dirty="0"/>
          </a:p>
        </p:txBody>
      </p:sp>
      <p:grpSp>
        <p:nvGrpSpPr>
          <p:cNvPr id="74" name="Group 73"/>
          <p:cNvGrpSpPr/>
          <p:nvPr/>
        </p:nvGrpSpPr>
        <p:grpSpPr>
          <a:xfrm>
            <a:off x="6228184" y="4191462"/>
            <a:ext cx="2448778" cy="1721119"/>
            <a:chOff x="6228184" y="3968169"/>
            <a:chExt cx="2448778" cy="1721119"/>
          </a:xfrm>
        </p:grpSpPr>
        <p:sp>
          <p:nvSpPr>
            <p:cNvPr id="67" name="Freeform 66"/>
            <p:cNvSpPr/>
            <p:nvPr/>
          </p:nvSpPr>
          <p:spPr>
            <a:xfrm>
              <a:off x="6228184" y="3968169"/>
              <a:ext cx="2448778" cy="1721119"/>
            </a:xfrm>
            <a:custGeom>
              <a:avLst/>
              <a:gdLst>
                <a:gd name="connsiteX0" fmla="*/ 557771 w 2291758"/>
                <a:gd name="connsiteY0" fmla="*/ 1394 h 1437312"/>
                <a:gd name="connsiteX1" fmla="*/ 10924 w 2291758"/>
                <a:gd name="connsiteY1" fmla="*/ 207582 h 1437312"/>
                <a:gd name="connsiteX2" fmla="*/ 244006 w 2291758"/>
                <a:gd name="connsiteY2" fmla="*/ 682711 h 1437312"/>
                <a:gd name="connsiteX3" fmla="*/ 853606 w 2291758"/>
                <a:gd name="connsiteY3" fmla="*/ 853041 h 1437312"/>
                <a:gd name="connsiteX4" fmla="*/ 557771 w 2291758"/>
                <a:gd name="connsiteY4" fmla="*/ 1148876 h 1437312"/>
                <a:gd name="connsiteX5" fmla="*/ 772924 w 2291758"/>
                <a:gd name="connsiteY5" fmla="*/ 1435747 h 1437312"/>
                <a:gd name="connsiteX6" fmla="*/ 1472171 w 2291758"/>
                <a:gd name="connsiteY6" fmla="*/ 1265417 h 1437312"/>
                <a:gd name="connsiteX7" fmla="*/ 2108665 w 2291758"/>
                <a:gd name="connsiteY7" fmla="*/ 1301276 h 1437312"/>
                <a:gd name="connsiteX8" fmla="*/ 2287959 w 2291758"/>
                <a:gd name="connsiteY8" fmla="*/ 960617 h 1437312"/>
                <a:gd name="connsiteX9" fmla="*/ 2153489 w 2291758"/>
                <a:gd name="connsiteY9" fmla="*/ 610994 h 1437312"/>
                <a:gd name="connsiteX10" fmla="*/ 1364595 w 2291758"/>
                <a:gd name="connsiteY10" fmla="*/ 655817 h 1437312"/>
                <a:gd name="connsiteX11" fmla="*/ 1185300 w 2291758"/>
                <a:gd name="connsiteY11" fmla="*/ 297229 h 1437312"/>
                <a:gd name="connsiteX12" fmla="*/ 557771 w 2291758"/>
                <a:gd name="connsiteY12" fmla="*/ 1394 h 1437312"/>
                <a:gd name="connsiteX0" fmla="*/ 498382 w 2232369"/>
                <a:gd name="connsiteY0" fmla="*/ 494 h 1436412"/>
                <a:gd name="connsiteX1" fmla="*/ 14910 w 2232369"/>
                <a:gd name="connsiteY1" fmla="*/ 238369 h 1436412"/>
                <a:gd name="connsiteX2" fmla="*/ 184617 w 2232369"/>
                <a:gd name="connsiteY2" fmla="*/ 681811 h 1436412"/>
                <a:gd name="connsiteX3" fmla="*/ 794217 w 2232369"/>
                <a:gd name="connsiteY3" fmla="*/ 852141 h 1436412"/>
                <a:gd name="connsiteX4" fmla="*/ 498382 w 2232369"/>
                <a:gd name="connsiteY4" fmla="*/ 1147976 h 1436412"/>
                <a:gd name="connsiteX5" fmla="*/ 713535 w 2232369"/>
                <a:gd name="connsiteY5" fmla="*/ 1434847 h 1436412"/>
                <a:gd name="connsiteX6" fmla="*/ 1412782 w 2232369"/>
                <a:gd name="connsiteY6" fmla="*/ 1264517 h 1436412"/>
                <a:gd name="connsiteX7" fmla="*/ 2049276 w 2232369"/>
                <a:gd name="connsiteY7" fmla="*/ 1300376 h 1436412"/>
                <a:gd name="connsiteX8" fmla="*/ 2228570 w 2232369"/>
                <a:gd name="connsiteY8" fmla="*/ 959717 h 1436412"/>
                <a:gd name="connsiteX9" fmla="*/ 2094100 w 2232369"/>
                <a:gd name="connsiteY9" fmla="*/ 610094 h 1436412"/>
                <a:gd name="connsiteX10" fmla="*/ 1305206 w 2232369"/>
                <a:gd name="connsiteY10" fmla="*/ 654917 h 1436412"/>
                <a:gd name="connsiteX11" fmla="*/ 1125911 w 2232369"/>
                <a:gd name="connsiteY11" fmla="*/ 296329 h 1436412"/>
                <a:gd name="connsiteX12" fmla="*/ 498382 w 2232369"/>
                <a:gd name="connsiteY12" fmla="*/ 494 h 1436412"/>
                <a:gd name="connsiteX0" fmla="*/ 522455 w 2233808"/>
                <a:gd name="connsiteY0" fmla="*/ 695 h 1386819"/>
                <a:gd name="connsiteX1" fmla="*/ 16349 w 2233808"/>
                <a:gd name="connsiteY1" fmla="*/ 188776 h 1386819"/>
                <a:gd name="connsiteX2" fmla="*/ 186056 w 2233808"/>
                <a:gd name="connsiteY2" fmla="*/ 632218 h 1386819"/>
                <a:gd name="connsiteX3" fmla="*/ 795656 w 2233808"/>
                <a:gd name="connsiteY3" fmla="*/ 802548 h 1386819"/>
                <a:gd name="connsiteX4" fmla="*/ 499821 w 2233808"/>
                <a:gd name="connsiteY4" fmla="*/ 1098383 h 1386819"/>
                <a:gd name="connsiteX5" fmla="*/ 714974 w 2233808"/>
                <a:gd name="connsiteY5" fmla="*/ 1385254 h 1386819"/>
                <a:gd name="connsiteX6" fmla="*/ 1414221 w 2233808"/>
                <a:gd name="connsiteY6" fmla="*/ 1214924 h 1386819"/>
                <a:gd name="connsiteX7" fmla="*/ 2050715 w 2233808"/>
                <a:gd name="connsiteY7" fmla="*/ 1250783 h 1386819"/>
                <a:gd name="connsiteX8" fmla="*/ 2230009 w 2233808"/>
                <a:gd name="connsiteY8" fmla="*/ 910124 h 1386819"/>
                <a:gd name="connsiteX9" fmla="*/ 2095539 w 2233808"/>
                <a:gd name="connsiteY9" fmla="*/ 560501 h 1386819"/>
                <a:gd name="connsiteX10" fmla="*/ 1306645 w 2233808"/>
                <a:gd name="connsiteY10" fmla="*/ 605324 h 1386819"/>
                <a:gd name="connsiteX11" fmla="*/ 1127350 w 2233808"/>
                <a:gd name="connsiteY11" fmla="*/ 246736 h 1386819"/>
                <a:gd name="connsiteX12" fmla="*/ 522455 w 2233808"/>
                <a:gd name="connsiteY12" fmla="*/ 695 h 1386819"/>
                <a:gd name="connsiteX0" fmla="*/ 667196 w 2242747"/>
                <a:gd name="connsiteY0" fmla="*/ 1236 h 1333039"/>
                <a:gd name="connsiteX1" fmla="*/ 25288 w 2242747"/>
                <a:gd name="connsiteY1" fmla="*/ 134996 h 1333039"/>
                <a:gd name="connsiteX2" fmla="*/ 194995 w 2242747"/>
                <a:gd name="connsiteY2" fmla="*/ 578438 h 1333039"/>
                <a:gd name="connsiteX3" fmla="*/ 804595 w 2242747"/>
                <a:gd name="connsiteY3" fmla="*/ 748768 h 1333039"/>
                <a:gd name="connsiteX4" fmla="*/ 508760 w 2242747"/>
                <a:gd name="connsiteY4" fmla="*/ 1044603 h 1333039"/>
                <a:gd name="connsiteX5" fmla="*/ 723913 w 2242747"/>
                <a:gd name="connsiteY5" fmla="*/ 1331474 h 1333039"/>
                <a:gd name="connsiteX6" fmla="*/ 1423160 w 2242747"/>
                <a:gd name="connsiteY6" fmla="*/ 1161144 h 1333039"/>
                <a:gd name="connsiteX7" fmla="*/ 2059654 w 2242747"/>
                <a:gd name="connsiteY7" fmla="*/ 1197003 h 1333039"/>
                <a:gd name="connsiteX8" fmla="*/ 2238948 w 2242747"/>
                <a:gd name="connsiteY8" fmla="*/ 856344 h 1333039"/>
                <a:gd name="connsiteX9" fmla="*/ 2104478 w 2242747"/>
                <a:gd name="connsiteY9" fmla="*/ 506721 h 1333039"/>
                <a:gd name="connsiteX10" fmla="*/ 1315584 w 2242747"/>
                <a:gd name="connsiteY10" fmla="*/ 551544 h 1333039"/>
                <a:gd name="connsiteX11" fmla="*/ 1136289 w 2242747"/>
                <a:gd name="connsiteY11" fmla="*/ 192956 h 1333039"/>
                <a:gd name="connsiteX12" fmla="*/ 667196 w 2242747"/>
                <a:gd name="connsiteY12" fmla="*/ 1236 h 1333039"/>
                <a:gd name="connsiteX0" fmla="*/ 667196 w 2114917"/>
                <a:gd name="connsiteY0" fmla="*/ 1236 h 1333039"/>
                <a:gd name="connsiteX1" fmla="*/ 25288 w 2114917"/>
                <a:gd name="connsiteY1" fmla="*/ 134996 h 1333039"/>
                <a:gd name="connsiteX2" fmla="*/ 194995 w 2114917"/>
                <a:gd name="connsiteY2" fmla="*/ 578438 h 1333039"/>
                <a:gd name="connsiteX3" fmla="*/ 804595 w 2114917"/>
                <a:gd name="connsiteY3" fmla="*/ 748768 h 1333039"/>
                <a:gd name="connsiteX4" fmla="*/ 508760 w 2114917"/>
                <a:gd name="connsiteY4" fmla="*/ 1044603 h 1333039"/>
                <a:gd name="connsiteX5" fmla="*/ 723913 w 2114917"/>
                <a:gd name="connsiteY5" fmla="*/ 1331474 h 1333039"/>
                <a:gd name="connsiteX6" fmla="*/ 1423160 w 2114917"/>
                <a:gd name="connsiteY6" fmla="*/ 1161144 h 1333039"/>
                <a:gd name="connsiteX7" fmla="*/ 2059654 w 2114917"/>
                <a:gd name="connsiteY7" fmla="*/ 1197003 h 1333039"/>
                <a:gd name="connsiteX8" fmla="*/ 1786274 w 2114917"/>
                <a:gd name="connsiteY8" fmla="*/ 865397 h 1333039"/>
                <a:gd name="connsiteX9" fmla="*/ 2104478 w 2114917"/>
                <a:gd name="connsiteY9" fmla="*/ 506721 h 1333039"/>
                <a:gd name="connsiteX10" fmla="*/ 1315584 w 2114917"/>
                <a:gd name="connsiteY10" fmla="*/ 551544 h 1333039"/>
                <a:gd name="connsiteX11" fmla="*/ 1136289 w 2114917"/>
                <a:gd name="connsiteY11" fmla="*/ 192956 h 1333039"/>
                <a:gd name="connsiteX12" fmla="*/ 667196 w 2114917"/>
                <a:gd name="connsiteY12" fmla="*/ 1236 h 1333039"/>
                <a:gd name="connsiteX0" fmla="*/ 667196 w 2070376"/>
                <a:gd name="connsiteY0" fmla="*/ 1236 h 1333039"/>
                <a:gd name="connsiteX1" fmla="*/ 25288 w 2070376"/>
                <a:gd name="connsiteY1" fmla="*/ 134996 h 1333039"/>
                <a:gd name="connsiteX2" fmla="*/ 194995 w 2070376"/>
                <a:gd name="connsiteY2" fmla="*/ 578438 h 1333039"/>
                <a:gd name="connsiteX3" fmla="*/ 804595 w 2070376"/>
                <a:gd name="connsiteY3" fmla="*/ 748768 h 1333039"/>
                <a:gd name="connsiteX4" fmla="*/ 508760 w 2070376"/>
                <a:gd name="connsiteY4" fmla="*/ 1044603 h 1333039"/>
                <a:gd name="connsiteX5" fmla="*/ 723913 w 2070376"/>
                <a:gd name="connsiteY5" fmla="*/ 1331474 h 1333039"/>
                <a:gd name="connsiteX6" fmla="*/ 1423160 w 2070376"/>
                <a:gd name="connsiteY6" fmla="*/ 1161144 h 1333039"/>
                <a:gd name="connsiteX7" fmla="*/ 2059654 w 2070376"/>
                <a:gd name="connsiteY7" fmla="*/ 1197003 h 1333039"/>
                <a:gd name="connsiteX8" fmla="*/ 1786274 w 2070376"/>
                <a:gd name="connsiteY8" fmla="*/ 865397 h 1333039"/>
                <a:gd name="connsiteX9" fmla="*/ 1315584 w 2070376"/>
                <a:gd name="connsiteY9" fmla="*/ 551544 h 1333039"/>
                <a:gd name="connsiteX10" fmla="*/ 1136289 w 2070376"/>
                <a:gd name="connsiteY10" fmla="*/ 192956 h 1333039"/>
                <a:gd name="connsiteX11" fmla="*/ 667196 w 2070376"/>
                <a:gd name="connsiteY11" fmla="*/ 1236 h 1333039"/>
                <a:gd name="connsiteX0" fmla="*/ 667196 w 2067457"/>
                <a:gd name="connsiteY0" fmla="*/ 1236 h 1333039"/>
                <a:gd name="connsiteX1" fmla="*/ 25288 w 2067457"/>
                <a:gd name="connsiteY1" fmla="*/ 134996 h 1333039"/>
                <a:gd name="connsiteX2" fmla="*/ 194995 w 2067457"/>
                <a:gd name="connsiteY2" fmla="*/ 578438 h 1333039"/>
                <a:gd name="connsiteX3" fmla="*/ 804595 w 2067457"/>
                <a:gd name="connsiteY3" fmla="*/ 748768 h 1333039"/>
                <a:gd name="connsiteX4" fmla="*/ 508760 w 2067457"/>
                <a:gd name="connsiteY4" fmla="*/ 1044603 h 1333039"/>
                <a:gd name="connsiteX5" fmla="*/ 723913 w 2067457"/>
                <a:gd name="connsiteY5" fmla="*/ 1331474 h 1333039"/>
                <a:gd name="connsiteX6" fmla="*/ 1423160 w 2067457"/>
                <a:gd name="connsiteY6" fmla="*/ 1161144 h 1333039"/>
                <a:gd name="connsiteX7" fmla="*/ 2059654 w 2067457"/>
                <a:gd name="connsiteY7" fmla="*/ 1197003 h 1333039"/>
                <a:gd name="connsiteX8" fmla="*/ 1786274 w 2067457"/>
                <a:gd name="connsiteY8" fmla="*/ 865397 h 1333039"/>
                <a:gd name="connsiteX9" fmla="*/ 1919935 w 2067457"/>
                <a:gd name="connsiteY9" fmla="*/ 495189 h 1333039"/>
                <a:gd name="connsiteX10" fmla="*/ 1315584 w 2067457"/>
                <a:gd name="connsiteY10" fmla="*/ 551544 h 1333039"/>
                <a:gd name="connsiteX11" fmla="*/ 1136289 w 2067457"/>
                <a:gd name="connsiteY11" fmla="*/ 192956 h 1333039"/>
                <a:gd name="connsiteX12" fmla="*/ 667196 w 2067457"/>
                <a:gd name="connsiteY12" fmla="*/ 1236 h 1333039"/>
                <a:gd name="connsiteX0" fmla="*/ 667196 w 2092924"/>
                <a:gd name="connsiteY0" fmla="*/ 1236 h 1333039"/>
                <a:gd name="connsiteX1" fmla="*/ 25288 w 2092924"/>
                <a:gd name="connsiteY1" fmla="*/ 134996 h 1333039"/>
                <a:gd name="connsiteX2" fmla="*/ 194995 w 2092924"/>
                <a:gd name="connsiteY2" fmla="*/ 578438 h 1333039"/>
                <a:gd name="connsiteX3" fmla="*/ 804595 w 2092924"/>
                <a:gd name="connsiteY3" fmla="*/ 748768 h 1333039"/>
                <a:gd name="connsiteX4" fmla="*/ 508760 w 2092924"/>
                <a:gd name="connsiteY4" fmla="*/ 1044603 h 1333039"/>
                <a:gd name="connsiteX5" fmla="*/ 723913 w 2092924"/>
                <a:gd name="connsiteY5" fmla="*/ 1331474 h 1333039"/>
                <a:gd name="connsiteX6" fmla="*/ 1423160 w 2092924"/>
                <a:gd name="connsiteY6" fmla="*/ 1161144 h 1333039"/>
                <a:gd name="connsiteX7" fmla="*/ 2059654 w 2092924"/>
                <a:gd name="connsiteY7" fmla="*/ 1197003 h 1333039"/>
                <a:gd name="connsiteX8" fmla="*/ 1994503 w 2092924"/>
                <a:gd name="connsiteY8" fmla="*/ 838236 h 1333039"/>
                <a:gd name="connsiteX9" fmla="*/ 1919935 w 2092924"/>
                <a:gd name="connsiteY9" fmla="*/ 495189 h 1333039"/>
                <a:gd name="connsiteX10" fmla="*/ 1315584 w 2092924"/>
                <a:gd name="connsiteY10" fmla="*/ 551544 h 1333039"/>
                <a:gd name="connsiteX11" fmla="*/ 1136289 w 2092924"/>
                <a:gd name="connsiteY11" fmla="*/ 192956 h 1333039"/>
                <a:gd name="connsiteX12" fmla="*/ 667196 w 2092924"/>
                <a:gd name="connsiteY12" fmla="*/ 1236 h 1333039"/>
                <a:gd name="connsiteX0" fmla="*/ 667196 w 2090210"/>
                <a:gd name="connsiteY0" fmla="*/ 1236 h 1333039"/>
                <a:gd name="connsiteX1" fmla="*/ 25288 w 2090210"/>
                <a:gd name="connsiteY1" fmla="*/ 134996 h 1333039"/>
                <a:gd name="connsiteX2" fmla="*/ 194995 w 2090210"/>
                <a:gd name="connsiteY2" fmla="*/ 578438 h 1333039"/>
                <a:gd name="connsiteX3" fmla="*/ 804595 w 2090210"/>
                <a:gd name="connsiteY3" fmla="*/ 748768 h 1333039"/>
                <a:gd name="connsiteX4" fmla="*/ 508760 w 2090210"/>
                <a:gd name="connsiteY4" fmla="*/ 1044603 h 1333039"/>
                <a:gd name="connsiteX5" fmla="*/ 723913 w 2090210"/>
                <a:gd name="connsiteY5" fmla="*/ 1331474 h 1333039"/>
                <a:gd name="connsiteX6" fmla="*/ 1423160 w 2090210"/>
                <a:gd name="connsiteY6" fmla="*/ 1161144 h 1333039"/>
                <a:gd name="connsiteX7" fmla="*/ 2059654 w 2090210"/>
                <a:gd name="connsiteY7" fmla="*/ 1197003 h 1333039"/>
                <a:gd name="connsiteX8" fmla="*/ 1919935 w 2090210"/>
                <a:gd name="connsiteY8" fmla="*/ 495189 h 1333039"/>
                <a:gd name="connsiteX9" fmla="*/ 1315584 w 2090210"/>
                <a:gd name="connsiteY9" fmla="*/ 551544 h 1333039"/>
                <a:gd name="connsiteX10" fmla="*/ 1136289 w 2090210"/>
                <a:gd name="connsiteY10" fmla="*/ 192956 h 1333039"/>
                <a:gd name="connsiteX11" fmla="*/ 667196 w 2090210"/>
                <a:gd name="connsiteY11" fmla="*/ 1236 h 1333039"/>
                <a:gd name="connsiteX0" fmla="*/ 667196 w 2090210"/>
                <a:gd name="connsiteY0" fmla="*/ 1236 h 1333039"/>
                <a:gd name="connsiteX1" fmla="*/ 25288 w 2090210"/>
                <a:gd name="connsiteY1" fmla="*/ 134996 h 1333039"/>
                <a:gd name="connsiteX2" fmla="*/ 194995 w 2090210"/>
                <a:gd name="connsiteY2" fmla="*/ 578438 h 1333039"/>
                <a:gd name="connsiteX3" fmla="*/ 804595 w 2090210"/>
                <a:gd name="connsiteY3" fmla="*/ 748768 h 1333039"/>
                <a:gd name="connsiteX4" fmla="*/ 508760 w 2090210"/>
                <a:gd name="connsiteY4" fmla="*/ 1044603 h 1333039"/>
                <a:gd name="connsiteX5" fmla="*/ 723913 w 2090210"/>
                <a:gd name="connsiteY5" fmla="*/ 1331474 h 1333039"/>
                <a:gd name="connsiteX6" fmla="*/ 1423160 w 2090210"/>
                <a:gd name="connsiteY6" fmla="*/ 1161144 h 1333039"/>
                <a:gd name="connsiteX7" fmla="*/ 2059654 w 2090210"/>
                <a:gd name="connsiteY7" fmla="*/ 1197003 h 1333039"/>
                <a:gd name="connsiteX8" fmla="*/ 1919935 w 2090210"/>
                <a:gd name="connsiteY8" fmla="*/ 495189 h 1333039"/>
                <a:gd name="connsiteX9" fmla="*/ 1406119 w 2090210"/>
                <a:gd name="connsiteY9" fmla="*/ 461009 h 1333039"/>
                <a:gd name="connsiteX10" fmla="*/ 1136289 w 2090210"/>
                <a:gd name="connsiteY10" fmla="*/ 192956 h 1333039"/>
                <a:gd name="connsiteX11" fmla="*/ 667196 w 2090210"/>
                <a:gd name="connsiteY11" fmla="*/ 1236 h 1333039"/>
                <a:gd name="connsiteX0" fmla="*/ 667196 w 2084510"/>
                <a:gd name="connsiteY0" fmla="*/ 1236 h 1333039"/>
                <a:gd name="connsiteX1" fmla="*/ 25288 w 2084510"/>
                <a:gd name="connsiteY1" fmla="*/ 134996 h 1333039"/>
                <a:gd name="connsiteX2" fmla="*/ 194995 w 2084510"/>
                <a:gd name="connsiteY2" fmla="*/ 578438 h 1333039"/>
                <a:gd name="connsiteX3" fmla="*/ 804595 w 2084510"/>
                <a:gd name="connsiteY3" fmla="*/ 748768 h 1333039"/>
                <a:gd name="connsiteX4" fmla="*/ 508760 w 2084510"/>
                <a:gd name="connsiteY4" fmla="*/ 1044603 h 1333039"/>
                <a:gd name="connsiteX5" fmla="*/ 723913 w 2084510"/>
                <a:gd name="connsiteY5" fmla="*/ 1331474 h 1333039"/>
                <a:gd name="connsiteX6" fmla="*/ 1423160 w 2084510"/>
                <a:gd name="connsiteY6" fmla="*/ 1161144 h 1333039"/>
                <a:gd name="connsiteX7" fmla="*/ 2059654 w 2084510"/>
                <a:gd name="connsiteY7" fmla="*/ 1197003 h 1333039"/>
                <a:gd name="connsiteX8" fmla="*/ 1919935 w 2084510"/>
                <a:gd name="connsiteY8" fmla="*/ 495189 h 1333039"/>
                <a:gd name="connsiteX9" fmla="*/ 1406119 w 2084510"/>
                <a:gd name="connsiteY9" fmla="*/ 461009 h 1333039"/>
                <a:gd name="connsiteX10" fmla="*/ 1136289 w 2084510"/>
                <a:gd name="connsiteY10" fmla="*/ 192956 h 1333039"/>
                <a:gd name="connsiteX11" fmla="*/ 667196 w 2084510"/>
                <a:gd name="connsiteY11" fmla="*/ 1236 h 1333039"/>
                <a:gd name="connsiteX0" fmla="*/ 667196 w 2101804"/>
                <a:gd name="connsiteY0" fmla="*/ 1236 h 1333039"/>
                <a:gd name="connsiteX1" fmla="*/ 25288 w 2101804"/>
                <a:gd name="connsiteY1" fmla="*/ 134996 h 1333039"/>
                <a:gd name="connsiteX2" fmla="*/ 194995 w 2101804"/>
                <a:gd name="connsiteY2" fmla="*/ 578438 h 1333039"/>
                <a:gd name="connsiteX3" fmla="*/ 804595 w 2101804"/>
                <a:gd name="connsiteY3" fmla="*/ 748768 h 1333039"/>
                <a:gd name="connsiteX4" fmla="*/ 508760 w 2101804"/>
                <a:gd name="connsiteY4" fmla="*/ 1044603 h 1333039"/>
                <a:gd name="connsiteX5" fmla="*/ 723913 w 2101804"/>
                <a:gd name="connsiteY5" fmla="*/ 1331474 h 1333039"/>
                <a:gd name="connsiteX6" fmla="*/ 1423160 w 2101804"/>
                <a:gd name="connsiteY6" fmla="*/ 1161144 h 1333039"/>
                <a:gd name="connsiteX7" fmla="*/ 2059654 w 2101804"/>
                <a:gd name="connsiteY7" fmla="*/ 1197003 h 1333039"/>
                <a:gd name="connsiteX8" fmla="*/ 1919935 w 2101804"/>
                <a:gd name="connsiteY8" fmla="*/ 495189 h 1333039"/>
                <a:gd name="connsiteX9" fmla="*/ 1406119 w 2101804"/>
                <a:gd name="connsiteY9" fmla="*/ 461009 h 1333039"/>
                <a:gd name="connsiteX10" fmla="*/ 1136289 w 2101804"/>
                <a:gd name="connsiteY10" fmla="*/ 192956 h 1333039"/>
                <a:gd name="connsiteX11" fmla="*/ 667196 w 2101804"/>
                <a:gd name="connsiteY11" fmla="*/ 1236 h 1333039"/>
                <a:gd name="connsiteX0" fmla="*/ 667196 w 2101804"/>
                <a:gd name="connsiteY0" fmla="*/ 1236 h 1333039"/>
                <a:gd name="connsiteX1" fmla="*/ 25288 w 2101804"/>
                <a:gd name="connsiteY1" fmla="*/ 134996 h 1333039"/>
                <a:gd name="connsiteX2" fmla="*/ 194995 w 2101804"/>
                <a:gd name="connsiteY2" fmla="*/ 578438 h 1333039"/>
                <a:gd name="connsiteX3" fmla="*/ 804595 w 2101804"/>
                <a:gd name="connsiteY3" fmla="*/ 748768 h 1333039"/>
                <a:gd name="connsiteX4" fmla="*/ 508760 w 2101804"/>
                <a:gd name="connsiteY4" fmla="*/ 1044603 h 1333039"/>
                <a:gd name="connsiteX5" fmla="*/ 723913 w 2101804"/>
                <a:gd name="connsiteY5" fmla="*/ 1331474 h 1333039"/>
                <a:gd name="connsiteX6" fmla="*/ 1423160 w 2101804"/>
                <a:gd name="connsiteY6" fmla="*/ 1161144 h 1333039"/>
                <a:gd name="connsiteX7" fmla="*/ 2059654 w 2101804"/>
                <a:gd name="connsiteY7" fmla="*/ 1197003 h 1333039"/>
                <a:gd name="connsiteX8" fmla="*/ 1919935 w 2101804"/>
                <a:gd name="connsiteY8" fmla="*/ 495189 h 1333039"/>
                <a:gd name="connsiteX9" fmla="*/ 1406119 w 2101804"/>
                <a:gd name="connsiteY9" fmla="*/ 461009 h 1333039"/>
                <a:gd name="connsiteX10" fmla="*/ 1136289 w 2101804"/>
                <a:gd name="connsiteY10" fmla="*/ 192956 h 1333039"/>
                <a:gd name="connsiteX11" fmla="*/ 667196 w 2101804"/>
                <a:gd name="connsiteY11" fmla="*/ 1236 h 1333039"/>
                <a:gd name="connsiteX0" fmla="*/ 667196 w 2101804"/>
                <a:gd name="connsiteY0" fmla="*/ 1236 h 1333039"/>
                <a:gd name="connsiteX1" fmla="*/ 25288 w 2101804"/>
                <a:gd name="connsiteY1" fmla="*/ 134996 h 1333039"/>
                <a:gd name="connsiteX2" fmla="*/ 194995 w 2101804"/>
                <a:gd name="connsiteY2" fmla="*/ 578438 h 1333039"/>
                <a:gd name="connsiteX3" fmla="*/ 804595 w 2101804"/>
                <a:gd name="connsiteY3" fmla="*/ 748768 h 1333039"/>
                <a:gd name="connsiteX4" fmla="*/ 508760 w 2101804"/>
                <a:gd name="connsiteY4" fmla="*/ 1044603 h 1333039"/>
                <a:gd name="connsiteX5" fmla="*/ 723913 w 2101804"/>
                <a:gd name="connsiteY5" fmla="*/ 1331474 h 1333039"/>
                <a:gd name="connsiteX6" fmla="*/ 1423160 w 2101804"/>
                <a:gd name="connsiteY6" fmla="*/ 1161144 h 1333039"/>
                <a:gd name="connsiteX7" fmla="*/ 2059654 w 2101804"/>
                <a:gd name="connsiteY7" fmla="*/ 1197003 h 1333039"/>
                <a:gd name="connsiteX8" fmla="*/ 1919935 w 2101804"/>
                <a:gd name="connsiteY8" fmla="*/ 495189 h 1333039"/>
                <a:gd name="connsiteX9" fmla="*/ 1406119 w 2101804"/>
                <a:gd name="connsiteY9" fmla="*/ 461009 h 1333039"/>
                <a:gd name="connsiteX10" fmla="*/ 1136289 w 2101804"/>
                <a:gd name="connsiteY10" fmla="*/ 192956 h 1333039"/>
                <a:gd name="connsiteX11" fmla="*/ 667196 w 2101804"/>
                <a:gd name="connsiteY11" fmla="*/ 1236 h 1333039"/>
                <a:gd name="connsiteX0" fmla="*/ 667196 w 2098451"/>
                <a:gd name="connsiteY0" fmla="*/ 1236 h 1714624"/>
                <a:gd name="connsiteX1" fmla="*/ 25288 w 2098451"/>
                <a:gd name="connsiteY1" fmla="*/ 134996 h 1714624"/>
                <a:gd name="connsiteX2" fmla="*/ 194995 w 2098451"/>
                <a:gd name="connsiteY2" fmla="*/ 578438 h 1714624"/>
                <a:gd name="connsiteX3" fmla="*/ 804595 w 2098451"/>
                <a:gd name="connsiteY3" fmla="*/ 748768 h 1714624"/>
                <a:gd name="connsiteX4" fmla="*/ 508760 w 2098451"/>
                <a:gd name="connsiteY4" fmla="*/ 1044603 h 1714624"/>
                <a:gd name="connsiteX5" fmla="*/ 723913 w 2098451"/>
                <a:gd name="connsiteY5" fmla="*/ 1331474 h 1714624"/>
                <a:gd name="connsiteX6" fmla="*/ 1468427 w 2098451"/>
                <a:gd name="connsiteY6" fmla="*/ 1713406 h 1714624"/>
                <a:gd name="connsiteX7" fmla="*/ 2059654 w 2098451"/>
                <a:gd name="connsiteY7" fmla="*/ 1197003 h 1714624"/>
                <a:gd name="connsiteX8" fmla="*/ 1919935 w 2098451"/>
                <a:gd name="connsiteY8" fmla="*/ 495189 h 1714624"/>
                <a:gd name="connsiteX9" fmla="*/ 1406119 w 2098451"/>
                <a:gd name="connsiteY9" fmla="*/ 461009 h 1714624"/>
                <a:gd name="connsiteX10" fmla="*/ 1136289 w 2098451"/>
                <a:gd name="connsiteY10" fmla="*/ 192956 h 1714624"/>
                <a:gd name="connsiteX11" fmla="*/ 667196 w 2098451"/>
                <a:gd name="connsiteY11" fmla="*/ 1236 h 1714624"/>
                <a:gd name="connsiteX0" fmla="*/ 667196 w 2098451"/>
                <a:gd name="connsiteY0" fmla="*/ 1236 h 1732632"/>
                <a:gd name="connsiteX1" fmla="*/ 25288 w 2098451"/>
                <a:gd name="connsiteY1" fmla="*/ 134996 h 1732632"/>
                <a:gd name="connsiteX2" fmla="*/ 194995 w 2098451"/>
                <a:gd name="connsiteY2" fmla="*/ 578438 h 1732632"/>
                <a:gd name="connsiteX3" fmla="*/ 804595 w 2098451"/>
                <a:gd name="connsiteY3" fmla="*/ 748768 h 1732632"/>
                <a:gd name="connsiteX4" fmla="*/ 508760 w 2098451"/>
                <a:gd name="connsiteY4" fmla="*/ 1044603 h 1732632"/>
                <a:gd name="connsiteX5" fmla="*/ 787288 w 2098451"/>
                <a:gd name="connsiteY5" fmla="*/ 1566864 h 1732632"/>
                <a:gd name="connsiteX6" fmla="*/ 1468427 w 2098451"/>
                <a:gd name="connsiteY6" fmla="*/ 1713406 h 1732632"/>
                <a:gd name="connsiteX7" fmla="*/ 2059654 w 2098451"/>
                <a:gd name="connsiteY7" fmla="*/ 1197003 h 1732632"/>
                <a:gd name="connsiteX8" fmla="*/ 1919935 w 2098451"/>
                <a:gd name="connsiteY8" fmla="*/ 495189 h 1732632"/>
                <a:gd name="connsiteX9" fmla="*/ 1406119 w 2098451"/>
                <a:gd name="connsiteY9" fmla="*/ 461009 h 1732632"/>
                <a:gd name="connsiteX10" fmla="*/ 1136289 w 2098451"/>
                <a:gd name="connsiteY10" fmla="*/ 192956 h 1732632"/>
                <a:gd name="connsiteX11" fmla="*/ 667196 w 2098451"/>
                <a:gd name="connsiteY11" fmla="*/ 1236 h 1732632"/>
                <a:gd name="connsiteX0" fmla="*/ 667196 w 2448778"/>
                <a:gd name="connsiteY0" fmla="*/ 1236 h 1721119"/>
                <a:gd name="connsiteX1" fmla="*/ 25288 w 2448778"/>
                <a:gd name="connsiteY1" fmla="*/ 134996 h 1721119"/>
                <a:gd name="connsiteX2" fmla="*/ 194995 w 2448778"/>
                <a:gd name="connsiteY2" fmla="*/ 578438 h 1721119"/>
                <a:gd name="connsiteX3" fmla="*/ 804595 w 2448778"/>
                <a:gd name="connsiteY3" fmla="*/ 748768 h 1721119"/>
                <a:gd name="connsiteX4" fmla="*/ 508760 w 2448778"/>
                <a:gd name="connsiteY4" fmla="*/ 1044603 h 1721119"/>
                <a:gd name="connsiteX5" fmla="*/ 787288 w 2448778"/>
                <a:gd name="connsiteY5" fmla="*/ 1566864 h 1721119"/>
                <a:gd name="connsiteX6" fmla="*/ 1468427 w 2448778"/>
                <a:gd name="connsiteY6" fmla="*/ 1713406 h 1721119"/>
                <a:gd name="connsiteX7" fmla="*/ 2439900 w 2448778"/>
                <a:gd name="connsiteY7" fmla="*/ 1568195 h 1721119"/>
                <a:gd name="connsiteX8" fmla="*/ 1919935 w 2448778"/>
                <a:gd name="connsiteY8" fmla="*/ 495189 h 1721119"/>
                <a:gd name="connsiteX9" fmla="*/ 1406119 w 2448778"/>
                <a:gd name="connsiteY9" fmla="*/ 461009 h 1721119"/>
                <a:gd name="connsiteX10" fmla="*/ 1136289 w 2448778"/>
                <a:gd name="connsiteY10" fmla="*/ 192956 h 1721119"/>
                <a:gd name="connsiteX11" fmla="*/ 667196 w 2448778"/>
                <a:gd name="connsiteY11" fmla="*/ 1236 h 172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48778" h="1721119">
                  <a:moveTo>
                    <a:pt x="667196" y="1236"/>
                  </a:moveTo>
                  <a:cubicBezTo>
                    <a:pt x="482029" y="-8424"/>
                    <a:pt x="103988" y="38796"/>
                    <a:pt x="25288" y="134996"/>
                  </a:cubicBezTo>
                  <a:cubicBezTo>
                    <a:pt x="-53412" y="231196"/>
                    <a:pt x="65111" y="476143"/>
                    <a:pt x="194995" y="578438"/>
                  </a:cubicBezTo>
                  <a:cubicBezTo>
                    <a:pt x="324879" y="680733"/>
                    <a:pt x="752301" y="671074"/>
                    <a:pt x="804595" y="748768"/>
                  </a:cubicBezTo>
                  <a:cubicBezTo>
                    <a:pt x="856889" y="826462"/>
                    <a:pt x="511644" y="908254"/>
                    <a:pt x="508760" y="1044603"/>
                  </a:cubicBezTo>
                  <a:cubicBezTo>
                    <a:pt x="505876" y="1180952"/>
                    <a:pt x="627344" y="1455397"/>
                    <a:pt x="787288" y="1566864"/>
                  </a:cubicBezTo>
                  <a:cubicBezTo>
                    <a:pt x="947233" y="1678331"/>
                    <a:pt x="1192992" y="1713184"/>
                    <a:pt x="1468427" y="1713406"/>
                  </a:cubicBezTo>
                  <a:cubicBezTo>
                    <a:pt x="1743862" y="1713628"/>
                    <a:pt x="2364649" y="1771231"/>
                    <a:pt x="2439900" y="1568195"/>
                  </a:cubicBezTo>
                  <a:cubicBezTo>
                    <a:pt x="2515151" y="1365159"/>
                    <a:pt x="2092232" y="679720"/>
                    <a:pt x="1919935" y="495189"/>
                  </a:cubicBezTo>
                  <a:cubicBezTo>
                    <a:pt x="1747638" y="310658"/>
                    <a:pt x="1586520" y="586826"/>
                    <a:pt x="1406119" y="461009"/>
                  </a:cubicBezTo>
                  <a:cubicBezTo>
                    <a:pt x="1225718" y="335192"/>
                    <a:pt x="1259443" y="269585"/>
                    <a:pt x="1136289" y="192956"/>
                  </a:cubicBezTo>
                  <a:cubicBezTo>
                    <a:pt x="1013135" y="116327"/>
                    <a:pt x="852363" y="10896"/>
                    <a:pt x="667196" y="1236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430814" y="4048546"/>
              <a:ext cx="1080120" cy="501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 rot="1488773">
              <a:off x="6458117" y="4244778"/>
              <a:ext cx="78822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sparse</a:t>
              </a:r>
              <a:endParaRPr lang="he-IL" dirty="0"/>
            </a:p>
          </p:txBody>
        </p:sp>
        <p:graphicFrame>
          <p:nvGraphicFramePr>
            <p:cNvPr id="7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7554013"/>
                </p:ext>
              </p:extLst>
            </p:nvPr>
          </p:nvGraphicFramePr>
          <p:xfrm>
            <a:off x="7005302" y="4603405"/>
            <a:ext cx="1533525" cy="912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3" name="Equation" r:id="rId23" imgW="939600" imgH="558720" progId="Equation.DSMT4">
                    <p:embed/>
                  </p:oleObj>
                </mc:Choice>
                <mc:Fallback>
                  <p:oleObj name="Equation" r:id="rId23" imgW="939600" imgH="558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5302" y="4603405"/>
                          <a:ext cx="1533525" cy="912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The Evolution of Priors for Images</a:t>
            </a:r>
            <a:endParaRPr lang="he-IL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10935" y="3500663"/>
            <a:ext cx="1633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GMM,</a:t>
            </a:r>
          </a:p>
          <a:p>
            <a:pPr algn="l" rtl="0"/>
            <a:r>
              <a:rPr lang="en-US" dirty="0" smtClean="0"/>
              <a:t>Co-Sparse Analysis, Low-Rank, 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100467" y="2105247"/>
            <a:ext cx="6794209" cy="2934586"/>
          </a:xfrm>
          <a:prstGeom prst="roundRect">
            <a:avLst>
              <a:gd name="adj" fmla="val 1050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Signal/Image Prior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567" y="1412513"/>
            <a:ext cx="81020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2800" dirty="0" smtClean="0"/>
              <a:t>Here is an untold secret:</a:t>
            </a:r>
          </a:p>
          <a:p>
            <a:pPr algn="ctr" rtl="0"/>
            <a:endParaRPr lang="en-US" sz="2800" dirty="0"/>
          </a:p>
          <a:p>
            <a:pPr algn="ctr" rtl="0"/>
            <a:r>
              <a:rPr lang="en-US" sz="2800" dirty="0" smtClean="0"/>
              <a:t>The vast literature in image processing over                the past 4-5 decades is </a:t>
            </a:r>
          </a:p>
          <a:p>
            <a:pPr algn="ctr" rtl="0"/>
            <a:endParaRPr lang="en-US" sz="1400" dirty="0"/>
          </a:p>
          <a:p>
            <a:pPr algn="ctr" rtl="0"/>
            <a:r>
              <a:rPr lang="en-US" sz="2800" dirty="0" smtClean="0"/>
              <a:t>NOTHING BUT</a:t>
            </a:r>
          </a:p>
          <a:p>
            <a:pPr algn="ctr" rtl="0"/>
            <a:endParaRPr lang="en-US" sz="1400" dirty="0"/>
          </a:p>
          <a:p>
            <a:pPr algn="ctr" rtl="0"/>
            <a:r>
              <a:rPr lang="en-US" sz="2800" dirty="0" smtClean="0"/>
              <a:t>an evolution of ideas on the identity of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/>
              <a:t>,              and ways to use it in actual tasks</a:t>
            </a:r>
            <a:r>
              <a:rPr lang="en-US" sz="2800" dirty="0" smtClean="0"/>
              <a:t> </a:t>
            </a:r>
          </a:p>
          <a:p>
            <a:pPr algn="ctr" rtl="0"/>
            <a:endParaRPr lang="en-US" sz="2800" dirty="0"/>
          </a:p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2800" dirty="0" smtClean="0"/>
              <a:t>By the way, </a:t>
            </a:r>
            <a:r>
              <a:rPr lang="en-US" sz="2800" dirty="0"/>
              <a:t>t</a:t>
            </a:r>
            <a:r>
              <a:rPr lang="en-US" sz="2800" dirty="0" smtClean="0"/>
              <a:t>he same is true for many other data sources and signals …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215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8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Linear Versus Non-Linear Approximation</a:t>
            </a:r>
            <a:endParaRPr lang="he-IL" sz="28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599988"/>
              </p:ext>
            </p:extLst>
          </p:nvPr>
        </p:nvGraphicFramePr>
        <p:xfrm>
          <a:off x="3144858" y="1513577"/>
          <a:ext cx="2315477" cy="751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3" imgW="1015920" imgH="330120" progId="Equation.DSMT4">
                  <p:embed/>
                </p:oleObj>
              </mc:Choice>
              <mc:Fallback>
                <p:oleObj name="Equation" r:id="rId3" imgW="10159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4858" y="1513577"/>
                        <a:ext cx="2315477" cy="751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311712"/>
              </p:ext>
            </p:extLst>
          </p:nvPr>
        </p:nvGraphicFramePr>
        <p:xfrm>
          <a:off x="2478009" y="5700605"/>
          <a:ext cx="31242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5" imgW="1371600" imgH="368280" progId="Equation.DSMT4">
                  <p:embed/>
                </p:oleObj>
              </mc:Choice>
              <mc:Fallback>
                <p:oleObj name="Equation" r:id="rId5" imgW="1371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09" y="5700605"/>
                        <a:ext cx="31242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710681"/>
              </p:ext>
            </p:extLst>
          </p:nvPr>
        </p:nvGraphicFramePr>
        <p:xfrm>
          <a:off x="1779157" y="3886072"/>
          <a:ext cx="5508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7" imgW="241200" imgH="139680" progId="Equation.DSMT4">
                  <p:embed/>
                </p:oleObj>
              </mc:Choice>
              <mc:Fallback>
                <p:oleObj name="Equation" r:id="rId7" imgW="2412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157" y="3886072"/>
                        <a:ext cx="55086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252484"/>
              </p:ext>
            </p:extLst>
          </p:nvPr>
        </p:nvGraphicFramePr>
        <p:xfrm>
          <a:off x="2402121" y="3050216"/>
          <a:ext cx="534352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9" imgW="3136680" imgH="1168200" progId="Equation.DSMT4">
                  <p:embed/>
                </p:oleObj>
              </mc:Choice>
              <mc:Fallback>
                <p:oleObj name="Equation" r:id="rId9" imgW="313668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121" y="3050216"/>
                        <a:ext cx="5343525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2246" y="991624"/>
            <a:ext cx="73157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000" dirty="0" smtClean="0"/>
              <a:t>Suppose that our prior is the following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/>
              <a:t> is unitary):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000" dirty="0" smtClean="0"/>
              <a:t>The matrix </a:t>
            </a:r>
            <a:r>
              <a:rPr lang="en-US" sz="2000" dirty="0" smtClean="0">
                <a:sym typeface="Symbol"/>
              </a:rPr>
              <a:t> weights the transform elements: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000" dirty="0" smtClean="0">
                <a:sym typeface="Symbol"/>
              </a:rPr>
              <a:t>Our goal: </a:t>
            </a:r>
            <a:r>
              <a:rPr lang="en-US" sz="2000" dirty="0" err="1" smtClean="0">
                <a:sym typeface="Symbol"/>
              </a:rPr>
              <a:t>Denoising</a:t>
            </a:r>
            <a:r>
              <a:rPr lang="en-US" sz="2000" dirty="0" smtClean="0">
                <a:sym typeface="Symbol"/>
              </a:rPr>
              <a:t> a signal with this prior by solving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3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Linear Versus Non-Linear Approximation</a:t>
            </a:r>
            <a:endParaRPr lang="he-IL" sz="28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798618"/>
              </p:ext>
            </p:extLst>
          </p:nvPr>
        </p:nvGraphicFramePr>
        <p:xfrm>
          <a:off x="2743823" y="990382"/>
          <a:ext cx="31242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3" imgW="1371600" imgH="368280" progId="Equation.DSMT4">
                  <p:embed/>
                </p:oleObj>
              </mc:Choice>
              <mc:Fallback>
                <p:oleObj name="Equation" r:id="rId3" imgW="1371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823" y="990382"/>
                        <a:ext cx="31242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582271"/>
              </p:ext>
            </p:extLst>
          </p:nvPr>
        </p:nvGraphicFramePr>
        <p:xfrm>
          <a:off x="971550" y="2263775"/>
          <a:ext cx="7754938" cy="320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5" imgW="3403440" imgH="1409400" progId="Equation.DSMT4">
                  <p:embed/>
                </p:oleObj>
              </mc:Choice>
              <mc:Fallback>
                <p:oleObj name="Equation" r:id="rId5" imgW="3403440" imgH="140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63775"/>
                        <a:ext cx="7754938" cy="320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6673" y="1969819"/>
            <a:ext cx="8410879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000" dirty="0" smtClean="0"/>
              <a:t>The solution is given by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1100" dirty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000" dirty="0" smtClean="0"/>
              <a:t>Implication: We leave the transform coefficients with the small weights and remove the ones with the high weight. The decision who survives the process is fixed by </a:t>
            </a:r>
            <a:r>
              <a:rPr lang="en-US" sz="2000" dirty="0" smtClean="0">
                <a:sym typeface="Symbol"/>
              </a:rPr>
              <a:t> - This is </a:t>
            </a:r>
            <a:r>
              <a:rPr lang="en-US" sz="2000" b="1" dirty="0" smtClean="0">
                <a:solidFill>
                  <a:srgbClr val="0000FF"/>
                </a:solidFill>
                <a:sym typeface="Symbol"/>
              </a:rPr>
              <a:t>Linear Approximation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Linear Versus Non-Linear Approximation</a:t>
            </a:r>
            <a:endParaRPr lang="he-IL" sz="28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29224"/>
              </p:ext>
            </p:extLst>
          </p:nvPr>
        </p:nvGraphicFramePr>
        <p:xfrm>
          <a:off x="3173413" y="1555750"/>
          <a:ext cx="22590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990360" imgH="291960" progId="Equation.DSMT4">
                  <p:embed/>
                </p:oleObj>
              </mc:Choice>
              <mc:Fallback>
                <p:oleObj name="Equation" r:id="rId3" imgW="990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3413" y="1555750"/>
                        <a:ext cx="2259012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752760"/>
              </p:ext>
            </p:extLst>
          </p:nvPr>
        </p:nvGraphicFramePr>
        <p:xfrm>
          <a:off x="2909076" y="2765906"/>
          <a:ext cx="28352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5" imgW="1244520" imgH="368280" progId="Equation.DSMT4">
                  <p:embed/>
                </p:oleObj>
              </mc:Choice>
              <mc:Fallback>
                <p:oleObj name="Equation" r:id="rId5" imgW="12445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076" y="2765906"/>
                        <a:ext cx="283527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2246" y="991624"/>
            <a:ext cx="830455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000" dirty="0" smtClean="0"/>
              <a:t>Suppose now that our prior is the following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/>
              <a:t> is unitary):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000" dirty="0" smtClean="0">
                <a:sym typeface="Symbol"/>
              </a:rPr>
              <a:t>Our goal: </a:t>
            </a:r>
            <a:r>
              <a:rPr lang="en-US" sz="2000" dirty="0" err="1" smtClean="0">
                <a:sym typeface="Symbol"/>
              </a:rPr>
              <a:t>Denoising</a:t>
            </a:r>
            <a:r>
              <a:rPr lang="en-US" sz="2000" dirty="0" smtClean="0">
                <a:sym typeface="Symbol"/>
              </a:rPr>
              <a:t> a signal with this prior by solving 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000" dirty="0" smtClean="0">
                <a:sym typeface="Symbol"/>
              </a:rPr>
              <a:t>We have seen that the solution for this problem is given by soft shrinkage 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 smtClean="0">
              <a:sym typeface="Symbol"/>
            </a:endParaRP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r>
              <a:rPr lang="en-US" sz="2000" dirty="0" smtClean="0">
                <a:sym typeface="Symbol"/>
              </a:rPr>
              <a:t>Implications:  Just like before, we filter the signal in the transform domain. This time we leave the dominant coefficients and discard of the small ones. This is known as </a:t>
            </a:r>
            <a:r>
              <a:rPr lang="en-US" sz="2000" dirty="0" smtClean="0">
                <a:solidFill>
                  <a:srgbClr val="0000FF"/>
                </a:solidFill>
                <a:sym typeface="Symbol"/>
              </a:rPr>
              <a:t>Nonlinear Approximation</a:t>
            </a:r>
            <a:r>
              <a:rPr lang="en-US" sz="2000" dirty="0" smtClean="0">
                <a:sym typeface="Symbol"/>
              </a:rPr>
              <a:t>.</a:t>
            </a:r>
          </a:p>
          <a:p>
            <a:pPr marL="342900" indent="-342900" algn="l" rtl="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978027"/>
              </p:ext>
            </p:extLst>
          </p:nvPr>
        </p:nvGraphicFramePr>
        <p:xfrm>
          <a:off x="3179028" y="4182464"/>
          <a:ext cx="22558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7" imgW="990360" imgH="266400" progId="Equation.DSMT4">
                  <p:embed/>
                </p:oleObj>
              </mc:Choice>
              <mc:Fallback>
                <p:oleObj name="Equation" r:id="rId7" imgW="9903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028" y="4182464"/>
                        <a:ext cx="225583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36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75589" y="4606738"/>
            <a:ext cx="2988332" cy="1728192"/>
            <a:chOff x="275589" y="4606738"/>
            <a:chExt cx="2988332" cy="1728192"/>
          </a:xfrm>
        </p:grpSpPr>
        <p:sp>
          <p:nvSpPr>
            <p:cNvPr id="2" name="Rounded Rectangle 1"/>
            <p:cNvSpPr/>
            <p:nvPr/>
          </p:nvSpPr>
          <p:spPr>
            <a:xfrm>
              <a:off x="275589" y="4606738"/>
              <a:ext cx="1728192" cy="172819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3200" b="1" dirty="0" smtClean="0">
                  <a:solidFill>
                    <a:schemeClr val="tx1"/>
                  </a:solidFill>
                  <a:latin typeface="Copperplate Gothic Bold" panose="020E0705020206020404" pitchFamily="34" charset="0"/>
                </a:rPr>
                <a:t>M</a:t>
              </a:r>
              <a:endParaRPr lang="en-US" b="1" dirty="0" smtClean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  <a:p>
              <a:pPr algn="ctr" rtl="0"/>
              <a:r>
                <a:rPr lang="en-US" dirty="0" smtClean="0">
                  <a:solidFill>
                    <a:schemeClr val="tx1"/>
                  </a:solidFill>
                </a:rPr>
                <a:t>Generator of signals from</a:t>
              </a:r>
            </a:p>
            <a:p>
              <a:pPr algn="ctr" rtl="0"/>
              <a:endParaRPr lang="en-US" dirty="0" smtClean="0">
                <a:solidFill>
                  <a:schemeClr val="tx1"/>
                </a:solidFill>
              </a:endParaRPr>
            </a:p>
            <a:p>
              <a:pPr algn="ctr" rtl="0"/>
              <a:endParaRPr lang="he-IL" dirty="0"/>
            </a:p>
          </p:txBody>
        </p:sp>
        <p:sp>
          <p:nvSpPr>
            <p:cNvPr id="3" name="Right Arrow 2"/>
            <p:cNvSpPr/>
            <p:nvPr/>
          </p:nvSpPr>
          <p:spPr>
            <a:xfrm>
              <a:off x="2003781" y="5254810"/>
              <a:ext cx="864096" cy="43204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aphicFrame>
          <p:nvGraphicFramePr>
            <p:cNvPr id="61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2155098"/>
                </p:ext>
              </p:extLst>
            </p:nvPr>
          </p:nvGraphicFramePr>
          <p:xfrm>
            <a:off x="690422" y="5642085"/>
            <a:ext cx="898525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2" name="Equation" r:id="rId3" imgW="330120" imgH="215640" progId="Equation.DSMT4">
                    <p:embed/>
                  </p:oleObj>
                </mc:Choice>
                <mc:Fallback>
                  <p:oleObj name="Equation" r:id="rId3" imgW="33012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422" y="5642085"/>
                          <a:ext cx="898525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589842"/>
                </p:ext>
              </p:extLst>
            </p:nvPr>
          </p:nvGraphicFramePr>
          <p:xfrm>
            <a:off x="2917846" y="5173079"/>
            <a:ext cx="346075" cy="58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3" name="Equation" r:id="rId5" imgW="126720" imgH="215640" progId="Equation.DSMT4">
                    <p:embed/>
                  </p:oleObj>
                </mc:Choice>
                <mc:Fallback>
                  <p:oleObj name="Equation" r:id="rId5" imgW="126720" imgH="21564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7846" y="5173079"/>
                          <a:ext cx="346075" cy="585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2" name="Group 231"/>
          <p:cNvGrpSpPr/>
          <p:nvPr/>
        </p:nvGrpSpPr>
        <p:grpSpPr>
          <a:xfrm>
            <a:off x="4133319" y="1048212"/>
            <a:ext cx="2307293" cy="923330"/>
            <a:chOff x="4133319" y="1048212"/>
            <a:chExt cx="2307293" cy="923330"/>
          </a:xfrm>
        </p:grpSpPr>
        <p:sp>
          <p:nvSpPr>
            <p:cNvPr id="82" name="Right Arrow 81"/>
            <p:cNvSpPr/>
            <p:nvPr/>
          </p:nvSpPr>
          <p:spPr>
            <a:xfrm>
              <a:off x="4133319" y="1329857"/>
              <a:ext cx="404649" cy="36004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56469" y="1048212"/>
              <a:ext cx="1884143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Draw </a:t>
              </a:r>
              <a:r>
                <a:rPr lang="en-US" dirty="0">
                  <a:latin typeface="Times New Roman" panose="02020603050405020304" pitchFamily="18" charset="0"/>
                </a:rPr>
                <a:t>k</a:t>
              </a:r>
              <a:r>
                <a:rPr lang="en-US" baseline="-25000" dirty="0">
                  <a:latin typeface="Times New Roman" panose="02020603050405020304" pitchFamily="18" charset="0"/>
                </a:rPr>
                <a:t>0 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 </a:t>
              </a:r>
              <a:r>
                <a:rPr lang="en-US" dirty="0" smtClean="0"/>
                <a:t>locations, and generate the  representation  </a:t>
              </a:r>
              <a:r>
                <a:rPr lang="en-US" u="sng" dirty="0" smtClean="0">
                  <a:sym typeface="Symbol"/>
                </a:rPr>
                <a:t></a:t>
              </a:r>
              <a:endParaRPr lang="he-IL" u="sng" dirty="0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6451808" y="1048212"/>
            <a:ext cx="2079952" cy="923330"/>
            <a:chOff x="6451808" y="1048212"/>
            <a:chExt cx="2079952" cy="923330"/>
          </a:xfrm>
        </p:grpSpPr>
        <p:sp>
          <p:nvSpPr>
            <p:cNvPr id="80" name="TextBox 79"/>
            <p:cNvSpPr txBox="1"/>
            <p:nvPr/>
          </p:nvSpPr>
          <p:spPr>
            <a:xfrm>
              <a:off x="6875576" y="1048212"/>
              <a:ext cx="1656184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Multiply </a:t>
              </a:r>
              <a:r>
                <a:rPr lang="en-US" u="sng" dirty="0" smtClean="0">
                  <a:sym typeface="Symbol"/>
                </a:rPr>
                <a:t></a:t>
              </a:r>
              <a:r>
                <a:rPr lang="en-US" dirty="0" smtClean="0">
                  <a:sym typeface="Symbol"/>
                </a:rPr>
                <a:t>      </a:t>
              </a:r>
              <a:r>
                <a:rPr lang="en-US" dirty="0" smtClean="0"/>
                <a:t>by the dictionary </a:t>
              </a:r>
              <a:r>
                <a:rPr lang="en-US" b="1" dirty="0" smtClean="0">
                  <a:latin typeface="Times New Roman" panose="02020603050405020304" pitchFamily="18" charset="0"/>
                </a:rPr>
                <a:t>D</a:t>
              </a:r>
              <a:endParaRPr lang="he-IL" b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83" name="Right Arrow 82"/>
            <p:cNvSpPr/>
            <p:nvPr/>
          </p:nvSpPr>
          <p:spPr>
            <a:xfrm>
              <a:off x="6451808" y="1329857"/>
              <a:ext cx="404649" cy="36004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5520" y="1048212"/>
            <a:ext cx="1860273" cy="1389319"/>
            <a:chOff x="505520" y="1048212"/>
            <a:chExt cx="1860273" cy="1389319"/>
          </a:xfrm>
        </p:grpSpPr>
        <p:sp>
          <p:nvSpPr>
            <p:cNvPr id="5" name="TextBox 4"/>
            <p:cNvSpPr txBox="1"/>
            <p:nvPr/>
          </p:nvSpPr>
          <p:spPr>
            <a:xfrm>
              <a:off x="505520" y="1048212"/>
              <a:ext cx="1860273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Draw </a:t>
              </a:r>
              <a:r>
                <a:rPr lang="en-US" dirty="0" smtClean="0">
                  <a:latin typeface="Times New Roman" panose="02020603050405020304" pitchFamily="18" charset="0"/>
                </a:rPr>
                <a:t>k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0</a:t>
              </a:r>
              <a:r>
                <a:rPr lang="en-US" dirty="0" smtClean="0"/>
                <a:t> – the cardinality of the representation</a:t>
              </a:r>
              <a:endParaRPr lang="he-IL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2518701"/>
                </p:ext>
              </p:extLst>
            </p:nvPr>
          </p:nvGraphicFramePr>
          <p:xfrm>
            <a:off x="823692" y="1980152"/>
            <a:ext cx="1312827" cy="457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4" name="Equation" r:id="rId7" imgW="761760" imgH="266400" progId="Equation.DSMT4">
                    <p:embed/>
                  </p:oleObj>
                </mc:Choice>
                <mc:Fallback>
                  <p:oleObj name="Equation" r:id="rId7" imgW="761760" imgH="2664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692" y="1980152"/>
                          <a:ext cx="1312827" cy="457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1" name="Group 230"/>
          <p:cNvGrpSpPr/>
          <p:nvPr/>
        </p:nvGrpSpPr>
        <p:grpSpPr>
          <a:xfrm>
            <a:off x="2377728" y="1048212"/>
            <a:ext cx="1946622" cy="1407908"/>
            <a:chOff x="2377728" y="1048212"/>
            <a:chExt cx="1946622" cy="1407908"/>
          </a:xfrm>
        </p:grpSpPr>
        <p:sp>
          <p:nvSpPr>
            <p:cNvPr id="62" name="TextBox 61"/>
            <p:cNvSpPr txBox="1"/>
            <p:nvPr/>
          </p:nvSpPr>
          <p:spPr>
            <a:xfrm>
              <a:off x="2803336" y="1048212"/>
              <a:ext cx="1323544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Draw </a:t>
              </a:r>
              <a:r>
                <a:rPr lang="en-US" dirty="0" smtClean="0">
                  <a:latin typeface="Times New Roman" panose="02020603050405020304" pitchFamily="18" charset="0"/>
                </a:rPr>
                <a:t>k</a:t>
              </a:r>
              <a:r>
                <a:rPr lang="en-US" baseline="-25000" dirty="0" smtClean="0">
                  <a:latin typeface="Times New Roman" panose="02020603050405020304" pitchFamily="18" charset="0"/>
                </a:rPr>
                <a:t>0</a:t>
              </a:r>
              <a:r>
                <a:rPr lang="en-US" dirty="0" smtClean="0"/>
                <a:t> non-zero values</a:t>
              </a:r>
              <a:endParaRPr lang="he-IL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6389220"/>
                </p:ext>
              </p:extLst>
            </p:nvPr>
          </p:nvGraphicFramePr>
          <p:xfrm>
            <a:off x="2771775" y="1890970"/>
            <a:ext cx="1552575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5" name="Equation" r:id="rId9" imgW="901440" imgH="330120" progId="Equation.DSMT4">
                    <p:embed/>
                  </p:oleObj>
                </mc:Choice>
                <mc:Fallback>
                  <p:oleObj name="Equation" r:id="rId9" imgW="901440" imgH="3301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775" y="1890970"/>
                          <a:ext cx="1552575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ight Arrow 18"/>
            <p:cNvSpPr/>
            <p:nvPr/>
          </p:nvSpPr>
          <p:spPr>
            <a:xfrm>
              <a:off x="2377728" y="1329857"/>
              <a:ext cx="404649" cy="36004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6875576" y="1988424"/>
            <a:ext cx="1656184" cy="1960434"/>
            <a:chOff x="6875576" y="1988424"/>
            <a:chExt cx="1656184" cy="1960434"/>
          </a:xfrm>
        </p:grpSpPr>
        <p:sp>
          <p:nvSpPr>
            <p:cNvPr id="81" name="TextBox 80"/>
            <p:cNvSpPr txBox="1"/>
            <p:nvPr/>
          </p:nvSpPr>
          <p:spPr>
            <a:xfrm>
              <a:off x="6875576" y="2413781"/>
              <a:ext cx="1656184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dirty="0" smtClean="0"/>
                <a:t>Add random </a:t>
              </a:r>
              <a:r>
                <a:rPr lang="en-US" dirty="0" err="1" smtClean="0"/>
                <a:t>iid</a:t>
              </a:r>
              <a:r>
                <a:rPr lang="en-US" dirty="0" smtClean="0"/>
                <a:t> (model) noise </a:t>
              </a:r>
              <a:r>
                <a:rPr lang="en-US" u="sng" dirty="0" smtClean="0">
                  <a:latin typeface="Times New Roman" panose="02020603050405020304" pitchFamily="18" charset="0"/>
                </a:rPr>
                <a:t>e</a:t>
              </a:r>
              <a:r>
                <a:rPr lang="en-US" dirty="0" smtClean="0"/>
                <a:t> </a:t>
              </a:r>
              <a:endParaRPr lang="he-IL" b="1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85" name="Right Arrow 84"/>
            <p:cNvSpPr/>
            <p:nvPr/>
          </p:nvSpPr>
          <p:spPr>
            <a:xfrm rot="5400000">
              <a:off x="7501343" y="2010729"/>
              <a:ext cx="404649" cy="36004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ight Arrow 85"/>
            <p:cNvSpPr/>
            <p:nvPr/>
          </p:nvSpPr>
          <p:spPr>
            <a:xfrm rot="5400000">
              <a:off x="7501343" y="3101468"/>
              <a:ext cx="404649" cy="36004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6818372"/>
                </p:ext>
              </p:extLst>
            </p:nvPr>
          </p:nvGraphicFramePr>
          <p:xfrm>
            <a:off x="7537613" y="3363070"/>
            <a:ext cx="346075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6" name="Equation" r:id="rId11" imgW="126720" imgH="215640" progId="Equation.DSMT4">
                    <p:embed/>
                  </p:oleObj>
                </mc:Choice>
                <mc:Fallback>
                  <p:oleObj name="Equation" r:id="rId11" imgW="126720" imgH="2156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7613" y="3363070"/>
                          <a:ext cx="346075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36"/>
          <p:cNvGrpSpPr/>
          <p:nvPr/>
        </p:nvGrpSpPr>
        <p:grpSpPr>
          <a:xfrm>
            <a:off x="1935867" y="2623033"/>
            <a:ext cx="2250219" cy="1165529"/>
            <a:chOff x="3586038" y="3482671"/>
            <a:chExt cx="2250219" cy="1165529"/>
          </a:xfrm>
        </p:grpSpPr>
        <p:grpSp>
          <p:nvGrpSpPr>
            <p:cNvPr id="31" name="Group 30"/>
            <p:cNvGrpSpPr/>
            <p:nvPr/>
          </p:nvGrpSpPr>
          <p:grpSpPr>
            <a:xfrm rot="5400000">
              <a:off x="4656614" y="2567097"/>
              <a:ext cx="91440" cy="2082058"/>
              <a:chOff x="6529317" y="4403848"/>
              <a:chExt cx="91440" cy="2082058"/>
            </a:xfrm>
            <a:solidFill>
              <a:schemeClr val="tx2"/>
            </a:solidFill>
          </p:grpSpPr>
          <p:sp>
            <p:nvSpPr>
              <p:cNvPr id="100" name="Rounded Rectangle 99"/>
              <p:cNvSpPr/>
              <p:nvPr/>
            </p:nvSpPr>
            <p:spPr>
              <a:xfrm>
                <a:off x="6529317" y="4403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6529317" y="4556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6529317" y="4708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6529317" y="4861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6529317" y="5013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6529317" y="5165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6529317" y="5318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529317" y="5470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6529317" y="5623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6529317" y="5775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6529317" y="5927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6529317" y="6080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6529317" y="6232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6529317" y="6385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 rot="5400000">
              <a:off x="4656614" y="2719497"/>
              <a:ext cx="91440" cy="2082058"/>
              <a:chOff x="6529317" y="4403848"/>
              <a:chExt cx="91440" cy="2082058"/>
            </a:xfrm>
            <a:solidFill>
              <a:schemeClr val="tx2"/>
            </a:solidFill>
          </p:grpSpPr>
          <p:sp>
            <p:nvSpPr>
              <p:cNvPr id="115" name="Rounded Rectangle 114"/>
              <p:cNvSpPr/>
              <p:nvPr/>
            </p:nvSpPr>
            <p:spPr>
              <a:xfrm>
                <a:off x="6529317" y="4403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6529317" y="4556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6529317" y="4708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6529317" y="4861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6529317" y="5013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6529317" y="5165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6529317" y="5318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6529317" y="5470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6529317" y="5623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6529317" y="5775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6529317" y="5927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6529317" y="6080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6529317" y="6232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8" name="Rounded Rectangle 127"/>
              <p:cNvSpPr/>
              <p:nvPr/>
            </p:nvSpPr>
            <p:spPr>
              <a:xfrm>
                <a:off x="6529317" y="6385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5400000">
              <a:off x="4656614" y="2871897"/>
              <a:ext cx="91440" cy="2082058"/>
              <a:chOff x="6529317" y="4403848"/>
              <a:chExt cx="91440" cy="2082058"/>
            </a:xfrm>
            <a:solidFill>
              <a:schemeClr val="tx2"/>
            </a:solidFill>
          </p:grpSpPr>
          <p:sp>
            <p:nvSpPr>
              <p:cNvPr id="130" name="Rounded Rectangle 129"/>
              <p:cNvSpPr/>
              <p:nvPr/>
            </p:nvSpPr>
            <p:spPr>
              <a:xfrm>
                <a:off x="6529317" y="4403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6529317" y="4556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6529317" y="4708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6529317" y="4861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6529317" y="5013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6529317" y="5165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6529317" y="5318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6529317" y="5470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8" name="Rounded Rectangle 137"/>
              <p:cNvSpPr/>
              <p:nvPr/>
            </p:nvSpPr>
            <p:spPr>
              <a:xfrm>
                <a:off x="6529317" y="5623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6529317" y="5775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6529317" y="5927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6529317" y="6080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6529317" y="6232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6529317" y="6385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 rot="5400000">
              <a:off x="4656614" y="3024297"/>
              <a:ext cx="91440" cy="2082058"/>
              <a:chOff x="6529317" y="4403848"/>
              <a:chExt cx="91440" cy="2082058"/>
            </a:xfrm>
            <a:solidFill>
              <a:schemeClr val="tx2"/>
            </a:solidFill>
          </p:grpSpPr>
          <p:sp>
            <p:nvSpPr>
              <p:cNvPr id="145" name="Rounded Rectangle 144"/>
              <p:cNvSpPr/>
              <p:nvPr/>
            </p:nvSpPr>
            <p:spPr>
              <a:xfrm>
                <a:off x="6529317" y="4403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6529317" y="4556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6529317" y="4708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8" name="Rounded Rectangle 147"/>
              <p:cNvSpPr/>
              <p:nvPr/>
            </p:nvSpPr>
            <p:spPr>
              <a:xfrm>
                <a:off x="6529317" y="4861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9" name="Rounded Rectangle 148"/>
              <p:cNvSpPr/>
              <p:nvPr/>
            </p:nvSpPr>
            <p:spPr>
              <a:xfrm>
                <a:off x="6529317" y="5013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6529317" y="5165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6529317" y="5318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529317" y="5470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6529317" y="5623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529317" y="5775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6529317" y="5927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529317" y="6080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6529317" y="6232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6529317" y="6385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5400000">
              <a:off x="4656614" y="3176697"/>
              <a:ext cx="91440" cy="2082058"/>
              <a:chOff x="6529317" y="4403848"/>
              <a:chExt cx="91440" cy="2082058"/>
            </a:xfrm>
            <a:solidFill>
              <a:schemeClr val="tx2"/>
            </a:solidFill>
          </p:grpSpPr>
          <p:sp>
            <p:nvSpPr>
              <p:cNvPr id="160" name="Rounded Rectangle 159"/>
              <p:cNvSpPr/>
              <p:nvPr/>
            </p:nvSpPr>
            <p:spPr>
              <a:xfrm>
                <a:off x="6529317" y="4403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6529317" y="4556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6529317" y="4708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6529317" y="4861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6529317" y="5013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529317" y="5165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6529317" y="5318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6529317" y="5470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6529317" y="5623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6529317" y="5775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6529317" y="5927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6529317" y="6080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2" name="Rounded Rectangle 171"/>
              <p:cNvSpPr/>
              <p:nvPr/>
            </p:nvSpPr>
            <p:spPr>
              <a:xfrm>
                <a:off x="6529317" y="6232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6529317" y="6385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 rot="5400000">
              <a:off x="4656614" y="3329097"/>
              <a:ext cx="91440" cy="2082058"/>
              <a:chOff x="6529317" y="4403848"/>
              <a:chExt cx="91440" cy="2082058"/>
            </a:xfrm>
            <a:solidFill>
              <a:schemeClr val="tx2"/>
            </a:solidFill>
          </p:grpSpPr>
          <p:sp>
            <p:nvSpPr>
              <p:cNvPr id="175" name="Rounded Rectangle 174"/>
              <p:cNvSpPr/>
              <p:nvPr/>
            </p:nvSpPr>
            <p:spPr>
              <a:xfrm>
                <a:off x="6529317" y="4403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6" name="Rounded Rectangle 175"/>
              <p:cNvSpPr/>
              <p:nvPr/>
            </p:nvSpPr>
            <p:spPr>
              <a:xfrm>
                <a:off x="6529317" y="4556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6529317" y="4708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6529317" y="4861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6529317" y="5013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6529317" y="5165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6529317" y="5318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6529317" y="5470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6529317" y="5623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4" name="Rounded Rectangle 183"/>
              <p:cNvSpPr/>
              <p:nvPr/>
            </p:nvSpPr>
            <p:spPr>
              <a:xfrm>
                <a:off x="6529317" y="5775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5" name="Rounded Rectangle 184"/>
              <p:cNvSpPr/>
              <p:nvPr/>
            </p:nvSpPr>
            <p:spPr>
              <a:xfrm>
                <a:off x="6529317" y="5927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6" name="Rounded Rectangle 185"/>
              <p:cNvSpPr/>
              <p:nvPr/>
            </p:nvSpPr>
            <p:spPr>
              <a:xfrm>
                <a:off x="6529317" y="6080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7" name="Rounded Rectangle 186"/>
              <p:cNvSpPr/>
              <p:nvPr/>
            </p:nvSpPr>
            <p:spPr>
              <a:xfrm>
                <a:off x="6529317" y="6232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8" name="Rounded Rectangle 187"/>
              <p:cNvSpPr/>
              <p:nvPr/>
            </p:nvSpPr>
            <p:spPr>
              <a:xfrm>
                <a:off x="6529317" y="6385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 rot="5400000">
              <a:off x="4656614" y="3481497"/>
              <a:ext cx="91440" cy="2082058"/>
              <a:chOff x="6529317" y="4403848"/>
              <a:chExt cx="91440" cy="2082058"/>
            </a:xfrm>
            <a:solidFill>
              <a:schemeClr val="tx2"/>
            </a:solidFill>
          </p:grpSpPr>
          <p:sp>
            <p:nvSpPr>
              <p:cNvPr id="190" name="Rounded Rectangle 189"/>
              <p:cNvSpPr/>
              <p:nvPr/>
            </p:nvSpPr>
            <p:spPr>
              <a:xfrm>
                <a:off x="6529317" y="4403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1" name="Rounded Rectangle 190"/>
              <p:cNvSpPr/>
              <p:nvPr/>
            </p:nvSpPr>
            <p:spPr>
              <a:xfrm>
                <a:off x="6529317" y="4556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2" name="Rounded Rectangle 191"/>
              <p:cNvSpPr/>
              <p:nvPr/>
            </p:nvSpPr>
            <p:spPr>
              <a:xfrm>
                <a:off x="6529317" y="4708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3" name="Rounded Rectangle 192"/>
              <p:cNvSpPr/>
              <p:nvPr/>
            </p:nvSpPr>
            <p:spPr>
              <a:xfrm>
                <a:off x="6529317" y="4861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6529317" y="5013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5" name="Rounded Rectangle 194"/>
              <p:cNvSpPr/>
              <p:nvPr/>
            </p:nvSpPr>
            <p:spPr>
              <a:xfrm>
                <a:off x="6529317" y="5165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6529317" y="5318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7" name="Rounded Rectangle 196"/>
              <p:cNvSpPr/>
              <p:nvPr/>
            </p:nvSpPr>
            <p:spPr>
              <a:xfrm>
                <a:off x="6529317" y="5470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8" name="Rounded Rectangle 197"/>
              <p:cNvSpPr/>
              <p:nvPr/>
            </p:nvSpPr>
            <p:spPr>
              <a:xfrm>
                <a:off x="6529317" y="5623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9" name="Rounded Rectangle 198"/>
              <p:cNvSpPr/>
              <p:nvPr/>
            </p:nvSpPr>
            <p:spPr>
              <a:xfrm>
                <a:off x="6529317" y="5775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0" name="Rounded Rectangle 199"/>
              <p:cNvSpPr/>
              <p:nvPr/>
            </p:nvSpPr>
            <p:spPr>
              <a:xfrm>
                <a:off x="6529317" y="5927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1" name="Rounded Rectangle 200"/>
              <p:cNvSpPr/>
              <p:nvPr/>
            </p:nvSpPr>
            <p:spPr>
              <a:xfrm>
                <a:off x="6529317" y="6080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2" name="Rounded Rectangle 201"/>
              <p:cNvSpPr/>
              <p:nvPr/>
            </p:nvSpPr>
            <p:spPr>
              <a:xfrm>
                <a:off x="6529317" y="6232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6529317" y="6385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6" name="Double Bracket 35"/>
            <p:cNvSpPr/>
            <p:nvPr/>
          </p:nvSpPr>
          <p:spPr>
            <a:xfrm>
              <a:off x="3586038" y="3482671"/>
              <a:ext cx="2250219" cy="1165529"/>
            </a:xfrm>
            <a:prstGeom prst="bracketPair">
              <a:avLst>
                <a:gd name="adj" fmla="val 614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4308006" y="2623033"/>
            <a:ext cx="259743" cy="2220090"/>
            <a:chOff x="4626996" y="2973922"/>
            <a:chExt cx="259743" cy="2220090"/>
          </a:xfrm>
        </p:grpSpPr>
        <p:grpSp>
          <p:nvGrpSpPr>
            <p:cNvPr id="32" name="Group 31"/>
            <p:cNvGrpSpPr/>
            <p:nvPr/>
          </p:nvGrpSpPr>
          <p:grpSpPr>
            <a:xfrm>
              <a:off x="4711147" y="3050124"/>
              <a:ext cx="91440" cy="2082058"/>
              <a:chOff x="6376917" y="4251448"/>
              <a:chExt cx="91440" cy="2082058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6376917" y="42514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6376917" y="44038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6376917" y="45562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6376917" y="47086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376917" y="48610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6376917" y="50134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6376917" y="5165848"/>
                <a:ext cx="91440" cy="10085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6376917" y="53182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376917" y="54706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6376917" y="56230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6376917" y="5775448"/>
                <a:ext cx="91440" cy="10085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6376917" y="59278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6376917" y="60802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6376917" y="6232648"/>
                <a:ext cx="91440" cy="10085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04" name="Double Bracket 203"/>
            <p:cNvSpPr/>
            <p:nvPr/>
          </p:nvSpPr>
          <p:spPr>
            <a:xfrm>
              <a:off x="4626996" y="2973922"/>
              <a:ext cx="259743" cy="2220090"/>
            </a:xfrm>
            <a:prstGeom prst="bracketPair">
              <a:avLst>
                <a:gd name="adj" fmla="val 2107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5533212" y="2621515"/>
            <a:ext cx="259743" cy="1165529"/>
            <a:chOff x="6356460" y="3482671"/>
            <a:chExt cx="259743" cy="1165529"/>
          </a:xfrm>
        </p:grpSpPr>
        <p:sp>
          <p:nvSpPr>
            <p:cNvPr id="222" name="Rounded Rectangle 221"/>
            <p:cNvSpPr/>
            <p:nvPr/>
          </p:nvSpPr>
          <p:spPr>
            <a:xfrm>
              <a:off x="6440612" y="3562406"/>
              <a:ext cx="91440" cy="1008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6440612" y="3714806"/>
              <a:ext cx="91440" cy="1008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6440612" y="3867206"/>
              <a:ext cx="91440" cy="1008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6440612" y="4019606"/>
              <a:ext cx="91440" cy="1008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6440612" y="4172006"/>
              <a:ext cx="91440" cy="1008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6440612" y="4324406"/>
              <a:ext cx="91440" cy="1008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6440612" y="4476806"/>
              <a:ext cx="91440" cy="1008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Double Bracket 228"/>
            <p:cNvSpPr/>
            <p:nvPr/>
          </p:nvSpPr>
          <p:spPr>
            <a:xfrm>
              <a:off x="6356460" y="3482671"/>
              <a:ext cx="259743" cy="1165529"/>
            </a:xfrm>
            <a:prstGeom prst="bracketPair">
              <a:avLst>
                <a:gd name="adj" fmla="val 2107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4532047" y="2623033"/>
            <a:ext cx="615065" cy="1165529"/>
            <a:chOff x="4851037" y="2973922"/>
            <a:chExt cx="615065" cy="1165529"/>
          </a:xfrm>
        </p:grpSpPr>
        <p:grpSp>
          <p:nvGrpSpPr>
            <p:cNvPr id="38" name="Group 37"/>
            <p:cNvGrpSpPr/>
            <p:nvPr/>
          </p:nvGrpSpPr>
          <p:grpSpPr>
            <a:xfrm>
              <a:off x="5206359" y="2973922"/>
              <a:ext cx="259743" cy="1165529"/>
              <a:chOff x="6356460" y="3482671"/>
              <a:chExt cx="259743" cy="1165529"/>
            </a:xfrm>
          </p:grpSpPr>
          <p:sp>
            <p:nvSpPr>
              <p:cNvPr id="206" name="Rounded Rectangle 205"/>
              <p:cNvSpPr/>
              <p:nvPr/>
            </p:nvSpPr>
            <p:spPr>
              <a:xfrm>
                <a:off x="6440612" y="3562406"/>
                <a:ext cx="91440" cy="10085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>
                <a:off x="6440612" y="3714806"/>
                <a:ext cx="91440" cy="10085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8" name="Rounded Rectangle 207"/>
              <p:cNvSpPr/>
              <p:nvPr/>
            </p:nvSpPr>
            <p:spPr>
              <a:xfrm>
                <a:off x="6440612" y="3867206"/>
                <a:ext cx="91440" cy="10085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9" name="Rounded Rectangle 208"/>
              <p:cNvSpPr/>
              <p:nvPr/>
            </p:nvSpPr>
            <p:spPr>
              <a:xfrm>
                <a:off x="6440612" y="4019606"/>
                <a:ext cx="91440" cy="10085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6440612" y="4172006"/>
                <a:ext cx="91440" cy="10085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6440612" y="4324406"/>
                <a:ext cx="91440" cy="10085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2" name="Rounded Rectangle 211"/>
              <p:cNvSpPr/>
              <p:nvPr/>
            </p:nvSpPr>
            <p:spPr>
              <a:xfrm>
                <a:off x="6440612" y="4476806"/>
                <a:ext cx="91440" cy="10085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0" name="Double Bracket 219"/>
              <p:cNvSpPr/>
              <p:nvPr/>
            </p:nvSpPr>
            <p:spPr>
              <a:xfrm>
                <a:off x="6356460" y="3482671"/>
                <a:ext cx="259743" cy="1165529"/>
              </a:xfrm>
              <a:prstGeom prst="bracketPair">
                <a:avLst>
                  <a:gd name="adj" fmla="val 21073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851037" y="3239896"/>
              <a:ext cx="389850" cy="58477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3200" dirty="0" smtClean="0"/>
                <a:t>+</a:t>
              </a:r>
              <a:endParaRPr lang="he-IL" sz="3200" dirty="0"/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5157885" y="2902837"/>
            <a:ext cx="38985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/>
              <a:t>=</a:t>
            </a:r>
            <a:endParaRPr lang="he-IL" sz="3200" dirty="0"/>
          </a:p>
        </p:txBody>
      </p: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60466"/>
              </p:ext>
            </p:extLst>
          </p:nvPr>
        </p:nvGraphicFramePr>
        <p:xfrm>
          <a:off x="4711376" y="4043106"/>
          <a:ext cx="19034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" name="Equation" r:id="rId13" imgW="698400" imgH="215640" progId="Equation.DSMT4">
                  <p:embed/>
                </p:oleObj>
              </mc:Choice>
              <mc:Fallback>
                <p:oleObj name="Equation" r:id="rId13" imgW="698400" imgH="215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376" y="4043106"/>
                        <a:ext cx="190341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" name="Object 2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63639"/>
              </p:ext>
            </p:extLst>
          </p:nvPr>
        </p:nvGraphicFramePr>
        <p:xfrm>
          <a:off x="5720461" y="5380299"/>
          <a:ext cx="2811299" cy="1203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" name="Equation" r:id="rId15" imgW="1663560" imgH="711000" progId="Equation.DSMT4">
                  <p:embed/>
                </p:oleObj>
              </mc:Choice>
              <mc:Fallback>
                <p:oleObj name="Equation" r:id="rId15" imgW="16635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461" y="5380299"/>
                        <a:ext cx="2811299" cy="1203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" name="Bent-Up Arrow 237"/>
          <p:cNvSpPr/>
          <p:nvPr/>
        </p:nvSpPr>
        <p:spPr>
          <a:xfrm rot="5400000">
            <a:off x="4544226" y="5066797"/>
            <a:ext cx="1521080" cy="80807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TextBox 238"/>
          <p:cNvSpPr txBox="1"/>
          <p:nvPr/>
        </p:nvSpPr>
        <p:spPr>
          <a:xfrm>
            <a:off x="1698560" y="3798098"/>
            <a:ext cx="251459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Sparse-Land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Sparse-Land Signal Generation</a:t>
            </a:r>
            <a:endParaRPr lang="he-IL" sz="2800" b="1" dirty="0"/>
          </a:p>
        </p:txBody>
      </p:sp>
      <p:graphicFrame>
        <p:nvGraphicFramePr>
          <p:cNvPr id="205" name="Object 2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417096"/>
              </p:ext>
            </p:extLst>
          </p:nvPr>
        </p:nvGraphicFramePr>
        <p:xfrm>
          <a:off x="5730079" y="5401304"/>
          <a:ext cx="169386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" name="Equation" r:id="rId17" imgW="1002960" imgH="558720" progId="Equation.DSMT4">
                  <p:embed/>
                </p:oleObj>
              </mc:Choice>
              <mc:Fallback>
                <p:oleObj name="Equation" r:id="rId17" imgW="10029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079" y="5401304"/>
                        <a:ext cx="1693862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18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8" grpId="0" animBg="1"/>
      <p:bldP spid="2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808117"/>
              </p:ext>
            </p:extLst>
          </p:nvPr>
        </p:nvGraphicFramePr>
        <p:xfrm>
          <a:off x="1820567" y="1467462"/>
          <a:ext cx="5313362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Equation" r:id="rId3" imgW="1968480" imgH="342720" progId="Equation.DSMT4">
                  <p:embed/>
                </p:oleObj>
              </mc:Choice>
              <mc:Fallback>
                <p:oleObj name="Equation" r:id="rId3" imgW="1968480" imgH="342720" progId="Equation.DSMT4">
                  <p:embed/>
                  <p:pic>
                    <p:nvPicPr>
                      <p:cNvPr id="0" name="Object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567" y="1467462"/>
                        <a:ext cx="5313362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" name="TextBox 204"/>
          <p:cNvSpPr txBox="1"/>
          <p:nvPr/>
        </p:nvSpPr>
        <p:spPr>
          <a:xfrm>
            <a:off x="383963" y="1042983"/>
            <a:ext cx="8430428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 smtClean="0"/>
              <a:t>Assume no noise in the model and that </a:t>
            </a:r>
            <a:r>
              <a:rPr lang="en-US" sz="2400" b="1" dirty="0" smtClean="0">
                <a:latin typeface="Times New Roman" panose="02020603050405020304" pitchFamily="18" charset="0"/>
              </a:rPr>
              <a:t>D</a:t>
            </a:r>
            <a:r>
              <a:rPr lang="en-US" sz="2400" dirty="0" smtClean="0"/>
              <a:t> is square and invertible</a:t>
            </a:r>
          </a:p>
          <a:p>
            <a:pPr marL="285750" indent="-285750" algn="l" rtl="0">
              <a:buFontTx/>
              <a:buChar char="-"/>
            </a:pPr>
            <a:endParaRPr lang="en-US" sz="2400" dirty="0"/>
          </a:p>
          <a:p>
            <a:pPr marL="285750" indent="-285750" algn="l" rtl="0">
              <a:buFontTx/>
              <a:buChar char="-"/>
            </a:pPr>
            <a:endParaRPr lang="en-US" sz="2400" dirty="0" smtClean="0"/>
          </a:p>
          <a:p>
            <a:pPr marL="285750" indent="-285750" algn="l" rtl="0">
              <a:buFontTx/>
              <a:buChar char="-"/>
            </a:pPr>
            <a:endParaRPr lang="en-US" sz="2400" dirty="0"/>
          </a:p>
          <a:p>
            <a:pPr marL="285750" indent="-285750" algn="l" rtl="0">
              <a:buFontTx/>
              <a:buChar char="-"/>
            </a:pPr>
            <a:endParaRPr lang="en-US" sz="2400" dirty="0" smtClean="0"/>
          </a:p>
          <a:p>
            <a:pPr marL="285750" indent="-285750" algn="l" rtl="0">
              <a:buFontTx/>
              <a:buChar char="-"/>
            </a:pPr>
            <a:endParaRPr lang="en-US" sz="2400" dirty="0"/>
          </a:p>
          <a:p>
            <a:pPr marL="285750" indent="-285750" algn="l" rtl="0">
              <a:buFontTx/>
              <a:buChar char="-"/>
            </a:pPr>
            <a:endParaRPr lang="en-US" sz="2400" dirty="0" smtClean="0"/>
          </a:p>
          <a:p>
            <a:pPr marL="285750" indent="-285750" algn="l" rtl="0">
              <a:buFontTx/>
              <a:buChar char="-"/>
            </a:pPr>
            <a:endParaRPr lang="en-US" sz="2400" dirty="0"/>
          </a:p>
          <a:p>
            <a:pPr marL="285750" indent="-285750" algn="l" rtl="0">
              <a:buFontTx/>
              <a:buChar char="-"/>
            </a:pPr>
            <a:endParaRPr lang="en-US" sz="2400" dirty="0" smtClean="0"/>
          </a:p>
          <a:p>
            <a:pPr marL="285750" indent="-285750" algn="l" rtl="0">
              <a:buFontTx/>
              <a:buChar char="-"/>
            </a:pPr>
            <a:endParaRPr lang="en-US" sz="2400" dirty="0"/>
          </a:p>
          <a:p>
            <a:pPr marL="285750" indent="-285750" algn="l" rtl="0">
              <a:buFontTx/>
              <a:buChar char="-"/>
            </a:pPr>
            <a:endParaRPr lang="en-US" sz="2400" dirty="0" smtClean="0"/>
          </a:p>
          <a:p>
            <a:pPr algn="ctr" rtl="0"/>
            <a:r>
              <a:rPr lang="en-US" sz="2400" dirty="0" smtClean="0"/>
              <a:t>The Sparse-land model generalizes the previous method by              </a:t>
            </a:r>
          </a:p>
          <a:p>
            <a:pPr marL="1828800" lvl="3" indent="-457200" algn="l" rtl="0">
              <a:buAutoNum type="arabicParenBoth"/>
            </a:pPr>
            <a:r>
              <a:rPr lang="en-US" sz="2000" dirty="0" smtClean="0"/>
              <a:t>adopting over-completeness</a:t>
            </a:r>
            <a:r>
              <a:rPr lang="en-US" sz="2000" dirty="0" smtClean="0">
                <a:solidFill>
                  <a:srgbClr val="FF0000"/>
                </a:solidFill>
              </a:rPr>
              <a:t>***</a:t>
            </a:r>
            <a:r>
              <a:rPr lang="en-US" sz="2000" dirty="0" smtClean="0"/>
              <a:t>, and </a:t>
            </a:r>
          </a:p>
          <a:p>
            <a:pPr marL="1828800" lvl="3" indent="-457200" algn="l" rtl="0">
              <a:buAutoNum type="arabicParenBoth"/>
            </a:pPr>
            <a:r>
              <a:rPr lang="en-US" sz="2000" dirty="0" smtClean="0"/>
              <a:t>daring to work with true </a:t>
            </a:r>
            <a:r>
              <a:rPr lang="en-US" sz="2000" dirty="0" err="1" smtClean="0"/>
              <a:t>sparsity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Times New Roman" panose="02020603050405020304" pitchFamily="18" charset="0"/>
              </a:rPr>
              <a:t>L</a:t>
            </a:r>
            <a:r>
              <a:rPr lang="en-US" sz="2000" baseline="-25000" dirty="0" smtClean="0">
                <a:latin typeface="Times New Roman" panose="02020603050405020304" pitchFamily="18" charset="0"/>
              </a:rPr>
              <a:t>0</a:t>
            </a:r>
            <a:endParaRPr lang="he-IL" sz="2000" baseline="-25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076275"/>
              </p:ext>
            </p:extLst>
          </p:nvPr>
        </p:nvGraphicFramePr>
        <p:xfrm>
          <a:off x="1974850" y="3119023"/>
          <a:ext cx="49022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Equation" r:id="rId5" imgW="1815840" imgH="406080" progId="Equation.DSMT4">
                  <p:embed/>
                </p:oleObj>
              </mc:Choice>
              <mc:Fallback>
                <p:oleObj name="Equation" r:id="rId5" imgW="181584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119023"/>
                        <a:ext cx="4902200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wn Arrow 6"/>
          <p:cNvSpPr/>
          <p:nvPr/>
        </p:nvSpPr>
        <p:spPr>
          <a:xfrm>
            <a:off x="4008474" y="2445472"/>
            <a:ext cx="925033" cy="701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Down Arrow 212"/>
          <p:cNvSpPr/>
          <p:nvPr/>
        </p:nvSpPr>
        <p:spPr>
          <a:xfrm>
            <a:off x="4008474" y="4288445"/>
            <a:ext cx="925033" cy="701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/>
          <p:cNvSpPr txBox="1"/>
          <p:nvPr/>
        </p:nvSpPr>
        <p:spPr>
          <a:xfrm>
            <a:off x="5560828" y="6162972"/>
            <a:ext cx="344707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tabLst>
                <a:tab pos="446088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*** 	What about redundant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en-US" dirty="0" smtClean="0">
                <a:solidFill>
                  <a:srgbClr val="FF0000"/>
                </a:solidFill>
              </a:rPr>
              <a:t> 	this will be addressed later! 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Sparse-Land vs. Earlier Models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128931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uiExpand="1" build="p"/>
      <p:bldP spid="7" grpId="0" uiExpand="1" animBg="1"/>
      <p:bldP spid="213" grpId="0" uiExpan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/>
          <p:cNvSpPr/>
          <p:nvPr/>
        </p:nvSpPr>
        <p:spPr>
          <a:xfrm>
            <a:off x="-226337" y="3664070"/>
            <a:ext cx="4445251" cy="2220686"/>
          </a:xfrm>
          <a:custGeom>
            <a:avLst/>
            <a:gdLst>
              <a:gd name="connsiteX0" fmla="*/ 0 w 2299580"/>
              <a:gd name="connsiteY0" fmla="*/ 0 h 781184"/>
              <a:gd name="connsiteX1" fmla="*/ 2299580 w 2299580"/>
              <a:gd name="connsiteY1" fmla="*/ 0 h 781184"/>
              <a:gd name="connsiteX2" fmla="*/ 2299580 w 2299580"/>
              <a:gd name="connsiteY2" fmla="*/ 781184 h 781184"/>
              <a:gd name="connsiteX3" fmla="*/ 0 w 2299580"/>
              <a:gd name="connsiteY3" fmla="*/ 781184 h 781184"/>
              <a:gd name="connsiteX4" fmla="*/ 0 w 2299580"/>
              <a:gd name="connsiteY4" fmla="*/ 0 h 781184"/>
              <a:gd name="connsiteX0" fmla="*/ 0 w 3132499"/>
              <a:gd name="connsiteY0" fmla="*/ 0 h 1152376"/>
              <a:gd name="connsiteX1" fmla="*/ 3132499 w 3132499"/>
              <a:gd name="connsiteY1" fmla="*/ 371192 h 1152376"/>
              <a:gd name="connsiteX2" fmla="*/ 3132499 w 3132499"/>
              <a:gd name="connsiteY2" fmla="*/ 1152376 h 1152376"/>
              <a:gd name="connsiteX3" fmla="*/ 832919 w 3132499"/>
              <a:gd name="connsiteY3" fmla="*/ 1152376 h 1152376"/>
              <a:gd name="connsiteX4" fmla="*/ 0 w 3132499"/>
              <a:gd name="connsiteY4" fmla="*/ 0 h 1152376"/>
              <a:gd name="connsiteX0" fmla="*/ 0 w 4110273"/>
              <a:gd name="connsiteY0" fmla="*/ 0 h 1786119"/>
              <a:gd name="connsiteX1" fmla="*/ 3132499 w 4110273"/>
              <a:gd name="connsiteY1" fmla="*/ 371192 h 1786119"/>
              <a:gd name="connsiteX2" fmla="*/ 4110273 w 4110273"/>
              <a:gd name="connsiteY2" fmla="*/ 1786119 h 1786119"/>
              <a:gd name="connsiteX3" fmla="*/ 832919 w 4110273"/>
              <a:gd name="connsiteY3" fmla="*/ 1152376 h 1786119"/>
              <a:gd name="connsiteX4" fmla="*/ 0 w 4110273"/>
              <a:gd name="connsiteY4" fmla="*/ 0 h 1786119"/>
              <a:gd name="connsiteX0" fmla="*/ 0 w 4300396"/>
              <a:gd name="connsiteY0" fmla="*/ 0 h 2021509"/>
              <a:gd name="connsiteX1" fmla="*/ 3322622 w 4300396"/>
              <a:gd name="connsiteY1" fmla="*/ 606582 h 2021509"/>
              <a:gd name="connsiteX2" fmla="*/ 4300396 w 4300396"/>
              <a:gd name="connsiteY2" fmla="*/ 2021509 h 2021509"/>
              <a:gd name="connsiteX3" fmla="*/ 1023042 w 4300396"/>
              <a:gd name="connsiteY3" fmla="*/ 1387766 h 2021509"/>
              <a:gd name="connsiteX4" fmla="*/ 0 w 4300396"/>
              <a:gd name="connsiteY4" fmla="*/ 0 h 2021509"/>
              <a:gd name="connsiteX0" fmla="*/ 0 w 4427144"/>
              <a:gd name="connsiteY0" fmla="*/ 0 h 2121097"/>
              <a:gd name="connsiteX1" fmla="*/ 3449370 w 4427144"/>
              <a:gd name="connsiteY1" fmla="*/ 706170 h 2121097"/>
              <a:gd name="connsiteX2" fmla="*/ 4427144 w 4427144"/>
              <a:gd name="connsiteY2" fmla="*/ 2121097 h 2121097"/>
              <a:gd name="connsiteX3" fmla="*/ 1149790 w 4427144"/>
              <a:gd name="connsiteY3" fmla="*/ 1487354 h 2121097"/>
              <a:gd name="connsiteX4" fmla="*/ 0 w 4427144"/>
              <a:gd name="connsiteY4" fmla="*/ 0 h 2121097"/>
              <a:gd name="connsiteX0" fmla="*/ 0 w 4427144"/>
              <a:gd name="connsiteY0" fmla="*/ 0 h 2121097"/>
              <a:gd name="connsiteX1" fmla="*/ 3449370 w 4427144"/>
              <a:gd name="connsiteY1" fmla="*/ 706170 h 2121097"/>
              <a:gd name="connsiteX2" fmla="*/ 4427144 w 4427144"/>
              <a:gd name="connsiteY2" fmla="*/ 2121097 h 2121097"/>
              <a:gd name="connsiteX3" fmla="*/ 968721 w 4427144"/>
              <a:gd name="connsiteY3" fmla="*/ 1541675 h 2121097"/>
              <a:gd name="connsiteX4" fmla="*/ 0 w 4427144"/>
              <a:gd name="connsiteY4" fmla="*/ 0 h 2121097"/>
              <a:gd name="connsiteX0" fmla="*/ 0 w 4445251"/>
              <a:gd name="connsiteY0" fmla="*/ 0 h 2220686"/>
              <a:gd name="connsiteX1" fmla="*/ 3449370 w 4445251"/>
              <a:gd name="connsiteY1" fmla="*/ 706170 h 2220686"/>
              <a:gd name="connsiteX2" fmla="*/ 4445251 w 4445251"/>
              <a:gd name="connsiteY2" fmla="*/ 2220686 h 2220686"/>
              <a:gd name="connsiteX3" fmla="*/ 968721 w 4445251"/>
              <a:gd name="connsiteY3" fmla="*/ 1541675 h 2220686"/>
              <a:gd name="connsiteX4" fmla="*/ 0 w 4445251"/>
              <a:gd name="connsiteY4" fmla="*/ 0 h 2220686"/>
              <a:gd name="connsiteX0" fmla="*/ 0 w 4445251"/>
              <a:gd name="connsiteY0" fmla="*/ 0 h 2220686"/>
              <a:gd name="connsiteX1" fmla="*/ 3530851 w 4445251"/>
              <a:gd name="connsiteY1" fmla="*/ 742384 h 2220686"/>
              <a:gd name="connsiteX2" fmla="*/ 4445251 w 4445251"/>
              <a:gd name="connsiteY2" fmla="*/ 2220686 h 2220686"/>
              <a:gd name="connsiteX3" fmla="*/ 968721 w 4445251"/>
              <a:gd name="connsiteY3" fmla="*/ 1541675 h 2220686"/>
              <a:gd name="connsiteX4" fmla="*/ 0 w 4445251"/>
              <a:gd name="connsiteY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251" h="2220686">
                <a:moveTo>
                  <a:pt x="0" y="0"/>
                </a:moveTo>
                <a:lnTo>
                  <a:pt x="3530851" y="742384"/>
                </a:lnTo>
                <a:lnTo>
                  <a:pt x="4445251" y="2220686"/>
                </a:lnTo>
                <a:lnTo>
                  <a:pt x="968721" y="1541675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Geometrical Insight</a:t>
            </a:r>
            <a:endParaRPr lang="he-IL" sz="2800" b="1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454844" y="3896094"/>
            <a:ext cx="3211034" cy="1648041"/>
            <a:chOff x="1692347" y="2197396"/>
            <a:chExt cx="3211034" cy="1648041"/>
          </a:xfrm>
        </p:grpSpPr>
        <p:sp>
          <p:nvSpPr>
            <p:cNvPr id="12" name="Oval 11"/>
            <p:cNvSpPr/>
            <p:nvPr/>
          </p:nvSpPr>
          <p:spPr>
            <a:xfrm>
              <a:off x="3537097" y="2915092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/>
            <p:cNvSpPr/>
            <p:nvPr/>
          </p:nvSpPr>
          <p:spPr>
            <a:xfrm>
              <a:off x="2775097" y="2597888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Oval 14"/>
            <p:cNvSpPr/>
            <p:nvPr/>
          </p:nvSpPr>
          <p:spPr>
            <a:xfrm>
              <a:off x="3391786" y="3216348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Oval 16"/>
            <p:cNvSpPr/>
            <p:nvPr/>
          </p:nvSpPr>
          <p:spPr>
            <a:xfrm>
              <a:off x="2550041" y="2934584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/>
            <p:cNvSpPr/>
            <p:nvPr/>
          </p:nvSpPr>
          <p:spPr>
            <a:xfrm>
              <a:off x="2326757" y="2613836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2454348" y="3327989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2089296" y="2948763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2550041" y="2365745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2146002" y="2247012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3801139" y="3257105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/>
            <p:cNvSpPr/>
            <p:nvPr/>
          </p:nvSpPr>
          <p:spPr>
            <a:xfrm>
              <a:off x="4460357" y="3016102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4274287" y="3480388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3921641" y="3622154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4680097" y="3418359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/>
            <p:cNvSpPr/>
            <p:nvPr/>
          </p:nvSpPr>
          <p:spPr>
            <a:xfrm>
              <a:off x="1913859" y="2523459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/>
            <p:cNvSpPr/>
            <p:nvPr/>
          </p:nvSpPr>
          <p:spPr>
            <a:xfrm>
              <a:off x="2998381" y="3482159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Oval 29"/>
            <p:cNvSpPr/>
            <p:nvPr/>
          </p:nvSpPr>
          <p:spPr>
            <a:xfrm>
              <a:off x="1692347" y="2197396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/>
            <p:cNvSpPr/>
            <p:nvPr/>
          </p:nvSpPr>
          <p:spPr>
            <a:xfrm>
              <a:off x="1697663" y="2808766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" name="Oval 1"/>
            <p:cNvSpPr/>
            <p:nvPr/>
          </p:nvSpPr>
          <p:spPr>
            <a:xfrm>
              <a:off x="3221665" y="2700670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3503428" y="2589028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Oval 15"/>
            <p:cNvSpPr/>
            <p:nvPr/>
          </p:nvSpPr>
          <p:spPr>
            <a:xfrm>
              <a:off x="4024423" y="2803450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705291" y="2589028"/>
            <a:ext cx="1307806" cy="2393358"/>
            <a:chOff x="1913859" y="890330"/>
            <a:chExt cx="1307806" cy="2393358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6798736"/>
                </p:ext>
              </p:extLst>
            </p:nvPr>
          </p:nvGraphicFramePr>
          <p:xfrm>
            <a:off x="1913859" y="890330"/>
            <a:ext cx="479425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" name="Equation" r:id="rId3" imgW="177480" imgH="228600" progId="Equation.DSMT4">
                    <p:embed/>
                  </p:oleObj>
                </mc:Choice>
                <mc:Fallback>
                  <p:oleObj name="Equation" r:id="rId3" imgW="17748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859" y="890330"/>
                          <a:ext cx="479425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8"/>
            <p:cNvSpPr/>
            <p:nvPr/>
          </p:nvSpPr>
          <p:spPr>
            <a:xfrm>
              <a:off x="2477384" y="1307805"/>
              <a:ext cx="646757" cy="1722057"/>
            </a:xfrm>
            <a:custGeom>
              <a:avLst/>
              <a:gdLst>
                <a:gd name="connsiteX0" fmla="*/ 0 w 1049046"/>
                <a:gd name="connsiteY0" fmla="*/ 0 h 1690576"/>
                <a:gd name="connsiteX1" fmla="*/ 1010093 w 1049046"/>
                <a:gd name="connsiteY1" fmla="*/ 808074 h 1690576"/>
                <a:gd name="connsiteX2" fmla="*/ 744279 w 1049046"/>
                <a:gd name="connsiteY2" fmla="*/ 1690576 h 1690576"/>
                <a:gd name="connsiteX0" fmla="*/ 0 w 986081"/>
                <a:gd name="connsiteY0" fmla="*/ 0 h 1690576"/>
                <a:gd name="connsiteX1" fmla="*/ 935665 w 986081"/>
                <a:gd name="connsiteY1" fmla="*/ 701748 h 1690576"/>
                <a:gd name="connsiteX2" fmla="*/ 744279 w 986081"/>
                <a:gd name="connsiteY2" fmla="*/ 1690576 h 1690576"/>
                <a:gd name="connsiteX0" fmla="*/ 0 w 956716"/>
                <a:gd name="connsiteY0" fmla="*/ 0 h 1690576"/>
                <a:gd name="connsiteX1" fmla="*/ 935665 w 956716"/>
                <a:gd name="connsiteY1" fmla="*/ 701748 h 1690576"/>
                <a:gd name="connsiteX2" fmla="*/ 659220 w 956716"/>
                <a:gd name="connsiteY2" fmla="*/ 1318437 h 1690576"/>
                <a:gd name="connsiteX3" fmla="*/ 744279 w 956716"/>
                <a:gd name="connsiteY3" fmla="*/ 1690576 h 1690576"/>
                <a:gd name="connsiteX0" fmla="*/ 0 w 956716"/>
                <a:gd name="connsiteY0" fmla="*/ 0 h 1733107"/>
                <a:gd name="connsiteX1" fmla="*/ 935665 w 956716"/>
                <a:gd name="connsiteY1" fmla="*/ 701748 h 1733107"/>
                <a:gd name="connsiteX2" fmla="*/ 659220 w 956716"/>
                <a:gd name="connsiteY2" fmla="*/ 1318437 h 1733107"/>
                <a:gd name="connsiteX3" fmla="*/ 659219 w 956716"/>
                <a:gd name="connsiteY3" fmla="*/ 1733107 h 1733107"/>
                <a:gd name="connsiteX0" fmla="*/ 0 w 670552"/>
                <a:gd name="connsiteY0" fmla="*/ 0 h 1733107"/>
                <a:gd name="connsiteX1" fmla="*/ 485371 w 670552"/>
                <a:gd name="connsiteY1" fmla="*/ 527709 h 1733107"/>
                <a:gd name="connsiteX2" fmla="*/ 659220 w 670552"/>
                <a:gd name="connsiteY2" fmla="*/ 1318437 h 1733107"/>
                <a:gd name="connsiteX3" fmla="*/ 659219 w 670552"/>
                <a:gd name="connsiteY3" fmla="*/ 1733107 h 1733107"/>
                <a:gd name="connsiteX0" fmla="*/ 0 w 659219"/>
                <a:gd name="connsiteY0" fmla="*/ 0 h 1733107"/>
                <a:gd name="connsiteX1" fmla="*/ 485371 w 659219"/>
                <a:gd name="connsiteY1" fmla="*/ 527709 h 1733107"/>
                <a:gd name="connsiteX2" fmla="*/ 659219 w 659219"/>
                <a:gd name="connsiteY2" fmla="*/ 1733107 h 1733107"/>
                <a:gd name="connsiteX0" fmla="*/ 0 w 659219"/>
                <a:gd name="connsiteY0" fmla="*/ 0 h 1733107"/>
                <a:gd name="connsiteX1" fmla="*/ 485371 w 659219"/>
                <a:gd name="connsiteY1" fmla="*/ 527709 h 1733107"/>
                <a:gd name="connsiteX2" fmla="*/ 659219 w 659219"/>
                <a:gd name="connsiteY2" fmla="*/ 1733107 h 1733107"/>
                <a:gd name="connsiteX0" fmla="*/ 0 w 659219"/>
                <a:gd name="connsiteY0" fmla="*/ 0 h 1733107"/>
                <a:gd name="connsiteX1" fmla="*/ 485371 w 659219"/>
                <a:gd name="connsiteY1" fmla="*/ 527709 h 1733107"/>
                <a:gd name="connsiteX2" fmla="*/ 659219 w 659219"/>
                <a:gd name="connsiteY2" fmla="*/ 1733107 h 1733107"/>
                <a:gd name="connsiteX0" fmla="*/ 0 w 679800"/>
                <a:gd name="connsiteY0" fmla="*/ 0 h 1733107"/>
                <a:gd name="connsiteX1" fmla="*/ 485371 w 679800"/>
                <a:gd name="connsiteY1" fmla="*/ 527709 h 1733107"/>
                <a:gd name="connsiteX2" fmla="*/ 659219 w 679800"/>
                <a:gd name="connsiteY2" fmla="*/ 1733107 h 1733107"/>
                <a:gd name="connsiteX0" fmla="*/ 0 w 659219"/>
                <a:gd name="connsiteY0" fmla="*/ 0 h 1733107"/>
                <a:gd name="connsiteX1" fmla="*/ 485371 w 659219"/>
                <a:gd name="connsiteY1" fmla="*/ 527709 h 1733107"/>
                <a:gd name="connsiteX2" fmla="*/ 659219 w 659219"/>
                <a:gd name="connsiteY2" fmla="*/ 1733107 h 1733107"/>
                <a:gd name="connsiteX0" fmla="*/ 0 w 659219"/>
                <a:gd name="connsiteY0" fmla="*/ 0 h 1733107"/>
                <a:gd name="connsiteX1" fmla="*/ 485371 w 659219"/>
                <a:gd name="connsiteY1" fmla="*/ 527709 h 1733107"/>
                <a:gd name="connsiteX2" fmla="*/ 659219 w 659219"/>
                <a:gd name="connsiteY2" fmla="*/ 1733107 h 1733107"/>
                <a:gd name="connsiteX0" fmla="*/ 0 w 659219"/>
                <a:gd name="connsiteY0" fmla="*/ 0 h 1733107"/>
                <a:gd name="connsiteX1" fmla="*/ 565484 w 659219"/>
                <a:gd name="connsiteY1" fmla="*/ 850926 h 1733107"/>
                <a:gd name="connsiteX2" fmla="*/ 659219 w 659219"/>
                <a:gd name="connsiteY2" fmla="*/ 1733107 h 1733107"/>
                <a:gd name="connsiteX0" fmla="*/ 0 w 626068"/>
                <a:gd name="connsiteY0" fmla="*/ 0 h 1722057"/>
                <a:gd name="connsiteX1" fmla="*/ 565484 w 626068"/>
                <a:gd name="connsiteY1" fmla="*/ 850926 h 1722057"/>
                <a:gd name="connsiteX2" fmla="*/ 626068 w 626068"/>
                <a:gd name="connsiteY2" fmla="*/ 1722057 h 1722057"/>
                <a:gd name="connsiteX0" fmla="*/ 0 w 630678"/>
                <a:gd name="connsiteY0" fmla="*/ 0 h 1722057"/>
                <a:gd name="connsiteX1" fmla="*/ 565484 w 630678"/>
                <a:gd name="connsiteY1" fmla="*/ 850926 h 1722057"/>
                <a:gd name="connsiteX2" fmla="*/ 626068 w 630678"/>
                <a:gd name="connsiteY2" fmla="*/ 1722057 h 1722057"/>
                <a:gd name="connsiteX0" fmla="*/ 0 w 637304"/>
                <a:gd name="connsiteY0" fmla="*/ 0 h 1722057"/>
                <a:gd name="connsiteX1" fmla="*/ 565484 w 637304"/>
                <a:gd name="connsiteY1" fmla="*/ 850926 h 1722057"/>
                <a:gd name="connsiteX2" fmla="*/ 626068 w 637304"/>
                <a:gd name="connsiteY2" fmla="*/ 1722057 h 1722057"/>
                <a:gd name="connsiteX0" fmla="*/ 0 w 646757"/>
                <a:gd name="connsiteY0" fmla="*/ 0 h 1722057"/>
                <a:gd name="connsiteX1" fmla="*/ 584822 w 646757"/>
                <a:gd name="connsiteY1" fmla="*/ 831588 h 1722057"/>
                <a:gd name="connsiteX2" fmla="*/ 626068 w 646757"/>
                <a:gd name="connsiteY2" fmla="*/ 1722057 h 172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757" h="1722057">
                  <a:moveTo>
                    <a:pt x="0" y="0"/>
                  </a:moveTo>
                  <a:cubicBezTo>
                    <a:pt x="387773" y="310118"/>
                    <a:pt x="480477" y="544579"/>
                    <a:pt x="584822" y="831588"/>
                  </a:cubicBezTo>
                  <a:cubicBezTo>
                    <a:pt x="689167" y="1118597"/>
                    <a:pt x="631288" y="1476459"/>
                    <a:pt x="626068" y="1722057"/>
                  </a:cubicBezTo>
                </a:path>
              </a:pathLst>
            </a:custGeom>
            <a:noFill/>
            <a:ln>
              <a:solidFill>
                <a:srgbClr val="0000FF"/>
              </a:solidFill>
              <a:headEnd type="none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/>
            <p:cNvSpPr/>
            <p:nvPr/>
          </p:nvSpPr>
          <p:spPr>
            <a:xfrm>
              <a:off x="2998381" y="3060405"/>
              <a:ext cx="223284" cy="22328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72655" y="3068525"/>
            <a:ext cx="3657600" cy="3604437"/>
            <a:chOff x="1281223" y="1369827"/>
            <a:chExt cx="3657600" cy="3604437"/>
          </a:xfrm>
        </p:grpSpPr>
        <p:sp>
          <p:nvSpPr>
            <p:cNvPr id="5" name="Oval 4"/>
            <p:cNvSpPr/>
            <p:nvPr/>
          </p:nvSpPr>
          <p:spPr>
            <a:xfrm>
              <a:off x="1281223" y="1369827"/>
              <a:ext cx="3657600" cy="3604437"/>
            </a:xfrm>
            <a:prstGeom prst="ellipse">
              <a:avLst/>
            </a:prstGeom>
            <a:solidFill>
              <a:srgbClr val="4F81BD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93" name="Straight Arrow Connector 192"/>
            <p:cNvCxnSpPr>
              <a:endCxn id="5" idx="7"/>
            </p:cNvCxnSpPr>
            <p:nvPr/>
          </p:nvCxnSpPr>
          <p:spPr>
            <a:xfrm flipV="1">
              <a:off x="3110023" y="1897685"/>
              <a:ext cx="1293157" cy="1274360"/>
            </a:xfrm>
            <a:prstGeom prst="straightConnector1">
              <a:avLst/>
            </a:prstGeom>
            <a:ln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4" name="Object 1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6333582"/>
                </p:ext>
              </p:extLst>
            </p:nvPr>
          </p:nvGraphicFramePr>
          <p:xfrm>
            <a:off x="3756601" y="2089230"/>
            <a:ext cx="267822" cy="269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" name="Equation" r:id="rId5" imgW="126720" imgH="177480" progId="Equation.DSMT4">
                    <p:embed/>
                  </p:oleObj>
                </mc:Choice>
                <mc:Fallback>
                  <p:oleObj name="Equation" r:id="rId5" imgW="126720" imgH="1774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6601" y="2089230"/>
                          <a:ext cx="267822" cy="269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62102"/>
              </p:ext>
            </p:extLst>
          </p:nvPr>
        </p:nvGraphicFramePr>
        <p:xfrm>
          <a:off x="2095804" y="1164062"/>
          <a:ext cx="61928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7" imgW="3377880" imgH="609480" progId="Equation.DSMT4">
                  <p:embed/>
                </p:oleObj>
              </mc:Choice>
              <mc:Fallback>
                <p:oleObj name="Equation" r:id="rId7" imgW="33778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804" y="1164062"/>
                        <a:ext cx="619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023453" y="2579566"/>
            <a:ext cx="4812729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/>
              <a:t>The effective rank </a:t>
            </a:r>
            <a:r>
              <a:rPr lang="en-US" sz="2400" dirty="0">
                <a:latin typeface="Times New Roman" panose="02020603050405020304" pitchFamily="18" charset="0"/>
              </a:rPr>
              <a:t>d</a:t>
            </a:r>
            <a:r>
              <a:rPr lang="en-US" sz="2400" dirty="0" smtClean="0"/>
              <a:t> of </a:t>
            </a:r>
            <a:r>
              <a:rPr lang="en-US" sz="2400" b="1" dirty="0" smtClean="0">
                <a:latin typeface="Times New Roman" panose="02020603050405020304" pitchFamily="18" charset="0"/>
              </a:rPr>
              <a:t>E</a:t>
            </a:r>
            <a:r>
              <a:rPr lang="en-US" sz="2400" dirty="0" smtClean="0"/>
              <a:t> (found by SVD) is expected to be very low: </a:t>
            </a:r>
            <a:r>
              <a:rPr lang="en-US" sz="2400" dirty="0" smtClean="0">
                <a:latin typeface="Times New Roman" panose="02020603050405020304" pitchFamily="18" charset="0"/>
              </a:rPr>
              <a:t>d</a:t>
            </a:r>
            <a:r>
              <a:rPr lang="en-US" sz="2400" dirty="0"/>
              <a:t>&lt;&lt;</a:t>
            </a:r>
            <a:r>
              <a:rPr lang="en-US" sz="2400" dirty="0" smtClean="0">
                <a:latin typeface="Times New Roman" panose="02020603050405020304" pitchFamily="18" charset="0"/>
              </a:rPr>
              <a:t>n</a:t>
            </a:r>
            <a:endParaRPr lang="en-US" sz="2400" dirty="0" smtClean="0"/>
          </a:p>
          <a:p>
            <a:pPr algn="ctr" rtl="0"/>
            <a:endParaRPr lang="en-US" sz="2400" dirty="0"/>
          </a:p>
          <a:p>
            <a:pPr algn="ctr" rtl="0"/>
            <a:r>
              <a:rPr lang="en-US" sz="2400" dirty="0" smtClean="0"/>
              <a:t>This is universally true for                      signals we operate on</a:t>
            </a:r>
          </a:p>
          <a:p>
            <a:pPr algn="ctr" rtl="0"/>
            <a:endParaRPr lang="en-US" sz="2400" dirty="0"/>
          </a:p>
          <a:p>
            <a:pPr algn="ctr" rtl="0"/>
            <a:r>
              <a:rPr lang="en-US" sz="2400" dirty="0" smtClean="0"/>
              <a:t>The orientation and dimension of this subspace changes form one point to another (smoothly?)</a:t>
            </a:r>
          </a:p>
        </p:txBody>
      </p:sp>
    </p:spTree>
    <p:extLst>
      <p:ext uri="{BB962C8B-B14F-4D97-AF65-F5344CB8AC3E}">
        <p14:creationId xmlns:p14="http://schemas.microsoft.com/office/powerpoint/2010/main" val="34780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4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69850" y="4401881"/>
            <a:ext cx="5374760" cy="182879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Lets Start with a Virtual Experiment …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7455" y="766247"/>
            <a:ext cx="8240232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Suppose that we take a VERY LARGE set of small images – say that we have accumulated 1e12 patches, each of size 20×20 pixels. 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alibri" pitchFamily="34" charset="0"/>
              <a:cs typeface="Arial" pitchFamily="34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Clearly, every such image is a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 point in 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R</a:t>
            </a:r>
            <a:r>
              <a:rPr kumimoji="0" lang="en-US" altLang="en-US" sz="2000" i="0" u="none" strike="noStrike" cap="none" normalizeH="0" baseline="3000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400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. Lets put these point in this 400-dimensional Euclidean 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space, in the cube [0,1]</a:t>
            </a:r>
            <a:r>
              <a:rPr kumimoji="0" lang="en-US" altLang="en-US" sz="2000" i="0" u="none" strike="noStrike" cap="none" normalizeH="0" baseline="3000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400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.</a:t>
            </a:r>
            <a:endParaRPr kumimoji="0" lang="en-US" altLang="en-US" sz="2000" i="0" u="none" strike="noStrike" cap="none" normalizeH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baseline="0" dirty="0">
              <a:latin typeface="Calibri" pitchFamily="34" charset="0"/>
              <a:cs typeface="Arial" pitchFamily="34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Now, </a:t>
            </a:r>
            <a:r>
              <a:rPr kumimoji="0" lang="en-US" altLang="en-US" sz="2000" b="1" i="0" u="none" strike="noStrike" cap="small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LETS STEP INTO THIS SPACE 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Arial" pitchFamily="34" charset="0"/>
              </a:rPr>
              <a:t>and look at the cloud of points we have just generated.</a:t>
            </a: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 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alibri" pitchFamily="34" charset="0"/>
              <a:cs typeface="Arial" pitchFamily="34" charset="0"/>
            </a:endParaRPr>
          </a:p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What are we Expected to See?</a:t>
            </a:r>
          </a:p>
          <a:p>
            <a:pPr marL="744538" lvl="0" indent="-339725" algn="ctr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alibri" pitchFamily="34" charset="0"/>
              <a:cs typeface="Arial" pitchFamily="34" charset="0"/>
            </a:endParaRPr>
          </a:p>
          <a:p>
            <a:pPr marL="744538" indent="-339725" algn="l" rtl="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Deserts! Vast emptiness! Why? </a:t>
            </a:r>
          </a:p>
          <a:p>
            <a:pPr marL="744538" indent="-339725" algn="l" rtl="0" fontAlgn="base"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altLang="en-US" sz="1100" i="0" u="none" strike="noStrike" cap="none" normalizeH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744538" indent="-339725" algn="l" rtl="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2000" baseline="0" dirty="0" smtClean="0">
                <a:latin typeface="Calibri" pitchFamily="34" charset="0"/>
                <a:cs typeface="Arial" pitchFamily="34" charset="0"/>
              </a:rPr>
              <a:t>Concentration of points in some regions.</a:t>
            </a:r>
          </a:p>
          <a:p>
            <a:pPr marL="744538" indent="-339725" algn="l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1100" baseline="0" dirty="0" smtClean="0">
              <a:latin typeface="Calibri" pitchFamily="34" charset="0"/>
              <a:cs typeface="Arial" pitchFamily="34" charset="0"/>
            </a:endParaRPr>
          </a:p>
          <a:p>
            <a:pPr marL="744538" indent="-339725" algn="l" rtl="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kumimoji="0" lang="en-US" altLang="en-US" sz="20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Different densities from one place to another.</a:t>
            </a:r>
            <a:endParaRPr lang="en-US" altLang="en-US" sz="2000" dirty="0" smtClean="0">
              <a:latin typeface="Calibri" pitchFamily="34" charset="0"/>
              <a:cs typeface="Arial" pitchFamily="34" charset="0"/>
            </a:endParaRPr>
          </a:p>
          <a:p>
            <a:pPr marL="744538" indent="-339725" algn="l" rtl="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endParaRPr kumimoji="0" lang="en-US" altLang="en-US" sz="1100" i="0" u="none" strike="noStrike" cap="none" normalizeH="0" dirty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744538" indent="-339725" algn="l" rtl="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Filaments, manifold structure …</a:t>
            </a:r>
            <a:endParaRPr kumimoji="0" lang="en-US" altLang="en-US" sz="2000" i="0" u="none" strike="noStrike" cap="none" normalizeH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6108421" y="4401881"/>
            <a:ext cx="329610" cy="1828798"/>
          </a:xfrm>
          <a:prstGeom prst="rightBrace">
            <a:avLst>
              <a:gd name="adj1" fmla="val 45833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69931" y="4274287"/>
            <a:ext cx="2147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In this experiment we have actually created an empirical estimate of the Probability Density Function (PDF) </a:t>
            </a:r>
            <a:endParaRPr lang="en-US" dirty="0"/>
          </a:p>
          <a:p>
            <a:pPr algn="l" rtl="0"/>
            <a:r>
              <a:rPr lang="en-US" dirty="0" smtClean="0"/>
              <a:t>of … images – </a:t>
            </a:r>
            <a:r>
              <a:rPr lang="en-US" dirty="0" smtClean="0">
                <a:solidFill>
                  <a:srgbClr val="FF0000"/>
                </a:solidFill>
              </a:rPr>
              <a:t>Call it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uiExpand="1" build="p"/>
      <p:bldP spid="3" grpId="0" animBg="1"/>
      <p:bldP spid="1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/>
          <p:cNvSpPr/>
          <p:nvPr/>
        </p:nvSpPr>
        <p:spPr>
          <a:xfrm>
            <a:off x="98812" y="3205757"/>
            <a:ext cx="4445251" cy="2220686"/>
          </a:xfrm>
          <a:custGeom>
            <a:avLst/>
            <a:gdLst>
              <a:gd name="connsiteX0" fmla="*/ 0 w 2299580"/>
              <a:gd name="connsiteY0" fmla="*/ 0 h 781184"/>
              <a:gd name="connsiteX1" fmla="*/ 2299580 w 2299580"/>
              <a:gd name="connsiteY1" fmla="*/ 0 h 781184"/>
              <a:gd name="connsiteX2" fmla="*/ 2299580 w 2299580"/>
              <a:gd name="connsiteY2" fmla="*/ 781184 h 781184"/>
              <a:gd name="connsiteX3" fmla="*/ 0 w 2299580"/>
              <a:gd name="connsiteY3" fmla="*/ 781184 h 781184"/>
              <a:gd name="connsiteX4" fmla="*/ 0 w 2299580"/>
              <a:gd name="connsiteY4" fmla="*/ 0 h 781184"/>
              <a:gd name="connsiteX0" fmla="*/ 0 w 3132499"/>
              <a:gd name="connsiteY0" fmla="*/ 0 h 1152376"/>
              <a:gd name="connsiteX1" fmla="*/ 3132499 w 3132499"/>
              <a:gd name="connsiteY1" fmla="*/ 371192 h 1152376"/>
              <a:gd name="connsiteX2" fmla="*/ 3132499 w 3132499"/>
              <a:gd name="connsiteY2" fmla="*/ 1152376 h 1152376"/>
              <a:gd name="connsiteX3" fmla="*/ 832919 w 3132499"/>
              <a:gd name="connsiteY3" fmla="*/ 1152376 h 1152376"/>
              <a:gd name="connsiteX4" fmla="*/ 0 w 3132499"/>
              <a:gd name="connsiteY4" fmla="*/ 0 h 1152376"/>
              <a:gd name="connsiteX0" fmla="*/ 0 w 4110273"/>
              <a:gd name="connsiteY0" fmla="*/ 0 h 1786119"/>
              <a:gd name="connsiteX1" fmla="*/ 3132499 w 4110273"/>
              <a:gd name="connsiteY1" fmla="*/ 371192 h 1786119"/>
              <a:gd name="connsiteX2" fmla="*/ 4110273 w 4110273"/>
              <a:gd name="connsiteY2" fmla="*/ 1786119 h 1786119"/>
              <a:gd name="connsiteX3" fmla="*/ 832919 w 4110273"/>
              <a:gd name="connsiteY3" fmla="*/ 1152376 h 1786119"/>
              <a:gd name="connsiteX4" fmla="*/ 0 w 4110273"/>
              <a:gd name="connsiteY4" fmla="*/ 0 h 1786119"/>
              <a:gd name="connsiteX0" fmla="*/ 0 w 4300396"/>
              <a:gd name="connsiteY0" fmla="*/ 0 h 2021509"/>
              <a:gd name="connsiteX1" fmla="*/ 3322622 w 4300396"/>
              <a:gd name="connsiteY1" fmla="*/ 606582 h 2021509"/>
              <a:gd name="connsiteX2" fmla="*/ 4300396 w 4300396"/>
              <a:gd name="connsiteY2" fmla="*/ 2021509 h 2021509"/>
              <a:gd name="connsiteX3" fmla="*/ 1023042 w 4300396"/>
              <a:gd name="connsiteY3" fmla="*/ 1387766 h 2021509"/>
              <a:gd name="connsiteX4" fmla="*/ 0 w 4300396"/>
              <a:gd name="connsiteY4" fmla="*/ 0 h 2021509"/>
              <a:gd name="connsiteX0" fmla="*/ 0 w 4427144"/>
              <a:gd name="connsiteY0" fmla="*/ 0 h 2121097"/>
              <a:gd name="connsiteX1" fmla="*/ 3449370 w 4427144"/>
              <a:gd name="connsiteY1" fmla="*/ 706170 h 2121097"/>
              <a:gd name="connsiteX2" fmla="*/ 4427144 w 4427144"/>
              <a:gd name="connsiteY2" fmla="*/ 2121097 h 2121097"/>
              <a:gd name="connsiteX3" fmla="*/ 1149790 w 4427144"/>
              <a:gd name="connsiteY3" fmla="*/ 1487354 h 2121097"/>
              <a:gd name="connsiteX4" fmla="*/ 0 w 4427144"/>
              <a:gd name="connsiteY4" fmla="*/ 0 h 2121097"/>
              <a:gd name="connsiteX0" fmla="*/ 0 w 4427144"/>
              <a:gd name="connsiteY0" fmla="*/ 0 h 2121097"/>
              <a:gd name="connsiteX1" fmla="*/ 3449370 w 4427144"/>
              <a:gd name="connsiteY1" fmla="*/ 706170 h 2121097"/>
              <a:gd name="connsiteX2" fmla="*/ 4427144 w 4427144"/>
              <a:gd name="connsiteY2" fmla="*/ 2121097 h 2121097"/>
              <a:gd name="connsiteX3" fmla="*/ 968721 w 4427144"/>
              <a:gd name="connsiteY3" fmla="*/ 1541675 h 2121097"/>
              <a:gd name="connsiteX4" fmla="*/ 0 w 4427144"/>
              <a:gd name="connsiteY4" fmla="*/ 0 h 2121097"/>
              <a:gd name="connsiteX0" fmla="*/ 0 w 4445251"/>
              <a:gd name="connsiteY0" fmla="*/ 0 h 2220686"/>
              <a:gd name="connsiteX1" fmla="*/ 3449370 w 4445251"/>
              <a:gd name="connsiteY1" fmla="*/ 706170 h 2220686"/>
              <a:gd name="connsiteX2" fmla="*/ 4445251 w 4445251"/>
              <a:gd name="connsiteY2" fmla="*/ 2220686 h 2220686"/>
              <a:gd name="connsiteX3" fmla="*/ 968721 w 4445251"/>
              <a:gd name="connsiteY3" fmla="*/ 1541675 h 2220686"/>
              <a:gd name="connsiteX4" fmla="*/ 0 w 4445251"/>
              <a:gd name="connsiteY4" fmla="*/ 0 h 2220686"/>
              <a:gd name="connsiteX0" fmla="*/ 0 w 4445251"/>
              <a:gd name="connsiteY0" fmla="*/ 0 h 2220686"/>
              <a:gd name="connsiteX1" fmla="*/ 3530851 w 4445251"/>
              <a:gd name="connsiteY1" fmla="*/ 742384 h 2220686"/>
              <a:gd name="connsiteX2" fmla="*/ 4445251 w 4445251"/>
              <a:gd name="connsiteY2" fmla="*/ 2220686 h 2220686"/>
              <a:gd name="connsiteX3" fmla="*/ 968721 w 4445251"/>
              <a:gd name="connsiteY3" fmla="*/ 1541675 h 2220686"/>
              <a:gd name="connsiteX4" fmla="*/ 0 w 4445251"/>
              <a:gd name="connsiteY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251" h="2220686">
                <a:moveTo>
                  <a:pt x="0" y="0"/>
                </a:moveTo>
                <a:lnTo>
                  <a:pt x="3530851" y="742384"/>
                </a:lnTo>
                <a:lnTo>
                  <a:pt x="4445251" y="2220686"/>
                </a:lnTo>
                <a:lnTo>
                  <a:pt x="968721" y="1541675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Geometrical Insight – Implications </a:t>
            </a:r>
            <a:endParaRPr lang="he-IL" sz="2800" b="1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779993" y="3437781"/>
            <a:ext cx="3211034" cy="1648041"/>
            <a:chOff x="1692347" y="2197396"/>
            <a:chExt cx="3211034" cy="1648041"/>
          </a:xfrm>
        </p:grpSpPr>
        <p:sp>
          <p:nvSpPr>
            <p:cNvPr id="12" name="Oval 11"/>
            <p:cNvSpPr/>
            <p:nvPr/>
          </p:nvSpPr>
          <p:spPr>
            <a:xfrm>
              <a:off x="3537097" y="2915092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/>
            <p:cNvSpPr/>
            <p:nvPr/>
          </p:nvSpPr>
          <p:spPr>
            <a:xfrm>
              <a:off x="2775097" y="2597888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Oval 14"/>
            <p:cNvSpPr/>
            <p:nvPr/>
          </p:nvSpPr>
          <p:spPr>
            <a:xfrm>
              <a:off x="3391786" y="3216348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Oval 16"/>
            <p:cNvSpPr/>
            <p:nvPr/>
          </p:nvSpPr>
          <p:spPr>
            <a:xfrm>
              <a:off x="2550041" y="2934584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/>
            <p:cNvSpPr/>
            <p:nvPr/>
          </p:nvSpPr>
          <p:spPr>
            <a:xfrm>
              <a:off x="2326757" y="2613836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2454348" y="3327989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2089296" y="2948763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2550041" y="2365745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2146002" y="2247012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3801139" y="3257105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/>
            <p:cNvSpPr/>
            <p:nvPr/>
          </p:nvSpPr>
          <p:spPr>
            <a:xfrm>
              <a:off x="4460357" y="3016102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4274287" y="3480388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3921641" y="3622154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4680097" y="3418359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/>
            <p:cNvSpPr/>
            <p:nvPr/>
          </p:nvSpPr>
          <p:spPr>
            <a:xfrm>
              <a:off x="1913859" y="2523459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/>
            <p:cNvSpPr/>
            <p:nvPr/>
          </p:nvSpPr>
          <p:spPr>
            <a:xfrm>
              <a:off x="2998381" y="3482159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Oval 29"/>
            <p:cNvSpPr/>
            <p:nvPr/>
          </p:nvSpPr>
          <p:spPr>
            <a:xfrm>
              <a:off x="1692347" y="2197396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/>
            <p:cNvSpPr/>
            <p:nvPr/>
          </p:nvSpPr>
          <p:spPr>
            <a:xfrm>
              <a:off x="1697663" y="2808766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" name="Oval 1"/>
            <p:cNvSpPr/>
            <p:nvPr/>
          </p:nvSpPr>
          <p:spPr>
            <a:xfrm>
              <a:off x="3221665" y="2700670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3503428" y="2589028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Oval 15"/>
            <p:cNvSpPr/>
            <p:nvPr/>
          </p:nvSpPr>
          <p:spPr>
            <a:xfrm>
              <a:off x="4024423" y="2803450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728560" y="4300790"/>
            <a:ext cx="862514" cy="2033272"/>
            <a:chOff x="2603636" y="3060405"/>
            <a:chExt cx="862514" cy="2033272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4396295"/>
                </p:ext>
              </p:extLst>
            </p:nvPr>
          </p:nvGraphicFramePr>
          <p:xfrm>
            <a:off x="2603636" y="4477727"/>
            <a:ext cx="479425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" name="Equation" r:id="rId3" imgW="177480" imgH="228600" progId="Equation.DSMT4">
                    <p:embed/>
                  </p:oleObj>
                </mc:Choice>
                <mc:Fallback>
                  <p:oleObj name="Equation" r:id="rId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636" y="4477727"/>
                          <a:ext cx="479425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8"/>
            <p:cNvSpPr/>
            <p:nvPr/>
          </p:nvSpPr>
          <p:spPr>
            <a:xfrm rot="20350917" flipV="1">
              <a:off x="2819393" y="3403129"/>
              <a:ext cx="646757" cy="1218924"/>
            </a:xfrm>
            <a:custGeom>
              <a:avLst/>
              <a:gdLst>
                <a:gd name="connsiteX0" fmla="*/ 0 w 1049046"/>
                <a:gd name="connsiteY0" fmla="*/ 0 h 1690576"/>
                <a:gd name="connsiteX1" fmla="*/ 1010093 w 1049046"/>
                <a:gd name="connsiteY1" fmla="*/ 808074 h 1690576"/>
                <a:gd name="connsiteX2" fmla="*/ 744279 w 1049046"/>
                <a:gd name="connsiteY2" fmla="*/ 1690576 h 1690576"/>
                <a:gd name="connsiteX0" fmla="*/ 0 w 986081"/>
                <a:gd name="connsiteY0" fmla="*/ 0 h 1690576"/>
                <a:gd name="connsiteX1" fmla="*/ 935665 w 986081"/>
                <a:gd name="connsiteY1" fmla="*/ 701748 h 1690576"/>
                <a:gd name="connsiteX2" fmla="*/ 744279 w 986081"/>
                <a:gd name="connsiteY2" fmla="*/ 1690576 h 1690576"/>
                <a:gd name="connsiteX0" fmla="*/ 0 w 956716"/>
                <a:gd name="connsiteY0" fmla="*/ 0 h 1690576"/>
                <a:gd name="connsiteX1" fmla="*/ 935665 w 956716"/>
                <a:gd name="connsiteY1" fmla="*/ 701748 h 1690576"/>
                <a:gd name="connsiteX2" fmla="*/ 659220 w 956716"/>
                <a:gd name="connsiteY2" fmla="*/ 1318437 h 1690576"/>
                <a:gd name="connsiteX3" fmla="*/ 744279 w 956716"/>
                <a:gd name="connsiteY3" fmla="*/ 1690576 h 1690576"/>
                <a:gd name="connsiteX0" fmla="*/ 0 w 956716"/>
                <a:gd name="connsiteY0" fmla="*/ 0 h 1733107"/>
                <a:gd name="connsiteX1" fmla="*/ 935665 w 956716"/>
                <a:gd name="connsiteY1" fmla="*/ 701748 h 1733107"/>
                <a:gd name="connsiteX2" fmla="*/ 659220 w 956716"/>
                <a:gd name="connsiteY2" fmla="*/ 1318437 h 1733107"/>
                <a:gd name="connsiteX3" fmla="*/ 659219 w 956716"/>
                <a:gd name="connsiteY3" fmla="*/ 1733107 h 1733107"/>
                <a:gd name="connsiteX0" fmla="*/ 0 w 670552"/>
                <a:gd name="connsiteY0" fmla="*/ 0 h 1733107"/>
                <a:gd name="connsiteX1" fmla="*/ 485371 w 670552"/>
                <a:gd name="connsiteY1" fmla="*/ 527709 h 1733107"/>
                <a:gd name="connsiteX2" fmla="*/ 659220 w 670552"/>
                <a:gd name="connsiteY2" fmla="*/ 1318437 h 1733107"/>
                <a:gd name="connsiteX3" fmla="*/ 659219 w 670552"/>
                <a:gd name="connsiteY3" fmla="*/ 1733107 h 1733107"/>
                <a:gd name="connsiteX0" fmla="*/ 0 w 659219"/>
                <a:gd name="connsiteY0" fmla="*/ 0 h 1733107"/>
                <a:gd name="connsiteX1" fmla="*/ 485371 w 659219"/>
                <a:gd name="connsiteY1" fmla="*/ 527709 h 1733107"/>
                <a:gd name="connsiteX2" fmla="*/ 659219 w 659219"/>
                <a:gd name="connsiteY2" fmla="*/ 1733107 h 1733107"/>
                <a:gd name="connsiteX0" fmla="*/ 0 w 659219"/>
                <a:gd name="connsiteY0" fmla="*/ 0 h 1733107"/>
                <a:gd name="connsiteX1" fmla="*/ 485371 w 659219"/>
                <a:gd name="connsiteY1" fmla="*/ 527709 h 1733107"/>
                <a:gd name="connsiteX2" fmla="*/ 659219 w 659219"/>
                <a:gd name="connsiteY2" fmla="*/ 1733107 h 1733107"/>
                <a:gd name="connsiteX0" fmla="*/ 0 w 659219"/>
                <a:gd name="connsiteY0" fmla="*/ 0 h 1733107"/>
                <a:gd name="connsiteX1" fmla="*/ 485371 w 659219"/>
                <a:gd name="connsiteY1" fmla="*/ 527709 h 1733107"/>
                <a:gd name="connsiteX2" fmla="*/ 659219 w 659219"/>
                <a:gd name="connsiteY2" fmla="*/ 1733107 h 1733107"/>
                <a:gd name="connsiteX0" fmla="*/ 0 w 679800"/>
                <a:gd name="connsiteY0" fmla="*/ 0 h 1733107"/>
                <a:gd name="connsiteX1" fmla="*/ 485371 w 679800"/>
                <a:gd name="connsiteY1" fmla="*/ 527709 h 1733107"/>
                <a:gd name="connsiteX2" fmla="*/ 659219 w 679800"/>
                <a:gd name="connsiteY2" fmla="*/ 1733107 h 1733107"/>
                <a:gd name="connsiteX0" fmla="*/ 0 w 659219"/>
                <a:gd name="connsiteY0" fmla="*/ 0 h 1733107"/>
                <a:gd name="connsiteX1" fmla="*/ 485371 w 659219"/>
                <a:gd name="connsiteY1" fmla="*/ 527709 h 1733107"/>
                <a:gd name="connsiteX2" fmla="*/ 659219 w 659219"/>
                <a:gd name="connsiteY2" fmla="*/ 1733107 h 1733107"/>
                <a:gd name="connsiteX0" fmla="*/ 0 w 659219"/>
                <a:gd name="connsiteY0" fmla="*/ 0 h 1733107"/>
                <a:gd name="connsiteX1" fmla="*/ 485371 w 659219"/>
                <a:gd name="connsiteY1" fmla="*/ 527709 h 1733107"/>
                <a:gd name="connsiteX2" fmla="*/ 659219 w 659219"/>
                <a:gd name="connsiteY2" fmla="*/ 1733107 h 1733107"/>
                <a:gd name="connsiteX0" fmla="*/ 0 w 659219"/>
                <a:gd name="connsiteY0" fmla="*/ 0 h 1733107"/>
                <a:gd name="connsiteX1" fmla="*/ 565484 w 659219"/>
                <a:gd name="connsiteY1" fmla="*/ 850926 h 1733107"/>
                <a:gd name="connsiteX2" fmla="*/ 659219 w 659219"/>
                <a:gd name="connsiteY2" fmla="*/ 1733107 h 1733107"/>
                <a:gd name="connsiteX0" fmla="*/ 0 w 626068"/>
                <a:gd name="connsiteY0" fmla="*/ 0 h 1722057"/>
                <a:gd name="connsiteX1" fmla="*/ 565484 w 626068"/>
                <a:gd name="connsiteY1" fmla="*/ 850926 h 1722057"/>
                <a:gd name="connsiteX2" fmla="*/ 626068 w 626068"/>
                <a:gd name="connsiteY2" fmla="*/ 1722057 h 1722057"/>
                <a:gd name="connsiteX0" fmla="*/ 0 w 630678"/>
                <a:gd name="connsiteY0" fmla="*/ 0 h 1722057"/>
                <a:gd name="connsiteX1" fmla="*/ 565484 w 630678"/>
                <a:gd name="connsiteY1" fmla="*/ 850926 h 1722057"/>
                <a:gd name="connsiteX2" fmla="*/ 626068 w 630678"/>
                <a:gd name="connsiteY2" fmla="*/ 1722057 h 1722057"/>
                <a:gd name="connsiteX0" fmla="*/ 0 w 637304"/>
                <a:gd name="connsiteY0" fmla="*/ 0 h 1722057"/>
                <a:gd name="connsiteX1" fmla="*/ 565484 w 637304"/>
                <a:gd name="connsiteY1" fmla="*/ 850926 h 1722057"/>
                <a:gd name="connsiteX2" fmla="*/ 626068 w 637304"/>
                <a:gd name="connsiteY2" fmla="*/ 1722057 h 1722057"/>
                <a:gd name="connsiteX0" fmla="*/ 0 w 646757"/>
                <a:gd name="connsiteY0" fmla="*/ 0 h 1722057"/>
                <a:gd name="connsiteX1" fmla="*/ 584822 w 646757"/>
                <a:gd name="connsiteY1" fmla="*/ 831588 h 1722057"/>
                <a:gd name="connsiteX2" fmla="*/ 626068 w 646757"/>
                <a:gd name="connsiteY2" fmla="*/ 1722057 h 172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757" h="1722057">
                  <a:moveTo>
                    <a:pt x="0" y="0"/>
                  </a:moveTo>
                  <a:cubicBezTo>
                    <a:pt x="387773" y="310118"/>
                    <a:pt x="480477" y="544579"/>
                    <a:pt x="584822" y="831588"/>
                  </a:cubicBezTo>
                  <a:cubicBezTo>
                    <a:pt x="689167" y="1118597"/>
                    <a:pt x="631288" y="1476459"/>
                    <a:pt x="626068" y="1722057"/>
                  </a:cubicBezTo>
                </a:path>
              </a:pathLst>
            </a:custGeom>
            <a:noFill/>
            <a:ln>
              <a:solidFill>
                <a:srgbClr val="0000FF"/>
              </a:solidFill>
              <a:headEnd type="none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/>
            <p:cNvSpPr/>
            <p:nvPr/>
          </p:nvSpPr>
          <p:spPr>
            <a:xfrm>
              <a:off x="2998381" y="3060405"/>
              <a:ext cx="223284" cy="22328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353942" y="1131626"/>
            <a:ext cx="4396267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/>
              <a:t>Given a noisy version of </a:t>
            </a:r>
            <a:r>
              <a:rPr lang="en-US" sz="2400" u="sng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  <a:p>
            <a:pPr algn="ctr" rtl="0"/>
            <a:endParaRPr lang="en-US" sz="2400" dirty="0" smtClean="0"/>
          </a:p>
          <a:p>
            <a:pPr algn="ctr" rtl="0"/>
            <a:endParaRPr lang="en-US" sz="2400" dirty="0"/>
          </a:p>
          <a:p>
            <a:pPr algn="ctr" rtl="0"/>
            <a:r>
              <a:rPr lang="en-US" sz="2400" dirty="0" smtClean="0"/>
              <a:t>How shall we </a:t>
            </a:r>
            <a:r>
              <a:rPr lang="en-US" sz="2400" dirty="0" err="1" smtClean="0"/>
              <a:t>denoise</a:t>
            </a:r>
            <a:r>
              <a:rPr lang="en-US" sz="2400" dirty="0" smtClean="0"/>
              <a:t> it?</a:t>
            </a:r>
          </a:p>
          <a:p>
            <a:pPr algn="ctr" rtl="0"/>
            <a:endParaRPr lang="en-US" sz="2400" dirty="0"/>
          </a:p>
          <a:p>
            <a:pPr algn="ctr" rtl="0"/>
            <a:r>
              <a:rPr lang="en-US" sz="2400" dirty="0" smtClean="0"/>
              <a:t>By projecting to the subspace around </a:t>
            </a:r>
            <a:r>
              <a:rPr lang="en-US" sz="2400" u="sng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smtClean="0"/>
              <a:t>(chicken and egg)</a:t>
            </a:r>
          </a:p>
          <a:p>
            <a:pPr algn="ctr" rtl="0"/>
            <a:endParaRPr lang="en-US" sz="2400" dirty="0"/>
          </a:p>
          <a:p>
            <a:pPr algn="ctr" rtl="0"/>
            <a:r>
              <a:rPr lang="en-US" sz="2400" dirty="0" smtClean="0"/>
              <a:t>How </a:t>
            </a:r>
            <a:r>
              <a:rPr lang="en-US" sz="2400" dirty="0"/>
              <a:t>come </a:t>
            </a:r>
            <a:r>
              <a:rPr lang="en-US" sz="2400" u="sng" dirty="0">
                <a:solidFill>
                  <a:srgbClr val="00FF00"/>
                </a:solidFill>
                <a:latin typeface="Times New Roman" panose="02020603050405020304" pitchFamily="18" charset="0"/>
              </a:rPr>
              <a:t>y</a:t>
            </a:r>
            <a:r>
              <a:rPr lang="en-US" sz="2400" dirty="0"/>
              <a:t> is not on the subspace itself? </a:t>
            </a:r>
            <a:endParaRPr lang="en-US" sz="2400" dirty="0" smtClean="0"/>
          </a:p>
          <a:p>
            <a:pPr marL="914400" lvl="1" indent="-457200" algn="l" rtl="0">
              <a:buAutoNum type="arabicPeriod"/>
            </a:pPr>
            <a:r>
              <a:rPr lang="en-US" sz="2000" dirty="0" smtClean="0"/>
              <a:t>The relative volume of the subspace is negligible</a:t>
            </a:r>
          </a:p>
          <a:p>
            <a:pPr marL="914400" lvl="1" indent="-457200" algn="l" rtl="0">
              <a:buAutoNum type="arabicPeriod"/>
            </a:pPr>
            <a:r>
              <a:rPr lang="en-US" sz="2000" dirty="0"/>
              <a:t>Recall that </a:t>
            </a:r>
            <a:r>
              <a:rPr lang="en-US" sz="2000" dirty="0" smtClean="0">
                <a:latin typeface="Times New Roman" panose="02020603050405020304" pitchFamily="18" charset="0"/>
              </a:rPr>
              <a:t>E{(</a:t>
            </a:r>
            <a:r>
              <a:rPr lang="en-US" sz="2000" u="sng" dirty="0" smtClean="0">
                <a:latin typeface="Times New Roman" panose="02020603050405020304" pitchFamily="18" charset="0"/>
              </a:rPr>
              <a:t>y</a:t>
            </a:r>
            <a:r>
              <a:rPr lang="en-US" sz="2000" dirty="0" smtClean="0">
                <a:latin typeface="Times New Roman" panose="02020603050405020304" pitchFamily="18" charset="0"/>
              </a:rPr>
              <a:t>-</a:t>
            </a:r>
            <a:r>
              <a:rPr lang="en-US" sz="2000" u="sng" dirty="0" smtClean="0">
                <a:latin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</a:rPr>
              <a:t>)</a:t>
            </a:r>
            <a:r>
              <a:rPr lang="en-US" sz="2000" baseline="30000" dirty="0" smtClean="0">
                <a:latin typeface="Times New Roman" panose="02020603050405020304" pitchFamily="18" charset="0"/>
              </a:rPr>
              <a:t>T</a:t>
            </a:r>
            <a:r>
              <a:rPr lang="en-US" sz="2000" u="sng" dirty="0" smtClean="0">
                <a:latin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</a:rPr>
              <a:t>}=0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06302"/>
              </p:ext>
            </p:extLst>
          </p:nvPr>
        </p:nvGraphicFramePr>
        <p:xfrm>
          <a:off x="5747212" y="1540898"/>
          <a:ext cx="16097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5" imgW="596880" imgH="241200" progId="Equation.DSMT4">
                  <p:embed/>
                </p:oleObj>
              </mc:Choice>
              <mc:Fallback>
                <p:oleObj name="Equation" r:id="rId5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212" y="1540898"/>
                        <a:ext cx="16097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Oval 36"/>
          <p:cNvSpPr/>
          <p:nvPr/>
        </p:nvSpPr>
        <p:spPr>
          <a:xfrm>
            <a:off x="2156053" y="2687764"/>
            <a:ext cx="223284" cy="223283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146400"/>
              </p:ext>
            </p:extLst>
          </p:nvPr>
        </p:nvGraphicFramePr>
        <p:xfrm>
          <a:off x="2043113" y="1970088"/>
          <a:ext cx="34131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7" imgW="126720" imgH="241200" progId="Equation.DSMT4">
                  <p:embed/>
                </p:oleObj>
              </mc:Choice>
              <mc:Fallback>
                <p:oleObj name="Equation" r:id="rId7" imgW="126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1970088"/>
                        <a:ext cx="34131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088325" y="2966193"/>
            <a:ext cx="148920" cy="1166457"/>
          </a:xfrm>
          <a:prstGeom prst="straightConnector1">
            <a:avLst/>
          </a:prstGeom>
          <a:ln w="57150">
            <a:solidFill>
              <a:srgbClr val="00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966660" y="4144845"/>
            <a:ext cx="223284" cy="2232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917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41" grpId="0" uiExpand="1" build="p"/>
      <p:bldP spid="37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/>
          <p:cNvSpPr/>
          <p:nvPr/>
        </p:nvSpPr>
        <p:spPr>
          <a:xfrm>
            <a:off x="98812" y="3205757"/>
            <a:ext cx="4445251" cy="2220686"/>
          </a:xfrm>
          <a:custGeom>
            <a:avLst/>
            <a:gdLst>
              <a:gd name="connsiteX0" fmla="*/ 0 w 2299580"/>
              <a:gd name="connsiteY0" fmla="*/ 0 h 781184"/>
              <a:gd name="connsiteX1" fmla="*/ 2299580 w 2299580"/>
              <a:gd name="connsiteY1" fmla="*/ 0 h 781184"/>
              <a:gd name="connsiteX2" fmla="*/ 2299580 w 2299580"/>
              <a:gd name="connsiteY2" fmla="*/ 781184 h 781184"/>
              <a:gd name="connsiteX3" fmla="*/ 0 w 2299580"/>
              <a:gd name="connsiteY3" fmla="*/ 781184 h 781184"/>
              <a:gd name="connsiteX4" fmla="*/ 0 w 2299580"/>
              <a:gd name="connsiteY4" fmla="*/ 0 h 781184"/>
              <a:gd name="connsiteX0" fmla="*/ 0 w 3132499"/>
              <a:gd name="connsiteY0" fmla="*/ 0 h 1152376"/>
              <a:gd name="connsiteX1" fmla="*/ 3132499 w 3132499"/>
              <a:gd name="connsiteY1" fmla="*/ 371192 h 1152376"/>
              <a:gd name="connsiteX2" fmla="*/ 3132499 w 3132499"/>
              <a:gd name="connsiteY2" fmla="*/ 1152376 h 1152376"/>
              <a:gd name="connsiteX3" fmla="*/ 832919 w 3132499"/>
              <a:gd name="connsiteY3" fmla="*/ 1152376 h 1152376"/>
              <a:gd name="connsiteX4" fmla="*/ 0 w 3132499"/>
              <a:gd name="connsiteY4" fmla="*/ 0 h 1152376"/>
              <a:gd name="connsiteX0" fmla="*/ 0 w 4110273"/>
              <a:gd name="connsiteY0" fmla="*/ 0 h 1786119"/>
              <a:gd name="connsiteX1" fmla="*/ 3132499 w 4110273"/>
              <a:gd name="connsiteY1" fmla="*/ 371192 h 1786119"/>
              <a:gd name="connsiteX2" fmla="*/ 4110273 w 4110273"/>
              <a:gd name="connsiteY2" fmla="*/ 1786119 h 1786119"/>
              <a:gd name="connsiteX3" fmla="*/ 832919 w 4110273"/>
              <a:gd name="connsiteY3" fmla="*/ 1152376 h 1786119"/>
              <a:gd name="connsiteX4" fmla="*/ 0 w 4110273"/>
              <a:gd name="connsiteY4" fmla="*/ 0 h 1786119"/>
              <a:gd name="connsiteX0" fmla="*/ 0 w 4300396"/>
              <a:gd name="connsiteY0" fmla="*/ 0 h 2021509"/>
              <a:gd name="connsiteX1" fmla="*/ 3322622 w 4300396"/>
              <a:gd name="connsiteY1" fmla="*/ 606582 h 2021509"/>
              <a:gd name="connsiteX2" fmla="*/ 4300396 w 4300396"/>
              <a:gd name="connsiteY2" fmla="*/ 2021509 h 2021509"/>
              <a:gd name="connsiteX3" fmla="*/ 1023042 w 4300396"/>
              <a:gd name="connsiteY3" fmla="*/ 1387766 h 2021509"/>
              <a:gd name="connsiteX4" fmla="*/ 0 w 4300396"/>
              <a:gd name="connsiteY4" fmla="*/ 0 h 2021509"/>
              <a:gd name="connsiteX0" fmla="*/ 0 w 4427144"/>
              <a:gd name="connsiteY0" fmla="*/ 0 h 2121097"/>
              <a:gd name="connsiteX1" fmla="*/ 3449370 w 4427144"/>
              <a:gd name="connsiteY1" fmla="*/ 706170 h 2121097"/>
              <a:gd name="connsiteX2" fmla="*/ 4427144 w 4427144"/>
              <a:gd name="connsiteY2" fmla="*/ 2121097 h 2121097"/>
              <a:gd name="connsiteX3" fmla="*/ 1149790 w 4427144"/>
              <a:gd name="connsiteY3" fmla="*/ 1487354 h 2121097"/>
              <a:gd name="connsiteX4" fmla="*/ 0 w 4427144"/>
              <a:gd name="connsiteY4" fmla="*/ 0 h 2121097"/>
              <a:gd name="connsiteX0" fmla="*/ 0 w 4427144"/>
              <a:gd name="connsiteY0" fmla="*/ 0 h 2121097"/>
              <a:gd name="connsiteX1" fmla="*/ 3449370 w 4427144"/>
              <a:gd name="connsiteY1" fmla="*/ 706170 h 2121097"/>
              <a:gd name="connsiteX2" fmla="*/ 4427144 w 4427144"/>
              <a:gd name="connsiteY2" fmla="*/ 2121097 h 2121097"/>
              <a:gd name="connsiteX3" fmla="*/ 968721 w 4427144"/>
              <a:gd name="connsiteY3" fmla="*/ 1541675 h 2121097"/>
              <a:gd name="connsiteX4" fmla="*/ 0 w 4427144"/>
              <a:gd name="connsiteY4" fmla="*/ 0 h 2121097"/>
              <a:gd name="connsiteX0" fmla="*/ 0 w 4445251"/>
              <a:gd name="connsiteY0" fmla="*/ 0 h 2220686"/>
              <a:gd name="connsiteX1" fmla="*/ 3449370 w 4445251"/>
              <a:gd name="connsiteY1" fmla="*/ 706170 h 2220686"/>
              <a:gd name="connsiteX2" fmla="*/ 4445251 w 4445251"/>
              <a:gd name="connsiteY2" fmla="*/ 2220686 h 2220686"/>
              <a:gd name="connsiteX3" fmla="*/ 968721 w 4445251"/>
              <a:gd name="connsiteY3" fmla="*/ 1541675 h 2220686"/>
              <a:gd name="connsiteX4" fmla="*/ 0 w 4445251"/>
              <a:gd name="connsiteY4" fmla="*/ 0 h 2220686"/>
              <a:gd name="connsiteX0" fmla="*/ 0 w 4445251"/>
              <a:gd name="connsiteY0" fmla="*/ 0 h 2220686"/>
              <a:gd name="connsiteX1" fmla="*/ 3530851 w 4445251"/>
              <a:gd name="connsiteY1" fmla="*/ 742384 h 2220686"/>
              <a:gd name="connsiteX2" fmla="*/ 4445251 w 4445251"/>
              <a:gd name="connsiteY2" fmla="*/ 2220686 h 2220686"/>
              <a:gd name="connsiteX3" fmla="*/ 968721 w 4445251"/>
              <a:gd name="connsiteY3" fmla="*/ 1541675 h 2220686"/>
              <a:gd name="connsiteX4" fmla="*/ 0 w 4445251"/>
              <a:gd name="connsiteY4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251" h="2220686">
                <a:moveTo>
                  <a:pt x="0" y="0"/>
                </a:moveTo>
                <a:lnTo>
                  <a:pt x="3530851" y="742384"/>
                </a:lnTo>
                <a:lnTo>
                  <a:pt x="4445251" y="2220686"/>
                </a:lnTo>
                <a:lnTo>
                  <a:pt x="968721" y="1541675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Geometrical Insight – </a:t>
            </a:r>
            <a:r>
              <a:rPr lang="en-US" sz="2800" b="1" dirty="0" err="1" smtClean="0"/>
              <a:t>Denoising</a:t>
            </a:r>
            <a:r>
              <a:rPr lang="en-US" sz="2800" b="1" dirty="0" smtClean="0"/>
              <a:t> in Practice </a:t>
            </a:r>
            <a:endParaRPr lang="he-IL" sz="2800" b="1" dirty="0"/>
          </a:p>
        </p:txBody>
      </p:sp>
      <p:grpSp>
        <p:nvGrpSpPr>
          <p:cNvPr id="195" name="Group 194"/>
          <p:cNvGrpSpPr/>
          <p:nvPr/>
        </p:nvGrpSpPr>
        <p:grpSpPr>
          <a:xfrm>
            <a:off x="779993" y="3437781"/>
            <a:ext cx="3211034" cy="1648041"/>
            <a:chOff x="1692347" y="2197396"/>
            <a:chExt cx="3211034" cy="1648041"/>
          </a:xfrm>
        </p:grpSpPr>
        <p:sp>
          <p:nvSpPr>
            <p:cNvPr id="12" name="Oval 11"/>
            <p:cNvSpPr/>
            <p:nvPr/>
          </p:nvSpPr>
          <p:spPr>
            <a:xfrm>
              <a:off x="3537097" y="2915092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/>
            <p:cNvSpPr/>
            <p:nvPr/>
          </p:nvSpPr>
          <p:spPr>
            <a:xfrm>
              <a:off x="2775097" y="2597888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Oval 14"/>
            <p:cNvSpPr/>
            <p:nvPr/>
          </p:nvSpPr>
          <p:spPr>
            <a:xfrm>
              <a:off x="3391786" y="3216348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Oval 16"/>
            <p:cNvSpPr/>
            <p:nvPr/>
          </p:nvSpPr>
          <p:spPr>
            <a:xfrm>
              <a:off x="2550041" y="2934584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/>
            <p:cNvSpPr/>
            <p:nvPr/>
          </p:nvSpPr>
          <p:spPr>
            <a:xfrm>
              <a:off x="2326757" y="2613836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2454348" y="3327989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2089296" y="2948763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2550041" y="2365745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2146002" y="2247012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3801139" y="3257105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/>
            <p:cNvSpPr/>
            <p:nvPr/>
          </p:nvSpPr>
          <p:spPr>
            <a:xfrm>
              <a:off x="4460357" y="3016102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4274287" y="3480388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3921641" y="3622154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4680097" y="3418359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/>
            <p:cNvSpPr/>
            <p:nvPr/>
          </p:nvSpPr>
          <p:spPr>
            <a:xfrm>
              <a:off x="1913859" y="2523459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/>
            <p:cNvSpPr/>
            <p:nvPr/>
          </p:nvSpPr>
          <p:spPr>
            <a:xfrm>
              <a:off x="2998381" y="3482159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Oval 29"/>
            <p:cNvSpPr/>
            <p:nvPr/>
          </p:nvSpPr>
          <p:spPr>
            <a:xfrm>
              <a:off x="1692347" y="2197396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/>
            <p:cNvSpPr/>
            <p:nvPr/>
          </p:nvSpPr>
          <p:spPr>
            <a:xfrm>
              <a:off x="1697663" y="2808766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" name="Oval 1"/>
            <p:cNvSpPr/>
            <p:nvPr/>
          </p:nvSpPr>
          <p:spPr>
            <a:xfrm>
              <a:off x="3221665" y="2700670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3503428" y="2589028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Oval 15"/>
            <p:cNvSpPr/>
            <p:nvPr/>
          </p:nvSpPr>
          <p:spPr>
            <a:xfrm>
              <a:off x="4024423" y="2803450"/>
              <a:ext cx="223284" cy="22328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728560" y="4300790"/>
            <a:ext cx="862514" cy="2033272"/>
            <a:chOff x="2603636" y="3060405"/>
            <a:chExt cx="862514" cy="2033272"/>
          </a:xfrm>
        </p:grpSpPr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2889235"/>
                </p:ext>
              </p:extLst>
            </p:nvPr>
          </p:nvGraphicFramePr>
          <p:xfrm>
            <a:off x="2603636" y="4477727"/>
            <a:ext cx="479425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2" name="Equation" r:id="rId3" imgW="177480" imgH="228600" progId="Equation.DSMT4">
                    <p:embed/>
                  </p:oleObj>
                </mc:Choice>
                <mc:Fallback>
                  <p:oleObj name="Equation" r:id="rId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636" y="4477727"/>
                          <a:ext cx="479425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8"/>
            <p:cNvSpPr/>
            <p:nvPr/>
          </p:nvSpPr>
          <p:spPr>
            <a:xfrm rot="20350917" flipV="1">
              <a:off x="2819393" y="3403129"/>
              <a:ext cx="646757" cy="1218924"/>
            </a:xfrm>
            <a:custGeom>
              <a:avLst/>
              <a:gdLst>
                <a:gd name="connsiteX0" fmla="*/ 0 w 1049046"/>
                <a:gd name="connsiteY0" fmla="*/ 0 h 1690576"/>
                <a:gd name="connsiteX1" fmla="*/ 1010093 w 1049046"/>
                <a:gd name="connsiteY1" fmla="*/ 808074 h 1690576"/>
                <a:gd name="connsiteX2" fmla="*/ 744279 w 1049046"/>
                <a:gd name="connsiteY2" fmla="*/ 1690576 h 1690576"/>
                <a:gd name="connsiteX0" fmla="*/ 0 w 986081"/>
                <a:gd name="connsiteY0" fmla="*/ 0 h 1690576"/>
                <a:gd name="connsiteX1" fmla="*/ 935665 w 986081"/>
                <a:gd name="connsiteY1" fmla="*/ 701748 h 1690576"/>
                <a:gd name="connsiteX2" fmla="*/ 744279 w 986081"/>
                <a:gd name="connsiteY2" fmla="*/ 1690576 h 1690576"/>
                <a:gd name="connsiteX0" fmla="*/ 0 w 956716"/>
                <a:gd name="connsiteY0" fmla="*/ 0 h 1690576"/>
                <a:gd name="connsiteX1" fmla="*/ 935665 w 956716"/>
                <a:gd name="connsiteY1" fmla="*/ 701748 h 1690576"/>
                <a:gd name="connsiteX2" fmla="*/ 659220 w 956716"/>
                <a:gd name="connsiteY2" fmla="*/ 1318437 h 1690576"/>
                <a:gd name="connsiteX3" fmla="*/ 744279 w 956716"/>
                <a:gd name="connsiteY3" fmla="*/ 1690576 h 1690576"/>
                <a:gd name="connsiteX0" fmla="*/ 0 w 956716"/>
                <a:gd name="connsiteY0" fmla="*/ 0 h 1733107"/>
                <a:gd name="connsiteX1" fmla="*/ 935665 w 956716"/>
                <a:gd name="connsiteY1" fmla="*/ 701748 h 1733107"/>
                <a:gd name="connsiteX2" fmla="*/ 659220 w 956716"/>
                <a:gd name="connsiteY2" fmla="*/ 1318437 h 1733107"/>
                <a:gd name="connsiteX3" fmla="*/ 659219 w 956716"/>
                <a:gd name="connsiteY3" fmla="*/ 1733107 h 1733107"/>
                <a:gd name="connsiteX0" fmla="*/ 0 w 670552"/>
                <a:gd name="connsiteY0" fmla="*/ 0 h 1733107"/>
                <a:gd name="connsiteX1" fmla="*/ 485371 w 670552"/>
                <a:gd name="connsiteY1" fmla="*/ 527709 h 1733107"/>
                <a:gd name="connsiteX2" fmla="*/ 659220 w 670552"/>
                <a:gd name="connsiteY2" fmla="*/ 1318437 h 1733107"/>
                <a:gd name="connsiteX3" fmla="*/ 659219 w 670552"/>
                <a:gd name="connsiteY3" fmla="*/ 1733107 h 1733107"/>
                <a:gd name="connsiteX0" fmla="*/ 0 w 659219"/>
                <a:gd name="connsiteY0" fmla="*/ 0 h 1733107"/>
                <a:gd name="connsiteX1" fmla="*/ 485371 w 659219"/>
                <a:gd name="connsiteY1" fmla="*/ 527709 h 1733107"/>
                <a:gd name="connsiteX2" fmla="*/ 659219 w 659219"/>
                <a:gd name="connsiteY2" fmla="*/ 1733107 h 1733107"/>
                <a:gd name="connsiteX0" fmla="*/ 0 w 659219"/>
                <a:gd name="connsiteY0" fmla="*/ 0 h 1733107"/>
                <a:gd name="connsiteX1" fmla="*/ 485371 w 659219"/>
                <a:gd name="connsiteY1" fmla="*/ 527709 h 1733107"/>
                <a:gd name="connsiteX2" fmla="*/ 659219 w 659219"/>
                <a:gd name="connsiteY2" fmla="*/ 1733107 h 1733107"/>
                <a:gd name="connsiteX0" fmla="*/ 0 w 659219"/>
                <a:gd name="connsiteY0" fmla="*/ 0 h 1733107"/>
                <a:gd name="connsiteX1" fmla="*/ 485371 w 659219"/>
                <a:gd name="connsiteY1" fmla="*/ 527709 h 1733107"/>
                <a:gd name="connsiteX2" fmla="*/ 659219 w 659219"/>
                <a:gd name="connsiteY2" fmla="*/ 1733107 h 1733107"/>
                <a:gd name="connsiteX0" fmla="*/ 0 w 679800"/>
                <a:gd name="connsiteY0" fmla="*/ 0 h 1733107"/>
                <a:gd name="connsiteX1" fmla="*/ 485371 w 679800"/>
                <a:gd name="connsiteY1" fmla="*/ 527709 h 1733107"/>
                <a:gd name="connsiteX2" fmla="*/ 659219 w 679800"/>
                <a:gd name="connsiteY2" fmla="*/ 1733107 h 1733107"/>
                <a:gd name="connsiteX0" fmla="*/ 0 w 659219"/>
                <a:gd name="connsiteY0" fmla="*/ 0 h 1733107"/>
                <a:gd name="connsiteX1" fmla="*/ 485371 w 659219"/>
                <a:gd name="connsiteY1" fmla="*/ 527709 h 1733107"/>
                <a:gd name="connsiteX2" fmla="*/ 659219 w 659219"/>
                <a:gd name="connsiteY2" fmla="*/ 1733107 h 1733107"/>
                <a:gd name="connsiteX0" fmla="*/ 0 w 659219"/>
                <a:gd name="connsiteY0" fmla="*/ 0 h 1733107"/>
                <a:gd name="connsiteX1" fmla="*/ 485371 w 659219"/>
                <a:gd name="connsiteY1" fmla="*/ 527709 h 1733107"/>
                <a:gd name="connsiteX2" fmla="*/ 659219 w 659219"/>
                <a:gd name="connsiteY2" fmla="*/ 1733107 h 1733107"/>
                <a:gd name="connsiteX0" fmla="*/ 0 w 659219"/>
                <a:gd name="connsiteY0" fmla="*/ 0 h 1733107"/>
                <a:gd name="connsiteX1" fmla="*/ 565484 w 659219"/>
                <a:gd name="connsiteY1" fmla="*/ 850926 h 1733107"/>
                <a:gd name="connsiteX2" fmla="*/ 659219 w 659219"/>
                <a:gd name="connsiteY2" fmla="*/ 1733107 h 1733107"/>
                <a:gd name="connsiteX0" fmla="*/ 0 w 626068"/>
                <a:gd name="connsiteY0" fmla="*/ 0 h 1722057"/>
                <a:gd name="connsiteX1" fmla="*/ 565484 w 626068"/>
                <a:gd name="connsiteY1" fmla="*/ 850926 h 1722057"/>
                <a:gd name="connsiteX2" fmla="*/ 626068 w 626068"/>
                <a:gd name="connsiteY2" fmla="*/ 1722057 h 1722057"/>
                <a:gd name="connsiteX0" fmla="*/ 0 w 630678"/>
                <a:gd name="connsiteY0" fmla="*/ 0 h 1722057"/>
                <a:gd name="connsiteX1" fmla="*/ 565484 w 630678"/>
                <a:gd name="connsiteY1" fmla="*/ 850926 h 1722057"/>
                <a:gd name="connsiteX2" fmla="*/ 626068 w 630678"/>
                <a:gd name="connsiteY2" fmla="*/ 1722057 h 1722057"/>
                <a:gd name="connsiteX0" fmla="*/ 0 w 637304"/>
                <a:gd name="connsiteY0" fmla="*/ 0 h 1722057"/>
                <a:gd name="connsiteX1" fmla="*/ 565484 w 637304"/>
                <a:gd name="connsiteY1" fmla="*/ 850926 h 1722057"/>
                <a:gd name="connsiteX2" fmla="*/ 626068 w 637304"/>
                <a:gd name="connsiteY2" fmla="*/ 1722057 h 1722057"/>
                <a:gd name="connsiteX0" fmla="*/ 0 w 646757"/>
                <a:gd name="connsiteY0" fmla="*/ 0 h 1722057"/>
                <a:gd name="connsiteX1" fmla="*/ 584822 w 646757"/>
                <a:gd name="connsiteY1" fmla="*/ 831588 h 1722057"/>
                <a:gd name="connsiteX2" fmla="*/ 626068 w 646757"/>
                <a:gd name="connsiteY2" fmla="*/ 1722057 h 172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757" h="1722057">
                  <a:moveTo>
                    <a:pt x="0" y="0"/>
                  </a:moveTo>
                  <a:cubicBezTo>
                    <a:pt x="387773" y="310118"/>
                    <a:pt x="480477" y="544579"/>
                    <a:pt x="584822" y="831588"/>
                  </a:cubicBezTo>
                  <a:cubicBezTo>
                    <a:pt x="689167" y="1118597"/>
                    <a:pt x="631288" y="1476459"/>
                    <a:pt x="626068" y="1722057"/>
                  </a:cubicBezTo>
                </a:path>
              </a:pathLst>
            </a:custGeom>
            <a:noFill/>
            <a:ln>
              <a:solidFill>
                <a:srgbClr val="0000FF"/>
              </a:solidFill>
              <a:headEnd type="none" w="med" len="med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/>
            <p:cNvSpPr/>
            <p:nvPr/>
          </p:nvSpPr>
          <p:spPr>
            <a:xfrm>
              <a:off x="2998381" y="3060405"/>
              <a:ext cx="223284" cy="22328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083114" y="968672"/>
            <a:ext cx="4852656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400" dirty="0" smtClean="0"/>
              <a:t>Given a noisy version of </a:t>
            </a:r>
            <a:r>
              <a:rPr lang="en-US" sz="2400" u="sng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</a:p>
          <a:p>
            <a:pPr algn="ctr" rtl="0"/>
            <a:endParaRPr lang="en-US" sz="2400" dirty="0" smtClean="0"/>
          </a:p>
          <a:p>
            <a:pPr algn="ctr" rtl="0"/>
            <a:endParaRPr lang="en-US" sz="2400" dirty="0"/>
          </a:p>
          <a:p>
            <a:pPr algn="ctr" rtl="0"/>
            <a:r>
              <a:rPr lang="en-US" sz="2400" dirty="0" smtClean="0"/>
              <a:t>How shall we </a:t>
            </a:r>
            <a:r>
              <a:rPr lang="en-US" sz="2400" dirty="0" err="1" smtClean="0"/>
              <a:t>denoise</a:t>
            </a:r>
            <a:r>
              <a:rPr lang="en-US" sz="2400" dirty="0" smtClean="0"/>
              <a:t> it?</a:t>
            </a:r>
          </a:p>
          <a:p>
            <a:pPr algn="ctr" rtl="0"/>
            <a:endParaRPr lang="en-US" sz="2400" dirty="0"/>
          </a:p>
          <a:p>
            <a:pPr marL="638175" indent="-457200" algn="l" rtl="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Non-parametric: </a:t>
            </a:r>
            <a:r>
              <a:rPr lang="en-US" dirty="0" smtClean="0"/>
              <a:t>Nearest Neighbor (NN),  or K-NN</a:t>
            </a:r>
          </a:p>
          <a:p>
            <a:pPr marL="638175" indent="-457200" algn="l" rtl="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Local-Parametric: </a:t>
            </a:r>
            <a:r>
              <a:rPr lang="en-US" dirty="0" smtClean="0"/>
              <a:t>Group neighbors, estimate the subspace and project</a:t>
            </a:r>
          </a:p>
          <a:p>
            <a:pPr marL="638175" indent="-457200" algn="l" rtl="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Parametric: </a:t>
            </a:r>
            <a:r>
              <a:rPr lang="en-US" dirty="0" smtClean="0"/>
              <a:t>Cluster the DB into K subgroups, and estimate a subspace per each. When a signal is to be </a:t>
            </a:r>
            <a:r>
              <a:rPr lang="en-US" dirty="0" err="1" smtClean="0"/>
              <a:t>denoised</a:t>
            </a:r>
            <a:r>
              <a:rPr lang="en-US" dirty="0" smtClean="0"/>
              <a:t>, assign it to the closest subgroup, and the project on the corresponding subspace  (K=1: PCA)</a:t>
            </a:r>
          </a:p>
          <a:p>
            <a:pPr marL="638175" indent="-457200" algn="l" rtl="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Sparse-Land:</a:t>
            </a:r>
            <a:r>
              <a:rPr lang="en-US" dirty="0" smtClean="0"/>
              <a:t> one dictionary encapsulates many such clusters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069343"/>
              </p:ext>
            </p:extLst>
          </p:nvPr>
        </p:nvGraphicFramePr>
        <p:xfrm>
          <a:off x="5747212" y="1377944"/>
          <a:ext cx="16097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5" imgW="596880" imgH="241200" progId="Equation.DSMT4">
                  <p:embed/>
                </p:oleObj>
              </mc:Choice>
              <mc:Fallback>
                <p:oleObj name="Equation" r:id="rId5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212" y="1377944"/>
                        <a:ext cx="16097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Oval 36"/>
          <p:cNvSpPr/>
          <p:nvPr/>
        </p:nvSpPr>
        <p:spPr>
          <a:xfrm>
            <a:off x="2156053" y="2687764"/>
            <a:ext cx="223284" cy="223283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69748"/>
              </p:ext>
            </p:extLst>
          </p:nvPr>
        </p:nvGraphicFramePr>
        <p:xfrm>
          <a:off x="2043113" y="1970088"/>
          <a:ext cx="34131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7" imgW="126720" imgH="241200" progId="Equation.DSMT4">
                  <p:embed/>
                </p:oleObj>
              </mc:Choice>
              <mc:Fallback>
                <p:oleObj name="Equation" r:id="rId7" imgW="126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1970088"/>
                        <a:ext cx="34131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088325" y="2966193"/>
            <a:ext cx="148920" cy="1166457"/>
          </a:xfrm>
          <a:prstGeom prst="straightConnector1">
            <a:avLst/>
          </a:prstGeom>
          <a:ln w="57150">
            <a:solidFill>
              <a:srgbClr val="00FF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966660" y="4144845"/>
            <a:ext cx="223284" cy="22328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97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Union of Subspaces (</a:t>
            </a:r>
            <a:r>
              <a:rPr lang="en-US" sz="2800" b="1" dirty="0" err="1" smtClean="0"/>
              <a:t>UoS</a:t>
            </a:r>
            <a:r>
              <a:rPr lang="en-US" sz="2800" b="1" dirty="0" smtClean="0"/>
              <a:t>)</a:t>
            </a:r>
            <a:endParaRPr lang="he-IL" sz="2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78672" y="930986"/>
            <a:ext cx="7740291" cy="56630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23875" indent="-342900" algn="l" rtl="0">
              <a:buFont typeface="Wingdings" panose="05000000000000000000" pitchFamily="2" charset="2"/>
              <a:buChar char="q"/>
            </a:pPr>
            <a:r>
              <a:rPr lang="en-US" sz="2000" dirty="0" smtClean="0"/>
              <a:t>We said that with Sparse-Land, one dictionary encapsulates many such clusters</a:t>
            </a:r>
          </a:p>
          <a:p>
            <a:pPr marL="523875" indent="-342900" algn="l" rtl="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523875" indent="-342900" algn="l" rtl="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523875" indent="-342900" algn="l" rtl="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523875" indent="-342900" algn="l" rtl="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523875" indent="-342900" algn="l" rtl="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523875" indent="-342900" algn="l" rtl="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523875" indent="-342900" algn="l" rtl="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523875" indent="-342900" algn="l" rtl="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523875" indent="-342900" algn="l" rtl="0">
              <a:buFont typeface="Wingdings" panose="05000000000000000000" pitchFamily="2" charset="2"/>
              <a:buChar char="q"/>
            </a:pPr>
            <a:r>
              <a:rPr lang="en-US" sz="2000" dirty="0" smtClean="0"/>
              <a:t>Consider all the signals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 smtClean="0"/>
              <a:t> that emerge from the same k atoms in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/>
              <a:t> – all of them reside in the same subspace, spanned by these columns.</a:t>
            </a:r>
          </a:p>
          <a:p>
            <a:pPr marL="523875" indent="-342900" algn="l" rtl="0">
              <a:buFont typeface="Wingdings" panose="05000000000000000000" pitchFamily="2" charset="2"/>
              <a:buChar char="q"/>
            </a:pPr>
            <a:endParaRPr lang="en-US" sz="1100" dirty="0"/>
          </a:p>
          <a:p>
            <a:pPr marL="523875" indent="-342900" algn="l" rtl="0">
              <a:buFont typeface="Wingdings" panose="05000000000000000000" pitchFamily="2" charset="2"/>
              <a:buChar char="q"/>
            </a:pPr>
            <a:r>
              <a:rPr lang="en-US" sz="2000" dirty="0" smtClean="0"/>
              <a:t>Thus, every possible support (and there are m-choose-k of them) represent one such subspace which the signal could belong to.  </a:t>
            </a:r>
          </a:p>
          <a:p>
            <a:pPr marL="523875" indent="-342900" algn="l" rtl="0">
              <a:buFont typeface="Wingdings" panose="05000000000000000000" pitchFamily="2" charset="2"/>
              <a:buChar char="q"/>
            </a:pPr>
            <a:endParaRPr lang="en-US" sz="1100" dirty="0"/>
          </a:p>
          <a:p>
            <a:pPr marL="523875" indent="-342900" algn="l" rtl="0">
              <a:buFont typeface="Wingdings" panose="05000000000000000000" pitchFamily="2" charset="2"/>
              <a:buChar char="q"/>
            </a:pPr>
            <a:r>
              <a:rPr lang="en-US" sz="2000" dirty="0" smtClean="0"/>
              <a:t>The pursuit task: Given a noisy signal we are searching the “closest subspace” and projecting onto it. It is so hard because of the number of the subspaces involved in this union.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597247" y="1719137"/>
            <a:ext cx="2250219" cy="1165529"/>
            <a:chOff x="3586038" y="3482671"/>
            <a:chExt cx="2250219" cy="1165529"/>
          </a:xfrm>
        </p:grpSpPr>
        <p:grpSp>
          <p:nvGrpSpPr>
            <p:cNvPr id="40" name="Group 39"/>
            <p:cNvGrpSpPr/>
            <p:nvPr/>
          </p:nvGrpSpPr>
          <p:grpSpPr>
            <a:xfrm rot="5400000">
              <a:off x="4656614" y="2567097"/>
              <a:ext cx="91440" cy="2082058"/>
              <a:chOff x="6529317" y="4403848"/>
              <a:chExt cx="91440" cy="2082058"/>
            </a:xfrm>
            <a:solidFill>
              <a:schemeClr val="tx2"/>
            </a:solidFill>
          </p:grpSpPr>
          <p:sp>
            <p:nvSpPr>
              <p:cNvPr id="134" name="Rounded Rectangle 133"/>
              <p:cNvSpPr/>
              <p:nvPr/>
            </p:nvSpPr>
            <p:spPr>
              <a:xfrm>
                <a:off x="6529317" y="4403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6529317" y="4556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6529317" y="4708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6529317" y="4861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8" name="Rounded Rectangle 137"/>
              <p:cNvSpPr/>
              <p:nvPr/>
            </p:nvSpPr>
            <p:spPr>
              <a:xfrm>
                <a:off x="6529317" y="5013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6529317" y="5165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6529317" y="5318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6529317" y="5470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6529317" y="5623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6529317" y="5775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6529317" y="5927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6529317" y="6080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6529317" y="6232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6529317" y="6385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5400000">
              <a:off x="4656614" y="2719497"/>
              <a:ext cx="91440" cy="2082058"/>
              <a:chOff x="6529317" y="4403848"/>
              <a:chExt cx="91440" cy="2082058"/>
            </a:xfrm>
            <a:solidFill>
              <a:schemeClr val="tx2"/>
            </a:solidFill>
          </p:grpSpPr>
          <p:sp>
            <p:nvSpPr>
              <p:cNvPr id="120" name="Rounded Rectangle 119"/>
              <p:cNvSpPr/>
              <p:nvPr/>
            </p:nvSpPr>
            <p:spPr>
              <a:xfrm>
                <a:off x="6529317" y="4403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6529317" y="4556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6529317" y="4708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3" name="Rounded Rectangle 122"/>
              <p:cNvSpPr/>
              <p:nvPr/>
            </p:nvSpPr>
            <p:spPr>
              <a:xfrm>
                <a:off x="6529317" y="4861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6529317" y="5013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6529317" y="5165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>
                <a:off x="6529317" y="5318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6529317" y="5470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8" name="Rounded Rectangle 127"/>
              <p:cNvSpPr/>
              <p:nvPr/>
            </p:nvSpPr>
            <p:spPr>
              <a:xfrm>
                <a:off x="6529317" y="5623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6529317" y="5775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6529317" y="5927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6529317" y="6080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6529317" y="6232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6529317" y="6385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5400000">
              <a:off x="4656614" y="2871897"/>
              <a:ext cx="91440" cy="2082058"/>
              <a:chOff x="6529317" y="4403848"/>
              <a:chExt cx="91440" cy="2082058"/>
            </a:xfrm>
            <a:solidFill>
              <a:schemeClr val="tx2"/>
            </a:solidFill>
          </p:grpSpPr>
          <p:sp>
            <p:nvSpPr>
              <p:cNvPr id="106" name="Rounded Rectangle 105"/>
              <p:cNvSpPr/>
              <p:nvPr/>
            </p:nvSpPr>
            <p:spPr>
              <a:xfrm>
                <a:off x="6529317" y="4403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529317" y="4556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6529317" y="4708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6529317" y="4861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6529317" y="5013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6529317" y="5165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6529317" y="5318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6529317" y="5470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6529317" y="5623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6529317" y="5775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6529317" y="5927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6529317" y="6080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6529317" y="6232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6529317" y="6385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rot="5400000">
              <a:off x="4656614" y="3024297"/>
              <a:ext cx="91440" cy="2082058"/>
              <a:chOff x="6529317" y="4403848"/>
              <a:chExt cx="91440" cy="2082058"/>
            </a:xfrm>
            <a:solidFill>
              <a:schemeClr val="tx2"/>
            </a:solidFill>
          </p:grpSpPr>
          <p:sp>
            <p:nvSpPr>
              <p:cNvPr id="92" name="Rounded Rectangle 91"/>
              <p:cNvSpPr/>
              <p:nvPr/>
            </p:nvSpPr>
            <p:spPr>
              <a:xfrm>
                <a:off x="6529317" y="4403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6529317" y="4556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6529317" y="4708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6529317" y="4861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6529317" y="5013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6529317" y="5165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6529317" y="5318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6529317" y="5470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6529317" y="5623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6529317" y="5775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6529317" y="5927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>
                <a:off x="6529317" y="6080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6529317" y="6232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6529317" y="6385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5400000">
              <a:off x="4656614" y="3176697"/>
              <a:ext cx="91440" cy="2082058"/>
              <a:chOff x="6529317" y="4403848"/>
              <a:chExt cx="91440" cy="2082058"/>
            </a:xfrm>
            <a:solidFill>
              <a:schemeClr val="tx2"/>
            </a:solidFill>
          </p:grpSpPr>
          <p:sp>
            <p:nvSpPr>
              <p:cNvPr id="78" name="Rounded Rectangle 77"/>
              <p:cNvSpPr/>
              <p:nvPr/>
            </p:nvSpPr>
            <p:spPr>
              <a:xfrm>
                <a:off x="6529317" y="4403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6529317" y="4556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6529317" y="4708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6529317" y="4861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6529317" y="5013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6529317" y="5165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6529317" y="5318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6529317" y="5470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6529317" y="5623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6529317" y="5775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6529317" y="5927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6529317" y="6080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6529317" y="6232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6529317" y="6385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5400000">
              <a:off x="4656614" y="3329097"/>
              <a:ext cx="91440" cy="2082058"/>
              <a:chOff x="6529317" y="4403848"/>
              <a:chExt cx="91440" cy="2082058"/>
            </a:xfrm>
            <a:solidFill>
              <a:schemeClr val="tx2"/>
            </a:solidFill>
          </p:grpSpPr>
          <p:sp>
            <p:nvSpPr>
              <p:cNvPr id="64" name="Rounded Rectangle 63"/>
              <p:cNvSpPr/>
              <p:nvPr/>
            </p:nvSpPr>
            <p:spPr>
              <a:xfrm>
                <a:off x="6529317" y="4403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6529317" y="4556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6529317" y="4708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6529317" y="4861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6529317" y="5013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6529317" y="5165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6529317" y="5318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6529317" y="5470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6529317" y="5623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6529317" y="5775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6529317" y="5927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6529317" y="6080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6529317" y="6232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6529317" y="6385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5400000">
              <a:off x="4656614" y="3481497"/>
              <a:ext cx="91440" cy="2082058"/>
              <a:chOff x="6529317" y="4403848"/>
              <a:chExt cx="91440" cy="2082058"/>
            </a:xfrm>
            <a:solidFill>
              <a:schemeClr val="tx2"/>
            </a:solidFill>
          </p:grpSpPr>
          <p:sp>
            <p:nvSpPr>
              <p:cNvPr id="50" name="Rounded Rectangle 49"/>
              <p:cNvSpPr/>
              <p:nvPr/>
            </p:nvSpPr>
            <p:spPr>
              <a:xfrm>
                <a:off x="6529317" y="4403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6529317" y="4556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529317" y="4708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6529317" y="4861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6529317" y="5013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6529317" y="5165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6529317" y="5318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6529317" y="5470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6529317" y="5623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6529317" y="57754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6529317" y="59278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6529317" y="60802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6529317" y="62326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529317" y="6385048"/>
                <a:ext cx="91440" cy="100858"/>
              </a:xfrm>
              <a:prstGeom prst="roundRect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49" name="Double Bracket 48"/>
            <p:cNvSpPr/>
            <p:nvPr/>
          </p:nvSpPr>
          <p:spPr>
            <a:xfrm>
              <a:off x="3586038" y="3482671"/>
              <a:ext cx="2250219" cy="1165529"/>
            </a:xfrm>
            <a:prstGeom prst="bracketPair">
              <a:avLst>
                <a:gd name="adj" fmla="val 614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4969386" y="1719137"/>
            <a:ext cx="259743" cy="2220090"/>
            <a:chOff x="4626996" y="2973922"/>
            <a:chExt cx="259743" cy="2220090"/>
          </a:xfrm>
        </p:grpSpPr>
        <p:grpSp>
          <p:nvGrpSpPr>
            <p:cNvPr id="149" name="Group 148"/>
            <p:cNvGrpSpPr/>
            <p:nvPr/>
          </p:nvGrpSpPr>
          <p:grpSpPr>
            <a:xfrm>
              <a:off x="4711147" y="3050124"/>
              <a:ext cx="91440" cy="2082058"/>
              <a:chOff x="6376917" y="4251448"/>
              <a:chExt cx="91440" cy="2082058"/>
            </a:xfrm>
          </p:grpSpPr>
          <p:sp>
            <p:nvSpPr>
              <p:cNvPr id="151" name="Rounded Rectangle 150"/>
              <p:cNvSpPr/>
              <p:nvPr/>
            </p:nvSpPr>
            <p:spPr>
              <a:xfrm>
                <a:off x="6376917" y="42514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6376917" y="44038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6376917" y="45562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6376917" y="47086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6376917" y="48610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376917" y="50134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6376917" y="5165848"/>
                <a:ext cx="91440" cy="10085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6376917" y="53182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6376917" y="54706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0" name="Rounded Rectangle 159"/>
              <p:cNvSpPr/>
              <p:nvPr/>
            </p:nvSpPr>
            <p:spPr>
              <a:xfrm>
                <a:off x="6376917" y="56230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6376917" y="5775448"/>
                <a:ext cx="91440" cy="10085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6376917" y="59278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6376917" y="6080248"/>
                <a:ext cx="91440" cy="10085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6376917" y="6232648"/>
                <a:ext cx="91440" cy="100858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50" name="Double Bracket 149"/>
            <p:cNvSpPr/>
            <p:nvPr/>
          </p:nvSpPr>
          <p:spPr>
            <a:xfrm>
              <a:off x="4626996" y="2973922"/>
              <a:ext cx="259743" cy="2220090"/>
            </a:xfrm>
            <a:prstGeom prst="bracketPair">
              <a:avLst>
                <a:gd name="adj" fmla="val 2107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5662942" y="1717619"/>
            <a:ext cx="259743" cy="1165529"/>
            <a:chOff x="6356460" y="3482671"/>
            <a:chExt cx="259743" cy="1165529"/>
          </a:xfrm>
        </p:grpSpPr>
        <p:sp>
          <p:nvSpPr>
            <p:cNvPr id="166" name="Rounded Rectangle 165"/>
            <p:cNvSpPr/>
            <p:nvPr/>
          </p:nvSpPr>
          <p:spPr>
            <a:xfrm>
              <a:off x="6440612" y="3562406"/>
              <a:ext cx="91440" cy="1008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ounded Rectangle 166"/>
            <p:cNvSpPr/>
            <p:nvPr/>
          </p:nvSpPr>
          <p:spPr>
            <a:xfrm>
              <a:off x="6440612" y="3714806"/>
              <a:ext cx="91440" cy="1008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6440612" y="3867206"/>
              <a:ext cx="91440" cy="1008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6440612" y="4019606"/>
              <a:ext cx="91440" cy="1008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6440612" y="4172006"/>
              <a:ext cx="91440" cy="1008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6440612" y="4324406"/>
              <a:ext cx="91440" cy="1008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6440612" y="4476806"/>
              <a:ext cx="91440" cy="100858"/>
            </a:xfrm>
            <a:prstGeom prst="roundRect">
              <a:avLst/>
            </a:prstGeom>
            <a:solidFill>
              <a:schemeClr val="tx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Double Bracket 172"/>
            <p:cNvSpPr/>
            <p:nvPr/>
          </p:nvSpPr>
          <p:spPr>
            <a:xfrm>
              <a:off x="6356460" y="3482671"/>
              <a:ext cx="259743" cy="1165529"/>
            </a:xfrm>
            <a:prstGeom prst="bracketPair">
              <a:avLst>
                <a:gd name="adj" fmla="val 2107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5287615" y="1998941"/>
            <a:ext cx="38985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 smtClean="0"/>
              <a:t>=</a:t>
            </a:r>
            <a:endParaRPr lang="he-IL" sz="3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359940" y="2894202"/>
            <a:ext cx="251459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Sparse-Land</a:t>
            </a:r>
            <a:endParaRPr lang="he-IL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206170"/>
              </p:ext>
            </p:extLst>
          </p:nvPr>
        </p:nvGraphicFramePr>
        <p:xfrm>
          <a:off x="6196158" y="2169066"/>
          <a:ext cx="193833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3" imgW="1079280" imgH="558720" progId="Equation.DSMT4">
                  <p:embed/>
                </p:oleObj>
              </mc:Choice>
              <mc:Fallback>
                <p:oleObj name="Equation" r:id="rId3" imgW="1079280" imgH="558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158" y="2169066"/>
                        <a:ext cx="1938337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504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  <p:bldP spid="185" grpId="0"/>
      <p:bldP spid="1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       Processing Sparse-Land Signals</a:t>
            </a:r>
            <a:endParaRPr lang="he-IL" sz="2800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305797"/>
              </p:ext>
            </p:extLst>
          </p:nvPr>
        </p:nvGraphicFramePr>
        <p:xfrm>
          <a:off x="5419513" y="516791"/>
          <a:ext cx="3534364" cy="61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4" name="Equation" r:id="rId3" imgW="1968480" imgH="342720" progId="Equation.DSMT4">
                  <p:embed/>
                </p:oleObj>
              </mc:Choice>
              <mc:Fallback>
                <p:oleObj name="Equation" r:id="rId3" imgW="1968480" imgH="342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513" y="516791"/>
                        <a:ext cx="3534364" cy="615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34100"/>
              </p:ext>
            </p:extLst>
          </p:nvPr>
        </p:nvGraphicFramePr>
        <p:xfrm>
          <a:off x="440609" y="1252218"/>
          <a:ext cx="8169244" cy="52668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8467"/>
                <a:gridCol w="2869956"/>
                <a:gridCol w="1158844"/>
                <a:gridCol w="1351977"/>
              </a:tblGrid>
              <a:tr h="603817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Objective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Given 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Goal</a:t>
                      </a:r>
                      <a:endParaRPr lang="he-IL" dirty="0"/>
                    </a:p>
                  </a:txBody>
                  <a:tcPr/>
                </a:tc>
              </a:tr>
              <a:tr h="914351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 smtClean="0"/>
                        <a:t>Most effective transform - getting the sparsest possible set of </a:t>
                      </a:r>
                      <a:r>
                        <a:rPr lang="en-US" sz="1800" dirty="0" err="1" smtClean="0"/>
                        <a:t>iid</a:t>
                      </a:r>
                      <a:r>
                        <a:rPr lang="en-US" sz="1800" dirty="0" smtClean="0"/>
                        <a:t> coefficients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Signal Transform </a:t>
                      </a:r>
                      <a:endParaRPr lang="he-IL" b="0" dirty="0" smtClean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92808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 smtClean="0"/>
                    </a:p>
                    <a:p>
                      <a:pPr algn="l" rtl="0"/>
                      <a:r>
                        <a:rPr lang="en-US" dirty="0" smtClean="0"/>
                        <a:t>Cleanest possible signal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Signal </a:t>
                      </a:r>
                      <a:r>
                        <a:rPr lang="en-US" dirty="0" err="1" smtClean="0"/>
                        <a:t>Denoising</a:t>
                      </a:r>
                      <a:endParaRPr lang="he-IL" dirty="0"/>
                    </a:p>
                  </a:txBody>
                  <a:tcPr/>
                </a:tc>
              </a:tr>
              <a:tr h="92808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 have a budget of B bits and we want to best represent the signal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Compress</a:t>
                      </a:r>
                      <a:endParaRPr lang="he-IL" dirty="0"/>
                    </a:p>
                  </a:txBody>
                  <a:tcPr/>
                </a:tc>
              </a:tr>
              <a:tr h="92808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Treat blur, subsampling, missing</a:t>
                      </a:r>
                      <a:r>
                        <a:rPr lang="en-US" baseline="0" dirty="0" smtClean="0"/>
                        <a:t> values, projection, compressed-sensing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Inverse Problem</a:t>
                      </a:r>
                      <a:endParaRPr lang="he-IL" dirty="0"/>
                    </a:p>
                  </a:txBody>
                  <a:tcPr/>
                </a:tc>
              </a:tr>
              <a:tr h="92808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The two signals are form different sources and thus</a:t>
                      </a:r>
                      <a:r>
                        <a:rPr lang="en-US" baseline="0" dirty="0" smtClean="0"/>
                        <a:t> have different models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Separate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8376"/>
              </p:ext>
            </p:extLst>
          </p:nvPr>
        </p:nvGraphicFramePr>
        <p:xfrm>
          <a:off x="6122534" y="2087150"/>
          <a:ext cx="2041314" cy="52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5" name="Equation" r:id="rId5" imgW="1384200" imgH="355320" progId="Equation.DSMT4">
                  <p:embed/>
                </p:oleObj>
              </mc:Choice>
              <mc:Fallback>
                <p:oleObj name="Equation" r:id="rId5" imgW="138420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534" y="2087150"/>
                        <a:ext cx="2041314" cy="524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209266"/>
              </p:ext>
            </p:extLst>
          </p:nvPr>
        </p:nvGraphicFramePr>
        <p:xfrm>
          <a:off x="2257830" y="2100652"/>
          <a:ext cx="175586" cy="297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6" name="Equation" r:id="rId7" imgW="126720" imgH="215640" progId="Equation.DSMT4">
                  <p:embed/>
                </p:oleObj>
              </mc:Choice>
              <mc:Fallback>
                <p:oleObj name="Equation" r:id="rId7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830" y="2100652"/>
                        <a:ext cx="175586" cy="297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663184"/>
              </p:ext>
            </p:extLst>
          </p:nvPr>
        </p:nvGraphicFramePr>
        <p:xfrm>
          <a:off x="1982324" y="2924269"/>
          <a:ext cx="807994" cy="70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7" name="Equation" r:id="rId9" imgW="583920" imgH="507960" progId="Equation.DSMT4">
                  <p:embed/>
                </p:oleObj>
              </mc:Choice>
              <mc:Fallback>
                <p:oleObj name="Equation" r:id="rId9" imgW="583920" imgH="50796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324" y="2924269"/>
                        <a:ext cx="807994" cy="700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468440"/>
              </p:ext>
            </p:extLst>
          </p:nvPr>
        </p:nvGraphicFramePr>
        <p:xfrm>
          <a:off x="5958231" y="2990170"/>
          <a:ext cx="2584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8" name="Equation" r:id="rId11" imgW="1752480" imgH="368280" progId="Equation.DSMT4">
                  <p:embed/>
                </p:oleObj>
              </mc:Choice>
              <mc:Fallback>
                <p:oleObj name="Equation" r:id="rId11" imgW="175248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231" y="2990170"/>
                        <a:ext cx="2584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919559"/>
              </p:ext>
            </p:extLst>
          </p:nvPr>
        </p:nvGraphicFramePr>
        <p:xfrm>
          <a:off x="2246700" y="3972906"/>
          <a:ext cx="175586" cy="297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9" name="Equation" r:id="rId13" imgW="126720" imgH="215640" progId="Equation.DSMT4">
                  <p:embed/>
                </p:oleObj>
              </mc:Choice>
              <mc:Fallback>
                <p:oleObj name="Equation" r:id="rId13" imgW="126720" imgH="2156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700" y="3972906"/>
                        <a:ext cx="175586" cy="297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570023"/>
              </p:ext>
            </p:extLst>
          </p:nvPr>
        </p:nvGraphicFramePr>
        <p:xfrm>
          <a:off x="6209529" y="3723764"/>
          <a:ext cx="19859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0" name="Equation" r:id="rId15" imgW="1346040" imgH="634680" progId="Equation.DSMT4">
                  <p:embed/>
                </p:oleObj>
              </mc:Choice>
              <mc:Fallback>
                <p:oleObj name="Equation" r:id="rId15" imgW="1346040" imgH="6346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529" y="3723764"/>
                        <a:ext cx="19859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210868"/>
              </p:ext>
            </p:extLst>
          </p:nvPr>
        </p:nvGraphicFramePr>
        <p:xfrm>
          <a:off x="1876899" y="4788379"/>
          <a:ext cx="983582" cy="70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1" name="Equation" r:id="rId17" imgW="711000" imgH="507960" progId="Equation.DSMT4">
                  <p:embed/>
                </p:oleObj>
              </mc:Choice>
              <mc:Fallback>
                <p:oleObj name="Equation" r:id="rId17" imgW="711000" imgH="50796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899" y="4788379"/>
                        <a:ext cx="983582" cy="700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308968"/>
              </p:ext>
            </p:extLst>
          </p:nvPr>
        </p:nvGraphicFramePr>
        <p:xfrm>
          <a:off x="5835737" y="4827377"/>
          <a:ext cx="2752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2" name="Equation" r:id="rId19" imgW="1866600" imgH="368280" progId="Equation.DSMT4">
                  <p:embed/>
                </p:oleObj>
              </mc:Choice>
              <mc:Fallback>
                <p:oleObj name="Equation" r:id="rId19" imgW="1866600" imgH="3682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737" y="4827377"/>
                        <a:ext cx="27527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842095"/>
              </p:ext>
            </p:extLst>
          </p:nvPr>
        </p:nvGraphicFramePr>
        <p:xfrm>
          <a:off x="1781133" y="5718992"/>
          <a:ext cx="1123455" cy="70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3" name="Equation" r:id="rId21" imgW="812520" imgH="507960" progId="Equation.DSMT4">
                  <p:embed/>
                </p:oleObj>
              </mc:Choice>
              <mc:Fallback>
                <p:oleObj name="Equation" r:id="rId21" imgW="812520" imgH="50796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33" y="5718992"/>
                        <a:ext cx="1123455" cy="700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46945"/>
              </p:ext>
            </p:extLst>
          </p:nvPr>
        </p:nvGraphicFramePr>
        <p:xfrm>
          <a:off x="5907088" y="5571266"/>
          <a:ext cx="269716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4" name="Equation" r:id="rId23" imgW="1828800" imgH="660240" progId="Equation.DSMT4">
                  <p:embed/>
                </p:oleObj>
              </mc:Choice>
              <mc:Fallback>
                <p:oleObj name="Equation" r:id="rId23" imgW="1828800" imgH="6602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5571266"/>
                        <a:ext cx="2697162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46"/>
          <p:cNvSpPr/>
          <p:nvPr/>
        </p:nvSpPr>
        <p:spPr>
          <a:xfrm>
            <a:off x="212753" y="1901227"/>
            <a:ext cx="8519311" cy="878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Rectangle 50"/>
          <p:cNvSpPr/>
          <p:nvPr/>
        </p:nvSpPr>
        <p:spPr>
          <a:xfrm>
            <a:off x="212753" y="2825435"/>
            <a:ext cx="8519311" cy="878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Rectangle 51"/>
          <p:cNvSpPr/>
          <p:nvPr/>
        </p:nvSpPr>
        <p:spPr>
          <a:xfrm>
            <a:off x="212753" y="3767749"/>
            <a:ext cx="8519311" cy="878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Rectangle 52"/>
          <p:cNvSpPr/>
          <p:nvPr/>
        </p:nvSpPr>
        <p:spPr>
          <a:xfrm>
            <a:off x="212753" y="4701010"/>
            <a:ext cx="8519311" cy="878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Rectangle 53"/>
          <p:cNvSpPr/>
          <p:nvPr/>
        </p:nvSpPr>
        <p:spPr>
          <a:xfrm>
            <a:off x="212753" y="5616166"/>
            <a:ext cx="8519311" cy="878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638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099931"/>
              </p:ext>
            </p:extLst>
          </p:nvPr>
        </p:nvGraphicFramePr>
        <p:xfrm>
          <a:off x="5419513" y="516791"/>
          <a:ext cx="3534364" cy="61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" name="Equation" r:id="rId3" imgW="1968480" imgH="342720" progId="Equation.DSMT4">
                  <p:embed/>
                </p:oleObj>
              </mc:Choice>
              <mc:Fallback>
                <p:oleObj name="Equation" r:id="rId3" imgW="1968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513" y="516791"/>
                        <a:ext cx="3534364" cy="615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65616"/>
              </p:ext>
            </p:extLst>
          </p:nvPr>
        </p:nvGraphicFramePr>
        <p:xfrm>
          <a:off x="440609" y="1252218"/>
          <a:ext cx="8169244" cy="52668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88467"/>
                <a:gridCol w="2869956"/>
                <a:gridCol w="1158844"/>
                <a:gridCol w="1351977"/>
              </a:tblGrid>
              <a:tr h="603817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Objective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Given Data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Goal</a:t>
                      </a:r>
                      <a:endParaRPr lang="he-IL" dirty="0"/>
                    </a:p>
                  </a:txBody>
                  <a:tcPr/>
                </a:tc>
              </a:tr>
              <a:tr h="914351"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 smtClean="0"/>
                        <a:t>Most effective transform - getting the sparsest possible set of </a:t>
                      </a:r>
                      <a:r>
                        <a:rPr lang="en-US" sz="1800" dirty="0" err="1" smtClean="0"/>
                        <a:t>iid</a:t>
                      </a:r>
                      <a:r>
                        <a:rPr lang="en-US" sz="1800" dirty="0" smtClean="0"/>
                        <a:t> coefficients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Signal Transform </a:t>
                      </a:r>
                      <a:endParaRPr lang="he-IL" b="0" dirty="0" smtClean="0"/>
                    </a:p>
                    <a:p>
                      <a:pPr algn="l" rtl="0"/>
                      <a:endParaRPr lang="he-IL" dirty="0"/>
                    </a:p>
                  </a:txBody>
                  <a:tcPr/>
                </a:tc>
              </a:tr>
              <a:tr h="92808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 smtClean="0"/>
                    </a:p>
                    <a:p>
                      <a:pPr algn="l" rtl="0"/>
                      <a:r>
                        <a:rPr lang="en-US" dirty="0" smtClean="0"/>
                        <a:t>Cleanest possible signal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Signal </a:t>
                      </a:r>
                      <a:r>
                        <a:rPr lang="en-US" dirty="0" err="1" smtClean="0"/>
                        <a:t>Denoising</a:t>
                      </a:r>
                      <a:endParaRPr lang="he-IL" dirty="0"/>
                    </a:p>
                  </a:txBody>
                  <a:tcPr/>
                </a:tc>
              </a:tr>
              <a:tr h="92808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We have a budget of B bits and we want to best represent the signal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Compress</a:t>
                      </a:r>
                      <a:endParaRPr lang="he-IL" dirty="0"/>
                    </a:p>
                  </a:txBody>
                  <a:tcPr/>
                </a:tc>
              </a:tr>
              <a:tr h="92808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Treat blur, subsampling, missing</a:t>
                      </a:r>
                      <a:r>
                        <a:rPr lang="en-US" baseline="0" dirty="0" smtClean="0"/>
                        <a:t> values, projection, compressed-sensing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Inverse Problem</a:t>
                      </a:r>
                      <a:endParaRPr lang="he-IL" dirty="0"/>
                    </a:p>
                  </a:txBody>
                  <a:tcPr/>
                </a:tc>
              </a:tr>
              <a:tr h="928086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The two signals are form different sources and thus</a:t>
                      </a:r>
                      <a:r>
                        <a:rPr lang="en-US" baseline="0" dirty="0" smtClean="0"/>
                        <a:t> have different models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Separate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27823"/>
              </p:ext>
            </p:extLst>
          </p:nvPr>
        </p:nvGraphicFramePr>
        <p:xfrm>
          <a:off x="6122534" y="2087150"/>
          <a:ext cx="2041314" cy="52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" name="Equation" r:id="rId5" imgW="1384200" imgH="355320" progId="Equation.DSMT4">
                  <p:embed/>
                </p:oleObj>
              </mc:Choice>
              <mc:Fallback>
                <p:oleObj name="Equation" r:id="rId5" imgW="13842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534" y="2087150"/>
                        <a:ext cx="2041314" cy="524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176657"/>
              </p:ext>
            </p:extLst>
          </p:nvPr>
        </p:nvGraphicFramePr>
        <p:xfrm>
          <a:off x="2257830" y="2100652"/>
          <a:ext cx="175586" cy="297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" name="Equation" r:id="rId7" imgW="126720" imgH="215640" progId="Equation.DSMT4">
                  <p:embed/>
                </p:oleObj>
              </mc:Choice>
              <mc:Fallback>
                <p:oleObj name="Equation" r:id="rId7" imgW="126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830" y="2100652"/>
                        <a:ext cx="175586" cy="297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75337"/>
              </p:ext>
            </p:extLst>
          </p:nvPr>
        </p:nvGraphicFramePr>
        <p:xfrm>
          <a:off x="1982324" y="2924269"/>
          <a:ext cx="807994" cy="70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4" name="Equation" r:id="rId9" imgW="583920" imgH="507960" progId="Equation.DSMT4">
                  <p:embed/>
                </p:oleObj>
              </mc:Choice>
              <mc:Fallback>
                <p:oleObj name="Equation" r:id="rId9" imgW="5839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324" y="2924269"/>
                        <a:ext cx="807994" cy="700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254714"/>
              </p:ext>
            </p:extLst>
          </p:nvPr>
        </p:nvGraphicFramePr>
        <p:xfrm>
          <a:off x="5958231" y="2990170"/>
          <a:ext cx="2584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" name="Equation" r:id="rId11" imgW="1752480" imgH="368280" progId="Equation.DSMT4">
                  <p:embed/>
                </p:oleObj>
              </mc:Choice>
              <mc:Fallback>
                <p:oleObj name="Equation" r:id="rId11" imgW="17524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231" y="2990170"/>
                        <a:ext cx="2584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723955"/>
              </p:ext>
            </p:extLst>
          </p:nvPr>
        </p:nvGraphicFramePr>
        <p:xfrm>
          <a:off x="2246700" y="3972906"/>
          <a:ext cx="175586" cy="297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" name="Equation" r:id="rId13" imgW="126720" imgH="215640" progId="Equation.DSMT4">
                  <p:embed/>
                </p:oleObj>
              </mc:Choice>
              <mc:Fallback>
                <p:oleObj name="Equation" r:id="rId13" imgW="126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700" y="3972906"/>
                        <a:ext cx="175586" cy="297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622201"/>
              </p:ext>
            </p:extLst>
          </p:nvPr>
        </p:nvGraphicFramePr>
        <p:xfrm>
          <a:off x="6209529" y="3723764"/>
          <a:ext cx="19859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7" name="Equation" r:id="rId15" imgW="1346040" imgH="634680" progId="Equation.DSMT4">
                  <p:embed/>
                </p:oleObj>
              </mc:Choice>
              <mc:Fallback>
                <p:oleObj name="Equation" r:id="rId15" imgW="134604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529" y="3723764"/>
                        <a:ext cx="19859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704618"/>
              </p:ext>
            </p:extLst>
          </p:nvPr>
        </p:nvGraphicFramePr>
        <p:xfrm>
          <a:off x="1876899" y="4788379"/>
          <a:ext cx="983582" cy="70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" name="Equation" r:id="rId17" imgW="711000" imgH="507960" progId="Equation.DSMT4">
                  <p:embed/>
                </p:oleObj>
              </mc:Choice>
              <mc:Fallback>
                <p:oleObj name="Equation" r:id="rId17" imgW="7110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899" y="4788379"/>
                        <a:ext cx="983582" cy="700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810492"/>
              </p:ext>
            </p:extLst>
          </p:nvPr>
        </p:nvGraphicFramePr>
        <p:xfrm>
          <a:off x="5835737" y="4827377"/>
          <a:ext cx="2752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9" name="Equation" r:id="rId19" imgW="1866600" imgH="368280" progId="Equation.DSMT4">
                  <p:embed/>
                </p:oleObj>
              </mc:Choice>
              <mc:Fallback>
                <p:oleObj name="Equation" r:id="rId19" imgW="1866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737" y="4827377"/>
                        <a:ext cx="27527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180816"/>
              </p:ext>
            </p:extLst>
          </p:nvPr>
        </p:nvGraphicFramePr>
        <p:xfrm>
          <a:off x="1781133" y="5718992"/>
          <a:ext cx="1123455" cy="70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0" name="Equation" r:id="rId21" imgW="812520" imgH="507960" progId="Equation.DSMT4">
                  <p:embed/>
                </p:oleObj>
              </mc:Choice>
              <mc:Fallback>
                <p:oleObj name="Equation" r:id="rId21" imgW="8125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33" y="5718992"/>
                        <a:ext cx="1123455" cy="700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015630"/>
              </p:ext>
            </p:extLst>
          </p:nvPr>
        </p:nvGraphicFramePr>
        <p:xfrm>
          <a:off x="5907088" y="5571266"/>
          <a:ext cx="269716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1" name="Equation" r:id="rId23" imgW="1828800" imgH="660240" progId="Equation.DSMT4">
                  <p:embed/>
                </p:oleObj>
              </mc:Choice>
              <mc:Fallback>
                <p:oleObj name="Equation" r:id="rId23" imgW="18288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5571266"/>
                        <a:ext cx="2697162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-1244009" y="382772"/>
            <a:ext cx="10823944" cy="6390168"/>
          </a:xfrm>
          <a:prstGeom prst="rect">
            <a:avLst/>
          </a:prstGeom>
          <a:solidFill>
            <a:srgbClr val="FFFFFF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b="1" dirty="0" smtClean="0"/>
              <a:t>       Processing Sparse-Land Signals</a:t>
            </a:r>
            <a:endParaRPr lang="he-IL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8405" y="2290974"/>
            <a:ext cx="56193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 smtClean="0"/>
              <a:t>All these (and other) processing methods boil down to the solution of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/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For which we now know that</a:t>
            </a:r>
          </a:p>
          <a:p>
            <a:pPr marL="457200" indent="-457200" algn="l" rtl="0">
              <a:buAutoNum type="arabicPeriod"/>
            </a:pPr>
            <a:r>
              <a:rPr lang="en-US" sz="2400" dirty="0" smtClean="0"/>
              <a:t>It is theoretically sensible, and </a:t>
            </a:r>
          </a:p>
          <a:p>
            <a:pPr marL="457200" indent="-457200" algn="l" rtl="0">
              <a:buAutoNum type="arabicPeriod"/>
            </a:pPr>
            <a:r>
              <a:rPr lang="en-US" sz="2400" dirty="0" smtClean="0"/>
              <a:t>There are numerical ways to handle it </a:t>
            </a: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664442"/>
              </p:ext>
            </p:extLst>
          </p:nvPr>
        </p:nvGraphicFramePr>
        <p:xfrm>
          <a:off x="2684675" y="3025646"/>
          <a:ext cx="1626781" cy="174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2" name="Equation" r:id="rId25" imgW="330120" imgH="355320" progId="Equation.DSMT4">
                  <p:embed/>
                </p:oleObj>
              </mc:Choice>
              <mc:Fallback>
                <p:oleObj name="Equation" r:id="rId25" imgW="33012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675" y="3025646"/>
                        <a:ext cx="1626781" cy="1748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6368902" y="2147777"/>
            <a:ext cx="797442" cy="340241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517714" y="5741581"/>
            <a:ext cx="521039" cy="47846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To Summarize</a:t>
            </a:r>
            <a:endParaRPr lang="he-IL" sz="2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01853" y="1228698"/>
            <a:ext cx="7740291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23875" indent="-342900" algn="l" rtl="0">
              <a:buFont typeface="Wingdings" panose="05000000000000000000" pitchFamily="2" charset="2"/>
              <a:buChar char="q"/>
            </a:pPr>
            <a:r>
              <a:rPr lang="en-US" sz="2000" dirty="0" smtClean="0"/>
              <a:t>The Sparse-Land  forms a general Union of Subspaces, all encapsulated by the concise matrix D. </a:t>
            </a:r>
          </a:p>
          <a:p>
            <a:pPr marL="523875" indent="-342900" algn="l" rtl="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523875" indent="-342900" algn="l" rtl="0">
              <a:buFont typeface="Wingdings" panose="05000000000000000000" pitchFamily="2" charset="2"/>
              <a:buChar char="q"/>
            </a:pPr>
            <a:r>
              <a:rPr lang="en-US" sz="2000" dirty="0" smtClean="0"/>
              <a:t>This follows many earlier work that aims to model signals using a union of subspaces (or mixture of Gaussians – think about it – it is the same). </a:t>
            </a:r>
          </a:p>
        </p:txBody>
      </p:sp>
      <p:sp>
        <p:nvSpPr>
          <p:cNvPr id="2" name="Down Arrow 1"/>
          <p:cNvSpPr/>
          <p:nvPr/>
        </p:nvSpPr>
        <p:spPr>
          <a:xfrm>
            <a:off x="3019647" y="3242118"/>
            <a:ext cx="2679404" cy="11491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4633539"/>
            <a:ext cx="6432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/>
              <a:t>Sparse-Land is Rooted on solid modeling ideas , while improving on them due to its generality and it solid mathematical foundations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486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So, Lets Talk about This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8087" y="2398739"/>
            <a:ext cx="817112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We “experimented” with small images, but actually the same phenomena will be found in audio, seismic data, financial data, text-files, … and practically any source of information you are familiar with.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2000" i="0" u="none" strike="noStrike" cap="none" normalizeH="0" dirty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Nevertheless, we will stick to images for the discussion.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2000" i="0" u="none" strike="noStrike" cap="none" normalizeH="0" dirty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Imagine this: a function that can be given an image and return its chances to exist! amazing, No?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000" dirty="0">
              <a:latin typeface="Calibri" pitchFamily="34" charset="0"/>
              <a:cs typeface="Arial" pitchFamily="34" charset="0"/>
            </a:endParaRP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Calibri" pitchFamily="34" charset="0"/>
                <a:cs typeface="Arial" pitchFamily="34" charset="0"/>
              </a:rPr>
              <a:t>Well, what could you do with such a function?  </a:t>
            </a:r>
          </a:p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2000" i="0" u="none" strike="noStrike" cap="none" normalizeH="0" dirty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latin typeface="Calibri" pitchFamily="34" charset="0"/>
                <a:cs typeface="Arial" pitchFamily="34" charset="0"/>
              </a:rPr>
              <a:t>Answer: EVERYTHING</a:t>
            </a:r>
            <a:endParaRPr kumimoji="0" lang="en-US" altLang="en-US" sz="3200" b="1" i="0" u="none" strike="noStrike" cap="none" normalizeH="0" dirty="0" smtClean="0">
              <a:ln>
                <a:noFill/>
              </a:ln>
              <a:effectLst/>
              <a:latin typeface="Calibri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9858" y="723900"/>
            <a:ext cx="2795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9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9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9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9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Signal/Image Prior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4450" y="1186382"/>
            <a:ext cx="27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FF0000"/>
                </a:solidFill>
              </a:rPr>
              <a:t>What is it good for?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726083"/>
              </p:ext>
            </p:extLst>
          </p:nvPr>
        </p:nvGraphicFramePr>
        <p:xfrm>
          <a:off x="3184450" y="2382621"/>
          <a:ext cx="2265967" cy="46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Equation" r:id="rId3" imgW="1294838" imgH="266584" progId="Equation.DSMT4">
                  <p:embed/>
                </p:oleObj>
              </mc:Choice>
              <mc:Fallback>
                <p:oleObj name="Equation" r:id="rId3" imgW="129483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450" y="2382621"/>
                        <a:ext cx="2265967" cy="466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23091"/>
              </p:ext>
            </p:extLst>
          </p:nvPr>
        </p:nvGraphicFramePr>
        <p:xfrm>
          <a:off x="3912753" y="2920257"/>
          <a:ext cx="355446" cy="39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tion" r:id="rId5" imgW="203112" imgH="228501" progId="Equation.DSMT4">
                  <p:embed/>
                </p:oleObj>
              </mc:Choice>
              <mc:Fallback>
                <p:oleObj name="Equation" r:id="rId5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753" y="2920257"/>
                        <a:ext cx="355446" cy="399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0875" y="1975429"/>
            <a:ext cx="82402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 Denoising: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The measurement is                          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altLang="en-US" sz="20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       and 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Arial" pitchFamily="34" charset="0"/>
              </a:rPr>
              <a:t>we are trying to </a:t>
            </a:r>
            <a:r>
              <a:rPr lang="en-US" altLang="en-US" sz="20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recover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148367" y="2009560"/>
            <a:ext cx="7164538" cy="3285460"/>
          </a:xfrm>
          <a:custGeom>
            <a:avLst/>
            <a:gdLst>
              <a:gd name="connsiteX0" fmla="*/ 7117230 w 7117230"/>
              <a:gd name="connsiteY0" fmla="*/ 0 h 3879733"/>
              <a:gd name="connsiteX1" fmla="*/ 6404849 w 7117230"/>
              <a:gd name="connsiteY1" fmla="*/ 1254642 h 3879733"/>
              <a:gd name="connsiteX2" fmla="*/ 5086411 w 7117230"/>
              <a:gd name="connsiteY2" fmla="*/ 2402958 h 3879733"/>
              <a:gd name="connsiteX3" fmla="*/ 2694086 w 7117230"/>
              <a:gd name="connsiteY3" fmla="*/ 1924493 h 3879733"/>
              <a:gd name="connsiteX4" fmla="*/ 174170 w 7117230"/>
              <a:gd name="connsiteY4" fmla="*/ 3742660 h 3879733"/>
              <a:gd name="connsiteX5" fmla="*/ 216700 w 7117230"/>
              <a:gd name="connsiteY5" fmla="*/ 3742660 h 3879733"/>
              <a:gd name="connsiteX6" fmla="*/ 206067 w 7117230"/>
              <a:gd name="connsiteY6" fmla="*/ 3678865 h 3879733"/>
              <a:gd name="connsiteX7" fmla="*/ 248597 w 7117230"/>
              <a:gd name="connsiteY7" fmla="*/ 3678865 h 3879733"/>
              <a:gd name="connsiteX0" fmla="*/ 7122020 w 7122020"/>
              <a:gd name="connsiteY0" fmla="*/ 0 h 3859853"/>
              <a:gd name="connsiteX1" fmla="*/ 6409639 w 7122020"/>
              <a:gd name="connsiteY1" fmla="*/ 1254642 h 3859853"/>
              <a:gd name="connsiteX2" fmla="*/ 5091201 w 7122020"/>
              <a:gd name="connsiteY2" fmla="*/ 2402958 h 3859853"/>
              <a:gd name="connsiteX3" fmla="*/ 2698876 w 7122020"/>
              <a:gd name="connsiteY3" fmla="*/ 1924493 h 3859853"/>
              <a:gd name="connsiteX4" fmla="*/ 178960 w 7122020"/>
              <a:gd name="connsiteY4" fmla="*/ 3742660 h 3859853"/>
              <a:gd name="connsiteX5" fmla="*/ 210857 w 7122020"/>
              <a:gd name="connsiteY5" fmla="*/ 3678865 h 3859853"/>
              <a:gd name="connsiteX6" fmla="*/ 253387 w 7122020"/>
              <a:gd name="connsiteY6" fmla="*/ 3678865 h 3859853"/>
              <a:gd name="connsiteX0" fmla="*/ 7122020 w 7122020"/>
              <a:gd name="connsiteY0" fmla="*/ 0 h 3859853"/>
              <a:gd name="connsiteX1" fmla="*/ 6409639 w 7122020"/>
              <a:gd name="connsiteY1" fmla="*/ 1254642 h 3859853"/>
              <a:gd name="connsiteX2" fmla="*/ 5091201 w 7122020"/>
              <a:gd name="connsiteY2" fmla="*/ 2402958 h 3859853"/>
              <a:gd name="connsiteX3" fmla="*/ 2698876 w 7122020"/>
              <a:gd name="connsiteY3" fmla="*/ 1924493 h 3859853"/>
              <a:gd name="connsiteX4" fmla="*/ 178960 w 7122020"/>
              <a:gd name="connsiteY4" fmla="*/ 3742660 h 3859853"/>
              <a:gd name="connsiteX5" fmla="*/ 210857 w 7122020"/>
              <a:gd name="connsiteY5" fmla="*/ 3678865 h 3859853"/>
              <a:gd name="connsiteX0" fmla="*/ 6943060 w 6943060"/>
              <a:gd name="connsiteY0" fmla="*/ 0 h 3742660"/>
              <a:gd name="connsiteX1" fmla="*/ 6230679 w 6943060"/>
              <a:gd name="connsiteY1" fmla="*/ 1254642 h 3742660"/>
              <a:gd name="connsiteX2" fmla="*/ 4912241 w 6943060"/>
              <a:gd name="connsiteY2" fmla="*/ 2402958 h 3742660"/>
              <a:gd name="connsiteX3" fmla="*/ 2519916 w 6943060"/>
              <a:gd name="connsiteY3" fmla="*/ 1924493 h 3742660"/>
              <a:gd name="connsiteX4" fmla="*/ 0 w 6943060"/>
              <a:gd name="connsiteY4" fmla="*/ 3742660 h 3742660"/>
              <a:gd name="connsiteX0" fmla="*/ 6943060 w 6943060"/>
              <a:gd name="connsiteY0" fmla="*/ 0 h 3742660"/>
              <a:gd name="connsiteX1" fmla="*/ 6230679 w 6943060"/>
              <a:gd name="connsiteY1" fmla="*/ 1254642 h 3742660"/>
              <a:gd name="connsiteX2" fmla="*/ 4912241 w 6943060"/>
              <a:gd name="connsiteY2" fmla="*/ 2402958 h 3742660"/>
              <a:gd name="connsiteX3" fmla="*/ 2105246 w 6943060"/>
              <a:gd name="connsiteY3" fmla="*/ 1499190 h 3742660"/>
              <a:gd name="connsiteX4" fmla="*/ 0 w 6943060"/>
              <a:gd name="connsiteY4" fmla="*/ 3742660 h 3742660"/>
              <a:gd name="connsiteX0" fmla="*/ 6145618 w 6283159"/>
              <a:gd name="connsiteY0" fmla="*/ 0 h 4199860"/>
              <a:gd name="connsiteX1" fmla="*/ 6230679 w 6283159"/>
              <a:gd name="connsiteY1" fmla="*/ 1711842 h 4199860"/>
              <a:gd name="connsiteX2" fmla="*/ 4912241 w 6283159"/>
              <a:gd name="connsiteY2" fmla="*/ 2860158 h 4199860"/>
              <a:gd name="connsiteX3" fmla="*/ 2105246 w 6283159"/>
              <a:gd name="connsiteY3" fmla="*/ 1956390 h 4199860"/>
              <a:gd name="connsiteX4" fmla="*/ 0 w 6283159"/>
              <a:gd name="connsiteY4" fmla="*/ 4199860 h 4199860"/>
              <a:gd name="connsiteX0" fmla="*/ 6145618 w 6315857"/>
              <a:gd name="connsiteY0" fmla="*/ 0 h 4199860"/>
              <a:gd name="connsiteX1" fmla="*/ 6230679 w 6315857"/>
              <a:gd name="connsiteY1" fmla="*/ 1711842 h 4199860"/>
              <a:gd name="connsiteX2" fmla="*/ 4912241 w 6315857"/>
              <a:gd name="connsiteY2" fmla="*/ 2860158 h 4199860"/>
              <a:gd name="connsiteX3" fmla="*/ 2105246 w 6315857"/>
              <a:gd name="connsiteY3" fmla="*/ 1956390 h 4199860"/>
              <a:gd name="connsiteX4" fmla="*/ 0 w 6315857"/>
              <a:gd name="connsiteY4" fmla="*/ 4199860 h 4199860"/>
              <a:gd name="connsiteX0" fmla="*/ 6145618 w 6367096"/>
              <a:gd name="connsiteY0" fmla="*/ 0 h 4199860"/>
              <a:gd name="connsiteX1" fmla="*/ 6315690 w 6367096"/>
              <a:gd name="connsiteY1" fmla="*/ 531621 h 4199860"/>
              <a:gd name="connsiteX2" fmla="*/ 6230679 w 6367096"/>
              <a:gd name="connsiteY2" fmla="*/ 1711842 h 4199860"/>
              <a:gd name="connsiteX3" fmla="*/ 4912241 w 6367096"/>
              <a:gd name="connsiteY3" fmla="*/ 2860158 h 4199860"/>
              <a:gd name="connsiteX4" fmla="*/ 2105246 w 6367096"/>
              <a:gd name="connsiteY4" fmla="*/ 1956390 h 4199860"/>
              <a:gd name="connsiteX5" fmla="*/ 0 w 6367096"/>
              <a:gd name="connsiteY5" fmla="*/ 4199860 h 4199860"/>
              <a:gd name="connsiteX0" fmla="*/ 6943060 w 7164538"/>
              <a:gd name="connsiteY0" fmla="*/ 0 h 3285460"/>
              <a:gd name="connsiteX1" fmla="*/ 7113132 w 7164538"/>
              <a:gd name="connsiteY1" fmla="*/ 531621 h 3285460"/>
              <a:gd name="connsiteX2" fmla="*/ 7028121 w 7164538"/>
              <a:gd name="connsiteY2" fmla="*/ 1711842 h 3285460"/>
              <a:gd name="connsiteX3" fmla="*/ 5709683 w 7164538"/>
              <a:gd name="connsiteY3" fmla="*/ 2860158 h 3285460"/>
              <a:gd name="connsiteX4" fmla="*/ 2902688 w 7164538"/>
              <a:gd name="connsiteY4" fmla="*/ 1956390 h 3285460"/>
              <a:gd name="connsiteX5" fmla="*/ 0 w 7164538"/>
              <a:gd name="connsiteY5" fmla="*/ 3285460 h 328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4538" h="3285460">
                <a:moveTo>
                  <a:pt x="6943060" y="0"/>
                </a:moveTo>
                <a:cubicBezTo>
                  <a:pt x="6960773" y="88603"/>
                  <a:pt x="7098955" y="246314"/>
                  <a:pt x="7113132" y="531621"/>
                </a:cubicBezTo>
                <a:cubicBezTo>
                  <a:pt x="7127309" y="816928"/>
                  <a:pt x="7262029" y="1323753"/>
                  <a:pt x="7028121" y="1711842"/>
                </a:cubicBezTo>
                <a:cubicBezTo>
                  <a:pt x="6794213" y="2099931"/>
                  <a:pt x="6397255" y="2819400"/>
                  <a:pt x="5709683" y="2860158"/>
                </a:cubicBezTo>
                <a:cubicBezTo>
                  <a:pt x="5022111" y="2900916"/>
                  <a:pt x="3854302" y="1885506"/>
                  <a:pt x="2902688" y="1956390"/>
                </a:cubicBezTo>
                <a:cubicBezTo>
                  <a:pt x="1951074" y="2027274"/>
                  <a:pt x="414670" y="2993065"/>
                  <a:pt x="0" y="3285460"/>
                </a:cubicBezTo>
              </a:path>
            </a:pathLst>
          </a:custGeom>
          <a:noFill/>
          <a:ln w="152400">
            <a:solidFill>
              <a:srgbClr val="FF0000"/>
            </a:solidFill>
          </a:ln>
          <a:effectLst>
            <a:glow rad="571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81997" y="2361069"/>
            <a:ext cx="1205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FF0000"/>
                </a:solidFill>
              </a:rPr>
              <a:t>Region where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000" b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FF0000"/>
                </a:solidFill>
              </a:rPr>
              <a:t> is high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337606" y="4213567"/>
            <a:ext cx="345558" cy="35394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502303"/>
              </p:ext>
            </p:extLst>
          </p:nvPr>
        </p:nvGraphicFramePr>
        <p:xfrm>
          <a:off x="5417946" y="3671025"/>
          <a:ext cx="504456" cy="5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7946" y="3671025"/>
                        <a:ext cx="504456" cy="5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/>
          <p:nvPr/>
        </p:nvSpPr>
        <p:spPr>
          <a:xfrm>
            <a:off x="3622061" y="4189228"/>
            <a:ext cx="2594345" cy="2495876"/>
          </a:xfrm>
          <a:prstGeom prst="ellipse">
            <a:avLst/>
          </a:prstGeom>
          <a:solidFill>
            <a:srgbClr val="FFFF00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045490"/>
              </p:ext>
            </p:extLst>
          </p:nvPr>
        </p:nvGraphicFramePr>
        <p:xfrm>
          <a:off x="7151277" y="5799426"/>
          <a:ext cx="133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Equation" r:id="rId9" imgW="761760" imgH="304560" progId="Equation.DSMT4">
                  <p:embed/>
                </p:oleObj>
              </mc:Choice>
              <mc:Fallback>
                <p:oleObj name="Equation" r:id="rId9" imgW="76176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277" y="5799426"/>
                        <a:ext cx="1333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 flipV="1">
            <a:off x="5683164" y="5644619"/>
            <a:ext cx="1398121" cy="30961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746455" y="5290676"/>
            <a:ext cx="345558" cy="353943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16223"/>
              </p:ext>
            </p:extLst>
          </p:nvPr>
        </p:nvGraphicFramePr>
        <p:xfrm>
          <a:off x="4639553" y="5638476"/>
          <a:ext cx="3159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Equation" r:id="rId11" imgW="126720" imgH="241200" progId="Equation.DSMT4">
                  <p:embed/>
                </p:oleObj>
              </mc:Choice>
              <mc:Fallback>
                <p:oleObj name="Equation" r:id="rId11" imgW="126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9553" y="5638476"/>
                        <a:ext cx="31591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1041992" y="5644619"/>
            <a:ext cx="24454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 smtClean="0">
                <a:latin typeface="+mj-lt"/>
              </a:rPr>
              <a:t>Recall that for random noise we have  </a:t>
            </a:r>
            <a:r>
              <a:rPr lang="en-US" sz="2000" dirty="0" smtClean="0">
                <a:latin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</a:rPr>
              <a:t>{(</a:t>
            </a:r>
            <a:r>
              <a:rPr lang="en-US" sz="2000" u="sng" dirty="0">
                <a:latin typeface="Times New Roman" panose="02020603050405020304" pitchFamily="18" charset="0"/>
              </a:rPr>
              <a:t>y</a:t>
            </a:r>
            <a:r>
              <a:rPr lang="en-US" sz="2000" dirty="0">
                <a:latin typeface="Times New Roman" panose="02020603050405020304" pitchFamily="18" charset="0"/>
              </a:rPr>
              <a:t>-</a:t>
            </a:r>
            <a:r>
              <a:rPr lang="en-US" sz="2000" u="sng" dirty="0">
                <a:latin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</a:rPr>
              <a:t>)</a:t>
            </a:r>
            <a:r>
              <a:rPr lang="en-US" sz="2000" baseline="30000" dirty="0">
                <a:latin typeface="Times New Roman" panose="02020603050405020304" pitchFamily="18" charset="0"/>
              </a:rPr>
              <a:t>T</a:t>
            </a:r>
            <a:r>
              <a:rPr lang="en-US" sz="2000" u="sng" dirty="0">
                <a:latin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</a:rPr>
              <a:t>}=0</a:t>
            </a:r>
          </a:p>
        </p:txBody>
      </p:sp>
    </p:spTree>
    <p:extLst>
      <p:ext uri="{BB962C8B-B14F-4D97-AF65-F5344CB8AC3E}">
        <p14:creationId xmlns:p14="http://schemas.microsoft.com/office/powerpoint/2010/main" val="2713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 animBg="1"/>
      <p:bldP spid="13" grpId="0"/>
      <p:bldP spid="14" grpId="0" animBg="1"/>
      <p:bldP spid="16" grpId="0" animBg="1"/>
      <p:bldP spid="20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Signal/Image Prior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4450" y="1186382"/>
            <a:ext cx="27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FF0000"/>
                </a:solidFill>
              </a:rPr>
              <a:t>What is it good for?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445542"/>
              </p:ext>
            </p:extLst>
          </p:nvPr>
        </p:nvGraphicFramePr>
        <p:xfrm>
          <a:off x="3184450" y="2382621"/>
          <a:ext cx="2265967" cy="46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1" name="Equation" r:id="rId3" imgW="1294838" imgH="266584" progId="Equation.DSMT4">
                  <p:embed/>
                </p:oleObj>
              </mc:Choice>
              <mc:Fallback>
                <p:oleObj name="Equation" r:id="rId3" imgW="129483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450" y="2382621"/>
                        <a:ext cx="2265967" cy="466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410291"/>
              </p:ext>
            </p:extLst>
          </p:nvPr>
        </p:nvGraphicFramePr>
        <p:xfrm>
          <a:off x="3912753" y="2920257"/>
          <a:ext cx="355446" cy="39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5" imgW="203112" imgH="228501" progId="Equation.DSMT4">
                  <p:embed/>
                </p:oleObj>
              </mc:Choice>
              <mc:Fallback>
                <p:oleObj name="Equation" r:id="rId5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753" y="2920257"/>
                        <a:ext cx="355446" cy="399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505603"/>
              </p:ext>
            </p:extLst>
          </p:nvPr>
        </p:nvGraphicFramePr>
        <p:xfrm>
          <a:off x="3926917" y="3831990"/>
          <a:ext cx="37782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7" imgW="2159000" imgH="393700" progId="Equation.DSMT4">
                  <p:embed/>
                </p:oleObj>
              </mc:Choice>
              <mc:Fallback>
                <p:oleObj name="Equation" r:id="rId7" imgW="21590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917" y="3831990"/>
                        <a:ext cx="377825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316237"/>
              </p:ext>
            </p:extLst>
          </p:nvPr>
        </p:nvGraphicFramePr>
        <p:xfrm>
          <a:off x="3955277" y="4982497"/>
          <a:ext cx="43338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9" imgW="2476500" imgH="495300" progId="Equation.DSMT4">
                  <p:embed/>
                </p:oleObj>
              </mc:Choice>
              <mc:Fallback>
                <p:oleObj name="Equation" r:id="rId9" imgW="24765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277" y="4982497"/>
                        <a:ext cx="43338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0875" y="1975429"/>
            <a:ext cx="82402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 Denoising: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The measurement is                          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altLang="en-US" sz="20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       and 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Arial" pitchFamily="34" charset="0"/>
              </a:rPr>
              <a:t>we are trying to recover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     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637414" y="3842623"/>
            <a:ext cx="20157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</a:rPr>
              <a:t>Option 1: MAP   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 smtClean="0">
              <a:latin typeface="Calibri" pitchFamily="3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alibri" pitchFamily="3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alibri" pitchFamily="34" charset="0"/>
            </a:endParaRPr>
          </a:p>
          <a:p>
            <a:pPr indent="0" eaLnBrk="0" hangingPunct="0"/>
            <a:r>
              <a:rPr lang="en-US" altLang="en-US" sz="2000" dirty="0">
                <a:latin typeface="Calibri" pitchFamily="34" charset="0"/>
                <a:ea typeface="Calibri" pitchFamily="34" charset="0"/>
              </a:rPr>
              <a:t>Option 2: MMSE  </a:t>
            </a:r>
            <a:endParaRPr lang="en-US" altLang="en-US" sz="2000" dirty="0"/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532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Signal/Image Prior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4450" y="1186382"/>
            <a:ext cx="27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FF0000"/>
                </a:solidFill>
              </a:rPr>
              <a:t>What is it good for?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39919"/>
              </p:ext>
            </p:extLst>
          </p:nvPr>
        </p:nvGraphicFramePr>
        <p:xfrm>
          <a:off x="3923386" y="2920257"/>
          <a:ext cx="355446" cy="39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3" imgW="203112" imgH="228501" progId="Equation.DSMT4">
                  <p:embed/>
                </p:oleObj>
              </mc:Choice>
              <mc:Fallback>
                <p:oleObj name="Equation" r:id="rId3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386" y="2920257"/>
                        <a:ext cx="355446" cy="399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0875" y="1981617"/>
            <a:ext cx="824023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   Inverse </a:t>
            </a:r>
            <a:r>
              <a:rPr lang="en-US" altLang="en-US" sz="2000" b="1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Problems:</a:t>
            </a: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Arial" pitchFamily="34" charset="0"/>
              </a:rPr>
              <a:t>The measurement is </a:t>
            </a:r>
            <a:endParaRPr lang="en-US" altLang="en-US" sz="3200" dirty="0">
              <a:latin typeface="Arial" pitchFamily="34" charset="0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altLang="en-US" sz="20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and 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Arial" pitchFamily="34" charset="0"/>
              </a:rPr>
              <a:t>we are trying to recover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      ,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as before.</a:t>
            </a: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lvl="1" algn="just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en-US" sz="20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Arial" pitchFamily="34" charset="0"/>
              </a:rPr>
              <a:t>could be blur, projection, downscaling, subsampling</a:t>
            </a:r>
            <a:r>
              <a:rPr lang="en-US" altLang="en-US" sz="20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,  …</a:t>
            </a:r>
            <a:endParaRPr lang="en-US" altLang="en-US" sz="3200" dirty="0">
              <a:latin typeface="Arial" pitchFamily="34" charset="0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58616"/>
              </p:ext>
            </p:extLst>
          </p:nvPr>
        </p:nvGraphicFramePr>
        <p:xfrm>
          <a:off x="3009014" y="2424223"/>
          <a:ext cx="2489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5" imgW="1422400" imgH="266700" progId="Equation.DSMT4">
                  <p:embed/>
                </p:oleObj>
              </mc:Choice>
              <mc:Fallback>
                <p:oleObj name="Equation" r:id="rId5" imgW="14224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014" y="2424223"/>
                        <a:ext cx="24892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84889"/>
              </p:ext>
            </p:extLst>
          </p:nvPr>
        </p:nvGraphicFramePr>
        <p:xfrm>
          <a:off x="2232837" y="4228386"/>
          <a:ext cx="40005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7" imgW="2286000" imgH="393700" progId="Equation.DSMT4">
                  <p:embed/>
                </p:oleObj>
              </mc:Choice>
              <mc:Fallback>
                <p:oleObj name="Equation" r:id="rId7" imgW="22860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837" y="4228386"/>
                        <a:ext cx="4000500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44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Signal/Image Prior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4450" y="1186382"/>
            <a:ext cx="27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FF0000"/>
                </a:solidFill>
              </a:rPr>
              <a:t>What is it good for?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0875" y="2134937"/>
            <a:ext cx="82402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 smtClean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Compression</a:t>
            </a:r>
            <a:r>
              <a:rPr lang="en-US" altLang="en-US" sz="2000" b="1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:</a:t>
            </a: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Arial" pitchFamily="34" charset="0"/>
              </a:rPr>
              <a:t>We are given </a:t>
            </a:r>
            <a:r>
              <a:rPr lang="en-US" altLang="en-US" sz="2000" u="sng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Arial" pitchFamily="34" charset="0"/>
              </a:rPr>
              <a:t> and a budget of </a:t>
            </a:r>
            <a:r>
              <a:rPr lang="en-US" alt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Arial" pitchFamily="34" charset="0"/>
              </a:rPr>
              <a:t> bits. Our goal is to get the best possible compression (i.e. minimize the error). The approach we take is to divide the whole domain into </a:t>
            </a:r>
            <a:r>
              <a:rPr lang="en-US" alt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altLang="en-US" sz="2000" baseline="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Arial" pitchFamily="34" charset="0"/>
              </a:rPr>
              <a:t> disjoint sets (</a:t>
            </a:r>
            <a:r>
              <a:rPr lang="en-US" altLang="en-US" sz="2000" dirty="0" err="1">
                <a:latin typeface="Calibri" pitchFamily="34" charset="0"/>
                <a:ea typeface="Calibri" pitchFamily="34" charset="0"/>
                <a:cs typeface="Arial" pitchFamily="34" charset="0"/>
              </a:rPr>
              <a:t>Voronoi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Arial" pitchFamily="34" charset="0"/>
              </a:rPr>
              <a:t>) and minimize the error w.r.t. the representation vectors (VQ</a:t>
            </a:r>
            <a:r>
              <a:rPr lang="en-US" altLang="en-US" sz="2000" dirty="0" smtClean="0">
                <a:latin typeface="Calibri" pitchFamily="34" charset="0"/>
                <a:ea typeface="Calibri" pitchFamily="34" charset="0"/>
                <a:cs typeface="Arial" pitchFamily="34" charset="0"/>
              </a:rPr>
              <a:t>):</a:t>
            </a:r>
            <a:endParaRPr lang="en-US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84"/>
              </p:ext>
            </p:extLst>
          </p:nvPr>
        </p:nvGraphicFramePr>
        <p:xfrm>
          <a:off x="2642207" y="3636350"/>
          <a:ext cx="34004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3" imgW="1943100" imgH="571500" progId="Equation.DSMT4">
                  <p:embed/>
                </p:oleObj>
              </mc:Choice>
              <mc:Fallback>
                <p:oleObj name="Equation" r:id="rId3" imgW="1943100" imgH="571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207" y="3636350"/>
                        <a:ext cx="3400425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95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Signal/Image Prior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4450" y="1186382"/>
            <a:ext cx="27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FF0000"/>
                </a:solidFill>
              </a:rPr>
              <a:t>What is it good for?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0875" y="2288825"/>
            <a:ext cx="824023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Sampling:</a:t>
            </a:r>
            <a:r>
              <a:rPr lang="en-US" altLang="en-US" sz="2000" dirty="0">
                <a:solidFill>
                  <a:srgbClr val="0000FF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Arial" pitchFamily="34" charset="0"/>
              </a:rPr>
              <a:t>Our goal is to propose sampling and reconstruction strategies, each (or just the first) is parameterized, and optimize the parameters for the smallest possible error:</a:t>
            </a:r>
            <a:endParaRPr lang="en-US" alt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919234" y="585401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534880"/>
              </p:ext>
            </p:extLst>
          </p:nvPr>
        </p:nvGraphicFramePr>
        <p:xfrm>
          <a:off x="1860698" y="3519339"/>
          <a:ext cx="48450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3" imgW="2768600" imgH="444500" progId="Equation.DSMT4">
                  <p:embed/>
                </p:oleObj>
              </mc:Choice>
              <mc:Fallback>
                <p:oleObj name="Equation" r:id="rId3" imgW="2768600" imgH="4445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698" y="3519339"/>
                        <a:ext cx="484505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0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55181"/>
            <a:ext cx="91439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 smtClean="0"/>
              <a:t>Signal/Image Prior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4450" y="1186382"/>
            <a:ext cx="277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400" dirty="0" smtClean="0">
                <a:solidFill>
                  <a:srgbClr val="FF0000"/>
                </a:solidFill>
              </a:rPr>
              <a:t>What is it good for?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0875" y="2199317"/>
            <a:ext cx="82402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0000FF"/>
                </a:solidFill>
                <a:ea typeface="Calibri" pitchFamily="34" charset="0"/>
                <a:cs typeface="Arial" pitchFamily="34" charset="0"/>
              </a:rPr>
              <a:t>Separation:</a:t>
            </a:r>
            <a:r>
              <a:rPr lang="en-US" altLang="en-US" sz="2000" dirty="0">
                <a:solidFill>
                  <a:srgbClr val="0000FF"/>
                </a:solidFill>
                <a:ea typeface="Calibri" pitchFamily="34" charset="0"/>
                <a:cs typeface="Arial" pitchFamily="34" charset="0"/>
              </a:rPr>
              <a:t> </a:t>
            </a:r>
            <a:r>
              <a:rPr lang="en-US" altLang="en-US" sz="2000" dirty="0">
                <a:ea typeface="Calibri" pitchFamily="34" charset="0"/>
                <a:cs typeface="Arial" pitchFamily="34" charset="0"/>
              </a:rPr>
              <a:t>We are given </a:t>
            </a:r>
            <a:endParaRPr lang="en-US" altLang="en-US" sz="2000" dirty="0" smtClean="0">
              <a:ea typeface="Calibri" pitchFamily="34" charset="0"/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 smtClean="0"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Arial" pitchFamily="34" charset="0"/>
            </a:endParaRPr>
          </a:p>
          <a:p>
            <a:pPr lvl="1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ea typeface="Calibri" pitchFamily="34" charset="0"/>
                <a:cs typeface="Arial" pitchFamily="34" charset="0"/>
              </a:rPr>
              <a:t>Where       and       are </a:t>
            </a:r>
            <a:r>
              <a:rPr lang="en-US" altLang="en-US" sz="2000" dirty="0">
                <a:ea typeface="Calibri" pitchFamily="34" charset="0"/>
                <a:cs typeface="Arial" pitchFamily="34" charset="0"/>
              </a:rPr>
              <a:t>two different signals from two different distributions, and our goal is to separate the signal into its ingredients:</a:t>
            </a:r>
            <a:endParaRPr lang="en-US" altLang="en-US" sz="2000" dirty="0">
              <a:cs typeface="Arial" pitchFamily="34" charset="0"/>
            </a:endParaRPr>
          </a:p>
          <a:p>
            <a:pPr lvl="0" algn="just" rtl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180602"/>
              </p:ext>
            </p:extLst>
          </p:nvPr>
        </p:nvGraphicFramePr>
        <p:xfrm>
          <a:off x="2541151" y="2755456"/>
          <a:ext cx="2754705" cy="46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3" imgW="1574117" imgH="266584" progId="Equation.DSMT4">
                  <p:embed/>
                </p:oleObj>
              </mc:Choice>
              <mc:Fallback>
                <p:oleObj name="Equation" r:id="rId3" imgW="1574117" imgH="26658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151" y="2755456"/>
                        <a:ext cx="2754705" cy="466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907295"/>
              </p:ext>
            </p:extLst>
          </p:nvPr>
        </p:nvGraphicFramePr>
        <p:xfrm>
          <a:off x="2424202" y="3126839"/>
          <a:ext cx="355446" cy="39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5" imgW="203112" imgH="228501" progId="Equation.DSMT4">
                  <p:embed/>
                </p:oleObj>
              </mc:Choice>
              <mc:Fallback>
                <p:oleObj name="Equation" r:id="rId5" imgW="203112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202" y="3126839"/>
                        <a:ext cx="355446" cy="399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887268"/>
              </p:ext>
            </p:extLst>
          </p:nvPr>
        </p:nvGraphicFramePr>
        <p:xfrm>
          <a:off x="1659656" y="3126839"/>
          <a:ext cx="311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656" y="3126839"/>
                        <a:ext cx="3111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295548"/>
              </p:ext>
            </p:extLst>
          </p:nvPr>
        </p:nvGraphicFramePr>
        <p:xfrm>
          <a:off x="1731963" y="4232275"/>
          <a:ext cx="52006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9" imgW="2971800" imgH="406080" progId="Equation.DSMT4">
                  <p:embed/>
                </p:oleObj>
              </mc:Choice>
              <mc:Fallback>
                <p:oleObj name="Equation" r:id="rId9" imgW="297180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4232275"/>
                        <a:ext cx="520065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14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1456</Words>
  <Application>Microsoft Office PowerPoint</Application>
  <PresentationFormat>On-screen Show (4:3)</PresentationFormat>
  <Paragraphs>279</Paragraphs>
  <Slides>25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</dc:creator>
  <cp:lastModifiedBy>elad</cp:lastModifiedBy>
  <cp:revision>55</cp:revision>
  <dcterms:created xsi:type="dcterms:W3CDTF">2014-12-13T03:47:36Z</dcterms:created>
  <dcterms:modified xsi:type="dcterms:W3CDTF">2015-12-13T07:13:35Z</dcterms:modified>
</cp:coreProperties>
</file>