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4" r:id="rId4"/>
    <p:sldId id="275" r:id="rId5"/>
    <p:sldId id="313" r:id="rId6"/>
    <p:sldId id="277" r:id="rId7"/>
    <p:sldId id="314" r:id="rId8"/>
    <p:sldId id="285" r:id="rId9"/>
    <p:sldId id="286" r:id="rId10"/>
    <p:sldId id="287" r:id="rId11"/>
    <p:sldId id="288" r:id="rId12"/>
    <p:sldId id="294" r:id="rId13"/>
    <p:sldId id="316" r:id="rId14"/>
    <p:sldId id="295" r:id="rId15"/>
    <p:sldId id="297" r:id="rId16"/>
    <p:sldId id="298" r:id="rId17"/>
    <p:sldId id="299" r:id="rId18"/>
    <p:sldId id="302" r:id="rId19"/>
    <p:sldId id="317" r:id="rId20"/>
    <p:sldId id="304" r:id="rId21"/>
    <p:sldId id="318" r:id="rId22"/>
    <p:sldId id="319" r:id="rId23"/>
    <p:sldId id="320" r:id="rId24"/>
    <p:sldId id="311" r:id="rId25"/>
    <p:sldId id="29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 snapToGrid="0" snapToObjects="1">
      <p:cViewPr>
        <p:scale>
          <a:sx n="64" d="100"/>
          <a:sy n="64" d="100"/>
        </p:scale>
        <p:origin x="-165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4B7665-7D49-409D-B48F-85C7274E4523}" type="datetimeFigureOut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3518F6-10FE-402E-B1C9-F25938A1C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79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6DAE0200-EF45-497A-9349-BFC3E284A38F}" type="slidenum">
              <a:rPr lang="zh-CN" altLang="en-US">
                <a:cs typeface="Arial" charset="0"/>
              </a:rPr>
              <a:pPr eaLnBrk="1" hangingPunct="1">
                <a:buFont typeface="Arial" charset="0"/>
                <a:buNone/>
              </a:pPr>
              <a:t>1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1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18F6-10FE-402E-B1C9-F25938A1C8D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3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18F6-10FE-402E-B1C9-F25938A1C8D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0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18F6-10FE-402E-B1C9-F25938A1C8D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0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518F6-10FE-402E-B1C9-F25938A1C8D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0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0B1A6-1A52-4BC5-A209-2C1EF5CA89DF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4112C-CE4B-41F5-B1F0-0FA29BF4F2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D0D60-4832-4EA5-B887-5A45C8FFD0C1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299FE-A885-4149-BF15-E08BA95E70E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83683-3A31-425A-8176-F2B37ACD0DB1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0452D-5C78-4614-8973-01447AC79F2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34A3E-583E-44DB-9E9B-9B1132B67F7C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F031-1797-4726-8A11-35F31352BD8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AA294-A4CA-44D0-A69E-05E528D83481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D57B-E802-4075-BBA6-50A25DC102D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F0C7-05AC-44E5-9F96-30E4E4F3E7C1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CF035-B45E-4E11-8126-BF163EA4A80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782B-8D71-4B00-93ED-5B91A2826ED1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BE74E-29CC-476C-8721-0A03128E3BC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F6094-2E53-440C-8A30-6664A0D7D576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A784-0606-463C-8153-D861B43BE6C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4F8B-150F-4AD3-9127-18CB584299C5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B46B-3C48-401C-A9A2-2F5DD74D2E6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65068-28CD-4D0E-A546-26CB2DF64CD7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44D92-9210-447F-9A95-9A56BCC86BD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BD9A7-7C3E-48AA-A5EC-2C4C45E29C96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F5C48-F857-4BBA-812E-087FDE1CF84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75980-9D6F-451F-AA50-34D1FCDA9568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C3101-8657-4F8B-BA84-A02E6676D7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E773879-1651-453E-ABBE-69D44B1A125F}" type="datetime1">
              <a:rPr lang="zh-CN" altLang="en-US"/>
              <a:pPr>
                <a:defRPr/>
              </a:pPr>
              <a:t>2016/12/20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1500FA4-ECAA-42B0-8489-7772CBBCE6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6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39"/>
          <p:cNvSpPr>
            <a:spLocks/>
          </p:cNvSpPr>
          <p:nvPr/>
        </p:nvSpPr>
        <p:spPr bwMode="auto">
          <a:xfrm>
            <a:off x="3175" y="6346825"/>
            <a:ext cx="9131300" cy="511175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29"/>
          <p:cNvSpPr>
            <a:spLocks/>
          </p:cNvSpPr>
          <p:nvPr/>
        </p:nvSpPr>
        <p:spPr bwMode="auto">
          <a:xfrm>
            <a:off x="0" y="0"/>
            <a:ext cx="9153525" cy="4938713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768A7B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28"/>
          <p:cNvSpPr>
            <a:spLocks/>
          </p:cNvSpPr>
          <p:nvPr/>
        </p:nvSpPr>
        <p:spPr bwMode="auto">
          <a:xfrm>
            <a:off x="0" y="0"/>
            <a:ext cx="9155113" cy="4333875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30"/>
          <p:cNvSpPr>
            <a:spLocks/>
          </p:cNvSpPr>
          <p:nvPr/>
        </p:nvSpPr>
        <p:spPr bwMode="auto">
          <a:xfrm>
            <a:off x="0" y="0"/>
            <a:ext cx="9153525" cy="16002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37"/>
          <p:cNvSpPr>
            <a:spLocks/>
          </p:cNvSpPr>
          <p:nvPr/>
        </p:nvSpPr>
        <p:spPr bwMode="auto">
          <a:xfrm>
            <a:off x="3175" y="4562475"/>
            <a:ext cx="9131300" cy="511175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饼形 52"/>
          <p:cNvSpPr>
            <a:spLocks/>
          </p:cNvSpPr>
          <p:nvPr/>
        </p:nvSpPr>
        <p:spPr bwMode="auto">
          <a:xfrm rot="2632766">
            <a:off x="1990725" y="847725"/>
            <a:ext cx="642938" cy="642938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58675C"/>
          </a:solidFill>
          <a:ln w="25400" cap="flat" cmpd="sng">
            <a:solidFill>
              <a:srgbClr val="90A59B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057" name="Group 18"/>
          <p:cNvGrpSpPr>
            <a:grpSpLocks/>
          </p:cNvGrpSpPr>
          <p:nvPr/>
        </p:nvGrpSpPr>
        <p:grpSpPr bwMode="auto">
          <a:xfrm>
            <a:off x="857250" y="5072063"/>
            <a:ext cx="1676400" cy="1093787"/>
            <a:chOff x="0" y="0"/>
            <a:chExt cx="618" cy="403"/>
          </a:xfrm>
        </p:grpSpPr>
        <p:sp>
          <p:nvSpPr>
            <p:cNvPr id="2091" name="Freeform 36"/>
            <p:cNvSpPr>
              <a:spLocks/>
            </p:cNvSpPr>
            <p:nvPr/>
          </p:nvSpPr>
          <p:spPr bwMode="auto">
            <a:xfrm>
              <a:off x="0" y="181"/>
              <a:ext cx="81" cy="8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Freeform 37"/>
            <p:cNvSpPr>
              <a:spLocks/>
            </p:cNvSpPr>
            <p:nvPr/>
          </p:nvSpPr>
          <p:spPr bwMode="auto">
            <a:xfrm>
              <a:off x="0" y="316"/>
              <a:ext cx="81" cy="8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Freeform 38"/>
            <p:cNvSpPr>
              <a:spLocks/>
            </p:cNvSpPr>
            <p:nvPr/>
          </p:nvSpPr>
          <p:spPr bwMode="auto">
            <a:xfrm>
              <a:off x="136" y="177"/>
              <a:ext cx="80" cy="7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Freeform 39"/>
            <p:cNvSpPr>
              <a:spLocks/>
            </p:cNvSpPr>
            <p:nvPr/>
          </p:nvSpPr>
          <p:spPr bwMode="auto">
            <a:xfrm>
              <a:off x="148" y="184"/>
              <a:ext cx="60" cy="6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95" name="Group 23"/>
            <p:cNvGrpSpPr>
              <a:grpSpLocks/>
            </p:cNvGrpSpPr>
            <p:nvPr/>
          </p:nvGrpSpPr>
          <p:grpSpPr bwMode="auto">
            <a:xfrm>
              <a:off x="196" y="0"/>
              <a:ext cx="422" cy="337"/>
              <a:chOff x="0" y="0"/>
              <a:chExt cx="422" cy="337"/>
            </a:xfrm>
          </p:grpSpPr>
          <p:sp>
            <p:nvSpPr>
              <p:cNvPr id="2097" name="Freeform 41"/>
              <p:cNvSpPr>
                <a:spLocks/>
              </p:cNvSpPr>
              <p:nvPr/>
            </p:nvSpPr>
            <p:spPr bwMode="auto">
              <a:xfrm>
                <a:off x="306" y="0"/>
                <a:ext cx="116" cy="11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2700" cap="flat" cmpd="sng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Freeform 42"/>
              <p:cNvSpPr>
                <a:spLocks/>
              </p:cNvSpPr>
              <p:nvPr/>
            </p:nvSpPr>
            <p:spPr bwMode="auto">
              <a:xfrm>
                <a:off x="90" y="66"/>
                <a:ext cx="273" cy="228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9525" cap="flat" cmpd="sng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Freeform 43"/>
              <p:cNvSpPr>
                <a:spLocks/>
              </p:cNvSpPr>
              <p:nvPr/>
            </p:nvSpPr>
            <p:spPr bwMode="auto">
              <a:xfrm>
                <a:off x="90" y="0"/>
                <a:ext cx="228" cy="23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38039"/>
                </a:srgbClr>
              </a:solidFill>
              <a:ln w="9525" cap="flat" cmpd="sng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Freeform 44"/>
              <p:cNvSpPr>
                <a:spLocks/>
              </p:cNvSpPr>
              <p:nvPr/>
            </p:nvSpPr>
            <p:spPr bwMode="auto">
              <a:xfrm>
                <a:off x="135" y="105"/>
                <a:ext cx="281" cy="189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38039"/>
                </a:srgbClr>
              </a:solidFill>
              <a:ln w="9525" cap="flat" cmpd="sng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Freeform 45"/>
              <p:cNvSpPr>
                <a:spLocks/>
              </p:cNvSpPr>
              <p:nvPr/>
            </p:nvSpPr>
            <p:spPr bwMode="auto">
              <a:xfrm>
                <a:off x="21" y="168"/>
                <a:ext cx="161" cy="163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9525" cap="flat" cmpd="sng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Freeform 46"/>
              <p:cNvSpPr>
                <a:spLocks/>
              </p:cNvSpPr>
              <p:nvPr/>
            </p:nvSpPr>
            <p:spPr bwMode="auto">
              <a:xfrm>
                <a:off x="0" y="304"/>
                <a:ext cx="39" cy="33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7"/>
              <p:cNvSpPr>
                <a:spLocks noChangeShapeType="1"/>
              </p:cNvSpPr>
              <p:nvPr/>
            </p:nvSpPr>
            <p:spPr bwMode="auto">
              <a:xfrm flipV="1">
                <a:off x="29" y="234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8"/>
              <p:cNvSpPr>
                <a:spLocks noChangeShapeType="1"/>
              </p:cNvSpPr>
              <p:nvPr/>
            </p:nvSpPr>
            <p:spPr bwMode="auto">
              <a:xfrm flipV="1">
                <a:off x="38" y="291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607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Oval 49"/>
              <p:cNvSpPr>
                <a:spLocks noChangeArrowheads="1"/>
              </p:cNvSpPr>
              <p:nvPr/>
            </p:nvSpPr>
            <p:spPr bwMode="auto">
              <a:xfrm rot="1507387">
                <a:off x="348" y="39"/>
                <a:ext cx="43" cy="27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ym typeface="Arial" charset="0"/>
                </a:endParaRPr>
              </a:p>
            </p:txBody>
          </p:sp>
        </p:grpSp>
        <p:sp>
          <p:nvSpPr>
            <p:cNvPr id="2096" name="Freeform 50"/>
            <p:cNvSpPr>
              <a:spLocks/>
            </p:cNvSpPr>
            <p:nvPr/>
          </p:nvSpPr>
          <p:spPr bwMode="auto">
            <a:xfrm>
              <a:off x="134" y="312"/>
              <a:ext cx="80" cy="7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8" name="Group 34"/>
          <p:cNvGrpSpPr>
            <a:grpSpLocks/>
          </p:cNvGrpSpPr>
          <p:nvPr/>
        </p:nvGrpSpPr>
        <p:grpSpPr bwMode="auto">
          <a:xfrm>
            <a:off x="714375" y="3500438"/>
            <a:ext cx="2971800" cy="1606550"/>
            <a:chOff x="0" y="0"/>
            <a:chExt cx="2971794" cy="1606550"/>
          </a:xfrm>
        </p:grpSpPr>
        <p:grpSp>
          <p:nvGrpSpPr>
            <p:cNvPr id="2064" name="Group 35"/>
            <p:cNvGrpSpPr>
              <a:grpSpLocks/>
            </p:cNvGrpSpPr>
            <p:nvPr/>
          </p:nvGrpSpPr>
          <p:grpSpPr bwMode="auto">
            <a:xfrm>
              <a:off x="1295397" y="0"/>
              <a:ext cx="1676397" cy="1093788"/>
              <a:chOff x="0" y="0"/>
              <a:chExt cx="618" cy="403"/>
            </a:xfrm>
          </p:grpSpPr>
          <p:sp>
            <p:nvSpPr>
              <p:cNvPr id="2076" name="Freeform 36"/>
              <p:cNvSpPr>
                <a:spLocks/>
              </p:cNvSpPr>
              <p:nvPr/>
            </p:nvSpPr>
            <p:spPr bwMode="auto">
              <a:xfrm>
                <a:off x="0" y="181"/>
                <a:ext cx="81" cy="8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Freeform 37"/>
              <p:cNvSpPr>
                <a:spLocks/>
              </p:cNvSpPr>
              <p:nvPr/>
            </p:nvSpPr>
            <p:spPr bwMode="auto">
              <a:xfrm>
                <a:off x="0" y="316"/>
                <a:ext cx="81" cy="8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Freeform 38"/>
              <p:cNvSpPr>
                <a:spLocks/>
              </p:cNvSpPr>
              <p:nvPr/>
            </p:nvSpPr>
            <p:spPr bwMode="auto">
              <a:xfrm>
                <a:off x="136" y="177"/>
                <a:ext cx="80" cy="79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" name="Freeform 39"/>
              <p:cNvSpPr>
                <a:spLocks/>
              </p:cNvSpPr>
              <p:nvPr/>
            </p:nvSpPr>
            <p:spPr bwMode="auto">
              <a:xfrm>
                <a:off x="148" y="184"/>
                <a:ext cx="60" cy="62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80" name="Group 40"/>
              <p:cNvGrpSpPr>
                <a:grpSpLocks/>
              </p:cNvGrpSpPr>
              <p:nvPr/>
            </p:nvGrpSpPr>
            <p:grpSpPr bwMode="auto">
              <a:xfrm>
                <a:off x="196" y="0"/>
                <a:ext cx="422" cy="337"/>
                <a:chOff x="0" y="0"/>
                <a:chExt cx="422" cy="337"/>
              </a:xfrm>
            </p:grpSpPr>
            <p:sp>
              <p:nvSpPr>
                <p:cNvPr id="2082" name="Freeform 41"/>
                <p:cNvSpPr>
                  <a:spLocks/>
                </p:cNvSpPr>
                <p:nvPr/>
              </p:nvSpPr>
              <p:spPr bwMode="auto">
                <a:xfrm>
                  <a:off x="306" y="0"/>
                  <a:ext cx="116" cy="117"/>
                </a:xfrm>
                <a:custGeom>
                  <a:avLst/>
                  <a:gdLst/>
                  <a:ahLst/>
                  <a:cxnLst/>
                  <a:rect l="0" t="0" r="0" b="0"/>
                  <a:pathLst/>
                </a:custGeom>
                <a:noFill/>
                <a:ln w="12700" cap="flat" cmpd="sng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3" name="Freeform 42"/>
                <p:cNvSpPr>
                  <a:spLocks/>
                </p:cNvSpPr>
                <p:nvPr/>
              </p:nvSpPr>
              <p:spPr bwMode="auto">
                <a:xfrm>
                  <a:off x="90" y="66"/>
                  <a:ext cx="273" cy="228"/>
                </a:xfrm>
                <a:custGeom>
                  <a:avLst/>
                  <a:gdLst/>
                  <a:ahLst/>
                  <a:cxnLst/>
                  <a:rect l="0" t="0" r="0" b="0"/>
                  <a:pathLst/>
                </a:custGeom>
                <a:noFill/>
                <a:ln w="9525" cap="flat" cmpd="sng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4" name="Freeform 43"/>
                <p:cNvSpPr>
                  <a:spLocks/>
                </p:cNvSpPr>
                <p:nvPr/>
              </p:nvSpPr>
              <p:spPr bwMode="auto">
                <a:xfrm>
                  <a:off x="90" y="0"/>
                  <a:ext cx="228" cy="237"/>
                </a:xfrm>
                <a:custGeom>
                  <a:avLst/>
                  <a:gdLst/>
                  <a:ahLst/>
                  <a:cxnLst/>
                  <a:rect l="0" t="0" r="0" b="0"/>
                  <a:pathLst/>
                </a:custGeom>
                <a:solidFill>
                  <a:srgbClr val="FFFFFF">
                    <a:alpha val="38039"/>
                  </a:srgbClr>
                </a:solidFill>
                <a:ln w="9525" cap="flat" cmpd="sng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44"/>
                <p:cNvSpPr>
                  <a:spLocks/>
                </p:cNvSpPr>
                <p:nvPr/>
              </p:nvSpPr>
              <p:spPr bwMode="auto">
                <a:xfrm>
                  <a:off x="135" y="105"/>
                  <a:ext cx="281" cy="189"/>
                </a:xfrm>
                <a:custGeom>
                  <a:avLst/>
                  <a:gdLst/>
                  <a:ahLst/>
                  <a:cxnLst/>
                  <a:rect l="0" t="0" r="0" b="0"/>
                  <a:pathLst/>
                </a:custGeom>
                <a:solidFill>
                  <a:srgbClr val="FFFFFF">
                    <a:alpha val="38039"/>
                  </a:srgbClr>
                </a:solidFill>
                <a:ln w="9525" cap="flat" cmpd="sng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6" name="Freeform 45"/>
                <p:cNvSpPr>
                  <a:spLocks/>
                </p:cNvSpPr>
                <p:nvPr/>
              </p:nvSpPr>
              <p:spPr bwMode="auto">
                <a:xfrm>
                  <a:off x="21" y="168"/>
                  <a:ext cx="161" cy="163"/>
                </a:xfrm>
                <a:custGeom>
                  <a:avLst/>
                  <a:gdLst/>
                  <a:ahLst/>
                  <a:cxnLst/>
                  <a:rect l="0" t="0" r="0" b="0"/>
                  <a:pathLst/>
                </a:custGeom>
                <a:noFill/>
                <a:ln w="9525" cap="flat" cmpd="sng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46"/>
                <p:cNvSpPr>
                  <a:spLocks/>
                </p:cNvSpPr>
                <p:nvPr/>
              </p:nvSpPr>
              <p:spPr bwMode="auto">
                <a:xfrm>
                  <a:off x="0" y="304"/>
                  <a:ext cx="39" cy="33"/>
                </a:xfrm>
                <a:custGeom>
                  <a:avLst/>
                  <a:gdLst/>
                  <a:ahLst/>
                  <a:cxnLst/>
                  <a:rect l="0" t="0" r="0" b="0"/>
                  <a:pathLst/>
                </a:custGeom>
                <a:solidFill>
                  <a:srgbClr val="FFFFFF">
                    <a:alpha val="3803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" y="234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8" y="291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6078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0" name="Oval 49"/>
                <p:cNvSpPr>
                  <a:spLocks noChangeArrowheads="1"/>
                </p:cNvSpPr>
                <p:nvPr/>
              </p:nvSpPr>
              <p:spPr bwMode="auto">
                <a:xfrm rot="1507387">
                  <a:off x="348" y="39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803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ym typeface="Arial" charset="0"/>
                  </a:endParaRPr>
                </a:p>
              </p:txBody>
            </p:sp>
          </p:grpSp>
          <p:sp>
            <p:nvSpPr>
              <p:cNvPr id="2081" name="Freeform 50"/>
              <p:cNvSpPr>
                <a:spLocks/>
              </p:cNvSpPr>
              <p:nvPr/>
            </p:nvSpPr>
            <p:spPr bwMode="auto">
              <a:xfrm>
                <a:off x="134" y="312"/>
                <a:ext cx="80" cy="79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5" name="Group 51"/>
            <p:cNvGrpSpPr>
              <a:grpSpLocks/>
            </p:cNvGrpSpPr>
            <p:nvPr/>
          </p:nvGrpSpPr>
          <p:grpSpPr bwMode="auto">
            <a:xfrm>
              <a:off x="0" y="720725"/>
              <a:ext cx="1870075" cy="885825"/>
              <a:chOff x="0" y="0"/>
              <a:chExt cx="3946" cy="1960"/>
            </a:xfrm>
          </p:grpSpPr>
          <p:sp>
            <p:nvSpPr>
              <p:cNvPr id="2066" name="Freeform 25"/>
              <p:cNvSpPr>
                <a:spLocks/>
              </p:cNvSpPr>
              <p:nvPr/>
            </p:nvSpPr>
            <p:spPr bwMode="auto">
              <a:xfrm>
                <a:off x="0" y="0"/>
                <a:ext cx="3920" cy="1720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6"/>
              <p:cNvSpPr>
                <a:spLocks/>
              </p:cNvSpPr>
              <p:nvPr/>
            </p:nvSpPr>
            <p:spPr bwMode="auto">
              <a:xfrm>
                <a:off x="1728" y="1000"/>
                <a:ext cx="2218" cy="960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7"/>
              <p:cNvSpPr>
                <a:spLocks/>
              </p:cNvSpPr>
              <p:nvPr/>
            </p:nvSpPr>
            <p:spPr bwMode="auto">
              <a:xfrm>
                <a:off x="96" y="1448"/>
                <a:ext cx="1584" cy="392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8"/>
              <p:cNvSpPr>
                <a:spLocks/>
              </p:cNvSpPr>
              <p:nvPr/>
            </p:nvSpPr>
            <p:spPr bwMode="auto">
              <a:xfrm>
                <a:off x="1632" y="1448"/>
                <a:ext cx="1731" cy="344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9"/>
              <p:cNvSpPr>
                <a:spLocks/>
              </p:cNvSpPr>
              <p:nvPr/>
            </p:nvSpPr>
            <p:spPr bwMode="auto">
              <a:xfrm>
                <a:off x="3288" y="1096"/>
                <a:ext cx="504" cy="672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30"/>
              <p:cNvSpPr>
                <a:spLocks/>
              </p:cNvSpPr>
              <p:nvPr/>
            </p:nvSpPr>
            <p:spPr bwMode="auto">
              <a:xfrm>
                <a:off x="2272" y="844"/>
                <a:ext cx="1081" cy="301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31"/>
              <p:cNvSpPr>
                <a:spLocks/>
              </p:cNvSpPr>
              <p:nvPr/>
            </p:nvSpPr>
            <p:spPr bwMode="auto">
              <a:xfrm rot="-136485">
                <a:off x="2372" y="532"/>
                <a:ext cx="1081" cy="301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32"/>
              <p:cNvSpPr>
                <a:spLocks/>
              </p:cNvSpPr>
              <p:nvPr/>
            </p:nvSpPr>
            <p:spPr bwMode="auto">
              <a:xfrm>
                <a:off x="788" y="544"/>
                <a:ext cx="1013" cy="171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33"/>
              <p:cNvSpPr>
                <a:spLocks/>
              </p:cNvSpPr>
              <p:nvPr/>
            </p:nvSpPr>
            <p:spPr bwMode="auto">
              <a:xfrm>
                <a:off x="652" y="792"/>
                <a:ext cx="1013" cy="171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34"/>
              <p:cNvSpPr>
                <a:spLocks/>
              </p:cNvSpPr>
              <p:nvPr/>
            </p:nvSpPr>
            <p:spPr bwMode="auto">
              <a:xfrm>
                <a:off x="452" y="1092"/>
                <a:ext cx="1057" cy="155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9" name="Text Box 56"/>
          <p:cNvSpPr>
            <a:spLocks noChangeArrowheads="1"/>
          </p:cNvSpPr>
          <p:nvPr/>
        </p:nvSpPr>
        <p:spPr bwMode="auto">
          <a:xfrm>
            <a:off x="5553075" y="4656138"/>
            <a:ext cx="332105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sym typeface="Times New Roman" pitchFamily="18" charset="0"/>
              </a:rPr>
              <a:t>导师： </a:t>
            </a:r>
            <a:r>
              <a:rPr lang="zh-CN" altLang="en-US" sz="2400" b="1" dirty="0" smtClean="0">
                <a:latin typeface="Times New Roman" pitchFamily="18" charset="0"/>
                <a:sym typeface="Times New Roman" pitchFamily="18" charset="0"/>
              </a:rPr>
              <a:t>徐</a:t>
            </a:r>
            <a:r>
              <a:rPr lang="zh-CN" altLang="en-US" sz="2400" b="1" dirty="0">
                <a:latin typeface="Times New Roman" pitchFamily="18" charset="0"/>
                <a:sym typeface="Times New Roman" pitchFamily="18" charset="0"/>
              </a:rPr>
              <a:t>科</a:t>
            </a:r>
            <a:endParaRPr lang="en-US" altLang="zh-CN" sz="2400" b="1" dirty="0"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sym typeface="Times New Roman" pitchFamily="18" charset="0"/>
              </a:rPr>
              <a:t>姓名： 杨</a:t>
            </a:r>
            <a:r>
              <a:rPr lang="zh-CN" altLang="en-US" sz="2400" b="1" dirty="0">
                <a:latin typeface="Times New Roman" pitchFamily="18" charset="0"/>
                <a:sym typeface="Times New Roman" pitchFamily="18" charset="0"/>
              </a:rPr>
              <a:t>亚男</a:t>
            </a:r>
            <a:endParaRPr lang="en-US" altLang="zh-CN" sz="2400" b="1" dirty="0"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sym typeface="Times New Roman" pitchFamily="18" charset="0"/>
              </a:rPr>
              <a:t>学号</a:t>
            </a:r>
            <a:r>
              <a:rPr lang="zh-CN" altLang="en-US" sz="2400" b="1" dirty="0" smtClean="0">
                <a:latin typeface="Times New Roman" pitchFamily="18" charset="0"/>
                <a:sym typeface="Times New Roman" pitchFamily="18" charset="0"/>
              </a:rPr>
              <a:t>：  s</a:t>
            </a:r>
            <a:r>
              <a:rPr lang="zh-CN" altLang="en-US" sz="2400" b="1" dirty="0">
                <a:latin typeface="Times New Roman" pitchFamily="18" charset="0"/>
                <a:sym typeface="Times New Roman" pitchFamily="18" charset="0"/>
              </a:rPr>
              <a:t>20141479</a:t>
            </a:r>
            <a:endParaRPr lang="en-US" altLang="zh-CN" sz="2400" b="1" dirty="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6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00875" y="6346825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4399B41D-D501-4BB7-B96D-FD05735A4C58}" type="slidenum">
              <a:rPr lang="zh-CN" altLang="en-US">
                <a:cs typeface="Arial" charset="0"/>
              </a:rPr>
              <a:pPr eaLnBrk="1" hangingPunct="1">
                <a:buFont typeface="Arial" charset="0"/>
                <a:buNone/>
              </a:pPr>
              <a:t>1</a:t>
            </a:fld>
            <a:endParaRPr lang="en-US" altLang="zh-CN" sz="1800">
              <a:cs typeface="Arial" charset="0"/>
            </a:endParaRPr>
          </a:p>
        </p:txBody>
      </p:sp>
      <p:sp>
        <p:nvSpPr>
          <p:cNvPr id="2062" name="矩形 1"/>
          <p:cNvSpPr>
            <a:spLocks noChangeArrowheads="1"/>
          </p:cNvSpPr>
          <p:nvPr/>
        </p:nvSpPr>
        <p:spPr bwMode="auto">
          <a:xfrm>
            <a:off x="-19050" y="1679575"/>
            <a:ext cx="9190038" cy="26114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63" name="标题 1"/>
          <p:cNvSpPr>
            <a:spLocks noChangeArrowheads="1"/>
          </p:cNvSpPr>
          <p:nvPr/>
        </p:nvSpPr>
        <p:spPr bwMode="auto">
          <a:xfrm>
            <a:off x="-34925" y="2206625"/>
            <a:ext cx="91424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非下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采样剪切波变换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在金属表面缺陷识别中的应用研究</a:t>
            </a:r>
            <a:endParaRPr lang="zh-CN" altLang="en-US" dirty="0"/>
          </a:p>
        </p:txBody>
      </p:sp>
      <p:pic>
        <p:nvPicPr>
          <p:cNvPr id="59" name="Picture 13" descr="C:\Users\Administrator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7" y="0"/>
            <a:ext cx="3563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38150" y="21486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C:\Users\Administrator\Desktop\边缘检测图像\原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75" y="1076472"/>
            <a:ext cx="2294890" cy="229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I:\打印\edges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91" y="1076472"/>
            <a:ext cx="2296800" cy="2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Administrator\Desktop\边缘检测图像\含噪原图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75" y="3994785"/>
            <a:ext cx="2296800" cy="2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I:\打印\edges1.b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91" y="3994785"/>
            <a:ext cx="2296800" cy="22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884901" y="343664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NSST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2894" y="4613576"/>
            <a:ext cx="164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检测效果明显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20840" y="1951388"/>
            <a:ext cx="185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边缘清晰、明确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72791" y="343664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原始图像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2791" y="624522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含噪</a:t>
            </a:r>
            <a:r>
              <a:rPr lang="zh-CN" altLang="zh-CN" dirty="0" smtClean="0"/>
              <a:t>图像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09450" y="626375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NSST</a:t>
            </a:r>
            <a:endParaRPr lang="zh-CN" altLang="en-US" dirty="0"/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1759" y="104370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非下采样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Shearlet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的边缘检测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效果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58" descr="showAttachment?eid=13268721234117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4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图片 2" descr="I:\打印\13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6" y="1642432"/>
            <a:ext cx="1631702" cy="16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I:\打印\sample_edge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13" y="1642433"/>
            <a:ext cx="1631702" cy="16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2017" y="12832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金属表面缺陷边缘检测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58" descr="showAttachment?eid=13268721234117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 descr="C:\Users\Administrator\Documents\Tencent Files\1218245420\FileRecv\MobileFile\A.b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42431"/>
            <a:ext cx="1631702" cy="16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图片 22" descr="说明: C:\Users\Administrator\Desktop\实验图\107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6" y="3822700"/>
            <a:ext cx="1631702" cy="16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13" y="3822700"/>
            <a:ext cx="1630800" cy="16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1841" y="5721459"/>
            <a:ext cx="140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边缘检测图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9472" y="5721459"/>
            <a:ext cx="168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铸坯裂纹原图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8562" y="5706469"/>
            <a:ext cx="16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处理效果图</a:t>
            </a:r>
            <a:endParaRPr lang="zh-CN" altLang="en-US" dirty="0"/>
          </a:p>
        </p:txBody>
      </p:sp>
      <p:pic>
        <p:nvPicPr>
          <p:cNvPr id="14339" name="Picture 3" descr="I:\打印\I1_处理1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23602"/>
            <a:ext cx="1630800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036694" y="117773"/>
            <a:ext cx="4279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边缘检测缺陷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识别实验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1201088"/>
            <a:ext cx="78226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实验对象：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铸坯和中厚板的线状缺陷</a:t>
            </a:r>
            <a:r>
              <a:rPr lang="en-US" altLang="zh-CN" sz="2000" dirty="0"/>
              <a:t>——</a:t>
            </a:r>
            <a:r>
              <a:rPr lang="zh-CN" altLang="en-US" sz="2000" dirty="0"/>
              <a:t>裂纹、划伤</a:t>
            </a:r>
            <a:endParaRPr lang="en-US" altLang="zh-CN" sz="2000" dirty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实验思路：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根据处理的</a:t>
            </a:r>
            <a:r>
              <a:rPr lang="en-US" altLang="zh-CN" sz="2000" dirty="0" smtClean="0"/>
              <a:t>NSST</a:t>
            </a:r>
            <a:r>
              <a:rPr lang="zh-CN" altLang="en-US" sz="2000" dirty="0" smtClean="0"/>
              <a:t>的边缘缺陷效果图，通过设置合适的阈值，判断样本是正常还是缺陷。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r>
              <a:rPr lang="zh-CN" altLang="en-US" sz="2400" b="1" dirty="0" smtClean="0"/>
              <a:t>阈值确定：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在样本的二值图像当中，找到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的区域，即缺陷边缘区域。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5280" y="1360339"/>
                <a:ext cx="7924801" cy="386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实验评价指标</a:t>
                </a:r>
                <a:endParaRPr lang="en-US" altLang="zh-CN" sz="2400" b="1" dirty="0" smtClean="0"/>
              </a:p>
              <a:p>
                <a:endParaRPr lang="en-US" altLang="zh-CN" sz="2000" b="1" dirty="0" smtClean="0"/>
              </a:p>
              <a:p>
                <a:pPr algn="ctr"/>
                <a:r>
                  <a:rPr lang="zh-CN" altLang="en-US" sz="2000" dirty="0" smtClean="0"/>
                  <a:t>准确率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𝐴𝐶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pPr algn="ctr"/>
                <a:endParaRPr lang="en-US" altLang="zh-CN" sz="2000" dirty="0" smtClean="0"/>
              </a:p>
              <a:p>
                <a:pPr algn="ctr"/>
                <a:r>
                  <a:rPr lang="zh-CN" altLang="en-US" sz="2000" dirty="0" smtClean="0"/>
                  <a:t>漏检率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𝐹𝑃𝑅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𝐹𝑃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pPr algn="ctr"/>
                <a:endParaRPr lang="en-US" altLang="zh-CN" sz="2000" dirty="0" smtClean="0"/>
              </a:p>
              <a:p>
                <a:pPr algn="ctr"/>
                <a:r>
                  <a:rPr lang="zh-CN" altLang="en-US" sz="2000" dirty="0"/>
                  <a:t>误检</a:t>
                </a:r>
                <a:r>
                  <a:rPr lang="zh-CN" altLang="en-US" sz="2000" dirty="0" smtClean="0"/>
                  <a:t>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𝐹𝑁𝑅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𝐹𝑁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𝐹𝑁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dirty="0"/>
                  <a:t>注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为合格样品数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为缺陷样品数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𝑇𝑁</m:t>
                    </m:r>
                  </m:oMath>
                </a14:m>
                <a:r>
                  <a:rPr lang="zh-CN" altLang="en-US" dirty="0" smtClean="0"/>
                  <a:t>分别</a:t>
                </a:r>
                <a:r>
                  <a:rPr lang="zh-CN" altLang="en-US" dirty="0"/>
                  <a:t>为被准确检测为合格和缺陷的样品数。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𝐹𝑃</m:t>
                    </m:r>
                  </m:oMath>
                </a14:m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𝐹𝑁</m:t>
                    </m:r>
                  </m:oMath>
                </a14:m>
                <a:r>
                  <a:rPr lang="zh-CN" altLang="en-US" dirty="0" smtClean="0"/>
                  <a:t>分别</a:t>
                </a:r>
                <a:r>
                  <a:rPr lang="zh-CN" altLang="en-US" dirty="0"/>
                  <a:t>为被误检为合格和缺陷的样品数。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0" y="1360339"/>
                <a:ext cx="7924801" cy="3865482"/>
              </a:xfrm>
              <a:prstGeom prst="rect">
                <a:avLst/>
              </a:prstGeom>
              <a:blipFill rotWithShape="1">
                <a:blip r:embed="rId2"/>
                <a:stretch>
                  <a:fillRect l="-1154" t="-1735" b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58" descr="showAttachment?eid=13268721234117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823323" y="100635"/>
            <a:ext cx="5320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边缘提取缺陷识别实验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3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964484"/>
              </p:ext>
            </p:extLst>
          </p:nvPr>
        </p:nvGraphicFramePr>
        <p:xfrm>
          <a:off x="600076" y="1503350"/>
          <a:ext cx="7585075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文档" r:id="rId3" imgW="5475584" imgH="1195471" progId="Word.Document.12">
                  <p:embed/>
                </p:oleObj>
              </mc:Choice>
              <mc:Fallback>
                <p:oleObj name="文档" r:id="rId3" imgW="5475584" imgH="1195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76" y="1503350"/>
                        <a:ext cx="7585075" cy="164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22215"/>
              </p:ext>
            </p:extLst>
          </p:nvPr>
        </p:nvGraphicFramePr>
        <p:xfrm>
          <a:off x="730226" y="3938555"/>
          <a:ext cx="765968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文档" r:id="rId5" imgW="5475584" imgH="1195471" progId="Word.Document.12">
                  <p:embed/>
                </p:oleObj>
              </mc:Choice>
              <mc:Fallback>
                <p:oleObj name="文档" r:id="rId5" imgW="5475584" imgH="1195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226" y="3938555"/>
                        <a:ext cx="7659687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4144" y="1014948"/>
            <a:ext cx="251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铸坯裂纹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04144" y="3338182"/>
            <a:ext cx="431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铸坯划伤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4944139" y="151904"/>
            <a:ext cx="408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边缘提取缺陷识别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9311" y="5786203"/>
            <a:ext cx="702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连铸坯裂纹的准确率为</a:t>
            </a:r>
            <a:r>
              <a:rPr lang="en-US" altLang="zh-CN" sz="2000" b="1" dirty="0" smtClean="0"/>
              <a:t>82.0%</a:t>
            </a:r>
            <a:r>
              <a:rPr lang="zh-CN" altLang="en-US" sz="2000" b="1" dirty="0" smtClean="0"/>
              <a:t>，划伤的准确率为</a:t>
            </a:r>
            <a:r>
              <a:rPr lang="en-US" altLang="zh-CN" sz="2000" b="1" dirty="0" smtClean="0"/>
              <a:t>84.5%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35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16855"/>
              </p:ext>
            </p:extLst>
          </p:nvPr>
        </p:nvGraphicFramePr>
        <p:xfrm>
          <a:off x="596891" y="1237111"/>
          <a:ext cx="7646400" cy="166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文档" r:id="rId3" imgW="5475584" imgH="1198716" progId="Word.Document.12">
                  <p:embed/>
                </p:oleObj>
              </mc:Choice>
              <mc:Fallback>
                <p:oleObj name="文档" r:id="rId3" imgW="5475584" imgH="1198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891" y="1237111"/>
                        <a:ext cx="7646400" cy="1664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33957"/>
              </p:ext>
            </p:extLst>
          </p:nvPr>
        </p:nvGraphicFramePr>
        <p:xfrm>
          <a:off x="472732" y="3644444"/>
          <a:ext cx="7598345" cy="174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文档" r:id="rId5" imgW="5475584" imgH="1195471" progId="Word.Document.12">
                  <p:embed/>
                </p:oleObj>
              </mc:Choice>
              <mc:Fallback>
                <p:oleObj name="文档" r:id="rId5" imgW="5475584" imgH="1195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732" y="3644444"/>
                        <a:ext cx="7598345" cy="174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322271" y="324433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中厚板划伤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1322271" y="86777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中厚板裂纹</a:t>
            </a:r>
            <a:endParaRPr lang="zh-CN" altLang="en-US" sz="20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9559" y="5556168"/>
            <a:ext cx="702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中厚板裂纹的准确率为</a:t>
            </a:r>
            <a:r>
              <a:rPr lang="en-US" altLang="zh-CN" sz="2000" b="1" dirty="0" smtClean="0"/>
              <a:t>86.5%</a:t>
            </a:r>
            <a:r>
              <a:rPr lang="zh-CN" altLang="en-US" sz="2000" b="1" dirty="0" smtClean="0"/>
              <a:t>，划伤的准确率为</a:t>
            </a:r>
            <a:r>
              <a:rPr lang="en-US" altLang="zh-CN" sz="2000" b="1" dirty="0" smtClean="0"/>
              <a:t>79.5%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5056021" y="117773"/>
            <a:ext cx="408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边缘提取缺陷识别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9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11144" y="168073"/>
            <a:ext cx="5032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r" eaLnBrk="0" hangingPunct="0"/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特征提取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缺陷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识别应用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349" y="2770827"/>
            <a:ext cx="8437871" cy="829164"/>
            <a:chOff x="706129" y="2771743"/>
            <a:chExt cx="8437871" cy="82916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6393020" y="3201402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706129" y="2771743"/>
              <a:ext cx="8437871" cy="829164"/>
              <a:chOff x="706129" y="2771743"/>
              <a:chExt cx="8437871" cy="8291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641776" y="2984171"/>
                <a:ext cx="1502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分类结果</a:t>
                </a:r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36545" y="2771743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NSST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分解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1280452" y="3185409"/>
                <a:ext cx="14401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475678" y="2782504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00"/>
                    </a:solidFill>
                  </a:rPr>
                  <a:t>提取均值、方差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3366943" y="3187242"/>
                <a:ext cx="1741651" cy="141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06129" y="300074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图像</a:t>
                </a:r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20612" y="300074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子图</a:t>
                </a:r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24317" y="2956409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00"/>
                    </a:solidFill>
                  </a:rPr>
                  <a:t>特征矩阵</a:t>
                </a:r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34581" y="2782504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KLPP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降维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617937" y="3231575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SVM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分类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750701" y="4149401"/>
            <a:ext cx="381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NSST</a:t>
            </a:r>
            <a:r>
              <a:rPr lang="zh-CN" altLang="en-US" dirty="0" smtClean="0">
                <a:solidFill>
                  <a:srgbClr val="000000"/>
                </a:solidFill>
              </a:rPr>
              <a:t>特征提取方法方法示意图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5359" y="1911139"/>
            <a:ext cx="151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分解尺度</a:t>
            </a:r>
            <a:endParaRPr lang="en-US" altLang="zh-CN" dirty="0" smtClean="0"/>
          </a:p>
          <a:p>
            <a:r>
              <a:rPr lang="zh-CN" altLang="en-US" dirty="0" smtClean="0"/>
              <a:t>分解方向数</a:t>
            </a:r>
            <a:endParaRPr lang="zh-CN" altLang="en-US" dirty="0"/>
          </a:p>
        </p:txBody>
      </p:sp>
      <p:sp>
        <p:nvSpPr>
          <p:cNvPr id="8" name="上箭头 7"/>
          <p:cNvSpPr/>
          <p:nvPr/>
        </p:nvSpPr>
        <p:spPr bwMode="auto">
          <a:xfrm>
            <a:off x="1841395" y="2443397"/>
            <a:ext cx="205072" cy="338191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1020" y="135937"/>
            <a:ext cx="5732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algn="r" eaLnBrk="0" hangingPunct="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在铸坯表面缺陷识别中的应用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28" y="1503724"/>
            <a:ext cx="793205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en-US" sz="2000" b="1" dirty="0"/>
              <a:t>连铸坯表面图像</a:t>
            </a:r>
            <a:r>
              <a:rPr lang="zh-CN" altLang="en-US" sz="2000" b="1" dirty="0" smtClean="0"/>
              <a:t>特点：</a:t>
            </a:r>
            <a:endParaRPr lang="zh-CN" altLang="en-US" sz="2000" b="1" dirty="0"/>
          </a:p>
          <a:p>
            <a:r>
              <a:rPr lang="zh-CN" altLang="en-US" dirty="0" smtClean="0">
                <a:cs typeface="Arial" charset="0"/>
              </a:rPr>
              <a:t> </a:t>
            </a:r>
            <a:endParaRPr lang="en-US" altLang="zh-CN" dirty="0" smtClean="0">
              <a:cs typeface="Arial" charset="0"/>
            </a:endParaRPr>
          </a:p>
          <a:p>
            <a:r>
              <a:rPr lang="zh-CN" altLang="en-US" dirty="0" smtClean="0">
                <a:cs typeface="Arial" charset="0"/>
              </a:rPr>
              <a:t> 背景</a:t>
            </a:r>
            <a:r>
              <a:rPr lang="zh-CN" altLang="en-US" dirty="0">
                <a:cs typeface="Arial" charset="0"/>
              </a:rPr>
              <a:t>复杂，表面</a:t>
            </a:r>
            <a:r>
              <a:rPr lang="zh-CN" altLang="en-US" dirty="0" smtClean="0">
                <a:cs typeface="Arial" charset="0"/>
              </a:rPr>
              <a:t>粗糙</a:t>
            </a:r>
            <a:endParaRPr lang="en-US" altLang="zh-CN" dirty="0" smtClean="0">
              <a:cs typeface="Arial" charset="0"/>
            </a:endParaRPr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表面缺陷</a:t>
            </a:r>
            <a:r>
              <a:rPr lang="zh-CN" altLang="zh-CN" dirty="0"/>
              <a:t>大致可以划分为裂纹</a:t>
            </a:r>
            <a:r>
              <a:rPr lang="zh-CN" altLang="zh-CN" dirty="0" smtClean="0"/>
              <a:t>、压</a:t>
            </a:r>
            <a:r>
              <a:rPr lang="zh-CN" altLang="zh-CN" dirty="0"/>
              <a:t>痕、划伤、</a:t>
            </a:r>
            <a:r>
              <a:rPr lang="zh-CN" altLang="zh-CN" dirty="0" smtClean="0"/>
              <a:t>凹坑</a:t>
            </a:r>
            <a:r>
              <a:rPr lang="zh-CN" altLang="en-US" dirty="0" smtClean="0"/>
              <a:t>。</a:t>
            </a:r>
            <a:endParaRPr lang="zh-CN" altLang="en-US" dirty="0">
              <a:cs typeface="Arial" charset="0"/>
            </a:endParaRPr>
          </a:p>
          <a:p>
            <a:endParaRPr lang="en-US" altLang="zh-CN" dirty="0"/>
          </a:p>
        </p:txBody>
      </p:sp>
      <p:pic>
        <p:nvPicPr>
          <p:cNvPr id="7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6228" y="3025625"/>
            <a:ext cx="215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zh-CN" altLang="en-US" b="1" dirty="0"/>
              <a:t>连铸坯图像样本库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10130"/>
              </p:ext>
            </p:extLst>
          </p:nvPr>
        </p:nvGraphicFramePr>
        <p:xfrm>
          <a:off x="869430" y="3702791"/>
          <a:ext cx="6788700" cy="1012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360"/>
                <a:gridCol w="879623"/>
                <a:gridCol w="997524"/>
                <a:gridCol w="997524"/>
                <a:gridCol w="984088"/>
                <a:gridCol w="1064696"/>
                <a:gridCol w="890885"/>
              </a:tblGrid>
              <a:tr h="505543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zh-CN" sz="16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裂纹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压痕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划伤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凹坑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正常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总计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647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570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300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390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1440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3000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4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0860" y="1065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实验结果分析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8" descr="showAttachment?eid=13268721234117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20673" y="600887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/>
              <a:t>基于</a:t>
            </a:r>
            <a:r>
              <a:rPr lang="en-US" altLang="zh-CN" b="1" dirty="0"/>
              <a:t>NSST</a:t>
            </a:r>
            <a:r>
              <a:rPr lang="zh-CN" altLang="zh-CN" b="1" dirty="0"/>
              <a:t>的连铸坯表面缺陷</a:t>
            </a:r>
            <a:r>
              <a:rPr lang="zh-CN" altLang="zh-CN" b="1" dirty="0" smtClean="0"/>
              <a:t>识别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965" y="1202727"/>
            <a:ext cx="6563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研究</a:t>
            </a:r>
            <a:r>
              <a:rPr lang="en-US" altLang="zh-CN" sz="2000" b="1" dirty="0" smtClean="0"/>
              <a:t>NSST</a:t>
            </a:r>
            <a:r>
              <a:rPr lang="zh-CN" altLang="zh-CN" sz="2000" b="1" dirty="0" smtClean="0"/>
              <a:t>不同参数对铸坯缺陷</a:t>
            </a:r>
            <a:r>
              <a:rPr lang="zh-CN" altLang="zh-CN" sz="2000" b="1" dirty="0"/>
              <a:t>分类</a:t>
            </a:r>
            <a:r>
              <a:rPr lang="zh-CN" altLang="zh-CN" sz="2000" b="1" dirty="0" smtClean="0"/>
              <a:t>效果</a:t>
            </a:r>
            <a:r>
              <a:rPr lang="zh-CN" altLang="en-US" sz="2000" b="1" dirty="0" smtClean="0"/>
              <a:t>的</a:t>
            </a:r>
            <a:r>
              <a:rPr lang="zh-CN" altLang="zh-CN" sz="2000" b="1" dirty="0" smtClean="0"/>
              <a:t>影响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616856" y="5279409"/>
            <a:ext cx="7792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结论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基于</a:t>
            </a:r>
            <a:r>
              <a:rPr lang="zh-CN" altLang="zh-CN" sz="2000" dirty="0"/>
              <a:t>算法的识别效果和</a:t>
            </a:r>
            <a:r>
              <a:rPr lang="zh-CN" altLang="zh-CN" sz="2000" dirty="0" smtClean="0"/>
              <a:t>运行时间</a:t>
            </a:r>
            <a:r>
              <a:rPr lang="zh-CN" altLang="en-US" sz="2000" dirty="0" smtClean="0"/>
              <a:t>考虑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选取方向参数为</a:t>
            </a:r>
            <a:r>
              <a:rPr lang="en-US" altLang="zh-CN" sz="2000" dirty="0"/>
              <a:t>[1 1 1 0 0]</a:t>
            </a:r>
            <a:r>
              <a:rPr lang="zh-CN" altLang="zh-CN" sz="2000" dirty="0"/>
              <a:t>，尺度参数为</a:t>
            </a:r>
            <a:r>
              <a:rPr lang="en-US" altLang="zh-CN" sz="2000" dirty="0"/>
              <a:t>[2 2 3 3 4]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54829"/>
              </p:ext>
            </p:extLst>
          </p:nvPr>
        </p:nvGraphicFramePr>
        <p:xfrm>
          <a:off x="732790" y="2143592"/>
          <a:ext cx="7954010" cy="296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文档" r:id="rId4" imgW="5475584" imgH="2043766" progId="Word.Document.12">
                  <p:embed/>
                </p:oleObj>
              </mc:Choice>
              <mc:Fallback>
                <p:oleObj name="文档" r:id="rId4" imgW="5475584" imgH="2043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790" y="2143592"/>
                        <a:ext cx="7954010" cy="296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1233714" y="3447735"/>
            <a:ext cx="6021525" cy="5246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9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0860" y="1065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实验结果分析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20673" y="600887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/>
              <a:t>基于</a:t>
            </a:r>
            <a:r>
              <a:rPr lang="en-US" altLang="zh-CN" b="1" dirty="0"/>
              <a:t>NSST</a:t>
            </a:r>
            <a:r>
              <a:rPr lang="zh-CN" altLang="zh-CN" b="1" dirty="0"/>
              <a:t>的连铸坯表面缺陷</a:t>
            </a:r>
            <a:r>
              <a:rPr lang="zh-CN" altLang="zh-CN" b="1" dirty="0" smtClean="0"/>
              <a:t>识别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857" y="1141128"/>
            <a:ext cx="7545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不同</a:t>
            </a:r>
            <a:r>
              <a:rPr lang="zh-CN" altLang="zh-CN" sz="2000" b="1" dirty="0" smtClean="0"/>
              <a:t>方法</a:t>
            </a:r>
            <a:r>
              <a:rPr lang="zh-CN" altLang="en-US" sz="2000" b="1" dirty="0" smtClean="0"/>
              <a:t>的</a:t>
            </a:r>
            <a:r>
              <a:rPr lang="zh-CN" altLang="zh-CN" sz="2000" b="1" dirty="0" smtClean="0"/>
              <a:t>连铸坯</a:t>
            </a:r>
            <a:r>
              <a:rPr lang="zh-CN" altLang="zh-CN" sz="2000" b="1" dirty="0"/>
              <a:t>表面缺陷分类效果</a:t>
            </a:r>
            <a:r>
              <a:rPr lang="zh-CN" altLang="zh-CN" sz="2000" b="1" dirty="0" smtClean="0"/>
              <a:t>对比</a:t>
            </a:r>
            <a:endParaRPr lang="en-US" altLang="zh-CN" sz="20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635206" y="4503507"/>
            <a:ext cx="78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结论</a:t>
            </a:r>
            <a:r>
              <a:rPr lang="zh-CN" altLang="en-US" dirty="0" smtClean="0"/>
              <a:t>：</a:t>
            </a:r>
            <a:r>
              <a:rPr lang="en-US" altLang="zh-CN" dirty="0"/>
              <a:t> NSST-KLPP</a:t>
            </a:r>
            <a:r>
              <a:rPr lang="zh-CN" altLang="zh-CN" dirty="0"/>
              <a:t>方法可以从高温连铸坯</a:t>
            </a:r>
            <a:r>
              <a:rPr lang="zh-CN" altLang="zh-CN" dirty="0" smtClean="0"/>
              <a:t>复杂</a:t>
            </a:r>
            <a:r>
              <a:rPr lang="zh-CN" altLang="zh-CN" dirty="0"/>
              <a:t>的背景中有效的</a:t>
            </a:r>
            <a:r>
              <a:rPr lang="zh-CN" altLang="zh-CN" dirty="0" smtClean="0"/>
              <a:t>把缺陷</a:t>
            </a:r>
            <a:r>
              <a:rPr lang="zh-CN" altLang="zh-CN" dirty="0"/>
              <a:t>识别</a:t>
            </a:r>
            <a:r>
              <a:rPr lang="zh-CN" altLang="zh-CN" dirty="0" smtClean="0"/>
              <a:t>出来</a:t>
            </a:r>
            <a:r>
              <a:rPr lang="zh-CN" altLang="en-US" dirty="0" smtClean="0"/>
              <a:t>，识别效果为</a:t>
            </a:r>
            <a:r>
              <a:rPr lang="en-US" altLang="zh-CN" dirty="0" smtClean="0"/>
              <a:t>92.20%</a:t>
            </a:r>
            <a:endParaRPr lang="zh-CN" alt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9" y="2233535"/>
            <a:ext cx="7604446" cy="206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5456303" y="3522687"/>
            <a:ext cx="689430" cy="49467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1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18BF9560-747B-41C3-98E9-F15480BE91C4}" type="slidenum">
              <a:rPr lang="zh-CN" altLang="en-US">
                <a:cs typeface="Arial" charset="0"/>
              </a:rPr>
              <a:pPr eaLnBrk="1" hangingPunct="1">
                <a:buFont typeface="Arial" charset="0"/>
                <a:buNone/>
              </a:pPr>
              <a:t>2</a:t>
            </a:fld>
            <a:endParaRPr lang="en-US" altLang="zh-CN" sz="1800"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3252" y="1291641"/>
            <a:ext cx="7656230" cy="40702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课题基本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情况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研究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背景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研究内容和方法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非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下采样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Shearlet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变换在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缺陷识别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中的应用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研究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结论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6690" y="106517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877" y="1508036"/>
            <a:ext cx="8583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中厚板表面图像</a:t>
            </a:r>
            <a:r>
              <a:rPr lang="zh-CN" altLang="en-US" sz="2000" b="1" dirty="0" smtClean="0"/>
              <a:t>特点</a:t>
            </a:r>
            <a:endParaRPr lang="en-US" altLang="zh-CN" sz="2000" b="1" dirty="0" smtClean="0"/>
          </a:p>
          <a:p>
            <a:endParaRPr lang="zh-CN" altLang="en-US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/>
              <a:t>缺陷图像的类型较为全面，数量较多；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/>
              <a:t>缺陷图像的背景和质量都较好，背景相对比较简单，缺陷的特征较明显。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90877" y="2889093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中厚板图像样本库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91"/>
              </p:ext>
            </p:extLst>
          </p:nvPr>
        </p:nvGraphicFramePr>
        <p:xfrm>
          <a:off x="290877" y="3441451"/>
          <a:ext cx="8707980" cy="950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315"/>
                <a:gridCol w="773245"/>
                <a:gridCol w="722811"/>
                <a:gridCol w="692923"/>
                <a:gridCol w="696686"/>
                <a:gridCol w="711200"/>
                <a:gridCol w="696686"/>
                <a:gridCol w="725714"/>
                <a:gridCol w="682172"/>
                <a:gridCol w="740228"/>
                <a:gridCol w="783772"/>
                <a:gridCol w="740228"/>
              </a:tblGrid>
              <a:tr h="43815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横向</a:t>
                      </a:r>
                      <a:r>
                        <a:rPr lang="en-US" altLang="zh-CN" sz="1600" kern="100" dirty="0" smtClean="0">
                          <a:effectLst/>
                        </a:rPr>
                        <a:t>   </a:t>
                      </a:r>
                      <a:r>
                        <a:rPr lang="zh-CN" sz="1600" kern="100" dirty="0" smtClean="0">
                          <a:effectLst/>
                        </a:rPr>
                        <a:t>划伤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横向裂纹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结疤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麻点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网纹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压痕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氧化铁皮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纵向划伤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纵向裂纹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正常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合计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1080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1948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265877" y="106518"/>
            <a:ext cx="6045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eaLnBrk="0" hangingPunct="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变换在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中厚板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表面缺陷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识别中的应用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8" descr="showAttachment?eid=13268721234117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130860" y="1065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实验结果分析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673" y="600887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/>
              <a:t>基于</a:t>
            </a:r>
            <a:r>
              <a:rPr lang="en-US" altLang="zh-CN" b="1" dirty="0"/>
              <a:t>NSST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中厚板</a:t>
            </a:r>
            <a:r>
              <a:rPr lang="zh-CN" altLang="zh-CN" b="1" dirty="0" smtClean="0"/>
              <a:t>表面缺陷识别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857" y="1129009"/>
            <a:ext cx="6398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研究</a:t>
            </a:r>
            <a:r>
              <a:rPr lang="en-US" altLang="zh-CN" sz="2000" b="1" dirty="0" smtClean="0"/>
              <a:t>NSST</a:t>
            </a:r>
            <a:r>
              <a:rPr lang="zh-CN" altLang="zh-CN" sz="2000" b="1" dirty="0" smtClean="0"/>
              <a:t>不同</a:t>
            </a:r>
            <a:r>
              <a:rPr lang="zh-CN" altLang="en-US" sz="2000" b="1" dirty="0" smtClean="0"/>
              <a:t>层数</a:t>
            </a:r>
            <a:r>
              <a:rPr lang="zh-CN" altLang="zh-CN" sz="2000" b="1" dirty="0" smtClean="0"/>
              <a:t>对</a:t>
            </a:r>
            <a:r>
              <a:rPr lang="zh-CN" altLang="en-US" sz="2000" b="1" dirty="0"/>
              <a:t>中厚板</a:t>
            </a:r>
            <a:r>
              <a:rPr lang="zh-CN" altLang="zh-CN" sz="2000" b="1" dirty="0" smtClean="0"/>
              <a:t>表面缺陷</a:t>
            </a:r>
            <a:r>
              <a:rPr lang="zh-CN" altLang="zh-CN" sz="2000" b="1" dirty="0"/>
              <a:t>分类效果</a:t>
            </a:r>
            <a:r>
              <a:rPr lang="zh-CN" altLang="zh-CN" sz="2000" b="1" dirty="0" smtClean="0"/>
              <a:t>影响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24048" y="5094446"/>
            <a:ext cx="6915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结论：</a:t>
            </a:r>
            <a:r>
              <a:rPr lang="zh-CN" altLang="en-US" dirty="0" smtClean="0"/>
              <a:t>当</a:t>
            </a:r>
            <a:r>
              <a:rPr lang="zh-CN" altLang="zh-CN" dirty="0" smtClean="0"/>
              <a:t>分解</a:t>
            </a:r>
            <a:r>
              <a:rPr lang="zh-CN" altLang="zh-CN" dirty="0"/>
              <a:t>层数为</a:t>
            </a:r>
            <a:r>
              <a:rPr lang="en-US" altLang="zh-CN" dirty="0"/>
              <a:t>5</a:t>
            </a:r>
            <a:r>
              <a:rPr lang="zh-CN" altLang="zh-CN" dirty="0"/>
              <a:t>层时，可以达到较好的识别率，为</a:t>
            </a:r>
            <a:r>
              <a:rPr lang="en-US" altLang="zh-CN" dirty="0"/>
              <a:t>95.80%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2686"/>
              </p:ext>
            </p:extLst>
          </p:nvPr>
        </p:nvGraphicFramePr>
        <p:xfrm>
          <a:off x="1069065" y="2338466"/>
          <a:ext cx="6915149" cy="217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文档" r:id="rId4" imgW="5475584" imgH="1726512" progId="Word.Document.12">
                  <p:embed/>
                </p:oleObj>
              </mc:Choice>
              <mc:Fallback>
                <p:oleObj name="文档" r:id="rId4" imgW="5475584" imgH="1726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065" y="2338466"/>
                        <a:ext cx="6915149" cy="217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5220673" y="3327816"/>
            <a:ext cx="655471" cy="46469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8" descr="showAttachment?eid=13268721234117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130860" y="1065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实验结果分析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673" y="600887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/>
              <a:t>基于</a:t>
            </a:r>
            <a:r>
              <a:rPr lang="en-US" altLang="zh-CN" b="1" dirty="0"/>
              <a:t>NSST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中厚板</a:t>
            </a:r>
            <a:r>
              <a:rPr lang="zh-CN" altLang="zh-CN" b="1" dirty="0" smtClean="0"/>
              <a:t>表面缺陷识别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857" y="1333811"/>
            <a:ext cx="6398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NSST</a:t>
            </a:r>
            <a:r>
              <a:rPr lang="zh-CN" altLang="zh-CN" sz="2000" b="1" dirty="0" smtClean="0"/>
              <a:t>不同</a:t>
            </a:r>
            <a:r>
              <a:rPr lang="zh-CN" altLang="en-US" sz="2000" b="1" dirty="0" smtClean="0"/>
              <a:t>方向数</a:t>
            </a:r>
            <a:r>
              <a:rPr lang="zh-CN" altLang="zh-CN" sz="2000" b="1" dirty="0" smtClean="0"/>
              <a:t>对</a:t>
            </a:r>
            <a:r>
              <a:rPr lang="zh-CN" altLang="en-US" sz="2000" b="1" dirty="0"/>
              <a:t>中厚板</a:t>
            </a:r>
            <a:r>
              <a:rPr lang="zh-CN" altLang="zh-CN" sz="2000" b="1" dirty="0" smtClean="0"/>
              <a:t>表面缺陷</a:t>
            </a:r>
            <a:r>
              <a:rPr lang="zh-CN" altLang="zh-CN" sz="2000" b="1" dirty="0"/>
              <a:t>分类效果影响研究</a:t>
            </a:r>
            <a:endParaRPr lang="zh-CN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0085" y="5166823"/>
            <a:ext cx="7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结论：</a:t>
            </a:r>
            <a:r>
              <a:rPr lang="zh-CN" altLang="en-US" dirty="0" smtClean="0"/>
              <a:t>分解层数为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ndir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[1 1 1 0 0]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具有</a:t>
            </a:r>
            <a:r>
              <a:rPr lang="zh-CN" altLang="zh-CN" dirty="0"/>
              <a:t>最好的分类识别率</a:t>
            </a:r>
            <a:r>
              <a:rPr lang="en-US" altLang="zh-CN" dirty="0"/>
              <a:t>96.82%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16000"/>
              </p:ext>
            </p:extLst>
          </p:nvPr>
        </p:nvGraphicFramePr>
        <p:xfrm>
          <a:off x="566075" y="2248525"/>
          <a:ext cx="8244042" cy="259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文档" r:id="rId4" imgW="5475584" imgH="1726512" progId="Word.Document.12">
                  <p:embed/>
                </p:oleObj>
              </mc:Choice>
              <mc:Fallback>
                <p:oleObj name="文档" r:id="rId4" imgW="5475584" imgH="1726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075" y="2248525"/>
                        <a:ext cx="8244042" cy="259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5891134" y="3447738"/>
            <a:ext cx="678735" cy="53964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0860" y="1065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实验结果分析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20674" y="600887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/>
              <a:t>基于</a:t>
            </a:r>
            <a:r>
              <a:rPr lang="en-US" altLang="zh-CN" b="1" dirty="0"/>
              <a:t>NSST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中厚板</a:t>
            </a:r>
            <a:r>
              <a:rPr lang="zh-CN" altLang="zh-CN" b="1" dirty="0" smtClean="0"/>
              <a:t>表面缺陷识别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857" y="1141128"/>
            <a:ext cx="7545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不同</a:t>
            </a:r>
            <a:r>
              <a:rPr lang="zh-CN" altLang="zh-CN" sz="2000" b="1" dirty="0" smtClean="0"/>
              <a:t>方法</a:t>
            </a:r>
            <a:r>
              <a:rPr lang="zh-CN" altLang="en-US" sz="2000" b="1" dirty="0" smtClean="0"/>
              <a:t>的中厚板</a:t>
            </a:r>
            <a:r>
              <a:rPr lang="zh-CN" altLang="zh-CN" sz="2000" b="1" dirty="0" smtClean="0"/>
              <a:t>表面缺陷</a:t>
            </a:r>
            <a:r>
              <a:rPr lang="zh-CN" altLang="zh-CN" sz="2000" b="1" dirty="0"/>
              <a:t>分类</a:t>
            </a:r>
            <a:r>
              <a:rPr lang="zh-CN" altLang="zh-CN" sz="2000" b="1" dirty="0" smtClean="0"/>
              <a:t>效果</a:t>
            </a:r>
            <a:endParaRPr lang="en-US" altLang="zh-CN" sz="20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635206" y="4518497"/>
            <a:ext cx="738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结论</a:t>
            </a:r>
            <a:r>
              <a:rPr lang="zh-CN" altLang="en-US" dirty="0" smtClean="0"/>
              <a:t>：</a:t>
            </a:r>
            <a:r>
              <a:rPr lang="en-US" altLang="zh-CN" dirty="0"/>
              <a:t> NSST-KLPP</a:t>
            </a:r>
            <a:r>
              <a:rPr lang="zh-CN" altLang="zh-CN" dirty="0"/>
              <a:t>方法可以</a:t>
            </a:r>
            <a:r>
              <a:rPr lang="zh-CN" altLang="zh-CN" dirty="0" smtClean="0"/>
              <a:t>从</a:t>
            </a:r>
            <a:r>
              <a:rPr lang="zh-CN" altLang="en-US" dirty="0" smtClean="0"/>
              <a:t>中厚板中</a:t>
            </a:r>
            <a:r>
              <a:rPr lang="zh-CN" altLang="zh-CN" dirty="0" smtClean="0"/>
              <a:t>有效</a:t>
            </a:r>
            <a:r>
              <a:rPr lang="zh-CN" altLang="zh-CN" dirty="0"/>
              <a:t>的</a:t>
            </a:r>
            <a:r>
              <a:rPr lang="zh-CN" altLang="zh-CN" dirty="0" smtClean="0"/>
              <a:t>把缺陷</a:t>
            </a:r>
            <a:r>
              <a:rPr lang="zh-CN" altLang="zh-CN" dirty="0"/>
              <a:t>识别</a:t>
            </a:r>
            <a:r>
              <a:rPr lang="zh-CN" altLang="zh-CN" dirty="0" smtClean="0"/>
              <a:t>出来</a:t>
            </a:r>
            <a:r>
              <a:rPr lang="zh-CN" altLang="en-US" dirty="0" smtClean="0"/>
              <a:t>，识别效果为</a:t>
            </a:r>
            <a:r>
              <a:rPr lang="en-US" altLang="zh-CN" dirty="0" smtClean="0"/>
              <a:t>96.82%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5" y="2173573"/>
            <a:ext cx="7555043" cy="207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5546361" y="3552669"/>
            <a:ext cx="854439" cy="53964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1029" y="1886856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3347" y="12351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812" y="1379689"/>
            <a:ext cx="7983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  <a:ea typeface="+mn-ea"/>
              </a:rPr>
              <a:t>研究</a:t>
            </a:r>
            <a:r>
              <a:rPr lang="zh-CN" altLang="en-US" sz="2400" b="1" dirty="0">
                <a:latin typeface="+mn-ea"/>
                <a:ea typeface="+mn-ea"/>
              </a:rPr>
              <a:t>了一</a:t>
            </a:r>
            <a:r>
              <a:rPr lang="zh-CN" altLang="en-US" sz="2400" b="1" dirty="0" smtClean="0">
                <a:latin typeface="+mn-ea"/>
                <a:ea typeface="+mn-ea"/>
              </a:rPr>
              <a:t>种多</a:t>
            </a:r>
            <a:r>
              <a:rPr lang="zh-CN" altLang="en-US" sz="2400" b="1" dirty="0">
                <a:latin typeface="+mn-ea"/>
                <a:ea typeface="+mn-ea"/>
              </a:rPr>
              <a:t>尺度几何分析</a:t>
            </a:r>
            <a:r>
              <a:rPr lang="zh-CN" altLang="en-US" sz="2400" b="1" dirty="0" smtClean="0">
                <a:latin typeface="+mn-ea"/>
                <a:ea typeface="+mn-ea"/>
              </a:rPr>
              <a:t>方法</a:t>
            </a:r>
            <a:r>
              <a:rPr lang="en-US" altLang="zh-CN" sz="2400" b="1" dirty="0">
                <a:latin typeface="+mn-ea"/>
                <a:ea typeface="+mn-ea"/>
              </a:rPr>
              <a:t>——</a:t>
            </a:r>
            <a:r>
              <a:rPr lang="zh-CN" altLang="en-US" sz="2400" b="1" dirty="0" smtClean="0">
                <a:latin typeface="+mn-ea"/>
                <a:ea typeface="+mn-ea"/>
              </a:rPr>
              <a:t>非</a:t>
            </a:r>
            <a:r>
              <a:rPr lang="zh-CN" altLang="en-US" sz="2400" b="1" dirty="0">
                <a:latin typeface="+mn-ea"/>
                <a:ea typeface="+mn-ea"/>
              </a:rPr>
              <a:t>下采样</a:t>
            </a:r>
            <a:r>
              <a:rPr lang="en-US" altLang="zh-CN" sz="2400" b="1" dirty="0">
                <a:latin typeface="+mn-ea"/>
                <a:ea typeface="+mn-ea"/>
              </a:rPr>
              <a:t>Shearlet</a:t>
            </a:r>
            <a:r>
              <a:rPr lang="zh-CN" altLang="en-US" sz="2400" b="1" dirty="0" smtClean="0">
                <a:latin typeface="+mn-ea"/>
                <a:ea typeface="+mn-ea"/>
              </a:rPr>
              <a:t>变换，针对</a:t>
            </a:r>
            <a:r>
              <a:rPr lang="zh-CN" altLang="en-US" sz="2400" b="1" dirty="0">
                <a:latin typeface="+mn-ea"/>
                <a:ea typeface="+mn-ea"/>
              </a:rPr>
              <a:t>非下采样</a:t>
            </a:r>
            <a:r>
              <a:rPr lang="en-US" altLang="zh-CN" sz="2400" b="1" dirty="0">
                <a:latin typeface="+mn-ea"/>
                <a:ea typeface="+mn-ea"/>
              </a:rPr>
              <a:t>Shearlet</a:t>
            </a:r>
            <a:r>
              <a:rPr lang="zh-CN" altLang="en-US" sz="2400" b="1" dirty="0">
                <a:latin typeface="+mn-ea"/>
                <a:ea typeface="+mn-ea"/>
              </a:rPr>
              <a:t>变换的特点以及金属表面缺陷图像的特点，提出将非下采样</a:t>
            </a:r>
            <a:r>
              <a:rPr lang="en-US" altLang="zh-CN" sz="2400" b="1" dirty="0">
                <a:latin typeface="+mn-ea"/>
                <a:ea typeface="+mn-ea"/>
              </a:rPr>
              <a:t>Shearlet</a:t>
            </a:r>
            <a:r>
              <a:rPr lang="zh-CN" altLang="en-US" sz="2400" b="1" dirty="0">
                <a:latin typeface="+mn-ea"/>
                <a:ea typeface="+mn-ea"/>
              </a:rPr>
              <a:t>变换应用</a:t>
            </a:r>
            <a:r>
              <a:rPr lang="zh-CN" altLang="en-US" sz="2400" b="1" dirty="0" smtClean="0">
                <a:latin typeface="+mn-ea"/>
                <a:ea typeface="+mn-ea"/>
              </a:rPr>
              <a:t>于金属</a:t>
            </a:r>
            <a:r>
              <a:rPr lang="zh-CN" altLang="en-US" sz="2400" b="1" dirty="0" smtClean="0">
                <a:latin typeface="+mn-ea"/>
                <a:ea typeface="+mn-ea"/>
              </a:rPr>
              <a:t>表面缺陷</a:t>
            </a:r>
            <a:r>
              <a:rPr lang="zh-CN" altLang="en-US" sz="2400" b="1" dirty="0">
                <a:latin typeface="+mn-ea"/>
                <a:ea typeface="+mn-ea"/>
              </a:rPr>
              <a:t>识别</a:t>
            </a:r>
            <a:r>
              <a:rPr lang="zh-CN" altLang="en-US" sz="2400" b="1" dirty="0" smtClean="0">
                <a:latin typeface="+mn-ea"/>
                <a:ea typeface="+mn-ea"/>
              </a:rPr>
              <a:t>当中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  <a:ea typeface="+mn-ea"/>
              </a:rPr>
              <a:t>将非下采样</a:t>
            </a:r>
            <a:r>
              <a:rPr lang="en-US" altLang="zh-CN" sz="2400" b="1" dirty="0">
                <a:latin typeface="+mn-ea"/>
                <a:ea typeface="+mn-ea"/>
              </a:rPr>
              <a:t>Shearlet</a:t>
            </a:r>
            <a:r>
              <a:rPr lang="zh-CN" altLang="en-US" sz="2400" b="1" dirty="0">
                <a:latin typeface="+mn-ea"/>
                <a:ea typeface="+mn-ea"/>
              </a:rPr>
              <a:t>变换应用于金属表面缺陷图像的边缘检测当中。铸坯裂纹和划伤的准确率分别为</a:t>
            </a:r>
            <a:r>
              <a:rPr lang="en-US" altLang="zh-CN" sz="2400" b="1" dirty="0">
                <a:latin typeface="+mn-ea"/>
                <a:ea typeface="+mn-ea"/>
              </a:rPr>
              <a:t>82.0%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84.5%</a:t>
            </a:r>
            <a:r>
              <a:rPr lang="zh-CN" altLang="en-US" sz="2400" b="1" dirty="0">
                <a:latin typeface="+mn-ea"/>
                <a:ea typeface="+mn-ea"/>
              </a:rPr>
              <a:t>，中厚板裂纹和划伤的准确率为</a:t>
            </a:r>
            <a:r>
              <a:rPr lang="en-US" altLang="zh-CN" sz="2400" b="1" dirty="0">
                <a:latin typeface="+mn-ea"/>
                <a:ea typeface="+mn-ea"/>
              </a:rPr>
              <a:t>86.5%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79.5%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  <a:ea typeface="+mn-ea"/>
              </a:rPr>
              <a:t>提出了基于非下采样</a:t>
            </a:r>
            <a:r>
              <a:rPr lang="en-US" altLang="zh-CN" sz="2400" b="1" dirty="0">
                <a:latin typeface="+mn-ea"/>
                <a:ea typeface="+mn-ea"/>
              </a:rPr>
              <a:t>Shearlet</a:t>
            </a:r>
            <a:r>
              <a:rPr lang="zh-CN" altLang="en-US" sz="2400" b="1" dirty="0" smtClean="0">
                <a:latin typeface="+mn-ea"/>
                <a:ea typeface="+mn-ea"/>
              </a:rPr>
              <a:t>变换的特征提取</a:t>
            </a:r>
            <a:r>
              <a:rPr lang="zh-CN" altLang="en-US" sz="2400" b="1" dirty="0">
                <a:latin typeface="+mn-ea"/>
                <a:ea typeface="+mn-ea"/>
              </a:rPr>
              <a:t>方法。连铸坯测试集的最高分类</a:t>
            </a:r>
            <a:r>
              <a:rPr lang="zh-CN" altLang="en-US" sz="2400" b="1" dirty="0" smtClean="0">
                <a:latin typeface="+mn-ea"/>
                <a:ea typeface="+mn-ea"/>
              </a:rPr>
              <a:t>正确率可</a:t>
            </a:r>
            <a:r>
              <a:rPr lang="zh-CN" altLang="en-US" sz="2400" b="1" dirty="0">
                <a:latin typeface="+mn-ea"/>
                <a:ea typeface="+mn-ea"/>
              </a:rPr>
              <a:t>达</a:t>
            </a:r>
            <a:r>
              <a:rPr lang="en-US" altLang="zh-CN" sz="2400" b="1" dirty="0">
                <a:latin typeface="+mn-ea"/>
                <a:ea typeface="+mn-ea"/>
              </a:rPr>
              <a:t>92.2%</a:t>
            </a:r>
            <a:r>
              <a:rPr lang="zh-CN" altLang="en-US" sz="2400" b="1" dirty="0">
                <a:latin typeface="+mn-ea"/>
                <a:ea typeface="+mn-ea"/>
              </a:rPr>
              <a:t>，对中厚板测试集的最高分类正确率可达</a:t>
            </a:r>
            <a:r>
              <a:rPr lang="en-US" altLang="zh-CN" sz="2400" b="1" dirty="0" smtClean="0">
                <a:latin typeface="+mn-ea"/>
                <a:ea typeface="+mn-ea"/>
              </a:rPr>
              <a:t>96.8% 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pic>
        <p:nvPicPr>
          <p:cNvPr id="10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8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9357" y="256179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0" y="6350000"/>
            <a:ext cx="5148263" cy="6826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Picture 13" descr="C:\Users\Administrator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7" y="0"/>
            <a:ext cx="3563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06725" y="3888803"/>
            <a:ext cx="411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sz="2400" b="1" dirty="0" smtClean="0"/>
              <a:t>欢迎各位老师批评指正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11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921432B-A8CF-401B-B70D-5AC0C8069585}" type="slidenum">
              <a:rPr lang="zh-CN" altLang="en-US"/>
              <a:pPr eaLnBrk="1" hangingPunct="1">
                <a:buFont typeface="Arial" charset="0"/>
                <a:buNone/>
              </a:pPr>
              <a:t>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5307" y="1141128"/>
            <a:ext cx="85788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金属材料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表面缺陷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严重影响其质量与使用寿命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，有必要对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这些缺陷进行识别与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检测。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传统方法（如：人眼目测、频闪法、开卷检查等）检测率低下，无法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满足实际需求。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金属表面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背景比较复杂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，现有方法对缺陷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识别率较低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zh-CN" altLang="en-US" sz="2400" dirty="0"/>
              <a:t>基于</a:t>
            </a:r>
            <a:r>
              <a:rPr lang="zh-CN" altLang="en-US" sz="2400" b="1" dirty="0"/>
              <a:t>机器视觉</a:t>
            </a:r>
            <a:r>
              <a:rPr lang="zh-CN" altLang="en-US" sz="2400" dirty="0"/>
              <a:t>的表面检测系统</a:t>
            </a:r>
            <a:r>
              <a:rPr lang="zh-CN" altLang="en-US" sz="2400" dirty="0" smtClean="0"/>
              <a:t>成为</a:t>
            </a:r>
            <a:r>
              <a:rPr lang="zh-CN" altLang="en-US" sz="2400" dirty="0"/>
              <a:t>研究</a:t>
            </a:r>
            <a:r>
              <a:rPr lang="zh-CN" altLang="en-US" sz="2400" dirty="0" smtClean="0"/>
              <a:t>的主流。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pitchFamily="34" charset="0"/>
              <a:buNone/>
              <a:defRPr/>
            </a:pP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8" name="图片 58" descr="showAttachment?eid=13268721234117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28228" y="1163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课题背景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00338" y="44450"/>
            <a:ext cx="3246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研究内容</a:t>
            </a:r>
            <a:endParaRPr lang="zh-CN" altLang="en-US" sz="3200" b="1" dirty="0">
              <a:solidFill>
                <a:schemeClr val="bg1"/>
              </a:solidFill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16" name="图片 58" descr="showAttachment?eid=13268721234117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28228" y="1272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857" y="1196690"/>
            <a:ext cx="382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表面缺陷识别算法流程</a:t>
            </a:r>
            <a:endParaRPr lang="zh-CN" altLang="en-US" sz="2400" b="1" dirty="0"/>
          </a:p>
        </p:txBody>
      </p:sp>
      <p:sp>
        <p:nvSpPr>
          <p:cNvPr id="6" name="圆角矩形 4"/>
          <p:cNvSpPr>
            <a:spLocks noChangeArrowheads="1"/>
          </p:cNvSpPr>
          <p:nvPr/>
        </p:nvSpPr>
        <p:spPr bwMode="auto">
          <a:xfrm>
            <a:off x="616857" y="2247138"/>
            <a:ext cx="1714500" cy="78581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C3D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latin typeface="宋体" charset="-122"/>
                <a:sym typeface="宋体" charset="-122"/>
              </a:rPr>
              <a:t>建立表面缺陷图像数据库</a:t>
            </a: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2735944" y="2390013"/>
            <a:ext cx="1500187" cy="500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C3D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latin typeface="宋体" charset="-122"/>
                <a:sym typeface="宋体" charset="-122"/>
              </a:rPr>
              <a:t>图像预处理</a:t>
            </a:r>
          </a:p>
        </p:txBody>
      </p:sp>
      <p:sp>
        <p:nvSpPr>
          <p:cNvPr id="9" name="圆角矩形 9"/>
          <p:cNvSpPr>
            <a:spLocks noChangeArrowheads="1"/>
          </p:cNvSpPr>
          <p:nvPr/>
        </p:nvSpPr>
        <p:spPr bwMode="auto">
          <a:xfrm>
            <a:off x="6759805" y="2255915"/>
            <a:ext cx="1714500" cy="78581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C3D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latin typeface="宋体" charset="-122"/>
                <a:sym typeface="宋体" charset="-122"/>
              </a:rPr>
              <a:t>对缺陷图像进行分类识别</a:t>
            </a:r>
          </a:p>
        </p:txBody>
      </p:sp>
      <p:sp>
        <p:nvSpPr>
          <p:cNvPr id="13" name="圆角矩形 8"/>
          <p:cNvSpPr>
            <a:spLocks noChangeArrowheads="1"/>
          </p:cNvSpPr>
          <p:nvPr/>
        </p:nvSpPr>
        <p:spPr bwMode="auto">
          <a:xfrm>
            <a:off x="4640718" y="2398790"/>
            <a:ext cx="1714500" cy="500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C3D65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zh-CN" altLang="en-US" b="1" dirty="0">
                <a:latin typeface="宋体" charset="-122"/>
                <a:sym typeface="宋体" charset="-122"/>
              </a:rPr>
              <a:t>图像特征提取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2331356" y="2515028"/>
            <a:ext cx="404587" cy="25003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236131" y="2523806"/>
            <a:ext cx="404587" cy="25003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6355218" y="2515027"/>
            <a:ext cx="404587" cy="25003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23556" y="2890075"/>
            <a:ext cx="2436249" cy="1666935"/>
            <a:chOff x="4323556" y="2890075"/>
            <a:chExt cx="2436249" cy="1666935"/>
          </a:xfrm>
        </p:grpSpPr>
        <p:sp>
          <p:nvSpPr>
            <p:cNvPr id="8" name="下箭头 7"/>
            <p:cNvSpPr/>
            <p:nvPr/>
          </p:nvSpPr>
          <p:spPr bwMode="auto">
            <a:xfrm>
              <a:off x="5297962" y="2890075"/>
              <a:ext cx="303225" cy="82748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323556" y="3717561"/>
              <a:ext cx="2436249" cy="83944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良好的特征提取方法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 smtClean="0">
                  <a:latin typeface="Arial" pitchFamily="34" charset="0"/>
                  <a:ea typeface="宋体" pitchFamily="2" charset="-122"/>
                </a:rPr>
                <a:t>全面的图像表示方法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11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86856" y="3614504"/>
            <a:ext cx="518948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一种“最优”的图像表示</a:t>
            </a:r>
            <a:r>
              <a:rPr lang="zh-CN" altLang="en-US" sz="2000" b="1" dirty="0" smtClean="0"/>
              <a:t>方法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多</a:t>
            </a:r>
            <a:r>
              <a:rPr lang="zh-CN" altLang="en-US" dirty="0"/>
              <a:t>分辨率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局部</a:t>
            </a:r>
            <a:r>
              <a:rPr lang="zh-CN" altLang="en-US" dirty="0"/>
              <a:t>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方向性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临界</a:t>
            </a:r>
            <a:r>
              <a:rPr lang="zh-CN" altLang="en-US" dirty="0"/>
              <a:t>采样：应具有较低的冗余结构；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各项</a:t>
            </a:r>
            <a:r>
              <a:rPr lang="zh-CN" altLang="en-US" dirty="0"/>
              <a:t>异性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3472" y="1155599"/>
            <a:ext cx="363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常见的图像表示分析方法：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/>
              <a:t>傅里叶变换</a:t>
            </a:r>
            <a:r>
              <a:rPr lang="en-US" altLang="zh-CN" sz="2000" b="1" dirty="0" smtClean="0"/>
              <a:t>——</a:t>
            </a:r>
            <a:r>
              <a:rPr lang="zh-CN" altLang="en-US" dirty="0" smtClean="0"/>
              <a:t>平稳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/>
              <a:t>小波变换</a:t>
            </a:r>
            <a:r>
              <a:rPr lang="en-US" altLang="zh-CN" sz="2000" b="1" dirty="0" smtClean="0"/>
              <a:t>——</a:t>
            </a:r>
            <a:r>
              <a:rPr lang="zh-CN" altLang="en-US" dirty="0" smtClean="0"/>
              <a:t>有限的方向性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/>
              <a:t>多尺度几何分析方法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728228" y="1272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4269699" y="2924956"/>
            <a:ext cx="1306643" cy="68954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089" y="2924957"/>
            <a:ext cx="306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多尺度几何分析方法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265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273045"/>
            <a:ext cx="3819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892" y="1648918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Shearlet</a:t>
            </a:r>
            <a:r>
              <a:rPr lang="zh-CN" altLang="en-US" b="1" dirty="0" smtClean="0"/>
              <a:t>变换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18329" y="3948872"/>
            <a:ext cx="1560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非下采样</a:t>
            </a:r>
            <a:endParaRPr lang="en-US" altLang="zh-CN" b="1" dirty="0" smtClean="0"/>
          </a:p>
          <a:p>
            <a:r>
              <a:rPr lang="en-US" altLang="zh-CN" b="1" dirty="0" smtClean="0"/>
              <a:t>Shearlet</a:t>
            </a:r>
            <a:r>
              <a:rPr lang="zh-CN" altLang="en-US" b="1" dirty="0"/>
              <a:t>变换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69" y="3102389"/>
            <a:ext cx="50673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60563" y="1625061"/>
            <a:ext cx="2383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共同点：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多</a:t>
            </a:r>
            <a:r>
              <a:rPr lang="zh-CN" altLang="en-US" dirty="0" smtClean="0"/>
              <a:t>尺度、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多方向性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更优的稀疏表示方法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53066" y="4133538"/>
            <a:ext cx="191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平移不变性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方向选择性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728228" y="1272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6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4891" y="172850"/>
            <a:ext cx="5156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在缺陷识别中的应用研究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403" y="2218545"/>
            <a:ext cx="8502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  <a:ea typeface="+mn-ea"/>
              </a:rPr>
              <a:t>提出一种基于</a:t>
            </a:r>
            <a:r>
              <a:rPr lang="en-US" altLang="zh-CN" sz="2000" dirty="0" smtClean="0">
                <a:latin typeface="+mn-ea"/>
                <a:ea typeface="+mn-ea"/>
              </a:rPr>
              <a:t>NSST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zh-CN" altLang="en-US" sz="2000" b="1" dirty="0" smtClean="0">
                <a:latin typeface="+mn-ea"/>
                <a:ea typeface="+mn-ea"/>
              </a:rPr>
              <a:t>边缘检测</a:t>
            </a:r>
            <a:r>
              <a:rPr lang="zh-CN" altLang="en-US" sz="2000" dirty="0" smtClean="0">
                <a:latin typeface="+mn-ea"/>
                <a:ea typeface="+mn-ea"/>
              </a:rPr>
              <a:t>方法</a:t>
            </a:r>
            <a:r>
              <a:rPr lang="zh-CN" altLang="en-US" sz="2000" dirty="0">
                <a:latin typeface="+mn-ea"/>
                <a:ea typeface="+mn-ea"/>
              </a:rPr>
              <a:t>，提取图像的缺陷边缘</a:t>
            </a:r>
            <a:r>
              <a:rPr lang="zh-CN" altLang="en-US" sz="2000" dirty="0" smtClean="0">
                <a:latin typeface="+mn-ea"/>
                <a:ea typeface="+mn-ea"/>
              </a:rPr>
              <a:t>，运用在铸坯、中厚板的表面缺陷检测中。</a:t>
            </a:r>
            <a:endParaRPr lang="zh-CN" altLang="en-US" sz="2000" dirty="0">
              <a:latin typeface="+mn-ea"/>
              <a:ea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sz="2000" dirty="0">
              <a:latin typeface="+mn-ea"/>
              <a:ea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  <a:ea typeface="+mn-ea"/>
              </a:rPr>
              <a:t>提出</a:t>
            </a:r>
            <a:r>
              <a:rPr lang="zh-CN" altLang="en-US" sz="2000" dirty="0">
                <a:latin typeface="+mn-ea"/>
                <a:ea typeface="+mn-ea"/>
              </a:rPr>
              <a:t>一种</a:t>
            </a:r>
            <a:r>
              <a:rPr lang="zh-CN" altLang="en-US" sz="2000" dirty="0" smtClean="0">
                <a:latin typeface="+mn-ea"/>
                <a:ea typeface="+mn-ea"/>
              </a:rPr>
              <a:t>基于</a:t>
            </a:r>
            <a:r>
              <a:rPr lang="en-US" altLang="zh-CN" sz="2000" dirty="0" smtClean="0">
                <a:latin typeface="+mn-ea"/>
                <a:ea typeface="+mn-ea"/>
              </a:rPr>
              <a:t>NSST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zh-CN" altLang="en-US" sz="2000" b="1" dirty="0">
                <a:latin typeface="+mn-ea"/>
                <a:ea typeface="+mn-ea"/>
              </a:rPr>
              <a:t>特征提取</a:t>
            </a:r>
            <a:r>
              <a:rPr lang="zh-CN" altLang="en-US" sz="2000" dirty="0">
                <a:latin typeface="+mn-ea"/>
                <a:ea typeface="+mn-ea"/>
              </a:rPr>
              <a:t>方法</a:t>
            </a:r>
            <a:r>
              <a:rPr lang="zh-CN" altLang="en-US" sz="2000" dirty="0" smtClean="0">
                <a:latin typeface="+mn-ea"/>
                <a:ea typeface="+mn-ea"/>
              </a:rPr>
              <a:t>，将</a:t>
            </a:r>
            <a:r>
              <a:rPr lang="zh-CN" altLang="en-US" sz="2000" dirty="0">
                <a:latin typeface="+mn-ea"/>
                <a:ea typeface="+mn-ea"/>
              </a:rPr>
              <a:t>其运用在铸坯、中厚板的表面缺陷识别中。</a:t>
            </a:r>
          </a:p>
        </p:txBody>
      </p:sp>
    </p:spTree>
    <p:extLst>
      <p:ext uri="{BB962C8B-B14F-4D97-AF65-F5344CB8AC3E}">
        <p14:creationId xmlns:p14="http://schemas.microsoft.com/office/powerpoint/2010/main" val="35673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5280" y="1360339"/>
            <a:ext cx="79248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非下采样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Shearlet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变换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多分辨率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/>
              <a:t>低分辨率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抑制噪声和细节，快速可靠地识别边缘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/>
              <a:t>高分辨率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精准定位，得到边缘的真实位置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多方向性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检测任意方向的边缘，尤其适合复杂边缘</a:t>
            </a:r>
            <a:endParaRPr lang="en-US" altLang="zh-CN" sz="2000" dirty="0" smtClean="0"/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1764" y="106518"/>
            <a:ext cx="5122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eaLnBrk="0" hangingPunct="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NSST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边缘检测的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表面缺陷识别应用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58" descr="showAttachment?eid=1326872123411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4D92-9210-447F-9A95-9A56BCC86BD0}" type="slidenum">
              <a:rPr lang="zh-CN" alt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图片 3" descr="C:\Users\Administrator\Desktop\边缘检测图像\原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107"/>
            <a:ext cx="2293200" cy="2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Administrator\Desktop\边缘检测图像\laplacian去噪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96" y="1180394"/>
            <a:ext cx="2257200" cy="2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Administrator\Desktop\边缘检测图像\二维小波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96" y="1178107"/>
            <a:ext cx="2293200" cy="2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Administrator\Desktop\边缘检测图像\含噪原图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4" y="4043935"/>
            <a:ext cx="2293200" cy="2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Administrator\Desktop\边缘检测图像\Roberts去噪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14" y="4043935"/>
            <a:ext cx="2292350" cy="2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Administrator\Desktop\边缘检测图像\laplacian去噪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4043935"/>
            <a:ext cx="2293200" cy="22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Administrator\Desktop\边缘检测图像\二维小波躁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40" y="4043935"/>
            <a:ext cx="2293200" cy="22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561417" y="370147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原始</a:t>
            </a:r>
            <a:r>
              <a:rPr lang="zh-CN" altLang="zh-CN" dirty="0"/>
              <a:t>图像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84408" y="3673614"/>
            <a:ext cx="1713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Roberts </a:t>
            </a:r>
            <a:r>
              <a:rPr lang="zh-CN" altLang="zh-CN" sz="1600" dirty="0" smtClean="0"/>
              <a:t>算子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84889" y="367084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Laplacian</a:t>
            </a:r>
            <a:r>
              <a:rPr lang="en-US" altLang="zh-CN" dirty="0"/>
              <a:t> </a:t>
            </a:r>
            <a:r>
              <a:rPr lang="zh-CN" altLang="zh-CN" dirty="0"/>
              <a:t>算子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31376" y="36708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小</a:t>
            </a:r>
            <a:r>
              <a:rPr lang="zh-CN" altLang="zh-CN" dirty="0" smtClean="0"/>
              <a:t>波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1417" y="636677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含噪图像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84407" y="6352143"/>
            <a:ext cx="1713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Roberts </a:t>
            </a:r>
            <a:r>
              <a:rPr lang="zh-CN" altLang="zh-CN" sz="1600" dirty="0" smtClean="0"/>
              <a:t>算子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20545" y="637753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Laplacian</a:t>
            </a:r>
            <a:r>
              <a:rPr lang="en-US" altLang="zh-CN" dirty="0"/>
              <a:t> </a:t>
            </a:r>
            <a:r>
              <a:rPr lang="zh-CN" altLang="zh-CN" dirty="0"/>
              <a:t>算子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31376" y="63775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小</a:t>
            </a:r>
            <a:r>
              <a:rPr lang="zh-CN" altLang="zh-CN" dirty="0" smtClean="0"/>
              <a:t>波</a:t>
            </a:r>
            <a:r>
              <a:rPr lang="zh-CN" altLang="en-US" dirty="0"/>
              <a:t>方法</a:t>
            </a:r>
          </a:p>
        </p:txBody>
      </p:sp>
      <p:pic>
        <p:nvPicPr>
          <p:cNvPr id="22" name="图片 21"/>
          <p:cNvPicPr/>
          <p:nvPr/>
        </p:nvPicPr>
        <p:blipFill>
          <a:blip r:embed="rId8"/>
          <a:stretch>
            <a:fillRect/>
          </a:stretch>
        </p:blipFill>
        <p:spPr>
          <a:xfrm>
            <a:off x="2294890" y="1179339"/>
            <a:ext cx="2292350" cy="2294255"/>
          </a:xfrm>
          <a:prstGeom prst="rect">
            <a:avLst/>
          </a:prstGeom>
        </p:spPr>
      </p:pic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3995738" y="579438"/>
            <a:ext cx="5148262" cy="68262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5" name="图片 58" descr="showAttachment?eid=13268721234117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33714" cy="11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6122213" y="15190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latin typeface="+mn-ea"/>
              </a:rPr>
              <a:t>典型</a:t>
            </a:r>
            <a:r>
              <a:rPr lang="zh-CN" altLang="zh-CN" sz="2400" b="1" dirty="0">
                <a:latin typeface="+mn-ea"/>
              </a:rPr>
              <a:t>的边缘检测算法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02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Pages>0</Pages>
  <Words>1151</Words>
  <Characters>0</Characters>
  <Application>Microsoft Office PowerPoint</Application>
  <DocSecurity>0</DocSecurity>
  <PresentationFormat>全屏显示(4:3)</PresentationFormat>
  <Lines>0</Lines>
  <Paragraphs>239</Paragraphs>
  <Slides>25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默认设计模板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167</cp:revision>
  <dcterms:created xsi:type="dcterms:W3CDTF">2013-01-25T01:44:32Z</dcterms:created>
  <dcterms:modified xsi:type="dcterms:W3CDTF">2016-12-20T04:52:21Z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