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5" r:id="rId4"/>
    <p:sldId id="274" r:id="rId5"/>
    <p:sldId id="268" r:id="rId6"/>
    <p:sldId id="270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5274" autoAdjust="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4/1/2016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4/1/2016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56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35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90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4/1/2016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4/1/2016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4/1/2016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4/1/2016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pertopi/RxWorksho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Reactive Extensions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Eatech</a:t>
            </a:r>
            <a:r>
              <a:rPr lang="en-US" dirty="0" smtClean="0"/>
              <a:t> workshop</a:t>
            </a:r>
          </a:p>
          <a:p>
            <a:r>
              <a:rPr lang="en-US" dirty="0" smtClean="0"/>
              <a:t>x.y.2016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Mikä</a:t>
            </a:r>
            <a:r>
              <a:rPr lang="en-US" dirty="0" smtClean="0"/>
              <a:t> Reactive Extensions (Rx) 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Kirjasto</a:t>
            </a:r>
            <a:r>
              <a:rPr lang="en-US" dirty="0"/>
              <a:t> </a:t>
            </a:r>
            <a:r>
              <a:rPr lang="en-US" dirty="0" err="1" smtClean="0"/>
              <a:t>tarkkailtavien</a:t>
            </a:r>
            <a:r>
              <a:rPr lang="en-US" dirty="0" smtClean="0"/>
              <a:t> </a:t>
            </a:r>
            <a:r>
              <a:rPr lang="en-US" dirty="0" err="1" smtClean="0"/>
              <a:t>tapahtumavirtojen</a:t>
            </a:r>
            <a:r>
              <a:rPr lang="en-US" dirty="0" smtClean="0"/>
              <a:t> </a:t>
            </a:r>
            <a:r>
              <a:rPr lang="en-US" dirty="0" err="1" smtClean="0"/>
              <a:t>asynkroniseen</a:t>
            </a:r>
            <a:r>
              <a:rPr lang="en-US" dirty="0" smtClean="0"/>
              <a:t> </a:t>
            </a:r>
            <a:r>
              <a:rPr lang="en-US" dirty="0" err="1" smtClean="0"/>
              <a:t>ohjelmointiin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Saatavilla</a:t>
            </a:r>
            <a:r>
              <a:rPr lang="en-US" dirty="0" smtClean="0"/>
              <a:t> </a:t>
            </a:r>
            <a:r>
              <a:rPr lang="en-US" dirty="0" err="1" smtClean="0"/>
              <a:t>yli</a:t>
            </a:r>
            <a:r>
              <a:rPr lang="en-US" dirty="0" smtClean="0"/>
              <a:t> 10 </a:t>
            </a:r>
            <a:r>
              <a:rPr lang="en-US" dirty="0" err="1" smtClean="0"/>
              <a:t>ohjelmointikielelle</a:t>
            </a:r>
            <a:r>
              <a:rPr lang="en-US" dirty="0" smtClean="0"/>
              <a:t>, </a:t>
            </a:r>
            <a:r>
              <a:rPr lang="en-US" dirty="0" err="1" smtClean="0"/>
              <a:t>meille</a:t>
            </a:r>
            <a:r>
              <a:rPr lang="en-US" dirty="0" smtClean="0"/>
              <a:t> </a:t>
            </a:r>
            <a:r>
              <a:rPr lang="en-US" dirty="0" err="1" smtClean="0"/>
              <a:t>kiinnostavimpana</a:t>
            </a:r>
            <a:r>
              <a:rPr lang="en-US" dirty="0" smtClean="0"/>
              <a:t> C# ja JavaScript</a:t>
            </a:r>
            <a:endParaRPr lang="en-US" dirty="0" smtClean="0"/>
          </a:p>
          <a:p>
            <a:r>
              <a:rPr lang="en-US" dirty="0" err="1" smtClean="0"/>
              <a:t>Observablet</a:t>
            </a:r>
            <a:r>
              <a:rPr lang="en-US" dirty="0" smtClean="0"/>
              <a:t> , LINQ ja </a:t>
            </a:r>
            <a:r>
              <a:rPr lang="en-US" dirty="0" err="1" smtClean="0"/>
              <a:t>skedulointi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Koska</a:t>
            </a:r>
            <a:r>
              <a:rPr lang="en-US" dirty="0" smtClean="0"/>
              <a:t> ja </a:t>
            </a:r>
            <a:r>
              <a:rPr lang="en-US" dirty="0" err="1" smtClean="0"/>
              <a:t>mihin</a:t>
            </a:r>
            <a:r>
              <a:rPr lang="en-US" dirty="0" smtClean="0"/>
              <a:t> </a:t>
            </a:r>
            <a:r>
              <a:rPr lang="en-US" dirty="0" err="1" smtClean="0"/>
              <a:t>vois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käyttää</a:t>
            </a:r>
            <a:r>
              <a:rPr lang="en-US" dirty="0" smtClean="0"/>
              <a:t> </a:t>
            </a:r>
            <a:r>
              <a:rPr lang="en-US" dirty="0" err="1" smtClean="0"/>
              <a:t>Rxää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Rx on </a:t>
            </a:r>
            <a:r>
              <a:rPr lang="en-US" dirty="0" err="1" smtClean="0"/>
              <a:t>loistava</a:t>
            </a:r>
            <a:r>
              <a:rPr lang="en-US" dirty="0" smtClean="0"/>
              <a:t> </a:t>
            </a:r>
            <a:r>
              <a:rPr lang="en-US" dirty="0" err="1" smtClean="0"/>
              <a:t>vaihtoehto</a:t>
            </a:r>
            <a:r>
              <a:rPr lang="en-US" dirty="0" smtClean="0"/>
              <a:t>, </a:t>
            </a:r>
            <a:r>
              <a:rPr lang="en-US" dirty="0" err="1" smtClean="0"/>
              <a:t>jos</a:t>
            </a:r>
            <a:r>
              <a:rPr lang="en-US" dirty="0" smtClean="0"/>
              <a:t> </a:t>
            </a:r>
            <a:r>
              <a:rPr lang="en-US" dirty="0" err="1" smtClean="0"/>
              <a:t>pitää</a:t>
            </a:r>
            <a:r>
              <a:rPr lang="en-US" dirty="0" smtClean="0"/>
              <a:t> olla </a:t>
            </a:r>
            <a:r>
              <a:rPr lang="en-US" i="1" dirty="0" err="1" smtClean="0"/>
              <a:t>reaktiivinen</a:t>
            </a:r>
            <a:r>
              <a:rPr lang="en-US" dirty="0" smtClean="0"/>
              <a:t> ( l. </a:t>
            </a:r>
            <a:r>
              <a:rPr lang="en-US" dirty="0" err="1" smtClean="0"/>
              <a:t>reagoida</a:t>
            </a:r>
            <a:r>
              <a:rPr lang="en-US" dirty="0" smtClean="0"/>
              <a:t> </a:t>
            </a:r>
            <a:r>
              <a:rPr lang="en-US" dirty="0" err="1" smtClean="0"/>
              <a:t>johonkin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)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Tarkemmin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jos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pitää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R</a:t>
            </a:r>
            <a:r>
              <a:rPr lang="en-US" dirty="0" err="1" smtClean="0">
                <a:sym typeface="Wingdings" panose="05000000000000000000" pitchFamily="2" charset="2"/>
              </a:rPr>
              <a:t>eagoida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johonkin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mihin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</a:t>
            </a:r>
            <a:r>
              <a:rPr lang="en-US" dirty="0" err="1" smtClean="0"/>
              <a:t>i</a:t>
            </a:r>
            <a:r>
              <a:rPr lang="en-US" dirty="0" smtClean="0"/>
              <a:t> ole </a:t>
            </a:r>
            <a:r>
              <a:rPr lang="en-US" dirty="0" err="1" smtClean="0"/>
              <a:t>hallintaa</a:t>
            </a:r>
            <a:r>
              <a:rPr lang="en-US" dirty="0" smtClean="0"/>
              <a:t>, </a:t>
            </a:r>
            <a:r>
              <a:rPr lang="en-US" dirty="0" err="1" smtClean="0"/>
              <a:t>esim</a:t>
            </a:r>
            <a:r>
              <a:rPr lang="en-US" dirty="0" smtClean="0"/>
              <a:t>. </a:t>
            </a:r>
            <a:r>
              <a:rPr lang="en-US" dirty="0" err="1" smtClean="0"/>
              <a:t>käyttäjän</a:t>
            </a:r>
            <a:r>
              <a:rPr lang="en-US" dirty="0" smtClean="0"/>
              <a:t> </a:t>
            </a:r>
            <a:r>
              <a:rPr lang="en-US" dirty="0" err="1" smtClean="0"/>
              <a:t>eventit</a:t>
            </a:r>
            <a:r>
              <a:rPr lang="en-US" dirty="0" smtClean="0"/>
              <a:t>, push-</a:t>
            </a:r>
            <a:r>
              <a:rPr lang="en-US" dirty="0" err="1" smtClean="0"/>
              <a:t>notifikaatiovirta</a:t>
            </a:r>
            <a:endParaRPr lang="en-US" dirty="0" smtClean="0"/>
          </a:p>
          <a:p>
            <a:pPr lvl="1"/>
            <a:r>
              <a:rPr lang="en-US" dirty="0" err="1" smtClean="0"/>
              <a:t>Reagoida</a:t>
            </a:r>
            <a:r>
              <a:rPr lang="en-US" dirty="0" smtClean="0"/>
              <a:t> </a:t>
            </a:r>
            <a:r>
              <a:rPr lang="en-US" dirty="0" err="1" smtClean="0"/>
              <a:t>johonkin</a:t>
            </a:r>
            <a:r>
              <a:rPr lang="en-US" dirty="0"/>
              <a:t> </a:t>
            </a:r>
            <a:r>
              <a:rPr lang="en-US" i="1" dirty="0" smtClean="0"/>
              <a:t>as they come, </a:t>
            </a:r>
            <a:r>
              <a:rPr lang="en-US" dirty="0" err="1" smtClean="0"/>
              <a:t>eli</a:t>
            </a:r>
            <a:r>
              <a:rPr lang="en-US" dirty="0" smtClean="0"/>
              <a:t> </a:t>
            </a:r>
            <a:r>
              <a:rPr lang="en-US" dirty="0" err="1" smtClean="0"/>
              <a:t>virran</a:t>
            </a:r>
            <a:r>
              <a:rPr lang="en-US" dirty="0" smtClean="0"/>
              <a:t> </a:t>
            </a:r>
            <a:r>
              <a:rPr lang="en-US" dirty="0" err="1" smtClean="0"/>
              <a:t>tahdissa</a:t>
            </a:r>
            <a:r>
              <a:rPr lang="en-US" dirty="0" smtClean="0"/>
              <a:t>.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5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0803" y="269494"/>
            <a:ext cx="9509760" cy="1233424"/>
          </a:xfrm>
        </p:spPr>
        <p:txBody>
          <a:bodyPr/>
          <a:lstStyle/>
          <a:p>
            <a:r>
              <a:rPr lang="en-US" dirty="0" err="1" smtClean="0"/>
              <a:t>Observablet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0802" y="1910190"/>
            <a:ext cx="8396321" cy="4123944"/>
          </a:xfrm>
        </p:spPr>
        <p:txBody>
          <a:bodyPr/>
          <a:lstStyle/>
          <a:p>
            <a:r>
              <a:rPr lang="en-US" dirty="0" err="1" smtClean="0"/>
              <a:t>Rajapinnat</a:t>
            </a:r>
            <a:r>
              <a:rPr lang="en-US" dirty="0" smtClean="0"/>
              <a:t>: </a:t>
            </a:r>
            <a:r>
              <a:rPr lang="en-US" dirty="0" err="1" smtClean="0"/>
              <a:t>IObservable</a:t>
            </a:r>
            <a:r>
              <a:rPr lang="en-US" dirty="0" smtClean="0"/>
              <a:t> ja </a:t>
            </a:r>
            <a:r>
              <a:rPr lang="en-US" dirty="0" err="1" smtClean="0"/>
              <a:t>IObserver</a:t>
            </a:r>
            <a:endParaRPr lang="en-US" dirty="0" smtClean="0"/>
          </a:p>
          <a:p>
            <a:r>
              <a:rPr lang="en-US" dirty="0" err="1" smtClean="0"/>
              <a:t>Toteuttavat</a:t>
            </a:r>
            <a:r>
              <a:rPr lang="en-US" dirty="0" smtClean="0"/>
              <a:t> </a:t>
            </a:r>
            <a:r>
              <a:rPr lang="en-US" dirty="0" err="1" smtClean="0"/>
              <a:t>yhdessä</a:t>
            </a:r>
            <a:r>
              <a:rPr lang="en-US" dirty="0" smtClean="0"/>
              <a:t> </a:t>
            </a:r>
            <a:r>
              <a:rPr lang="en-US" dirty="0" err="1" smtClean="0"/>
              <a:t>automaattisesti</a:t>
            </a:r>
            <a:r>
              <a:rPr lang="en-US" dirty="0" smtClean="0"/>
              <a:t> Publish/Subscribe </a:t>
            </a:r>
            <a:r>
              <a:rPr lang="en-US" dirty="0" err="1" smtClean="0"/>
              <a:t>mallin</a:t>
            </a:r>
            <a:endParaRPr lang="en-US" dirty="0" smtClean="0"/>
          </a:p>
        </p:txBody>
      </p:sp>
      <p:graphicFrame>
        <p:nvGraphicFramePr>
          <p:cNvPr id="9" name="Content Placeholder 8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7400010"/>
              </p:ext>
            </p:extLst>
          </p:nvPr>
        </p:nvGraphicFramePr>
        <p:xfrm>
          <a:off x="2248930" y="3607057"/>
          <a:ext cx="6327990" cy="24917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109330"/>
                <a:gridCol w="2109330"/>
                <a:gridCol w="2109330"/>
              </a:tblGrid>
              <a:tr h="509282">
                <a:tc>
                  <a:txBody>
                    <a:bodyPr/>
                    <a:lstStyle/>
                    <a:p>
                      <a:pPr fontAlgn="base"/>
                      <a:r>
                        <a:rPr lang="fi-FI" b="1" i="0" dirty="0">
                          <a:solidFill>
                            <a:srgbClr val="253340"/>
                          </a:solidFill>
                          <a:effectLst/>
                          <a:latin typeface="Segoe UI" panose="020B0502040204020203" pitchFamily="34" charset="0"/>
                        </a:rPr>
                        <a:t/>
                      </a:r>
                      <a:br>
                        <a:rPr lang="fi-FI" b="1" i="0" dirty="0">
                          <a:solidFill>
                            <a:srgbClr val="253340"/>
                          </a:solidFill>
                          <a:effectLst/>
                          <a:latin typeface="Segoe UI" panose="020B0502040204020203" pitchFamily="34" charset="0"/>
                        </a:rPr>
                      </a:br>
                      <a:endParaRPr lang="fi-FI" b="0" i="0" dirty="0">
                        <a:solidFill>
                          <a:srgbClr val="25334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b="1" i="0" dirty="0" smtClean="0">
                          <a:solidFill>
                            <a:srgbClr val="253340"/>
                          </a:solidFill>
                          <a:effectLst/>
                          <a:latin typeface="Segoe UI" panose="020B0502040204020203" pitchFamily="34" charset="0"/>
                        </a:rPr>
                        <a:t>Single </a:t>
                      </a:r>
                      <a:r>
                        <a:rPr lang="fi-FI" b="1" i="0" dirty="0" err="1" smtClean="0">
                          <a:solidFill>
                            <a:srgbClr val="253340"/>
                          </a:solidFill>
                          <a:effectLst/>
                          <a:latin typeface="Segoe UI" panose="020B0502040204020203" pitchFamily="34" charset="0"/>
                        </a:rPr>
                        <a:t>return</a:t>
                      </a:r>
                      <a:r>
                        <a:rPr lang="fi-FI" b="1" i="0" dirty="0" smtClean="0">
                          <a:solidFill>
                            <a:srgbClr val="253340"/>
                          </a:solidFill>
                          <a:effectLst/>
                          <a:latin typeface="Segoe UI" panose="020B0502040204020203" pitchFamily="34" charset="0"/>
                        </a:rPr>
                        <a:t> </a:t>
                      </a:r>
                      <a:r>
                        <a:rPr lang="fi-FI" b="1" i="0" dirty="0" err="1" smtClean="0">
                          <a:solidFill>
                            <a:srgbClr val="253340"/>
                          </a:solidFill>
                          <a:effectLst/>
                          <a:latin typeface="Segoe UI" panose="020B0502040204020203" pitchFamily="34" charset="0"/>
                        </a:rPr>
                        <a:t>value</a:t>
                      </a:r>
                      <a:endParaRPr lang="fi-FI" b="0" i="0" dirty="0" smtClean="0">
                        <a:solidFill>
                          <a:srgbClr val="25334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  <a:p>
                      <a:pPr fontAlgn="base"/>
                      <a:endParaRPr lang="fi-FI" b="0" i="0" dirty="0">
                        <a:solidFill>
                          <a:srgbClr val="25334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b="1" i="0" dirty="0" err="1" smtClean="0">
                          <a:solidFill>
                            <a:srgbClr val="253340"/>
                          </a:solidFill>
                          <a:effectLst/>
                          <a:latin typeface="Segoe UI" panose="020B0502040204020203" pitchFamily="34" charset="0"/>
                        </a:rPr>
                        <a:t>Multiple</a:t>
                      </a:r>
                      <a:r>
                        <a:rPr lang="fi-FI" b="1" i="0" dirty="0" smtClean="0">
                          <a:solidFill>
                            <a:srgbClr val="253340"/>
                          </a:solidFill>
                          <a:effectLst/>
                          <a:latin typeface="Segoe UI" panose="020B0502040204020203" pitchFamily="34" charset="0"/>
                        </a:rPr>
                        <a:t> </a:t>
                      </a:r>
                      <a:r>
                        <a:rPr lang="fi-FI" b="1" i="0" dirty="0" err="1" smtClean="0">
                          <a:solidFill>
                            <a:srgbClr val="253340"/>
                          </a:solidFill>
                          <a:effectLst/>
                          <a:latin typeface="Segoe UI" panose="020B0502040204020203" pitchFamily="34" charset="0"/>
                        </a:rPr>
                        <a:t>return</a:t>
                      </a:r>
                      <a:r>
                        <a:rPr lang="fi-FI" b="1" i="0" dirty="0" smtClean="0">
                          <a:solidFill>
                            <a:srgbClr val="253340"/>
                          </a:solidFill>
                          <a:effectLst/>
                          <a:latin typeface="Segoe UI" panose="020B0502040204020203" pitchFamily="34" charset="0"/>
                        </a:rPr>
                        <a:t> </a:t>
                      </a:r>
                      <a:r>
                        <a:rPr lang="fi-FI" b="1" i="0" dirty="0" err="1" smtClean="0">
                          <a:solidFill>
                            <a:srgbClr val="253340"/>
                          </a:solidFill>
                          <a:effectLst/>
                          <a:latin typeface="Segoe UI" panose="020B0502040204020203" pitchFamily="34" charset="0"/>
                        </a:rPr>
                        <a:t>values</a:t>
                      </a:r>
                      <a:endParaRPr lang="fi-FI" b="0" i="0" dirty="0" smtClean="0">
                        <a:solidFill>
                          <a:srgbClr val="25334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  <a:p>
                      <a:endParaRPr lang="fi-FI" dirty="0"/>
                    </a:p>
                  </a:txBody>
                  <a:tcPr/>
                </a:tc>
              </a:tr>
              <a:tr h="509282">
                <a:tc>
                  <a:txBody>
                    <a:bodyPr/>
                    <a:lstStyle/>
                    <a:p>
                      <a:pPr fontAlgn="base"/>
                      <a:r>
                        <a:rPr lang="fi-FI" b="1" i="0" dirty="0" err="1">
                          <a:solidFill>
                            <a:srgbClr val="253340"/>
                          </a:solidFill>
                          <a:effectLst/>
                          <a:latin typeface="Segoe UI" panose="020B0502040204020203" pitchFamily="34" charset="0"/>
                        </a:rPr>
                        <a:t>Pull</a:t>
                      </a:r>
                      <a:r>
                        <a:rPr lang="fi-FI" b="1" i="0" dirty="0">
                          <a:solidFill>
                            <a:srgbClr val="253340"/>
                          </a:solidFill>
                          <a:effectLst/>
                          <a:latin typeface="Segoe UI" panose="020B0502040204020203" pitchFamily="34" charset="0"/>
                        </a:rPr>
                        <a:t>/</a:t>
                      </a:r>
                      <a:r>
                        <a:rPr lang="fi-FI" b="1" i="0" dirty="0" err="1">
                          <a:solidFill>
                            <a:srgbClr val="253340"/>
                          </a:solidFill>
                          <a:effectLst/>
                          <a:latin typeface="Segoe UI" panose="020B0502040204020203" pitchFamily="34" charset="0"/>
                        </a:rPr>
                        <a:t>Synchronous</a:t>
                      </a:r>
                      <a:r>
                        <a:rPr lang="fi-FI" b="1" i="0" dirty="0">
                          <a:solidFill>
                            <a:srgbClr val="253340"/>
                          </a:solidFill>
                          <a:effectLst/>
                          <a:latin typeface="Segoe UI" panose="020B0502040204020203" pitchFamily="34" charset="0"/>
                        </a:rPr>
                        <a:t>/Interactive</a:t>
                      </a:r>
                      <a:endParaRPr lang="fi-FI" b="0" i="0" dirty="0">
                        <a:solidFill>
                          <a:srgbClr val="25334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i-FI" b="0" i="0" dirty="0">
                          <a:solidFill>
                            <a:srgbClr val="253340"/>
                          </a:solidFill>
                          <a:effectLst/>
                          <a:latin typeface="Segoe UI" panose="020B0502040204020203" pitchFamily="34" charset="0"/>
                        </a:rPr>
                        <a:t>T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i-FI" b="0" i="0" dirty="0" err="1">
                          <a:solidFill>
                            <a:srgbClr val="253340"/>
                          </a:solidFill>
                          <a:effectLst/>
                          <a:latin typeface="Segoe UI" panose="020B0502040204020203" pitchFamily="34" charset="0"/>
                        </a:rPr>
                        <a:t>IEnumerable</a:t>
                      </a:r>
                      <a:r>
                        <a:rPr lang="fi-FI" b="0" i="0" dirty="0">
                          <a:solidFill>
                            <a:srgbClr val="253340"/>
                          </a:solidFill>
                          <a:effectLst/>
                          <a:latin typeface="Segoe UI" panose="020B0502040204020203" pitchFamily="34" charset="0"/>
                        </a:rPr>
                        <a:t>&lt;T&gt;</a:t>
                      </a:r>
                    </a:p>
                  </a:txBody>
                  <a:tcPr marL="95250" marR="95250" marT="95250" marB="95250"/>
                </a:tc>
              </a:tr>
              <a:tr h="509282">
                <a:tc>
                  <a:txBody>
                    <a:bodyPr/>
                    <a:lstStyle/>
                    <a:p>
                      <a:pPr fontAlgn="base"/>
                      <a:r>
                        <a:rPr lang="fi-FI" b="1" i="0" dirty="0" err="1">
                          <a:solidFill>
                            <a:srgbClr val="253340"/>
                          </a:solidFill>
                          <a:effectLst/>
                          <a:latin typeface="Segoe UI" panose="020B0502040204020203" pitchFamily="34" charset="0"/>
                        </a:rPr>
                        <a:t>Push</a:t>
                      </a:r>
                      <a:r>
                        <a:rPr lang="fi-FI" b="1" i="0" dirty="0">
                          <a:solidFill>
                            <a:srgbClr val="253340"/>
                          </a:solidFill>
                          <a:effectLst/>
                          <a:latin typeface="Segoe UI" panose="020B0502040204020203" pitchFamily="34" charset="0"/>
                        </a:rPr>
                        <a:t>/</a:t>
                      </a:r>
                      <a:r>
                        <a:rPr lang="fi-FI" b="1" i="0" dirty="0" err="1">
                          <a:solidFill>
                            <a:srgbClr val="253340"/>
                          </a:solidFill>
                          <a:effectLst/>
                          <a:latin typeface="Segoe UI" panose="020B0502040204020203" pitchFamily="34" charset="0"/>
                        </a:rPr>
                        <a:t>Asynchronous</a:t>
                      </a:r>
                      <a:r>
                        <a:rPr lang="fi-FI" b="1" i="0" dirty="0">
                          <a:solidFill>
                            <a:srgbClr val="253340"/>
                          </a:solidFill>
                          <a:effectLst/>
                          <a:latin typeface="Segoe UI" panose="020B0502040204020203" pitchFamily="34" charset="0"/>
                        </a:rPr>
                        <a:t>/</a:t>
                      </a:r>
                      <a:r>
                        <a:rPr lang="fi-FI" b="1" i="0" dirty="0" err="1">
                          <a:solidFill>
                            <a:srgbClr val="253340"/>
                          </a:solidFill>
                          <a:effectLst/>
                          <a:latin typeface="Segoe UI" panose="020B0502040204020203" pitchFamily="34" charset="0"/>
                        </a:rPr>
                        <a:t>Reactive</a:t>
                      </a:r>
                      <a:endParaRPr lang="fi-FI" b="0" i="0" dirty="0">
                        <a:solidFill>
                          <a:srgbClr val="25334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i-FI" b="0" i="0">
                          <a:solidFill>
                            <a:srgbClr val="253340"/>
                          </a:solidFill>
                          <a:effectLst/>
                          <a:latin typeface="Segoe UI" panose="020B0502040204020203" pitchFamily="34" charset="0"/>
                        </a:rPr>
                        <a:t>Task&lt;T&gt;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i-FI" b="1" i="0" dirty="0" err="1">
                          <a:solidFill>
                            <a:srgbClr val="253340"/>
                          </a:solidFill>
                          <a:effectLst/>
                          <a:latin typeface="Segoe UI" panose="020B0502040204020203" pitchFamily="34" charset="0"/>
                        </a:rPr>
                        <a:t>IObservable</a:t>
                      </a:r>
                      <a:r>
                        <a:rPr lang="fi-FI" b="1" i="0" dirty="0">
                          <a:solidFill>
                            <a:srgbClr val="253340"/>
                          </a:solidFill>
                          <a:effectLst/>
                          <a:latin typeface="Segoe UI" panose="020B0502040204020203" pitchFamily="34" charset="0"/>
                        </a:rPr>
                        <a:t>&lt;T&gt;</a:t>
                      </a:r>
                      <a:endParaRPr lang="fi-FI" b="0" i="0" dirty="0">
                        <a:solidFill>
                          <a:srgbClr val="25334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0" marR="95250" marT="95250" marB="9525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32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Tuttu funktionaalinen työkalu </a:t>
            </a:r>
          </a:p>
          <a:p>
            <a:r>
              <a:rPr lang="fi-FI" dirty="0" smtClean="0"/>
              <a:t>Kirjastossa lisää funktioita, koska mukana reaktiivisuus ja aika</a:t>
            </a:r>
          </a:p>
          <a:p>
            <a:r>
              <a:rPr lang="fi-FI" dirty="0" smtClean="0"/>
              <a:t>Yhdistelemällä olemassa olevia operaattoreita voi luoda erittäin tehokkaita uusia operaattoreita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4576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Skedulointi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Rx</a:t>
            </a:r>
            <a:r>
              <a:rPr lang="fi-FI" dirty="0" smtClean="0"/>
              <a:t> ajetaan vakiona yhdessä säikeessä. Rinnakkaisuus on abstrahoitu </a:t>
            </a:r>
            <a:r>
              <a:rPr lang="fi-FI" dirty="0" err="1" smtClean="0"/>
              <a:t>koodarilta</a:t>
            </a:r>
            <a:r>
              <a:rPr lang="fi-FI" dirty="0" smtClean="0"/>
              <a:t> kivasti pois silmistä ja mielestä.</a:t>
            </a:r>
          </a:p>
          <a:p>
            <a:r>
              <a:rPr lang="fi-FI" i="1" dirty="0" err="1" smtClean="0"/>
              <a:t>Skedulointi</a:t>
            </a:r>
            <a:r>
              <a:rPr lang="fi-FI" dirty="0" smtClean="0"/>
              <a:t> on ohjelmoijan tapa hallita </a:t>
            </a:r>
            <a:r>
              <a:rPr lang="fi-FI" dirty="0" err="1" smtClean="0"/>
              <a:t>Rx</a:t>
            </a:r>
            <a:r>
              <a:rPr lang="fi-FI" dirty="0" smtClean="0"/>
              <a:t> rinnakkaisuutta.</a:t>
            </a:r>
          </a:p>
          <a:p>
            <a:r>
              <a:rPr lang="fi-FI" dirty="0" smtClean="0"/>
              <a:t>Tarjoamalla </a:t>
            </a:r>
            <a:r>
              <a:rPr lang="fi-FI" dirty="0" err="1" smtClean="0"/>
              <a:t>Rx:n</a:t>
            </a:r>
            <a:r>
              <a:rPr lang="fi-FI" dirty="0" smtClean="0"/>
              <a:t> rinnakkaisuutta vaativille LINQ-operaatoreille vaihtoehtoisen </a:t>
            </a:r>
            <a:r>
              <a:rPr lang="fi-FI" dirty="0" err="1" smtClean="0"/>
              <a:t>Scheduler</a:t>
            </a:r>
            <a:r>
              <a:rPr lang="fi-FI" dirty="0" smtClean="0"/>
              <a:t> parametrin, voidaan operaattorille sanoa missä </a:t>
            </a:r>
            <a:r>
              <a:rPr lang="fi-FI" dirty="0" err="1" smtClean="0"/>
              <a:t>rinnakaisuus</a:t>
            </a:r>
            <a:r>
              <a:rPr lang="fi-FI" dirty="0" smtClean="0"/>
              <a:t> halutaan suoritettavan. </a:t>
            </a:r>
          </a:p>
          <a:p>
            <a:r>
              <a:rPr lang="fi-FI" dirty="0" smtClean="0"/>
              <a:t>Esim. </a:t>
            </a:r>
            <a:r>
              <a:rPr lang="fi-FI" i="1" dirty="0" err="1" smtClean="0"/>
              <a:t>TaskPoolScheduler</a:t>
            </a:r>
            <a:r>
              <a:rPr lang="fi-FI" i="1" dirty="0" smtClean="0"/>
              <a:t>, </a:t>
            </a:r>
            <a:r>
              <a:rPr lang="fi-FI" i="1" dirty="0" err="1" smtClean="0"/>
              <a:t>ThreadPoolScheduler</a:t>
            </a:r>
            <a:r>
              <a:rPr lang="fi-FI" i="1" dirty="0" smtClean="0"/>
              <a:t>, </a:t>
            </a:r>
            <a:r>
              <a:rPr lang="fi-FI" i="1" dirty="0" err="1" smtClean="0"/>
              <a:t>NewThreadScheduler</a:t>
            </a:r>
            <a:r>
              <a:rPr lang="fi-FI" i="1" dirty="0" smtClean="0"/>
              <a:t>, </a:t>
            </a:r>
            <a:r>
              <a:rPr lang="fi-FI" i="1" dirty="0" err="1" smtClean="0"/>
              <a:t>CurrentThreadScheduler</a:t>
            </a:r>
            <a:r>
              <a:rPr lang="fi-FI" i="1" dirty="0" smtClean="0"/>
              <a:t>.</a:t>
            </a:r>
            <a:endParaRPr lang="fi-FI" i="1" dirty="0"/>
          </a:p>
        </p:txBody>
      </p:sp>
    </p:spTree>
    <p:extLst>
      <p:ext uri="{BB962C8B-B14F-4D97-AF65-F5344CB8AC3E}">
        <p14:creationId xmlns:p14="http://schemas.microsoft.com/office/powerpoint/2010/main" val="91971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</a:t>
            </a:r>
            <a:r>
              <a:rPr lang="en-US" dirty="0" err="1" smtClean="0"/>
              <a:t>koodataan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Jos haluat koodata mukana tai ladata esimerkit omalle </a:t>
            </a:r>
            <a:r>
              <a:rPr lang="fi-FI" dirty="0"/>
              <a:t>koneellesi, </a:t>
            </a:r>
            <a:r>
              <a:rPr lang="fi-FI" dirty="0">
                <a:hlinkClick r:id="rId3"/>
              </a:rPr>
              <a:t>https://github.com/supertopi/RxWorkshop</a:t>
            </a:r>
            <a:r>
              <a:rPr lang="fi-FI" dirty="0" smtClean="0">
                <a:hlinkClick r:id="rId3"/>
              </a:rPr>
              <a:t>/</a:t>
            </a:r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pPr marL="4572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8157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BBF5D7C-90AF-408A-B515-5CD5355B6C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36</TotalTime>
  <Words>205</Words>
  <Application>Microsoft Office PowerPoint</Application>
  <PresentationFormat>Widescreen</PresentationFormat>
  <Paragraphs>39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Wingdings</vt:lpstr>
      <vt:lpstr>Banded Design Teal 16x9</vt:lpstr>
      <vt:lpstr>Reactive Extensions</vt:lpstr>
      <vt:lpstr>Mikä Reactive Extensions (Rx) ?</vt:lpstr>
      <vt:lpstr>Koska ja mihin voisi käyttää Rxää ?</vt:lpstr>
      <vt:lpstr>Observablet</vt:lpstr>
      <vt:lpstr>LINQ</vt:lpstr>
      <vt:lpstr>Skedulointi</vt:lpstr>
      <vt:lpstr>Let’s koodataan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Extensions</dc:title>
  <dc:creator>Topi Ojala</dc:creator>
  <cp:keywords/>
  <cp:lastModifiedBy>Topi Ojala</cp:lastModifiedBy>
  <cp:revision>74</cp:revision>
  <dcterms:created xsi:type="dcterms:W3CDTF">2016-04-01T13:58:18Z</dcterms:created>
  <dcterms:modified xsi:type="dcterms:W3CDTF">2016-04-01T14:35:03Z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TC028952549991</vt:lpwstr>
  </property>
</Properties>
</file>