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90" autoAdjust="0"/>
    <p:restoredTop sz="94653" autoAdjust="0"/>
  </p:normalViewPr>
  <p:slideViewPr>
    <p:cSldViewPr snapToGrid="0" snapToObjects="1">
      <p:cViewPr varScale="1">
        <p:scale>
          <a:sx n="50" d="100"/>
          <a:sy n="50" d="100"/>
        </p:scale>
        <p:origin x="328" y="19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fontScale="62500" lnSpcReduction="20000"/>
          </a:bodyPr>
          <a:lstStyle/>
          <a:p>
            <a:pPr algn="ctr"/>
            <a:r>
              <a:rPr lang="de-CH" sz="7200" dirty="0">
                <a:latin typeface="HelveticaNeue LT 45 Light" pitchFamily="34" charset="0"/>
              </a:rPr>
              <a:t>Automatisierte Pflege von </a:t>
            </a:r>
            <a:br>
              <a:rPr lang="de-CH" sz="7200" dirty="0">
                <a:latin typeface="HelveticaNeue LT 45 Light" pitchFamily="34" charset="0"/>
              </a:rPr>
            </a:br>
            <a:r>
              <a:rPr lang="de-CH" sz="7200" dirty="0">
                <a:latin typeface="HelveticaNeue LT 45 Light" pitchFamily="34" charset="0"/>
              </a:rPr>
              <a:t>Kundenkontaktangaben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48892"/>
              </p:ext>
            </p:extLst>
          </p:nvPr>
        </p:nvGraphicFramePr>
        <p:xfrm>
          <a:off x="22091833" y="18414123"/>
          <a:ext cx="784751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9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/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Tobias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Weissert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/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Prof. Dr. Jürgen Vogel</a:t>
                      </a: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/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Xavier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Monnat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329511" y="20030399"/>
            <a:ext cx="1440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>
                <a:solidFill>
                  <a:srgbClr val="697D91"/>
                </a:solidFill>
                <a:latin typeface="Lucida Sans" pitchFamily="34" charset="0"/>
              </a:rPr>
              <a:t>Bachelor Thesis 2020/21	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98776" y="875400"/>
            <a:ext cx="8845847" cy="1026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just">
              <a:buClr>
                <a:srgbClr val="FAA500"/>
              </a:buClr>
              <a:buSzPct val="80000"/>
              <a:defRPr sz="4400">
                <a:solidFill>
                  <a:srgbClr val="697D9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de-CH" altLang="de-DE" dirty="0"/>
              <a:t>Ausgangslage</a:t>
            </a:r>
          </a:p>
          <a:p>
            <a:pPr>
              <a:defRPr/>
            </a:pP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Im heutig schnelllebenden Arbeitsmarkt wechseln Arbeitnehmer innert weniger Jahre ihren Arbeitgeber oft mehrfach. Das CRM (Customer Relation Manage-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ment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) System von Lieferanten oder Part-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nern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 hat dadurch schnell falsche oder veraltete Daten. Dies führt zu 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Mehrauf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-wand beim Kontaktieren der 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verantwort-lichen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 Person sowie Mehrkosten durch unzustellbaren Postversand. Ausserdem wird in CRM Systemen jeweils die 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Kon-taktperson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 gepflegt, die im 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Entschei-dungsprozess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 bei Neuanschaffungen in-volvierten Personen sind dem 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Lieferan-ten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 oft gar nicht bekannt. Ziel dieser Ar-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beit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 ist die Abklärung zur technischen Machbarkeit eines Tools zur Lösung die-</a:t>
            </a:r>
            <a:r>
              <a:rPr lang="de-CH" altLang="de-DE" sz="3400" dirty="0" err="1">
                <a:solidFill>
                  <a:schemeClr val="tx1"/>
                </a:solidFill>
                <a:latin typeface="Lucida Sans" pitchFamily="34" charset="0"/>
              </a:rPr>
              <a:t>ses</a:t>
            </a:r>
            <a:r>
              <a:rPr lang="de-CH" altLang="de-DE" sz="3400" dirty="0">
                <a:solidFill>
                  <a:schemeClr val="tx1"/>
                </a:solidFill>
                <a:latin typeface="Lucida Sans" pitchFamily="34" charset="0"/>
              </a:rPr>
              <a:t> Problems. </a:t>
            </a:r>
            <a:endParaRPr lang="de-CH" altLang="de-DE" sz="3200" dirty="0">
              <a:solidFill>
                <a:schemeClr val="tx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0356484" y="854032"/>
            <a:ext cx="8845847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AA500"/>
              </a:buClr>
              <a:buSzPct val="80000"/>
              <a:defRPr/>
            </a:pPr>
            <a:r>
              <a:rPr lang="de-CH" altLang="de-DE" sz="3400" dirty="0">
                <a:latin typeface="Lucida Sans" pitchFamily="34" charset="0"/>
              </a:rPr>
              <a:t>Informationen gewonnen werden, falls diese Person auf der Webseite erwähnt wird. Hierzu wird nach Elementen in </a:t>
            </a:r>
            <a:r>
              <a:rPr lang="de-CH" altLang="de-DE" sz="3400" dirty="0" err="1">
                <a:latin typeface="Lucida Sans" pitchFamily="34" charset="0"/>
              </a:rPr>
              <a:t>op-tischer</a:t>
            </a:r>
            <a:r>
              <a:rPr lang="de-CH" altLang="de-DE" sz="3400" dirty="0">
                <a:latin typeface="Lucida Sans" pitchFamily="34" charset="0"/>
              </a:rPr>
              <a:t> Nähe zum Namen gesucht. </a:t>
            </a:r>
            <a:r>
              <a:rPr lang="de-CH" altLang="de-DE" sz="3400" dirty="0" err="1">
                <a:latin typeface="Lucida Sans" pitchFamily="34" charset="0"/>
              </a:rPr>
              <a:t>Wäh-rend</a:t>
            </a:r>
            <a:r>
              <a:rPr lang="de-CH" altLang="de-DE" sz="3400" dirty="0">
                <a:latin typeface="Lucida Sans" pitchFamily="34" charset="0"/>
              </a:rPr>
              <a:t> der Entwicklung hat sich aber her-ausgestellt, dass besonders bei </a:t>
            </a:r>
            <a:r>
              <a:rPr lang="de-CH" altLang="de-DE" sz="3400" dirty="0" err="1">
                <a:latin typeface="Lucida Sans" pitchFamily="34" charset="0"/>
              </a:rPr>
              <a:t>grösse-ren</a:t>
            </a:r>
            <a:r>
              <a:rPr lang="de-CH" altLang="de-DE" sz="3400" dirty="0">
                <a:latin typeface="Lucida Sans" pitchFamily="34" charset="0"/>
              </a:rPr>
              <a:t> Unternehmen oft nur die Geschäfts-leitung auf der Webseite abgebildet ist. So konnte nur bei 36% der Personen im </a:t>
            </a:r>
            <a:r>
              <a:rPr lang="de-CH" altLang="de-DE" sz="3400" dirty="0" err="1">
                <a:latin typeface="Lucida Sans" pitchFamily="34" charset="0"/>
              </a:rPr>
              <a:t>Testset</a:t>
            </a:r>
            <a:r>
              <a:rPr lang="de-CH" altLang="de-DE" sz="3400" dirty="0">
                <a:latin typeface="Lucida Sans" pitchFamily="34" charset="0"/>
              </a:rPr>
              <a:t> wirklich einen Eintrag auf der Firmenwebseite gefunden werden. Oft-mals waren sogar noch weniger </a:t>
            </a:r>
            <a:r>
              <a:rPr lang="de-CH" altLang="de-DE" sz="3400" dirty="0" err="1">
                <a:latin typeface="Lucida Sans" pitchFamily="34" charset="0"/>
              </a:rPr>
              <a:t>Informa-tionen</a:t>
            </a:r>
            <a:r>
              <a:rPr lang="de-CH" altLang="de-DE" sz="3400" dirty="0">
                <a:latin typeface="Lucida Sans" pitchFamily="34" charset="0"/>
              </a:rPr>
              <a:t> verfügbar als in der E-Mail-Signatur, einzig interessante weitere In-formation war oft nur ein Foto der Per-</a:t>
            </a:r>
            <a:r>
              <a:rPr lang="de-CH" altLang="de-DE" sz="3400" dirty="0" err="1">
                <a:latin typeface="Lucida Sans" pitchFamily="34" charset="0"/>
              </a:rPr>
              <a:t>son</a:t>
            </a:r>
            <a:r>
              <a:rPr lang="de-CH" altLang="de-DE" sz="3400" dirty="0">
                <a:latin typeface="Lucida Sans" pitchFamily="34" charset="0"/>
              </a:rPr>
              <a:t>.</a:t>
            </a:r>
          </a:p>
          <a:p>
            <a:pPr algn="just">
              <a:spcAft>
                <a:spcPts val="600"/>
              </a:spcAft>
              <a:buClr>
                <a:srgbClr val="FAA500"/>
              </a:buClr>
              <a:buSzPct val="80000"/>
              <a:defRPr/>
            </a:pPr>
            <a:endParaRPr lang="de-CH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spcAft>
                <a:spcPts val="600"/>
              </a:spcAft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Ausblick</a:t>
            </a:r>
          </a:p>
          <a:p>
            <a:pPr algn="just">
              <a:spcAft>
                <a:spcPts val="1200"/>
              </a:spcAft>
              <a:buClr>
                <a:srgbClr val="FAA500"/>
              </a:buClr>
              <a:buSzPct val="80000"/>
              <a:defRPr/>
            </a:pPr>
            <a:r>
              <a:rPr lang="de-CH" altLang="de-DE" sz="3400" dirty="0">
                <a:latin typeface="Lucida Sans" pitchFamily="34" charset="0"/>
              </a:rPr>
              <a:t>Die entwickelte API zur Analyse der E-Mail-Signatur kann nun in unser firmen-internes CRM System eingebunden wer-den. So werden automatisch eingehende E-Mails nach neuen oder abweichenden Kontaktangaben durchsucht und </a:t>
            </a:r>
            <a:r>
              <a:rPr lang="de-CH" altLang="de-DE" sz="3400" dirty="0" err="1">
                <a:latin typeface="Lucida Sans" pitchFamily="34" charset="0"/>
              </a:rPr>
              <a:t>ent</a:t>
            </a:r>
            <a:r>
              <a:rPr lang="de-CH" altLang="de-DE" sz="3400" dirty="0">
                <a:latin typeface="Lucida Sans" pitchFamily="34" charset="0"/>
              </a:rPr>
              <a:t>-sprechend angepasst. Die Methode, mit-</a:t>
            </a:r>
            <a:r>
              <a:rPr lang="de-CH" altLang="de-DE" sz="3400" dirty="0" err="1">
                <a:latin typeface="Lucida Sans" pitchFamily="34" charset="0"/>
              </a:rPr>
              <a:t>tels</a:t>
            </a:r>
            <a:r>
              <a:rPr lang="de-CH" altLang="de-DE" sz="3400" dirty="0">
                <a:latin typeface="Lucida Sans" pitchFamily="34" charset="0"/>
              </a:rPr>
              <a:t> </a:t>
            </a:r>
            <a:r>
              <a:rPr lang="de-CH" altLang="de-DE" sz="3400" dirty="0" err="1">
                <a:latin typeface="Lucida Sans" pitchFamily="34" charset="0"/>
              </a:rPr>
              <a:t>Webcrawling</a:t>
            </a:r>
            <a:r>
              <a:rPr lang="de-CH" altLang="de-DE" sz="3400" dirty="0">
                <a:latin typeface="Lucida Sans" pitchFamily="34" charset="0"/>
              </a:rPr>
              <a:t>, die Kontakte weiter zu pflegen, benötigt allerdings noch weitere Aufmerksamkeit.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627630" y="955457"/>
            <a:ext cx="8845847" cy="1705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Ergebnisse</a:t>
            </a:r>
          </a:p>
          <a:p>
            <a:pPr algn="just">
              <a:defRPr/>
            </a:pPr>
            <a:r>
              <a:rPr lang="de-CH" altLang="de-DE" sz="3400" dirty="0">
                <a:latin typeface="Lucida Sans" pitchFamily="34" charset="0"/>
              </a:rPr>
              <a:t>Das Ziel wurde erreicht und es konnte ein Proof-</a:t>
            </a:r>
            <a:r>
              <a:rPr lang="de-CH" altLang="de-DE" sz="3400" dirty="0" err="1">
                <a:latin typeface="Lucida Sans" pitchFamily="34" charset="0"/>
              </a:rPr>
              <a:t>of</a:t>
            </a:r>
            <a:r>
              <a:rPr lang="de-CH" altLang="de-DE" sz="3400" dirty="0">
                <a:latin typeface="Lucida Sans" pitchFamily="34" charset="0"/>
              </a:rPr>
              <a:t>-</a:t>
            </a:r>
            <a:r>
              <a:rPr lang="de-CH" altLang="de-DE" sz="3400" dirty="0" err="1">
                <a:latin typeface="Lucida Sans" pitchFamily="34" charset="0"/>
              </a:rPr>
              <a:t>concept</a:t>
            </a:r>
            <a:r>
              <a:rPr lang="de-CH" altLang="de-DE" sz="3400" dirty="0">
                <a:latin typeface="Lucida Sans" pitchFamily="34" charset="0"/>
              </a:rPr>
              <a:t> für ein Tool zur au-</a:t>
            </a:r>
            <a:r>
              <a:rPr lang="de-CH" altLang="de-DE" sz="3400" dirty="0" err="1">
                <a:latin typeface="Lucida Sans" pitchFamily="34" charset="0"/>
              </a:rPr>
              <a:t>tomatischen</a:t>
            </a:r>
            <a:r>
              <a:rPr lang="de-CH" altLang="de-DE" sz="3400" dirty="0">
                <a:latin typeface="Lucida Sans" pitchFamily="34" charset="0"/>
              </a:rPr>
              <a:t> Stammdatenpflege erstellt werden. Das Tool wurde gegen ein Da-</a:t>
            </a:r>
            <a:r>
              <a:rPr lang="de-CH" altLang="de-DE" sz="3400" dirty="0" err="1">
                <a:latin typeface="Lucida Sans" pitchFamily="34" charset="0"/>
              </a:rPr>
              <a:t>tenset</a:t>
            </a:r>
            <a:r>
              <a:rPr lang="de-CH" altLang="de-DE" sz="3400" dirty="0">
                <a:latin typeface="Lucida Sans" pitchFamily="34" charset="0"/>
              </a:rPr>
              <a:t> mit 9860 Kontakten getestet und dabei sind folgende Ergebnisse </a:t>
            </a:r>
            <a:r>
              <a:rPr lang="de-CH" altLang="de-DE" sz="3400" dirty="0" err="1">
                <a:latin typeface="Lucida Sans" pitchFamily="34" charset="0"/>
              </a:rPr>
              <a:t>entstan</a:t>
            </a:r>
            <a:r>
              <a:rPr lang="de-CH" altLang="de-DE" sz="3400" dirty="0">
                <a:latin typeface="Lucida Sans" pitchFamily="34" charset="0"/>
              </a:rPr>
              <a:t>-den:</a:t>
            </a:r>
          </a:p>
          <a:p>
            <a:pPr algn="just"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>
              <a:defRPr/>
            </a:pPr>
            <a:r>
              <a:rPr lang="de-CH" altLang="de-DE" sz="3200" b="1" dirty="0">
                <a:latin typeface="Lucida Sans" pitchFamily="34" charset="0"/>
              </a:rPr>
              <a:t>Analyse E-Mail-Signatur</a:t>
            </a:r>
            <a:endParaRPr lang="de-CH" altLang="de-DE" sz="3200" dirty="0">
              <a:latin typeface="Lucida Sans" pitchFamily="34" charset="0"/>
            </a:endParaRPr>
          </a:p>
          <a:p>
            <a:pPr algn="just">
              <a:defRPr/>
            </a:pPr>
            <a:r>
              <a:rPr lang="de-CH" altLang="de-DE" sz="3400" dirty="0">
                <a:latin typeface="Lucida Sans" pitchFamily="34" charset="0"/>
              </a:rPr>
              <a:t>Von 93% der E-Mails konnte die </a:t>
            </a:r>
            <a:r>
              <a:rPr lang="de-CH" altLang="de-DE" sz="3400" dirty="0" err="1">
                <a:latin typeface="Lucida Sans" pitchFamily="34" charset="0"/>
              </a:rPr>
              <a:t>Informa-tion</a:t>
            </a:r>
            <a:r>
              <a:rPr lang="de-CH" altLang="de-DE" sz="3400" dirty="0">
                <a:latin typeface="Lucida Sans" pitchFamily="34" charset="0"/>
              </a:rPr>
              <a:t> in der Signatur richtig erkannt und richtig </a:t>
            </a:r>
            <a:r>
              <a:rPr lang="de-CH" altLang="de-DE" sz="3400" dirty="0" err="1">
                <a:latin typeface="Lucida Sans" pitchFamily="34" charset="0"/>
              </a:rPr>
              <a:t>gelabeld</a:t>
            </a:r>
            <a:r>
              <a:rPr lang="de-CH" altLang="de-DE" sz="3400" dirty="0">
                <a:latin typeface="Lucida Sans" pitchFamily="34" charset="0"/>
              </a:rPr>
              <a:t> werden. Auch wenn nicht alle Informationen in der Signatur erkannt wurden, konnten die wichtigsten Attribute wie Name, Telefon, E-Mail und Adresse extrahiert werden und können nun in einem weiteren Schritt gegenüber dem aktuellen Stand im CRM verglichen werden. Allerdings bestand das </a:t>
            </a:r>
            <a:r>
              <a:rPr lang="de-CH" altLang="de-DE" sz="3400" dirty="0" err="1">
                <a:latin typeface="Lucida Sans" pitchFamily="34" charset="0"/>
              </a:rPr>
              <a:t>Datenset</a:t>
            </a:r>
            <a:r>
              <a:rPr lang="de-CH" altLang="de-DE" sz="3400" dirty="0">
                <a:latin typeface="Lucida Sans" pitchFamily="34" charset="0"/>
              </a:rPr>
              <a:t> vor allem aus europäischen Kontakten. Was nicht getestet wurde, sind E-Mails aus anderen Ländern, welche vermutlich ein etwas anderes Format aufweisen: Anderes Postleitzahlsystem oder andere Labels für Telefon oder Adresse. </a:t>
            </a:r>
          </a:p>
          <a:p>
            <a:pPr algn="just">
              <a:defRPr/>
            </a:pPr>
            <a:endParaRPr lang="de-CH" altLang="de-DE" sz="3400" dirty="0">
              <a:latin typeface="Lucida Sans" pitchFamily="34" charset="0"/>
            </a:endParaRPr>
          </a:p>
          <a:p>
            <a:pPr algn="just">
              <a:spcAft>
                <a:spcPts val="600"/>
              </a:spcAft>
              <a:buClr>
                <a:srgbClr val="FAA500"/>
              </a:buClr>
              <a:buSzPct val="80000"/>
              <a:defRPr/>
            </a:pPr>
            <a:r>
              <a:rPr lang="de-CH" altLang="de-DE" sz="3200" b="1" dirty="0">
                <a:latin typeface="Lucida Sans" pitchFamily="34" charset="0"/>
              </a:rPr>
              <a:t>Analyse der Firmenwebseite</a:t>
            </a:r>
          </a:p>
          <a:p>
            <a:pPr algn="just">
              <a:spcAft>
                <a:spcPts val="600"/>
              </a:spcAft>
              <a:buClr>
                <a:srgbClr val="FAA500"/>
              </a:buClr>
              <a:buSzPct val="80000"/>
              <a:defRPr/>
            </a:pPr>
            <a:r>
              <a:rPr lang="de-CH" altLang="de-DE" sz="3400" dirty="0">
                <a:latin typeface="Lucida Sans" pitchFamily="34" charset="0"/>
              </a:rPr>
              <a:t>Obwohl nicht jede Webseite gleich auf-gebaut ist, konnten bei 86% der </a:t>
            </a:r>
            <a:r>
              <a:rPr lang="de-CH" altLang="de-DE" sz="3400" dirty="0" err="1">
                <a:latin typeface="Lucida Sans" pitchFamily="34" charset="0"/>
              </a:rPr>
              <a:t>Kontak-te</a:t>
            </a:r>
            <a:r>
              <a:rPr lang="de-CH" altLang="de-DE" sz="3400" dirty="0">
                <a:latin typeface="Lucida Sans" pitchFamily="34" charset="0"/>
              </a:rPr>
              <a:t> mittels </a:t>
            </a:r>
            <a:r>
              <a:rPr lang="de-CH" altLang="de-DE" sz="3400" dirty="0" err="1">
                <a:latin typeface="Lucida Sans" pitchFamily="34" charset="0"/>
              </a:rPr>
              <a:t>Webcrawling</a:t>
            </a:r>
            <a:r>
              <a:rPr lang="de-CH" altLang="de-DE" sz="3400" dirty="0">
                <a:latin typeface="Lucida Sans" pitchFamily="34" charset="0"/>
              </a:rPr>
              <a:t> zusätzliche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BEFFED-CD8A-F245-96FF-E91F7544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6" y="11386882"/>
            <a:ext cx="8845846" cy="59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0AE4-98C2-4A3E-BE75-5A8AB8823A32}">
  <ds:schemaRefs>
    <ds:schemaRef ds:uri="2551ef7e-3b29-44d1-a8ad-ef34c26bfc60"/>
    <ds:schemaRef ds:uri="http://schemas.microsoft.com/office/2006/documentManagement/types"/>
    <ds:schemaRef ds:uri="63c724b1-652e-424f-8d99-4ee509067280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416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HelveticaNeue LT 45 Light</vt:lpstr>
      <vt:lpstr>Lucida Grande</vt:lpstr>
      <vt:lpstr>Lucida Sans</vt:lpstr>
      <vt:lpstr>BFH_Posterpräsentation_A1_Vorlage_quer</vt:lpstr>
      <vt:lpstr>PowerPoint Presentation</vt:lpstr>
    </vt:vector>
  </TitlesOfParts>
  <Manager>kfh1</Manager>
  <Company>Berner Fachhochschule - 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Posterbeispiel 1 für BSc-Ausstellung</dc:title>
  <dc:subject>Inspiration für mein BSc-Plakat</dc:subject>
  <dc:creator>staff BFH-TI</dc:creator>
  <cp:lastModifiedBy>Weissert Tobias Hartmut</cp:lastModifiedBy>
  <cp:revision>10</cp:revision>
  <cp:lastPrinted>2014-04-10T14:38:53Z</cp:lastPrinted>
  <dcterms:created xsi:type="dcterms:W3CDTF">2014-04-01T09:39:32Z</dcterms:created>
  <dcterms:modified xsi:type="dcterms:W3CDTF">2021-01-06T14:47:47Z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