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2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56"/>
    <p:restoredTop sz="91533"/>
  </p:normalViewPr>
  <p:slideViewPr>
    <p:cSldViewPr snapToGrid="0" snapToObjects="1">
      <p:cViewPr varScale="1">
        <p:scale>
          <a:sx n="108" d="100"/>
          <a:sy n="108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 i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80" name="Shape 80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232358" y="6411721"/>
            <a:ext cx="3917513" cy="486922"/>
            <a:chOff x="0" y="0"/>
            <a:chExt cx="3917511" cy="486921"/>
          </a:xfrm>
        </p:grpSpPr>
        <p:pic>
          <p:nvPicPr>
            <p:cNvPr id="5" name="image1.png" descr="Content Placeholder 8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39450"/>
            <a:stretch>
              <a:fillRect/>
            </a:stretch>
          </p:blipFill>
          <p:spPr>
            <a:xfrm>
              <a:off x="402618" y="-1"/>
              <a:ext cx="3514894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image1.png" descr="Content Placeholder 8"/>
            <p:cNvPicPr>
              <a:picLocks noChangeAspect="1"/>
            </p:cNvPicPr>
            <p:nvPr/>
          </p:nvPicPr>
          <p:blipFill>
            <a:blip r:embed="rId5">
              <a:extLst/>
            </a:blip>
            <a:srcRect r="92757"/>
            <a:stretch>
              <a:fillRect/>
            </a:stretch>
          </p:blipFill>
          <p:spPr>
            <a:xfrm>
              <a:off x="0" y="-1"/>
              <a:ext cx="420452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ransition spd="med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8" marR="0" indent="-244928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MBinXTCrXI&amp;list=PLgJ8UgkiorCnMLsUevoQRxH8t9bt7ne14&amp;index=2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Today’s Objectives</a:t>
            </a:r>
          </a:p>
        </p:txBody>
      </p:sp>
      <p:sp>
        <p:nvSpPr>
          <p:cNvPr id="232" name="Shape 232"/>
          <p:cNvSpPr/>
          <p:nvPr/>
        </p:nvSpPr>
        <p:spPr>
          <a:xfrm>
            <a:off x="98425" y="1066800"/>
            <a:ext cx="8947150" cy="3299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understand the importance of Git Version Control and of how to use it.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create GitHub Repositories, push code into them, and share with class.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On Ugly HTML</a:t>
            </a:r>
          </a:p>
        </p:txBody>
      </p:sp>
      <p:pic>
        <p:nvPicPr>
          <p:cNvPr id="567" name="image18.png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5" y="914400"/>
            <a:ext cx="8543927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Shape 568"/>
          <p:cNvSpPr/>
          <p:nvPr/>
        </p:nvSpPr>
        <p:spPr>
          <a:xfrm>
            <a:off x="304800" y="4343399"/>
            <a:ext cx="8686800" cy="1859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571" name="Shape 57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304800" y="914399"/>
            <a:ext cx="8686800" cy="257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573" name="Shape 573"/>
          <p:cNvSpPr/>
          <p:nvPr/>
        </p:nvSpPr>
        <p:spPr>
          <a:xfrm>
            <a:off x="3657600" y="124823"/>
            <a:ext cx="5334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576" name="Shape 576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577" name="image19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582" name="Shape 582"/>
          <p:cNvSpPr/>
          <p:nvPr/>
        </p:nvSpPr>
        <p:spPr>
          <a:xfrm>
            <a:off x="457200" y="1143000"/>
            <a:ext cx="8153400" cy="297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sz="1400" b="0"/>
              <a:t>(JavaScript is the third – handling logic, animation, etc.)</a:t>
            </a:r>
          </a:p>
        </p:txBody>
      </p:sp>
      <p:pic>
        <p:nvPicPr>
          <p:cNvPr id="583" name="image6.jpe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6" cy="1494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image20.png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HTML / CSS Analogy</a:t>
            </a:r>
          </a:p>
        </p:txBody>
      </p:sp>
      <p:sp>
        <p:nvSpPr>
          <p:cNvPr id="587" name="Shape 587"/>
          <p:cNvSpPr/>
          <p:nvPr/>
        </p:nvSpPr>
        <p:spPr>
          <a:xfrm>
            <a:off x="457199" y="990600"/>
            <a:ext cx="4100947" cy="2405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algn="ctr" defTabSz="685800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588" name="Shape 588"/>
          <p:cNvSpPr/>
          <p:nvPr/>
        </p:nvSpPr>
        <p:spPr>
          <a:xfrm>
            <a:off x="4743201" y="990600"/>
            <a:ext cx="4100946" cy="31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algn="ctr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  <a:endParaRPr sz="3200"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  <a:endParaRPr sz="3200"/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 sz="3200"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589" name="image21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image22.png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7" cy="1448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HTML Page</a:t>
            </a:r>
          </a:p>
        </p:txBody>
      </p:sp>
      <p:pic>
        <p:nvPicPr>
          <p:cNvPr id="593" name="snipp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91280" y="-707611"/>
            <a:ext cx="9144001" cy="5276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4" name="snippet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097" y="925970"/>
            <a:ext cx="7363806" cy="5006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597" name="image24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600" name="image24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601" name="Shape 601"/>
          <p:cNvSpPr/>
          <p:nvPr/>
        </p:nvSpPr>
        <p:spPr>
          <a:xfrm>
            <a:off x="4267200" y="4571999"/>
            <a:ext cx="4304068" cy="76999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Hella Boring…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Enter CSS</a:t>
            </a:r>
          </a:p>
        </p:txBody>
      </p:sp>
      <p:pic>
        <p:nvPicPr>
          <p:cNvPr id="604" name="image25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image26.png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3" cy="4953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Enter CSS - Result</a:t>
            </a:r>
          </a:p>
        </p:txBody>
      </p:sp>
      <p:pic>
        <p:nvPicPr>
          <p:cNvPr id="608" name="image27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CSS Syntax</a:t>
            </a:r>
          </a:p>
        </p:txBody>
      </p:sp>
      <p:sp>
        <p:nvSpPr>
          <p:cNvPr id="611" name="Shape 611"/>
          <p:cNvSpPr/>
          <p:nvPr/>
        </p:nvSpPr>
        <p:spPr>
          <a:xfrm>
            <a:off x="457200" y="828113"/>
            <a:ext cx="8153400" cy="243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pic>
        <p:nvPicPr>
          <p:cNvPr id="612" name="image28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6"/>
            <a:ext cx="8409696" cy="2883327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CSS Example</a:t>
            </a:r>
          </a:p>
        </p:txBody>
      </p:sp>
      <p:sp>
        <p:nvSpPr>
          <p:cNvPr id="615" name="Shape 615"/>
          <p:cNvSpPr/>
          <p:nvPr/>
        </p:nvSpPr>
        <p:spPr>
          <a:xfrm>
            <a:off x="457200" y="862014"/>
            <a:ext cx="8153400" cy="4257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13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13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1300"/>
          </a:p>
          <a:p>
            <a:pPr marL="479203" lvl="1" indent="-184309" defTabSz="589787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</a:p>
          <a:p>
            <a:pPr defTabSz="589787">
              <a:lnSpc>
                <a:spcPct val="80000"/>
              </a:lnSpc>
              <a:spcBef>
                <a:spcPts val="3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2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1300"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endParaRPr sz="13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12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20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2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1300"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endParaRPr sz="13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Key CSS Attributes</a:t>
            </a:r>
          </a:p>
        </p:txBody>
      </p:sp>
      <p:sp>
        <p:nvSpPr>
          <p:cNvPr id="618" name="Shape 618"/>
          <p:cNvSpPr/>
          <p:nvPr/>
        </p:nvSpPr>
        <p:spPr>
          <a:xfrm>
            <a:off x="457200" y="783751"/>
            <a:ext cx="8153400" cy="450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Powerful Duo</a:t>
            </a:r>
          </a:p>
        </p:txBody>
      </p:sp>
      <p:sp>
        <p:nvSpPr>
          <p:cNvPr id="621" name="Shape 621"/>
          <p:cNvSpPr/>
          <p:nvPr/>
        </p:nvSpPr>
        <p:spPr>
          <a:xfrm>
            <a:off x="443344" y="1981200"/>
            <a:ext cx="8229601" cy="968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  <a:endParaRPr sz="2400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INSTRUCTOR DEMO</a:t>
            </a:r>
          </a:p>
        </p:txBody>
      </p:sp>
      <p:sp>
        <p:nvSpPr>
          <p:cNvPr id="624" name="Shape 624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(quickexample_internalcss.html | 2-BasicCSS)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627" name="Shape 62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04800" y="914399"/>
            <a:ext cx="8686800" cy="257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629" name="Shape 629"/>
          <p:cNvSpPr/>
          <p:nvPr/>
        </p:nvSpPr>
        <p:spPr>
          <a:xfrm>
            <a:off x="2590800" y="124823"/>
            <a:ext cx="64008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pic>
        <p:nvPicPr>
          <p:cNvPr id="632" name="image29.png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Video Walkthrough!!</a:t>
            </a:r>
          </a:p>
        </p:txBody>
      </p:sp>
      <p:pic>
        <p:nvPicPr>
          <p:cNvPr id="635" name="image30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636" name="Shape 636"/>
          <p:cNvSpPr/>
          <p:nvPr/>
        </p:nvSpPr>
        <p:spPr>
          <a:xfrm>
            <a:off x="457200" y="5638799"/>
            <a:ext cx="8229600" cy="61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/>
              </a:defRPr>
            </a:lvl1pPr>
          </a:lstStyle>
          <a:p>
            <a:r>
              <a:rPr>
                <a:hlinkClick r:id="rId3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Still a Bit Confused?</a:t>
            </a:r>
          </a:p>
        </p:txBody>
      </p:sp>
      <p:sp>
        <p:nvSpPr>
          <p:cNvPr id="639" name="Shape 639"/>
          <p:cNvSpPr/>
          <p:nvPr/>
        </p:nvSpPr>
        <p:spPr>
          <a:xfrm>
            <a:off x="381000" y="914400"/>
            <a:ext cx="8001000" cy="489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Remember! We’ve got video guides for key activities like that last one.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If you feel like you are EVER falling behind, use those online walkthroughs to help catch back up. They are made to be easy to understand.</a:t>
            </a:r>
          </a:p>
          <a:p>
            <a:endParaRPr/>
          </a:p>
          <a:p>
            <a:r>
              <a:t>Still having trouble? Shoot your instructor or one of your TAs a message!</a:t>
            </a:r>
          </a:p>
          <a:p>
            <a:r>
              <a:t>We are here to help you out in whatever way we can! </a:t>
            </a:r>
          </a:p>
        </p:txBody>
      </p:sp>
      <p:pic>
        <p:nvPicPr>
          <p:cNvPr id="640" name="image31.png" descr="kMBinXTCrX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HTML Syntax (Basic)</a:t>
            </a:r>
          </a:p>
        </p:txBody>
      </p:sp>
      <p:sp>
        <p:nvSpPr>
          <p:cNvPr id="536" name="Shape 536"/>
          <p:cNvSpPr/>
          <p:nvPr/>
        </p:nvSpPr>
        <p:spPr>
          <a:xfrm>
            <a:off x="897616" y="2974636"/>
            <a:ext cx="1371603" cy="646319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&lt;h1&gt;</a:t>
            </a:r>
          </a:p>
        </p:txBody>
      </p:sp>
      <p:sp>
        <p:nvSpPr>
          <p:cNvPr id="537" name="Shape 537"/>
          <p:cNvSpPr/>
          <p:nvPr/>
        </p:nvSpPr>
        <p:spPr>
          <a:xfrm>
            <a:off x="2269217" y="2971799"/>
            <a:ext cx="5372103" cy="64632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This is Mah House</a:t>
            </a:r>
          </a:p>
        </p:txBody>
      </p:sp>
      <p:sp>
        <p:nvSpPr>
          <p:cNvPr id="538" name="Shape 538"/>
          <p:cNvSpPr/>
          <p:nvPr/>
        </p:nvSpPr>
        <p:spPr>
          <a:xfrm>
            <a:off x="6993618" y="2971799"/>
            <a:ext cx="1676402" cy="646320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&lt;/h1&gt;</a:t>
            </a:r>
          </a:p>
        </p:txBody>
      </p:sp>
      <p:sp>
        <p:nvSpPr>
          <p:cNvPr id="539" name="Shape 539"/>
          <p:cNvSpPr/>
          <p:nvPr/>
        </p:nvSpPr>
        <p:spPr>
          <a:xfrm>
            <a:off x="716736" y="4497318"/>
            <a:ext cx="1637441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Opening Tag</a:t>
            </a:r>
          </a:p>
        </p:txBody>
      </p:sp>
      <p:sp>
        <p:nvSpPr>
          <p:cNvPr id="540" name="Shape 540"/>
          <p:cNvSpPr/>
          <p:nvPr/>
        </p:nvSpPr>
        <p:spPr>
          <a:xfrm>
            <a:off x="7106577" y="4497318"/>
            <a:ext cx="1538718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Closing Tag</a:t>
            </a:r>
          </a:p>
        </p:txBody>
      </p:sp>
      <p:sp>
        <p:nvSpPr>
          <p:cNvPr id="541" name="Shape 541"/>
          <p:cNvSpPr/>
          <p:nvPr/>
        </p:nvSpPr>
        <p:spPr>
          <a:xfrm>
            <a:off x="4148832" y="1420478"/>
            <a:ext cx="1134030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Content </a:t>
            </a:r>
          </a:p>
        </p:txBody>
      </p:sp>
      <p:cxnSp>
        <p:nvCxnSpPr>
          <p:cNvPr id="542" name="Connector 542"/>
          <p:cNvCxnSpPr>
            <a:stCxn id="539" idx="0"/>
            <a:endCxn id="536" idx="0"/>
          </p:cNvCxnSpPr>
          <p:nvPr/>
        </p:nvCxnSpPr>
        <p:spPr>
          <a:xfrm flipV="1">
            <a:off x="1535456" y="3297795"/>
            <a:ext cx="47962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543" name="Shape 543"/>
          <p:cNvSpPr/>
          <p:nvPr/>
        </p:nvSpPr>
        <p:spPr>
          <a:xfrm flipV="1">
            <a:off x="7923562" y="3682522"/>
            <a:ext cx="2" cy="814798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4761341" y="1982716"/>
            <a:ext cx="2" cy="989084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HTML Syntax (with Attribute)</a:t>
            </a:r>
          </a:p>
        </p:txBody>
      </p:sp>
      <p:pic>
        <p:nvPicPr>
          <p:cNvPr id="547" name="image14.png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1" y="1325999"/>
            <a:ext cx="9251752" cy="4682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Tricky Tags (Self-Closing)</a:t>
            </a:r>
          </a:p>
        </p:txBody>
      </p:sp>
      <p:pic>
        <p:nvPicPr>
          <p:cNvPr id="550" name="image15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Important Common Tags</a:t>
            </a:r>
          </a:p>
        </p:txBody>
      </p:sp>
      <p:sp>
        <p:nvSpPr>
          <p:cNvPr id="553" name="Shape 553"/>
          <p:cNvSpPr/>
          <p:nvPr/>
        </p:nvSpPr>
        <p:spPr>
          <a:xfrm>
            <a:off x="457199" y="783751"/>
            <a:ext cx="8782009" cy="4652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Less Common Tags</a:t>
            </a:r>
          </a:p>
        </p:txBody>
      </p:sp>
      <p:sp>
        <p:nvSpPr>
          <p:cNvPr id="556" name="Shape 556"/>
          <p:cNvSpPr/>
          <p:nvPr/>
        </p:nvSpPr>
        <p:spPr>
          <a:xfrm>
            <a:off x="457199" y="783751"/>
            <a:ext cx="8782009" cy="436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 b="1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http://www.w3schools.com/tags/</a:t>
            </a:r>
          </a:p>
          <a:p>
            <a:pPr defTabSz="678941">
              <a:spcBef>
                <a:spcPts val="500"/>
              </a:spcBef>
              <a:defRPr sz="1900">
                <a:latin typeface="Arial"/>
                <a:ea typeface="Arial"/>
                <a:cs typeface="Arial"/>
                <a:sym typeface="Arial"/>
              </a:defRPr>
            </a:pPr>
            <a:endParaRPr b="0"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  <a:endParaRPr sz="2300"/>
          </a:p>
          <a:p>
            <a:pPr marL="254602" indent="-254602" defTabSz="678941">
              <a:spcBef>
                <a:spcPts val="5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endParaRPr sz="2300"/>
          </a:p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  <a:endParaRPr sz="23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sp>
        <p:nvSpPr>
          <p:cNvPr id="559" name="Shape 559"/>
          <p:cNvSpPr/>
          <p:nvPr/>
        </p:nvSpPr>
        <p:spPr>
          <a:xfrm>
            <a:off x="457199" y="783751"/>
            <a:ext cx="8782009" cy="4349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  <a:endParaRPr sz="2400"/>
          </a:p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pic>
        <p:nvPicPr>
          <p:cNvPr id="562" name="image16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7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563" name="image17.png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2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564" name="Shape 564"/>
          <p:cNvSpPr/>
          <p:nvPr/>
        </p:nvSpPr>
        <p:spPr>
          <a:xfrm flipH="1">
            <a:off x="4521425" y="4387220"/>
            <a:ext cx="84453" cy="223374"/>
          </a:xfrm>
          <a:prstGeom prst="line">
            <a:avLst/>
          </a:prstGeom>
          <a:ln w="7302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1014</Words>
  <Application>Microsoft Macintosh PowerPoint</Application>
  <PresentationFormat>On-screen Show (4:3)</PresentationFormat>
  <Paragraphs>173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UCF - Theme</vt:lpstr>
      <vt:lpstr>Today’s Objectives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Still a Bit Confused?</vt:lpstr>
      <vt:lpstr>Recap +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Git’n Pro with HTML/CSS</dc:title>
  <cp:lastModifiedBy>Esterling Accime</cp:lastModifiedBy>
  <cp:revision>8</cp:revision>
  <dcterms:modified xsi:type="dcterms:W3CDTF">2018-11-14T05:09:23Z</dcterms:modified>
</cp:coreProperties>
</file>