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28"/>
    <p:restoredTop sz="91497"/>
  </p:normalViewPr>
  <p:slideViewPr>
    <p:cSldViewPr snapToGrid="0" snapToObjects="1">
      <p:cViewPr varScale="1">
        <p:scale>
          <a:sx n="85" d="100"/>
          <a:sy n="85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26890" y="3737612"/>
            <a:ext cx="6335862" cy="342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100" i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53853"/>
            <a:ext cx="9144001" cy="2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33400" y="6531609"/>
            <a:ext cx="2787650" cy="20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32358" y="6411721"/>
            <a:ext cx="3917513" cy="486922"/>
            <a:chOff x="0" y="0"/>
            <a:chExt cx="3917511" cy="486921"/>
          </a:xfrm>
        </p:grpSpPr>
        <p:pic>
          <p:nvPicPr>
            <p:cNvPr id="5" name="image1.png" descr="Content Placeholder 8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9450"/>
            <a:stretch>
              <a:fillRect/>
            </a:stretch>
          </p:blipFill>
          <p:spPr>
            <a:xfrm>
              <a:off x="402618" y="-1"/>
              <a:ext cx="3514894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1.png" descr="Content Placeholder 8"/>
            <p:cNvPicPr>
              <a:picLocks noChangeAspect="1"/>
            </p:cNvPicPr>
            <p:nvPr/>
          </p:nvPicPr>
          <p:blipFill>
            <a:blip r:embed="rId5">
              <a:extLst/>
            </a:blip>
            <a:srcRect r="92757"/>
            <a:stretch>
              <a:fillRect/>
            </a:stretch>
          </p:blipFill>
          <p:spPr>
            <a:xfrm>
              <a:off x="0" y="-1"/>
              <a:ext cx="420452" cy="486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6329180" y="6247131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8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BinXTCrXI&amp;list=PLgJ8UgkiorCnMLsUevoQRxH8t9bt7ne14&amp;index=2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232"/>
          <p:cNvSpPr/>
          <p:nvPr/>
        </p:nvSpPr>
        <p:spPr>
          <a:xfrm>
            <a:off x="98425" y="1066800"/>
            <a:ext cx="8947150" cy="198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Etidyan</a:t>
            </a:r>
            <a:r>
              <a:rPr lang="en-US" dirty="0"/>
              <a:t> dye </a:t>
            </a:r>
            <a:r>
              <a:rPr lang="en-US" dirty="0" err="1"/>
              <a:t>pratike</a:t>
            </a:r>
            <a:r>
              <a:rPr lang="en-US" dirty="0"/>
              <a:t> </a:t>
            </a:r>
            <a:r>
              <a:rPr lang="en-US" dirty="0" err="1"/>
              <a:t>anpil</a:t>
            </a:r>
            <a:r>
              <a:rPr lang="en-US" dirty="0"/>
              <a:t> HTML</a:t>
            </a:r>
            <a:r>
              <a:rPr dirty="0"/>
              <a:t>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Edityan</a:t>
            </a:r>
            <a:r>
              <a:rPr lang="en-US" dirty="0"/>
              <a:t> </a:t>
            </a:r>
            <a:r>
              <a:rPr lang="en-US" dirty="0" err="1"/>
              <a:t>pral</a:t>
            </a:r>
            <a:r>
              <a:rPr lang="en-US" dirty="0"/>
              <a:t> </a:t>
            </a:r>
            <a:r>
              <a:rPr lang="en-US" dirty="0" err="1"/>
              <a:t>koman</a:t>
            </a:r>
            <a:r>
              <a:rPr lang="en-US" dirty="0"/>
              <a:t> </a:t>
            </a:r>
            <a:r>
              <a:rPr lang="en-US" dirty="0" err="1"/>
              <a:t>pou’l</a:t>
            </a:r>
            <a:r>
              <a:rPr lang="en-US" dirty="0"/>
              <a:t> </a:t>
            </a:r>
            <a:r>
              <a:rPr lang="en-US" dirty="0" err="1"/>
              <a:t>itilize</a:t>
            </a:r>
            <a:r>
              <a:rPr lang="en-US" dirty="0"/>
              <a:t> yon </a:t>
            </a:r>
            <a:r>
              <a:rPr lang="en-US" dirty="0" err="1"/>
              <a:t>senp</a:t>
            </a:r>
            <a:r>
              <a:rPr lang="en-US"/>
              <a:t> tag.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Students will implement basic CSS styling to HTML documents.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On Ugly HTML</a:t>
            </a:r>
          </a:p>
        </p:txBody>
      </p:sp>
      <p:pic>
        <p:nvPicPr>
          <p:cNvPr id="567" name="image18.png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035" y="914400"/>
            <a:ext cx="8543927" cy="318135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/>
        </p:nvSpPr>
        <p:spPr>
          <a:xfrm>
            <a:off x="304800" y="4343399"/>
            <a:ext cx="8686800" cy="185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Don’t do this… Use proper indentation and sectioning.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Readable code is easier to maintain.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Invest time to get better about this now. It will pay dividends!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1" name="Shape 571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create a student bio using HTML. You will then add, commit, and push your completed HTML to GitHub for the world to see.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Additional instructions, sent via Slack.</a:t>
            </a:r>
          </a:p>
        </p:txBody>
      </p:sp>
      <p:sp>
        <p:nvSpPr>
          <p:cNvPr id="573" name="Shape 573"/>
          <p:cNvSpPr/>
          <p:nvPr/>
        </p:nvSpPr>
        <p:spPr>
          <a:xfrm>
            <a:off x="3657600" y="124823"/>
            <a:ext cx="53340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1-HTML_Git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576" name="Shape 576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77" name="image19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860038"/>
            <a:ext cx="7696200" cy="5285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CSS Stylin’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Definitions </a:t>
            </a:r>
            <a:r>
              <a:rPr sz="1000"/>
              <a:t>(*yawn* unimportant)</a:t>
            </a:r>
          </a:p>
        </p:txBody>
      </p:sp>
      <p:sp>
        <p:nvSpPr>
          <p:cNvPr id="582" name="Shape 582"/>
          <p:cNvSpPr/>
          <p:nvPr/>
        </p:nvSpPr>
        <p:spPr>
          <a:xfrm>
            <a:off x="457200" y="1143000"/>
            <a:ext cx="8153400" cy="2977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HTML:</a:t>
            </a:r>
            <a:r>
              <a:rPr b="0"/>
              <a:t> Hypertext Markup Language – (Content)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CSS: </a:t>
            </a:r>
            <a:r>
              <a:rPr b="0"/>
              <a:t>Cascading Style Sheets – (Appearance)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HTML/CSS are the “languages of the web.” </a:t>
            </a:r>
            <a:r>
              <a:rPr b="0"/>
              <a:t>Together they define both the content and the aesthetics of a webpage – handling everything from the layouts, colors, fonts and  content placement.  </a:t>
            </a:r>
            <a:r>
              <a:rPr sz="1400" b="0"/>
              <a:t>(JavaScript is the third – handling logic, animation, etc.)</a:t>
            </a:r>
          </a:p>
        </p:txBody>
      </p:sp>
      <p:pic>
        <p:nvPicPr>
          <p:cNvPr id="583" name="image6.jpe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85" y="4631587"/>
            <a:ext cx="1873916" cy="1494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20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4648200"/>
            <a:ext cx="2971800" cy="1492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HTML / CSS Analogy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199" y="990600"/>
            <a:ext cx="4100947" cy="2405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HTML Alone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Like writing papers in “Notepad.” </a:t>
            </a:r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57175" indent="-257175" algn="ctr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Can only write unformatted text. </a:t>
            </a:r>
          </a:p>
        </p:txBody>
      </p:sp>
      <p:sp>
        <p:nvSpPr>
          <p:cNvPr id="588" name="Shape 588"/>
          <p:cNvSpPr/>
          <p:nvPr/>
        </p:nvSpPr>
        <p:spPr>
          <a:xfrm>
            <a:off x="4743201" y="990600"/>
            <a:ext cx="4100946" cy="314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r>
              <a:t>HTML / CSS</a:t>
            </a: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Like writing papers in Microsoft Word.</a:t>
            </a:r>
            <a:endParaRPr sz="3200"/>
          </a:p>
          <a:p>
            <a:pPr marL="342900" indent="-342900" algn="ctr">
              <a:spcBef>
                <a:spcPts val="700"/>
              </a:spcBef>
              <a:buSzPct val="100000"/>
              <a:buFont typeface="Arial"/>
              <a:buChar char="•"/>
              <a:defRPr sz="2400" b="1" u="sng">
                <a:latin typeface="Arial"/>
                <a:ea typeface="Arial"/>
                <a:cs typeface="Arial"/>
                <a:sym typeface="Arial"/>
              </a:defRPr>
            </a:pPr>
            <a:endParaRPr sz="3200"/>
          </a:p>
          <a:p>
            <a:pPr marL="342900" indent="-342900" algn="ctr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format text, page settings, alignment, etc. based on “highlighting” and menu options.</a:t>
            </a:r>
          </a:p>
        </p:txBody>
      </p:sp>
      <p:pic>
        <p:nvPicPr>
          <p:cNvPr id="589" name="image21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827" y="4449762"/>
            <a:ext cx="1676401" cy="167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22.png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4876" y="4602162"/>
            <a:ext cx="1475767" cy="1448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</a:t>
            </a:r>
          </a:p>
        </p:txBody>
      </p:sp>
      <p:pic>
        <p:nvPicPr>
          <p:cNvPr id="593" name="snippe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91280" y="-707611"/>
            <a:ext cx="9144001" cy="5276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snippet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97" y="925970"/>
            <a:ext cx="7363806" cy="5006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597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Basic HTML Page - Result</a:t>
            </a:r>
          </a:p>
        </p:txBody>
      </p:sp>
      <p:pic>
        <p:nvPicPr>
          <p:cNvPr id="600" name="image24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38200"/>
            <a:ext cx="7324726" cy="539115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01" name="Shape 601"/>
          <p:cNvSpPr/>
          <p:nvPr/>
        </p:nvSpPr>
        <p:spPr>
          <a:xfrm>
            <a:off x="4267200" y="4571999"/>
            <a:ext cx="4304068" cy="76999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Hella Boring…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</a:t>
            </a:r>
          </a:p>
        </p:txBody>
      </p:sp>
      <p:pic>
        <p:nvPicPr>
          <p:cNvPr id="604" name="image25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1998"/>
            <a:ext cx="4724400" cy="495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26.png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197" y="761998"/>
            <a:ext cx="4855103" cy="4953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HTML Round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Enter CSS - Result</a:t>
            </a:r>
          </a:p>
        </p:txBody>
      </p:sp>
      <p:pic>
        <p:nvPicPr>
          <p:cNvPr id="608" name="image27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Syntax</a:t>
            </a:r>
          </a:p>
        </p:txBody>
      </p:sp>
      <p:sp>
        <p:nvSpPr>
          <p:cNvPr id="611" name="Shape 611"/>
          <p:cNvSpPr/>
          <p:nvPr/>
        </p:nvSpPr>
        <p:spPr>
          <a:xfrm>
            <a:off x="457200" y="828113"/>
            <a:ext cx="8153400" cy="243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CSS works by hooking onto </a:t>
            </a:r>
            <a:r>
              <a:rPr b="1" dirty="0"/>
              <a:t>selectors</a:t>
            </a:r>
            <a:r>
              <a:rPr dirty="0"/>
              <a:t> added into HTML using </a:t>
            </a:r>
            <a:r>
              <a:rPr b="1" dirty="0"/>
              <a:t>classes</a:t>
            </a:r>
            <a:r>
              <a:rPr dirty="0"/>
              <a:t> and </a:t>
            </a:r>
            <a:r>
              <a:rPr b="1" dirty="0"/>
              <a:t>identifiers.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Once hooked, we apply </a:t>
            </a:r>
            <a:r>
              <a:rPr b="1" dirty="0"/>
              <a:t>styles </a:t>
            </a:r>
            <a:r>
              <a:rPr dirty="0"/>
              <a:t>to those HTML elements using CSS.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defTabSz="685800">
              <a:spcBef>
                <a:spcPts val="5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</p:txBody>
      </p:sp>
      <p:pic>
        <p:nvPicPr>
          <p:cNvPr id="612" name="image28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281" y="2629936"/>
            <a:ext cx="8409696" cy="2883327"/>
          </a:xfrm>
          <a:prstGeom prst="rect">
            <a:avLst/>
          </a:prstGeom>
          <a:ln>
            <a:solidFill>
              <a:srgbClr val="2E75B6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5" name="Shape 615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In the below example the “Header” would be turned blue and MUCH larger because of the CSS.</a:t>
            </a: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We can incorporate an element’s class or ID to apply a CSS style to a particular part of the document. </a:t>
            </a:r>
            <a:endParaRPr sz="1300"/>
          </a:p>
          <a:p>
            <a:pPr marL="479203" lvl="1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(HTML): 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&lt;p </a:t>
            </a:r>
            <a:r>
              <a:rPr>
                <a:solidFill>
                  <a:srgbClr val="00B0F0"/>
                </a:solidFill>
              </a:rPr>
              <a:t>class=“bigBlue”</a:t>
            </a:r>
            <a:r>
              <a:t>&gt;Header&lt;/p&gt;</a:t>
            </a:r>
            <a:endParaRPr sz="12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2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t>Example (CSS):</a:t>
            </a:r>
            <a:endParaRPr sz="130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.bigBlue 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font-size: 100px;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	color: blue;</a:t>
            </a:r>
            <a:endParaRPr sz="120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Font / Color: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r>
              <a:rPr b="0"/>
              <a:t>: Sets color of text.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font-size</a:t>
            </a:r>
            <a:r>
              <a:rPr b="0"/>
              <a:t>: Sets size of the font.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font-style</a:t>
            </a:r>
            <a:r>
              <a:rPr b="0"/>
              <a:t>: Sets italics.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font-weight</a:t>
            </a:r>
            <a:r>
              <a:rPr b="0"/>
              <a:t>: Sets bold.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Alignment / Spacing: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padding (top/right/bottom/left): </a:t>
            </a:r>
            <a:r>
              <a:rPr b="0"/>
              <a:t>Adds space between element and its own border.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margin (top/right/bottom/left): </a:t>
            </a:r>
            <a:r>
              <a:rPr b="0"/>
              <a:t>Adds space between element and surrounding elements.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float: </a:t>
            </a:r>
            <a:r>
              <a:rPr b="0"/>
              <a:t>Forces elements to the sides, centers, or tops.</a:t>
            </a: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t>Background: 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background-color: </a:t>
            </a:r>
            <a:r>
              <a:rPr b="0"/>
              <a:t>sets background color.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t>background-image: </a:t>
            </a:r>
            <a:r>
              <a:rPr b="0"/>
              <a:t>sets background image.</a:t>
            </a:r>
            <a:endParaRPr sz="170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Powerful Duo</a:t>
            </a:r>
          </a:p>
        </p:txBody>
      </p:sp>
      <p:sp>
        <p:nvSpPr>
          <p:cNvPr id="621" name="Shape 621"/>
          <p:cNvSpPr/>
          <p:nvPr/>
        </p:nvSpPr>
        <p:spPr>
          <a:xfrm>
            <a:off x="443344" y="1981200"/>
            <a:ext cx="8229601" cy="96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Believe it or not, HTML / CSS is all you need </a:t>
            </a:r>
            <a:endParaRPr sz="2400"/>
          </a:p>
          <a:p>
            <a:pPr algn="ctr" defTabSz="6858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to develop a vivid, full-blown website.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INSTRUCTOR DEMO</a:t>
            </a:r>
          </a:p>
        </p:txBody>
      </p:sp>
      <p:sp>
        <p:nvSpPr>
          <p:cNvPr id="624" name="Shape 624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(quickexample_internalcss.html | 2-BasicCSS)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sp>
        <p:nvSpPr>
          <p:cNvPr id="627" name="Shape 62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04800" y="914399"/>
            <a:ext cx="8686800" cy="257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upgrade your previous HTML bio-page using CSS style rules. Once you’re done, commit and push up your changes to GitHub.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We’ll send you additional instructions via Slack.</a:t>
            </a:r>
          </a:p>
        </p:txBody>
      </p:sp>
      <p:sp>
        <p:nvSpPr>
          <p:cNvPr id="629" name="Shape 629"/>
          <p:cNvSpPr/>
          <p:nvPr/>
        </p:nvSpPr>
        <p:spPr>
          <a:xfrm>
            <a:off x="2590800" y="124823"/>
            <a:ext cx="640080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3-HTML_CSS_Layout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&gt; YOUR TURN!</a:t>
            </a:r>
          </a:p>
        </p:txBody>
      </p:sp>
      <p:pic>
        <p:nvPicPr>
          <p:cNvPr id="632" name="image29.png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8455743" cy="327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Video Walkthrough!!</a:t>
            </a:r>
          </a:p>
        </p:txBody>
      </p:sp>
      <p:pic>
        <p:nvPicPr>
          <p:cNvPr id="635" name="image30.png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Shape 636"/>
          <p:cNvSpPr/>
          <p:nvPr/>
        </p:nvSpPr>
        <p:spPr>
          <a:xfrm>
            <a:off x="457200" y="5638799"/>
            <a:ext cx="8229600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  <a:hlinkClick r:id="rId3"/>
              </a:defRPr>
            </a:lvl1pPr>
          </a:lstStyle>
          <a:p>
            <a:r>
              <a:rPr>
                <a:hlinkClick r:id="rId3"/>
              </a:rPr>
              <a:t>https://www.youtube.com/watch?v=kMBinXTCrXI&amp;list=PLgJ8UgkiorCnMLsUevoQRxH8t9bt7ne14&amp;index=2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Still a Bit Confused?</a:t>
            </a:r>
          </a:p>
        </p:txBody>
      </p:sp>
      <p:sp>
        <p:nvSpPr>
          <p:cNvPr id="639" name="Shape 639"/>
          <p:cNvSpPr/>
          <p:nvPr/>
        </p:nvSpPr>
        <p:spPr>
          <a:xfrm>
            <a:off x="381000" y="914400"/>
            <a:ext cx="8001000" cy="489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Remember! We’ve got video guides for key activities like that last one.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you feel like you are EVER falling behind, use those online walkthroughs to help catch back up. They are made to be easy to understand.</a:t>
            </a:r>
          </a:p>
          <a:p>
            <a:endParaRPr/>
          </a:p>
          <a:p>
            <a:r>
              <a:t>Still having trouble? Shoot your instructor or one of your TAs a message!</a:t>
            </a:r>
          </a:p>
          <a:p>
            <a:r>
              <a:t>We are here to help you out in whatever way we can! </a:t>
            </a:r>
          </a:p>
        </p:txBody>
      </p:sp>
      <p:pic>
        <p:nvPicPr>
          <p:cNvPr id="640" name="image31.png" descr="kMBinXTCrXI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(Basic)</a:t>
            </a:r>
          </a:p>
        </p:txBody>
      </p:sp>
      <p:sp>
        <p:nvSpPr>
          <p:cNvPr id="536" name="Shape 536"/>
          <p:cNvSpPr/>
          <p:nvPr/>
        </p:nvSpPr>
        <p:spPr>
          <a:xfrm>
            <a:off x="897616" y="2974636"/>
            <a:ext cx="1371603" cy="646319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&lt;h1&gt;</a:t>
            </a:r>
          </a:p>
        </p:txBody>
      </p:sp>
      <p:sp>
        <p:nvSpPr>
          <p:cNvPr id="537" name="Shape 537"/>
          <p:cNvSpPr/>
          <p:nvPr/>
        </p:nvSpPr>
        <p:spPr>
          <a:xfrm>
            <a:off x="2269217" y="2971799"/>
            <a:ext cx="5372103" cy="64632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is Mah House</a:t>
            </a:r>
          </a:p>
        </p:txBody>
      </p:sp>
      <p:sp>
        <p:nvSpPr>
          <p:cNvPr id="538" name="Shape 538"/>
          <p:cNvSpPr/>
          <p:nvPr/>
        </p:nvSpPr>
        <p:spPr>
          <a:xfrm>
            <a:off x="6993618" y="2971799"/>
            <a:ext cx="1676402" cy="64632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539" name="Shape 539"/>
          <p:cNvSpPr/>
          <p:nvPr/>
        </p:nvSpPr>
        <p:spPr>
          <a:xfrm>
            <a:off x="716736" y="4497318"/>
            <a:ext cx="163744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Opening Tag</a:t>
            </a:r>
          </a:p>
        </p:txBody>
      </p:sp>
      <p:sp>
        <p:nvSpPr>
          <p:cNvPr id="540" name="Shape 540"/>
          <p:cNvSpPr/>
          <p:nvPr/>
        </p:nvSpPr>
        <p:spPr>
          <a:xfrm>
            <a:off x="7106577" y="4497318"/>
            <a:ext cx="1538718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Closing Tag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8832" y="1420478"/>
            <a:ext cx="1134030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Content </a:t>
            </a:r>
          </a:p>
        </p:txBody>
      </p:sp>
      <p:cxnSp>
        <p:nvCxnSpPr>
          <p:cNvPr id="542" name="Connector 542"/>
          <p:cNvCxnSpPr>
            <a:stCxn id="539" idx="0"/>
            <a:endCxn id="536" idx="0"/>
          </p:cNvCxnSpPr>
          <p:nvPr/>
        </p:nvCxnSpPr>
        <p:spPr>
          <a:xfrm flipV="1">
            <a:off x="1535456" y="3297795"/>
            <a:ext cx="47962" cy="1387138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543" name="Shape 543"/>
          <p:cNvSpPr/>
          <p:nvPr/>
        </p:nvSpPr>
        <p:spPr>
          <a:xfrm flipV="1">
            <a:off x="7923562" y="3682522"/>
            <a:ext cx="2" cy="81479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61341" y="1982716"/>
            <a:ext cx="2" cy="989084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Syntax (with Attribute)</a:t>
            </a:r>
          </a:p>
        </p:txBody>
      </p:sp>
      <p:pic>
        <p:nvPicPr>
          <p:cNvPr id="547" name="image14.png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1" y="1325999"/>
            <a:ext cx="9251752" cy="468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Tricky Tags (Self-Closing)</a:t>
            </a:r>
          </a:p>
        </p:txBody>
      </p:sp>
      <p:pic>
        <p:nvPicPr>
          <p:cNvPr id="550" name="image15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072" y="1439590"/>
            <a:ext cx="7907199" cy="371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Important Common Tags</a:t>
            </a:r>
          </a:p>
        </p:txBody>
      </p:sp>
      <p:sp>
        <p:nvSpPr>
          <p:cNvPr id="553" name="Shape 553"/>
          <p:cNvSpPr/>
          <p:nvPr/>
        </p:nvSpPr>
        <p:spPr>
          <a:xfrm>
            <a:off x="457199" y="783751"/>
            <a:ext cx="8782009" cy="4652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Headings: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&lt;h1&gt; &lt;/h1&gt; </a:t>
            </a:r>
            <a:r>
              <a:rPr b="0" dirty="0"/>
              <a:t>- Heading 1 (Largest Heading)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&lt;h2&gt; &lt;/h2&gt; </a:t>
            </a:r>
            <a:r>
              <a:rPr b="0" dirty="0"/>
              <a:t>- Heading 2 (Next Largest Heading)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&lt;h3&gt; &lt;/h3&gt; </a:t>
            </a:r>
            <a:r>
              <a:rPr b="0" dirty="0"/>
              <a:t>- Heading 3 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…</a:t>
            </a:r>
            <a:endParaRPr sz="2000" dirty="0"/>
          </a:p>
          <a:p>
            <a:pPr defTabSz="685800">
              <a:lnSpc>
                <a:spcPct val="80000"/>
              </a:lnSpc>
              <a:spcBef>
                <a:spcPts val="400"/>
              </a:spcBef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Containers: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&lt;html&gt; &lt;/html&gt; </a:t>
            </a:r>
            <a:r>
              <a:rPr b="0" dirty="0"/>
              <a:t>- Wraps the entire page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&lt;head&gt; &lt;/head&gt;</a:t>
            </a:r>
            <a:r>
              <a:rPr b="0" dirty="0"/>
              <a:t> - Wraps the header of the page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&lt;body&gt; &lt;/body&gt; </a:t>
            </a:r>
            <a:r>
              <a:rPr b="0" dirty="0"/>
              <a:t>- Wraps the main content 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&lt;div&gt; &lt;/div&gt; </a:t>
            </a:r>
            <a:r>
              <a:rPr b="0" dirty="0"/>
              <a:t>- Logical Container *** 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&lt;p&gt; &lt;/p&gt; </a:t>
            </a:r>
            <a:r>
              <a:rPr b="0" dirty="0"/>
              <a:t>- Wraps individual Paragraphs 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defTabSz="685800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Others:</a:t>
            </a:r>
            <a:endParaRPr sz="20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&lt;strong&gt; </a:t>
            </a:r>
            <a:r>
              <a:rPr b="0" dirty="0"/>
              <a:t>(bold), </a:t>
            </a:r>
            <a:r>
              <a:rPr dirty="0"/>
              <a:t>&lt;</a:t>
            </a:r>
            <a:r>
              <a:rPr dirty="0" err="1"/>
              <a:t>em</a:t>
            </a:r>
            <a:r>
              <a:rPr dirty="0"/>
              <a:t>&gt; </a:t>
            </a:r>
            <a:r>
              <a:rPr b="0" dirty="0"/>
              <a:t>(emphasis)</a:t>
            </a:r>
            <a:endParaRPr sz="2200" dirty="0"/>
          </a:p>
          <a:p>
            <a:pPr marL="257175" indent="-257175" defTabSz="68580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img</a:t>
            </a:r>
            <a:r>
              <a:rPr dirty="0"/>
              <a:t>&gt; </a:t>
            </a:r>
            <a:r>
              <a:rPr b="0" dirty="0"/>
              <a:t>(images)</a:t>
            </a:r>
            <a:r>
              <a:rPr dirty="0"/>
              <a:t>, &lt;a </a:t>
            </a:r>
            <a:r>
              <a:rPr dirty="0" err="1"/>
              <a:t>href</a:t>
            </a:r>
            <a:r>
              <a:rPr dirty="0"/>
              <a:t>&gt; </a:t>
            </a:r>
            <a:r>
              <a:rPr b="0" dirty="0"/>
              <a:t>(links)</a:t>
            </a:r>
            <a:r>
              <a:rPr dirty="0"/>
              <a:t>, &lt;li&gt; </a:t>
            </a:r>
            <a:r>
              <a:rPr b="0" dirty="0"/>
              <a:t>(list items)</a:t>
            </a:r>
            <a:r>
              <a:rPr dirty="0"/>
              <a:t> , &lt;title&gt;</a:t>
            </a:r>
            <a:r>
              <a:rPr b="0" dirty="0"/>
              <a:t> (title), </a:t>
            </a:r>
            <a:br>
              <a:rPr b="0" dirty="0"/>
            </a:br>
            <a:r>
              <a:rPr dirty="0"/>
              <a:t>&lt;</a:t>
            </a:r>
            <a:r>
              <a:rPr dirty="0" err="1"/>
              <a:t>br</a:t>
            </a:r>
            <a:r>
              <a:rPr dirty="0"/>
              <a:t>&gt;</a:t>
            </a:r>
            <a:r>
              <a:rPr b="0" dirty="0"/>
              <a:t> (line break), </a:t>
            </a:r>
            <a:r>
              <a:rPr dirty="0"/>
              <a:t>&lt;table&gt; </a:t>
            </a:r>
            <a:r>
              <a:rPr b="0" dirty="0"/>
              <a:t>(tables), </a:t>
            </a:r>
            <a:r>
              <a:rPr dirty="0"/>
              <a:t>&lt;!-- --&gt;</a:t>
            </a:r>
            <a:r>
              <a:rPr b="0" dirty="0"/>
              <a:t> (comments)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Less Common Tags</a:t>
            </a:r>
          </a:p>
        </p:txBody>
      </p:sp>
      <p:sp>
        <p:nvSpPr>
          <p:cNvPr id="556" name="Shape 556"/>
          <p:cNvSpPr/>
          <p:nvPr/>
        </p:nvSpPr>
        <p:spPr>
          <a:xfrm>
            <a:off x="457199" y="783751"/>
            <a:ext cx="8782009" cy="436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 b="1">
                <a:latin typeface="Arial"/>
                <a:ea typeface="Arial"/>
                <a:cs typeface="Arial"/>
                <a:sym typeface="Arial"/>
              </a:defRPr>
            </a:pPr>
            <a:r>
              <a:t>All HTML Tags are listed here: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http://www.w3schools.com/tags/</a:t>
            </a:r>
          </a:p>
          <a:p>
            <a:pPr defTabSz="678941">
              <a:spcBef>
                <a:spcPts val="5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Don’t try to memorize them! Simply refer back to documentation as needed. </a:t>
            </a:r>
            <a:endParaRPr sz="2300"/>
          </a:p>
          <a:p>
            <a:pPr marL="254602" indent="-254602" defTabSz="678941">
              <a:spcBef>
                <a:spcPts val="5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endParaRPr sz="2300"/>
          </a:p>
          <a:p>
            <a:pPr marL="254602" indent="-254602" defTabSz="678941">
              <a:spcBef>
                <a:spcPts val="400"/>
              </a:spcBef>
              <a:buSzPct val="100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Other tags:</a:t>
            </a:r>
            <a:endParaRPr sz="23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&lt;video&gt; for Videos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&lt;audio&gt; for Audio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&lt;embed&gt; for Embedded files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&lt;code&gt; for including computer code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&lt;header&gt; for headers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&lt;nav&gt; for navigation bars</a:t>
            </a:r>
            <a:endParaRPr sz="2000"/>
          </a:p>
          <a:p>
            <a:pPr marL="551640" lvl="1" indent="-212169" defTabSz="678941">
              <a:spcBef>
                <a:spcPts val="400"/>
              </a:spcBef>
              <a:buSzPct val="100000"/>
              <a:buFont typeface="Arial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&lt;footer&gt; for footers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sp>
        <p:nvSpPr>
          <p:cNvPr id="559" name="Shape 559"/>
          <p:cNvSpPr/>
          <p:nvPr/>
        </p:nvSpPr>
        <p:spPr>
          <a:xfrm>
            <a:off x="457199" y="783751"/>
            <a:ext cx="8782009" cy="4349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r>
              <a:t>Common UI (User Interface) Form Elements:</a:t>
            </a:r>
            <a:endParaRPr sz="2400"/>
          </a:p>
          <a:p>
            <a:pPr defTabSz="685800">
              <a:spcBef>
                <a:spcPts val="500"/>
              </a:spcBef>
              <a:defRPr sz="2200" b="1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&lt;form&gt; </a:t>
            </a:r>
            <a:r>
              <a:rPr b="0"/>
              <a:t>- Creates a form section in HTML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&lt;input&gt; </a:t>
            </a:r>
            <a:r>
              <a:rPr b="0"/>
              <a:t>- Input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&lt;label&gt; </a:t>
            </a:r>
            <a:r>
              <a:rPr b="0"/>
              <a:t>- Labels for boxes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&lt;button&gt; </a:t>
            </a:r>
            <a:r>
              <a:rPr b="0"/>
              <a:t>- Button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&lt;textarea&gt; </a:t>
            </a:r>
            <a:r>
              <a:rPr b="0"/>
              <a:t>- Large textbox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304800" y="-2"/>
            <a:ext cx="6858000" cy="653858"/>
          </a:xfrm>
          <a:prstGeom prst="rect">
            <a:avLst/>
          </a:prstGeom>
        </p:spPr>
        <p:txBody>
          <a:bodyPr/>
          <a:lstStyle/>
          <a:p>
            <a:r>
              <a:t>HTML for Forms</a:t>
            </a:r>
          </a:p>
        </p:txBody>
      </p:sp>
      <p:pic>
        <p:nvPicPr>
          <p:cNvPr id="562" name="image16.png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67716"/>
            <a:ext cx="6429375" cy="3514727"/>
          </a:xfrm>
          <a:prstGeom prst="rect">
            <a:avLst/>
          </a:prstGeom>
          <a:ln>
            <a:solidFill>
              <a:srgbClr val="333F50"/>
            </a:solidFill>
          </a:ln>
        </p:spPr>
      </p:pic>
      <p:pic>
        <p:nvPicPr>
          <p:cNvPr id="563" name="image17.png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7400" y="4615338"/>
            <a:ext cx="4333875" cy="1562102"/>
          </a:xfrm>
          <a:prstGeom prst="rect">
            <a:avLst/>
          </a:prstGeom>
          <a:ln>
            <a:solidFill>
              <a:srgbClr val="2E75B6"/>
            </a:solidFill>
          </a:ln>
        </p:spPr>
      </p:pic>
      <p:sp>
        <p:nvSpPr>
          <p:cNvPr id="564" name="Shape 564"/>
          <p:cNvSpPr/>
          <p:nvPr/>
        </p:nvSpPr>
        <p:spPr>
          <a:xfrm flipH="1">
            <a:off x="4521425" y="4387220"/>
            <a:ext cx="84453" cy="223374"/>
          </a:xfrm>
          <a:prstGeom prst="line">
            <a:avLst/>
          </a:prstGeom>
          <a:ln w="73025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980</Words>
  <Application>Microsoft Macintosh PowerPoint</Application>
  <PresentationFormat>On-screen Show (4:3)</PresentationFormat>
  <Paragraphs>169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UCF - Theme</vt:lpstr>
      <vt:lpstr>Today’s Objectives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Esterling Accime</cp:lastModifiedBy>
  <cp:revision>11</cp:revision>
  <dcterms:modified xsi:type="dcterms:W3CDTF">2018-11-22T04:20:05Z</dcterms:modified>
</cp:coreProperties>
</file>