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75" r:id="rId2"/>
    <p:sldId id="276" r:id="rId3"/>
    <p:sldId id="278" r:id="rId4"/>
    <p:sldId id="277" r:id="rId5"/>
    <p:sldId id="279" r:id="rId6"/>
    <p:sldId id="286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317" r:id="rId33"/>
    <p:sldId id="318" r:id="rId34"/>
    <p:sldId id="319" r:id="rId35"/>
    <p:sldId id="320" r:id="rId36"/>
    <p:sldId id="321" r:id="rId37"/>
    <p:sldId id="322" r:id="rId38"/>
    <p:sldId id="323" r:id="rId39"/>
    <p:sldId id="324" r:id="rId40"/>
    <p:sldId id="325" r:id="rId41"/>
    <p:sldId id="326" r:id="rId42"/>
    <p:sldId id="327" r:id="rId43"/>
    <p:sldId id="328" r:id="rId44"/>
    <p:sldId id="329" r:id="rId45"/>
    <p:sldId id="330" r:id="rId46"/>
    <p:sldId id="331" r:id="rId47"/>
    <p:sldId id="332" r:id="rId48"/>
    <p:sldId id="333" r:id="rId49"/>
    <p:sldId id="334" r:id="rId50"/>
    <p:sldId id="335" r:id="rId51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10"/>
    <p:restoredTop sz="91497"/>
  </p:normalViewPr>
  <p:slideViewPr>
    <p:cSldViewPr snapToGrid="0">
      <p:cViewPr varScale="1">
        <p:scale>
          <a:sx n="109" d="100"/>
          <a:sy n="109" d="100"/>
        </p:scale>
        <p:origin x="5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8" name="Shape 24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65" name="Shape 46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 element that is positioned absolutely is taken out of the flow and thus takes up no space when placing other elements. </a:t>
            </a:r>
          </a:p>
          <a:p>
            <a:endParaRPr/>
          </a:p>
          <a:p>
            <a:r>
              <a:t>The absolutely positioned element is positioned relative to </a:t>
            </a:r>
            <a:r>
              <a:rPr i="1"/>
              <a:t>nearest positioned ancestor (non-static)</a:t>
            </a:r>
            <a:r>
              <a:t>. </a:t>
            </a:r>
          </a:p>
          <a:p>
            <a:endParaRPr/>
          </a:p>
          <a:p>
            <a:r>
              <a:t>If a positioned ancestor doesn't exist, the initial container (body) is used.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76" name="Shape 47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elements must be positioned (any position other than static)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lowchart: Process 5"/>
          <p:cNvSpPr/>
          <p:nvPr/>
        </p:nvSpPr>
        <p:spPr>
          <a:xfrm>
            <a:off x="-1" y="6418964"/>
            <a:ext cx="9155743" cy="45774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6" name="Title Text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>
              <a:defRPr sz="2400" i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7" name="TextBox 18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38" name="Straight Connector 6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1" i="1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1" i="1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1" i="1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1" i="1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1" i="1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1" i="1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1" i="1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1" i="1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1" i="1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all-about-floats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youtu.be/sHfJn0jqBr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learn.shayhowe.com/html-css/positioning-content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youtu.be/yWXgnQaWSW0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itle 1"/>
          <p:cNvSpPr txBox="1">
            <a:spLocks noGrp="1"/>
          </p:cNvSpPr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r>
              <a:rPr dirty="0"/>
              <a:t>Relative File Paths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Rectangle 4"/>
          <p:cNvSpPr txBox="1"/>
          <p:nvPr/>
        </p:nvSpPr>
        <p:spPr>
          <a:xfrm>
            <a:off x="304800" y="98052"/>
            <a:ext cx="69342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Block Elements vs. Inline Elements </a:t>
            </a:r>
          </a:p>
        </p:txBody>
      </p:sp>
      <p:sp>
        <p:nvSpPr>
          <p:cNvPr id="387" name="Shape 70"/>
          <p:cNvSpPr txBox="1"/>
          <p:nvPr/>
        </p:nvSpPr>
        <p:spPr>
          <a:xfrm>
            <a:off x="304799" y="4419600"/>
            <a:ext cx="8610601" cy="1634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Now contrast the block elements with </a:t>
            </a:r>
            <a:r>
              <a:rPr b="1"/>
              <a:t>inline elements</a:t>
            </a:r>
            <a:r>
              <a:t>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By using </a:t>
            </a:r>
            <a:r>
              <a:rPr b="1"/>
              <a:t>float CSS </a:t>
            </a:r>
            <a:r>
              <a:t>properties, we can command our website to display multiple HTML elements adjacently. </a:t>
            </a:r>
          </a:p>
        </p:txBody>
      </p:sp>
      <p:pic>
        <p:nvPicPr>
          <p:cNvPr id="388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74" y="703120"/>
            <a:ext cx="7416420" cy="37565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Rectangle 10"/>
          <p:cNvSpPr txBox="1"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Floating</a:t>
            </a:r>
          </a:p>
        </p:txBody>
      </p:sp>
      <p:sp>
        <p:nvSpPr>
          <p:cNvPr id="391" name="Shape 70"/>
          <p:cNvSpPr txBox="1"/>
          <p:nvPr/>
        </p:nvSpPr>
        <p:spPr>
          <a:xfrm>
            <a:off x="304799" y="4711856"/>
            <a:ext cx="8610601" cy="1634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To transform these block elements into inline elements, we use a CSS property called </a:t>
            </a:r>
            <a:r>
              <a:rPr b="1"/>
              <a:t>float. 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Floats are </a:t>
            </a:r>
            <a:r>
              <a:rPr b="1" u="sng"/>
              <a:t>necessary</a:t>
            </a:r>
            <a:r>
              <a:t> for building web layouts.</a:t>
            </a:r>
          </a:p>
        </p:txBody>
      </p:sp>
      <p:pic>
        <p:nvPicPr>
          <p:cNvPr id="39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rcRect l="15921" r="19179"/>
          <a:stretch>
            <a:fillRect/>
          </a:stretch>
        </p:blipFill>
        <p:spPr>
          <a:xfrm>
            <a:off x="-1" y="747991"/>
            <a:ext cx="5715001" cy="3900209"/>
          </a:xfrm>
          <a:prstGeom prst="rect">
            <a:avLst/>
          </a:prstGeom>
          <a:ln w="12700">
            <a:miter lim="400000"/>
          </a:ln>
        </p:spPr>
      </p:pic>
      <p:pic>
        <p:nvPicPr>
          <p:cNvPr id="393" name="Picture 13" descr="Picture 13"/>
          <p:cNvPicPr>
            <a:picLocks noChangeAspect="1"/>
          </p:cNvPicPr>
          <p:nvPr/>
        </p:nvPicPr>
        <p:blipFill>
          <a:blip r:embed="rId3">
            <a:extLst/>
          </a:blip>
          <a:srcRect b="70232"/>
          <a:stretch>
            <a:fillRect/>
          </a:stretch>
        </p:blipFill>
        <p:spPr>
          <a:xfrm>
            <a:off x="5867400" y="1239085"/>
            <a:ext cx="2896043" cy="66993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4" name="Picture 1" descr="Picture 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67400" y="1905000"/>
            <a:ext cx="2896043" cy="22401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Rectangle 2"/>
          <p:cNvSpPr txBox="1"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Clearing the Float</a:t>
            </a:r>
          </a:p>
        </p:txBody>
      </p:sp>
      <p:pic>
        <p:nvPicPr>
          <p:cNvPr id="397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990600"/>
            <a:ext cx="8660619" cy="2819400"/>
          </a:xfrm>
          <a:prstGeom prst="rect">
            <a:avLst/>
          </a:prstGeom>
          <a:ln w="12700">
            <a:miter lim="400000"/>
          </a:ln>
        </p:spPr>
      </p:pic>
      <p:sp>
        <p:nvSpPr>
          <p:cNvPr id="398" name="Shape 70"/>
          <p:cNvSpPr txBox="1"/>
          <p:nvPr/>
        </p:nvSpPr>
        <p:spPr>
          <a:xfrm>
            <a:off x="304799" y="4711856"/>
            <a:ext cx="8610601" cy="123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Floats often get in the way of our layouts</a:t>
            </a:r>
            <a:r>
              <a:rPr b="0"/>
              <a:t>. 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Sometimes we don’t want to give each element the “inline” treatment.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Rectangle 6"/>
          <p:cNvSpPr txBox="1"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Clearfix Hack</a:t>
            </a:r>
          </a:p>
        </p:txBody>
      </p:sp>
      <p:sp>
        <p:nvSpPr>
          <p:cNvPr id="401" name="Shape 70"/>
          <p:cNvSpPr txBox="1"/>
          <p:nvPr/>
        </p:nvSpPr>
        <p:spPr>
          <a:xfrm>
            <a:off x="304799" y="5094928"/>
            <a:ext cx="8610601" cy="834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Sometimes when elements don’t match up in size, we get situations like the above… </a:t>
            </a:r>
          </a:p>
        </p:txBody>
      </p:sp>
      <p:pic>
        <p:nvPicPr>
          <p:cNvPr id="402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3413" y="732749"/>
            <a:ext cx="8450610" cy="41440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Rectangle 6"/>
          <p:cNvSpPr txBox="1"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Clearfix Hack</a:t>
            </a:r>
          </a:p>
        </p:txBody>
      </p:sp>
      <p:sp>
        <p:nvSpPr>
          <p:cNvPr id="405" name="Shape 70"/>
          <p:cNvSpPr txBox="1"/>
          <p:nvPr/>
        </p:nvSpPr>
        <p:spPr>
          <a:xfrm>
            <a:off x="420310" y="4824607"/>
            <a:ext cx="8190290" cy="503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We can get around this by using “the clearfix hack.” </a:t>
            </a:r>
          </a:p>
        </p:txBody>
      </p:sp>
      <p:pic>
        <p:nvPicPr>
          <p:cNvPr id="406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802223"/>
            <a:ext cx="8374137" cy="40440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Rectangle 6"/>
          <p:cNvSpPr txBox="1"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Clearfix Hack</a:t>
            </a:r>
          </a:p>
        </p:txBody>
      </p:sp>
      <p:sp>
        <p:nvSpPr>
          <p:cNvPr id="409" name="Shape 70"/>
          <p:cNvSpPr txBox="1"/>
          <p:nvPr/>
        </p:nvSpPr>
        <p:spPr>
          <a:xfrm>
            <a:off x="152398" y="3733800"/>
            <a:ext cx="8610601" cy="1883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::after </a:t>
            </a:r>
            <a:r>
              <a:rPr b="0"/>
              <a:t>is what we call a pseudo-element. We use it to style specific parts of an element.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This will add an HTML element, hidden from view, after the content of the </a:t>
            </a:r>
            <a:r>
              <a:rPr b="1"/>
              <a:t>“.clearfix”</a:t>
            </a:r>
            <a:r>
              <a:t> element. This clears the float. </a:t>
            </a:r>
          </a:p>
        </p:txBody>
      </p:sp>
      <p:pic>
        <p:nvPicPr>
          <p:cNvPr id="410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98648" y="953360"/>
            <a:ext cx="3771901" cy="2362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Rectangle 5"/>
          <p:cNvSpPr txBox="1"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Quick Demo!</a:t>
            </a:r>
          </a:p>
        </p:txBody>
      </p:sp>
      <p:sp>
        <p:nvSpPr>
          <p:cNvPr id="413" name="Straight Connector 10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414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7400" y="838200"/>
            <a:ext cx="5402504" cy="5410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Rectangle 5"/>
          <p:cNvSpPr txBox="1"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Quick Demo!</a:t>
            </a:r>
          </a:p>
        </p:txBody>
      </p:sp>
      <p:sp>
        <p:nvSpPr>
          <p:cNvPr id="417" name="Straight Connector 10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41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25" y="747991"/>
            <a:ext cx="9134475" cy="3505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Quick Demo</a:t>
            </a:r>
          </a:p>
        </p:txBody>
      </p:sp>
      <p:sp>
        <p:nvSpPr>
          <p:cNvPr id="421" name="Title 1"/>
          <p:cNvSpPr txBox="1"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algn="ctr" defTabSz="685800">
              <a:defRPr sz="3600" b="1" i="1">
                <a:latin typeface="Arial"/>
                <a:ea typeface="Arial"/>
                <a:cs typeface="Arial"/>
                <a:sym typeface="Arial"/>
              </a:defRPr>
            </a:pPr>
            <a:r>
              <a:t>Instructor: Demo </a:t>
            </a:r>
            <a:endParaRPr sz="3300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85800">
              <a:defRPr sz="2800" i="1">
                <a:latin typeface="Arial"/>
                <a:ea typeface="Arial"/>
                <a:cs typeface="Arial"/>
                <a:sym typeface="Arial"/>
              </a:defRPr>
            </a:pPr>
            <a:r>
              <a:t>(2-FloatExamples)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Rectangle 5"/>
          <p:cNvSpPr txBox="1"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Fantastic Guide on Floats ****</a:t>
            </a:r>
          </a:p>
        </p:txBody>
      </p:sp>
      <p:sp>
        <p:nvSpPr>
          <p:cNvPr id="424" name="Straight Connector 10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425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9727" y="835761"/>
            <a:ext cx="5485673" cy="46258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26" name="Shape 70"/>
          <p:cNvSpPr txBox="1"/>
          <p:nvPr/>
        </p:nvSpPr>
        <p:spPr>
          <a:xfrm>
            <a:off x="409303" y="5518075"/>
            <a:ext cx="8610601" cy="834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To all serious front-end developers (this is a </a:t>
            </a:r>
            <a:r>
              <a:rPr u="sng"/>
              <a:t>necessary</a:t>
            </a:r>
            <a:r>
              <a:t> read):</a:t>
            </a:r>
            <a:r>
              <a:rPr sz="2200" b="0"/>
              <a:t> </a:t>
            </a:r>
            <a:br>
              <a:rPr sz="2200" b="0"/>
            </a:br>
            <a:r>
              <a:rPr sz="2200" b="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https://css-tricks.com/all-about-floats/</a:t>
            </a:r>
          </a:p>
        </p:txBody>
      </p:sp>
      <p:pic>
        <p:nvPicPr>
          <p:cNvPr id="427" name="Picture 13" descr="Picture 1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4800" y="766498"/>
            <a:ext cx="2867025" cy="7524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Relative File Paths</a:t>
            </a:r>
          </a:p>
        </p:txBody>
      </p:sp>
      <p:pic>
        <p:nvPicPr>
          <p:cNvPr id="327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" y="838200"/>
            <a:ext cx="9128760" cy="4483595"/>
          </a:xfrm>
          <a:prstGeom prst="rect">
            <a:avLst/>
          </a:prstGeom>
          <a:ln w="12700">
            <a:miter lim="400000"/>
          </a:ln>
        </p:spPr>
      </p:pic>
      <p:sp>
        <p:nvSpPr>
          <p:cNvPr id="328" name="Content Placeholder 2"/>
          <p:cNvSpPr txBox="1"/>
          <p:nvPr/>
        </p:nvSpPr>
        <p:spPr>
          <a:xfrm>
            <a:off x="457200" y="5522538"/>
            <a:ext cx="8153400" cy="725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Relative file paths </a:t>
            </a:r>
            <a:r>
              <a:rPr b="0"/>
              <a:t>connect us with other files in our working directory. In this case, style.css is in the same folder as our html document.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Rectangle 2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30" name="TextBox 3"/>
          <p:cNvSpPr txBox="1"/>
          <p:nvPr/>
        </p:nvSpPr>
        <p:spPr>
          <a:xfrm>
            <a:off x="304800" y="914400"/>
            <a:ext cx="8686800" cy="2926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Assignment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In this activity, you’ll flex your newfound floating skills by creating a conceptual layout. Eyeball the design to your best ability.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Check your Slack for more instructions.</a:t>
            </a:r>
          </a:p>
        </p:txBody>
      </p:sp>
      <p:sp>
        <p:nvSpPr>
          <p:cNvPr id="431" name="Rectangle 4"/>
          <p:cNvSpPr txBox="1"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&gt; YOUR TURN!!</a:t>
            </a:r>
          </a:p>
        </p:txBody>
      </p:sp>
      <p:sp>
        <p:nvSpPr>
          <p:cNvPr id="432" name="TextBox 5"/>
          <p:cNvSpPr txBox="1"/>
          <p:nvPr/>
        </p:nvSpPr>
        <p:spPr>
          <a:xfrm>
            <a:off x="2438400" y="124824"/>
            <a:ext cx="65532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3-FloatLayout-Activity </a:t>
            </a:r>
            <a:r>
              <a:t>|  Suggested Time: </a:t>
            </a:r>
            <a:r>
              <a:rPr b="0"/>
              <a:t>30 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Title 1"/>
          <p:cNvSpPr txBox="1">
            <a:spLocks noGrp="1"/>
          </p:cNvSpPr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r>
              <a:t>CSS Positioning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Rectangle 2"/>
          <p:cNvSpPr txBox="1"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Position: Static (Default)</a:t>
            </a:r>
          </a:p>
        </p:txBody>
      </p:sp>
      <p:pic>
        <p:nvPicPr>
          <p:cNvPr id="452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914400"/>
            <a:ext cx="2286000" cy="5309886"/>
          </a:xfrm>
          <a:prstGeom prst="rect">
            <a:avLst/>
          </a:prstGeom>
          <a:ln w="12700">
            <a:miter lim="400000"/>
          </a:ln>
        </p:spPr>
      </p:pic>
      <p:sp>
        <p:nvSpPr>
          <p:cNvPr id="453" name="TextBox 4"/>
          <p:cNvSpPr txBox="1"/>
          <p:nvPr/>
        </p:nvSpPr>
        <p:spPr>
          <a:xfrm>
            <a:off x="2819400" y="914400"/>
            <a:ext cx="61722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>
              <a:buSzPct val="100000"/>
              <a:buFont typeface="Arial"/>
              <a:buChar char="•"/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Four boxes placed statically (default)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Rectangle 2"/>
          <p:cNvSpPr txBox="1"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Position: Relative</a:t>
            </a:r>
          </a:p>
        </p:txBody>
      </p:sp>
      <p:sp>
        <p:nvSpPr>
          <p:cNvPr id="456" name="TextBox 3"/>
          <p:cNvSpPr txBox="1"/>
          <p:nvPr/>
        </p:nvSpPr>
        <p:spPr>
          <a:xfrm>
            <a:off x="3200400" y="914400"/>
            <a:ext cx="5791200" cy="1148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>
              <a:buSzPct val="100000"/>
              <a:buFont typeface="Arial"/>
              <a:buChar char="•"/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Switching the boxes to relative will nudge the boxes in relation to their “original” location.</a:t>
            </a:r>
          </a:p>
        </p:txBody>
      </p:sp>
      <p:pic>
        <p:nvPicPr>
          <p:cNvPr id="457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747990"/>
            <a:ext cx="2783310" cy="5652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458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33800" y="2155294"/>
            <a:ext cx="2773778" cy="41606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Rectangle 2"/>
          <p:cNvSpPr txBox="1"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Position: Absolute</a:t>
            </a:r>
          </a:p>
        </p:txBody>
      </p:sp>
      <p:sp>
        <p:nvSpPr>
          <p:cNvPr id="461" name="TextBox 4"/>
          <p:cNvSpPr txBox="1"/>
          <p:nvPr/>
        </p:nvSpPr>
        <p:spPr>
          <a:xfrm>
            <a:off x="914400" y="5791200"/>
            <a:ext cx="78486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Positioned relative to nearest positioned ancestor</a:t>
            </a:r>
          </a:p>
        </p:txBody>
      </p:sp>
      <p:pic>
        <p:nvPicPr>
          <p:cNvPr id="462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81800" y="980439"/>
            <a:ext cx="2231148" cy="4462297"/>
          </a:xfrm>
          <a:prstGeom prst="rect">
            <a:avLst/>
          </a:prstGeom>
          <a:ln w="12700">
            <a:miter lim="400000"/>
          </a:ln>
        </p:spPr>
      </p:pic>
      <p:pic>
        <p:nvPicPr>
          <p:cNvPr id="463" name="Picture 11" descr="Picture 1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4800" y="980438"/>
            <a:ext cx="6139077" cy="4462297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TextBox 4"/>
          <p:cNvSpPr txBox="1"/>
          <p:nvPr/>
        </p:nvSpPr>
        <p:spPr>
          <a:xfrm>
            <a:off x="457200" y="5791200"/>
            <a:ext cx="8686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Position with exact coordinates to the browser window</a:t>
            </a:r>
          </a:p>
        </p:txBody>
      </p:sp>
      <p:sp>
        <p:nvSpPr>
          <p:cNvPr id="468" name="Rectangle 5"/>
          <p:cNvSpPr txBox="1"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Position: Fixed</a:t>
            </a:r>
          </a:p>
        </p:txBody>
      </p:sp>
      <p:pic>
        <p:nvPicPr>
          <p:cNvPr id="4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914400"/>
            <a:ext cx="5724448" cy="45720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470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77001" y="914400"/>
            <a:ext cx="2362201" cy="45858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Rectangle 2"/>
          <p:cNvSpPr txBox="1"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Layering with Z-Index</a:t>
            </a:r>
          </a:p>
        </p:txBody>
      </p:sp>
      <p:pic>
        <p:nvPicPr>
          <p:cNvPr id="473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4800" y="914400"/>
            <a:ext cx="8268507" cy="4572000"/>
          </a:xfrm>
          <a:prstGeom prst="rect">
            <a:avLst/>
          </a:prstGeom>
          <a:ln w="12700">
            <a:miter lim="400000"/>
          </a:ln>
        </p:spPr>
      </p:pic>
      <p:sp>
        <p:nvSpPr>
          <p:cNvPr id="474" name="TextBox 4"/>
          <p:cNvSpPr txBox="1"/>
          <p:nvPr/>
        </p:nvSpPr>
        <p:spPr>
          <a:xfrm>
            <a:off x="363582" y="5331445"/>
            <a:ext cx="8686801" cy="792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>
              <a:buSzPct val="100000"/>
              <a:buFont typeface="Arial"/>
              <a:buChar char="•"/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Z-Index allows you to layer elements on top of each other when they’re positioned.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Rectangle 2"/>
          <p:cNvSpPr txBox="1"/>
          <p:nvPr/>
        </p:nvSpPr>
        <p:spPr>
          <a:xfrm>
            <a:off x="304800" y="98052"/>
            <a:ext cx="69342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Hiding Things </a:t>
            </a:r>
          </a:p>
        </p:txBody>
      </p:sp>
      <p:sp>
        <p:nvSpPr>
          <p:cNvPr id="479" name="Shape 70"/>
          <p:cNvSpPr txBox="1"/>
          <p:nvPr/>
        </p:nvSpPr>
        <p:spPr>
          <a:xfrm>
            <a:off x="304799" y="4419600"/>
            <a:ext cx="8610601" cy="1634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“Display: none” allows us to hide elements from view.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This will become useful in later sections, when we’ll be hiding and revealing specific HTML elements of our choice.  </a:t>
            </a:r>
          </a:p>
        </p:txBody>
      </p:sp>
      <p:pic>
        <p:nvPicPr>
          <p:cNvPr id="48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4320" y="798418"/>
            <a:ext cx="2164080" cy="33939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Quick Demo</a:t>
            </a:r>
          </a:p>
        </p:txBody>
      </p:sp>
      <p:sp>
        <p:nvSpPr>
          <p:cNvPr id="483" name="Title 1"/>
          <p:cNvSpPr txBox="1"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algn="ctr" defTabSz="685800">
              <a:defRPr sz="3600" b="1" i="1">
                <a:latin typeface="Arial"/>
                <a:ea typeface="Arial"/>
                <a:cs typeface="Arial"/>
                <a:sym typeface="Arial"/>
              </a:defRPr>
            </a:pPr>
            <a:r>
              <a:t>Instructor: Demo </a:t>
            </a:r>
            <a:endParaRPr sz="3300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85800">
              <a:defRPr sz="2800" i="1">
                <a:latin typeface="Arial"/>
                <a:ea typeface="Arial"/>
                <a:cs typeface="Arial"/>
                <a:sym typeface="Arial"/>
              </a:defRPr>
            </a:pPr>
            <a:r>
              <a:t>(5-CSS_PositionedLayout)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Rectangle 2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86" name="Rectangle 5"/>
          <p:cNvSpPr txBox="1"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Video Walkthrough!</a:t>
            </a:r>
          </a:p>
        </p:txBody>
      </p:sp>
      <p:sp>
        <p:nvSpPr>
          <p:cNvPr id="487" name="Rectangle 4"/>
          <p:cNvSpPr txBox="1"/>
          <p:nvPr/>
        </p:nvSpPr>
        <p:spPr>
          <a:xfrm>
            <a:off x="76200" y="5988403"/>
            <a:ext cx="8912874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 b="1">
                <a:latin typeface="Arial"/>
                <a:ea typeface="Arial"/>
                <a:cs typeface="Arial"/>
                <a:sym typeface="Arial"/>
              </a:defRPr>
            </a:pPr>
            <a:r>
              <a:t>Video Link: </a:t>
            </a:r>
            <a:r>
              <a:rPr b="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https://youtu.be/sHfJn0jqBro</a:t>
            </a:r>
          </a:p>
        </p:txBody>
      </p:sp>
      <p:pic>
        <p:nvPicPr>
          <p:cNvPr id="488" name="Picture 1" descr="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7181" y="716623"/>
            <a:ext cx="8429041" cy="50291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Quick Demo</a:t>
            </a:r>
          </a:p>
        </p:txBody>
      </p:sp>
      <p:sp>
        <p:nvSpPr>
          <p:cNvPr id="338" name="Title 1"/>
          <p:cNvSpPr txBox="1"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algn="ctr" defTabSz="685800">
              <a:defRPr sz="3600" b="1" i="1">
                <a:latin typeface="Arial"/>
                <a:ea typeface="Arial"/>
                <a:cs typeface="Arial"/>
                <a:sym typeface="Arial"/>
              </a:defRPr>
            </a:pPr>
            <a:r>
              <a:t>Instructor: Demo </a:t>
            </a:r>
            <a:endParaRPr sz="3300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85800">
              <a:defRPr sz="2800" i="1">
                <a:latin typeface="Arial"/>
                <a:ea typeface="Arial"/>
                <a:cs typeface="Arial"/>
                <a:sym typeface="Arial"/>
              </a:defRPr>
            </a:pPr>
            <a:r>
              <a:t>(RelativePaths_DEMO | 1-RelativePaths)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Rectangle 2"/>
          <p:cNvSpPr txBox="1"/>
          <p:nvPr/>
        </p:nvSpPr>
        <p:spPr>
          <a:xfrm>
            <a:off x="304800" y="98052"/>
            <a:ext cx="69342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Great Resource</a:t>
            </a:r>
          </a:p>
        </p:txBody>
      </p:sp>
      <p:sp>
        <p:nvSpPr>
          <p:cNvPr id="491" name="Shape 70"/>
          <p:cNvSpPr txBox="1"/>
          <p:nvPr/>
        </p:nvSpPr>
        <p:spPr>
          <a:xfrm>
            <a:off x="409303" y="5348961"/>
            <a:ext cx="8610601" cy="1489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Another great read for front-end developers:</a:t>
            </a:r>
            <a:br/>
            <a:r>
              <a:rPr b="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http://learn.shayhowe.com/html-css/positioning-content/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endParaRPr b="0" u="sng">
              <a:solidFill>
                <a:srgbClr val="0563C1"/>
              </a:solidFill>
              <a:uFill>
                <a:solidFill>
                  <a:srgbClr val="0563C1"/>
                </a:solidFill>
              </a:uFill>
              <a:hlinkClick r:id="rId2"/>
            </a:endParaRPr>
          </a:p>
        </p:txBody>
      </p:sp>
      <p:pic>
        <p:nvPicPr>
          <p:cNvPr id="492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8825" y="820273"/>
            <a:ext cx="8536576" cy="35512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Rectangle 2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95" name="TextBox 3"/>
          <p:cNvSpPr txBox="1"/>
          <p:nvPr/>
        </p:nvSpPr>
        <p:spPr>
          <a:xfrm>
            <a:off x="304800" y="914400"/>
            <a:ext cx="8686800" cy="2926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Assignment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In this activity, you’ll flex your newfound positioning skills by creating another conceptual layout. Eyeball the design to your best ability.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Check your Slack for additional instructions.</a:t>
            </a:r>
          </a:p>
        </p:txBody>
      </p:sp>
      <p:sp>
        <p:nvSpPr>
          <p:cNvPr id="496" name="Rectangle 4"/>
          <p:cNvSpPr txBox="1"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&gt; YOUR TURN!!</a:t>
            </a:r>
          </a:p>
        </p:txBody>
      </p:sp>
      <p:sp>
        <p:nvSpPr>
          <p:cNvPr id="497" name="TextBox 5"/>
          <p:cNvSpPr txBox="1"/>
          <p:nvPr/>
        </p:nvSpPr>
        <p:spPr>
          <a:xfrm>
            <a:off x="2286000" y="124824"/>
            <a:ext cx="67056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>
                <a:latin typeface="Arial"/>
                <a:ea typeface="Arial"/>
                <a:cs typeface="Arial"/>
                <a:sym typeface="Arial"/>
              </a:defRPr>
            </a:pPr>
            <a:r>
              <a:t>6-CSS_Positioned_Activity </a:t>
            </a:r>
            <a:r>
              <a:rPr b="1"/>
              <a:t>|  Suggested Time: </a:t>
            </a:r>
            <a:r>
              <a:t>30 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Rectangle 2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00" name="Rectangle 3"/>
          <p:cNvSpPr txBox="1"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&gt; YOUR TURN!!</a:t>
            </a:r>
          </a:p>
        </p:txBody>
      </p:sp>
      <p:pic>
        <p:nvPicPr>
          <p:cNvPr id="501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5400" y="747991"/>
            <a:ext cx="6762750" cy="55043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Rectangle 2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04" name="Rectangle 5"/>
          <p:cNvSpPr txBox="1"/>
          <p:nvPr/>
        </p:nvSpPr>
        <p:spPr>
          <a:xfrm>
            <a:off x="304800" y="98052"/>
            <a:ext cx="8684274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Video Walkthrough! </a:t>
            </a:r>
          </a:p>
        </p:txBody>
      </p:sp>
      <p:sp>
        <p:nvSpPr>
          <p:cNvPr id="505" name="Rectangle 4"/>
          <p:cNvSpPr txBox="1"/>
          <p:nvPr/>
        </p:nvSpPr>
        <p:spPr>
          <a:xfrm>
            <a:off x="76200" y="5988403"/>
            <a:ext cx="8912874" cy="503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 b="1">
                <a:latin typeface="Arial"/>
                <a:ea typeface="Arial"/>
                <a:cs typeface="Arial"/>
                <a:sym typeface="Arial"/>
              </a:defRPr>
            </a:pPr>
            <a:r>
              <a:t>Video Link: </a:t>
            </a:r>
            <a:r>
              <a:rPr b="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+mj-lt"/>
                <a:ea typeface="+mj-ea"/>
                <a:cs typeface="+mj-cs"/>
                <a:sym typeface="Calibri"/>
                <a:hlinkClick r:id="rId2"/>
              </a:rPr>
              <a:t>https://youtu.be/yWXgnQaWSW0</a:t>
            </a:r>
          </a:p>
        </p:txBody>
      </p:sp>
      <p:pic>
        <p:nvPicPr>
          <p:cNvPr id="506" name="Picture 1" descr="Picture 1"/>
          <p:cNvPicPr>
            <a:picLocks noChangeAspect="1"/>
          </p:cNvPicPr>
          <p:nvPr/>
        </p:nvPicPr>
        <p:blipFill>
          <a:blip r:embed="rId3">
            <a:extLst/>
          </a:blip>
          <a:srcRect b="13460"/>
          <a:stretch>
            <a:fillRect/>
          </a:stretch>
        </p:blipFill>
        <p:spPr>
          <a:xfrm>
            <a:off x="734742" y="712806"/>
            <a:ext cx="7799659" cy="5145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Advice</a:t>
            </a:r>
          </a:p>
        </p:txBody>
      </p:sp>
      <p:sp>
        <p:nvSpPr>
          <p:cNvPr id="509" name="Title 1"/>
          <p:cNvSpPr txBox="1"/>
          <p:nvPr/>
        </p:nvSpPr>
        <p:spPr>
          <a:xfrm>
            <a:off x="4419600" y="1687297"/>
            <a:ext cx="4648200" cy="3635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 defTabSz="685800">
              <a:defRPr sz="2800" b="1" i="1" u="sng">
                <a:latin typeface="Arial"/>
                <a:ea typeface="Arial"/>
                <a:cs typeface="Arial"/>
                <a:sym typeface="Arial"/>
              </a:defRPr>
            </a:pPr>
            <a:r>
              <a:t>Re-do this at home. </a:t>
            </a:r>
            <a:br/>
            <a:r>
              <a:rPr sz="2400" b="0" u="none"/>
              <a:t>We designed this exercise </a:t>
            </a:r>
            <a:endParaRPr sz="3300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85800">
              <a:defRPr sz="2400" i="1">
                <a:latin typeface="Arial"/>
                <a:ea typeface="Arial"/>
                <a:cs typeface="Arial"/>
                <a:sym typeface="Arial"/>
              </a:defRPr>
            </a:pPr>
            <a:r>
              <a:t>to firm up your HTML/CSS skills.</a:t>
            </a:r>
            <a:endParaRPr sz="3300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85800">
              <a:defRPr sz="2800" i="1">
                <a:latin typeface="Arial"/>
                <a:ea typeface="Arial"/>
                <a:cs typeface="Arial"/>
                <a:sym typeface="Arial"/>
              </a:defRPr>
            </a:pPr>
            <a:endParaRPr sz="3300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85800">
              <a:defRPr sz="2800" i="1">
                <a:latin typeface="Arial"/>
                <a:ea typeface="Arial"/>
                <a:cs typeface="Arial"/>
                <a:sym typeface="Arial"/>
              </a:defRPr>
            </a:pPr>
            <a:endParaRPr sz="3300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85800">
              <a:defRPr sz="2800" b="1" i="1" u="sng">
                <a:latin typeface="Arial"/>
                <a:ea typeface="Arial"/>
                <a:cs typeface="Arial"/>
                <a:sym typeface="Arial"/>
              </a:defRPr>
            </a:pPr>
            <a:r>
              <a:t>REMEMBER:</a:t>
            </a:r>
            <a:endParaRPr sz="3300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85800">
              <a:defRPr sz="2800" i="1">
                <a:latin typeface="Arial"/>
                <a:ea typeface="Arial"/>
                <a:cs typeface="Arial"/>
                <a:sym typeface="Arial"/>
              </a:defRPr>
            </a:pPr>
            <a:r>
              <a:t>The best way to learn </a:t>
            </a:r>
            <a:endParaRPr sz="3300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85800">
              <a:defRPr sz="2800" i="1">
                <a:latin typeface="Arial"/>
                <a:ea typeface="Arial"/>
                <a:cs typeface="Arial"/>
                <a:sym typeface="Arial"/>
              </a:defRPr>
            </a:pPr>
            <a:r>
              <a:t>web development </a:t>
            </a:r>
            <a:endParaRPr sz="3300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85800">
              <a:defRPr sz="2800" i="1">
                <a:latin typeface="Arial"/>
                <a:ea typeface="Arial"/>
                <a:cs typeface="Arial"/>
                <a:sym typeface="Arial"/>
              </a:defRPr>
            </a:pPr>
            <a:r>
              <a:t>is to PRACTICE!</a:t>
            </a:r>
          </a:p>
        </p:txBody>
      </p:sp>
      <p:pic>
        <p:nvPicPr>
          <p:cNvPr id="51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600" y="914400"/>
            <a:ext cx="4074934" cy="518160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Title 1"/>
          <p:cNvSpPr txBox="1">
            <a:spLocks noGrp="1"/>
          </p:cNvSpPr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r>
              <a:t>Chrome Inspector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Rectangle 2"/>
          <p:cNvSpPr txBox="1"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Chrome Inspector is Your Friend</a:t>
            </a:r>
          </a:p>
        </p:txBody>
      </p:sp>
      <p:pic>
        <p:nvPicPr>
          <p:cNvPr id="515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62" y="797235"/>
            <a:ext cx="9139240" cy="4491038"/>
          </a:xfrm>
          <a:prstGeom prst="rect">
            <a:avLst/>
          </a:prstGeom>
          <a:ln w="12700">
            <a:miter lim="400000"/>
          </a:ln>
        </p:spPr>
      </p:pic>
      <p:sp>
        <p:nvSpPr>
          <p:cNvPr id="516" name="Shape 70"/>
          <p:cNvSpPr txBox="1"/>
          <p:nvPr/>
        </p:nvSpPr>
        <p:spPr>
          <a:xfrm>
            <a:off x="116682" y="5410200"/>
            <a:ext cx="8915401" cy="8630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To access chrome inspector, right click on a page. Then hit “Inspect.”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It will allow you to inspect the HTML, CSS and more!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Rectangle 2"/>
          <p:cNvSpPr txBox="1"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Chrome Inspector is Your Friend</a:t>
            </a:r>
          </a:p>
        </p:txBody>
      </p:sp>
      <p:pic>
        <p:nvPicPr>
          <p:cNvPr id="519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62" y="990600"/>
            <a:ext cx="9139240" cy="38814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20" name="Shape 70"/>
          <p:cNvSpPr txBox="1"/>
          <p:nvPr/>
        </p:nvSpPr>
        <p:spPr>
          <a:xfrm>
            <a:off x="116682" y="5181600"/>
            <a:ext cx="8915401" cy="111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You can even edit the HTML/CSS of a webpage and instantly view your changes in the browser! 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This works on any website, whether yours or not.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Next Class! </a:t>
            </a:r>
          </a:p>
        </p:txBody>
      </p:sp>
      <p:sp>
        <p:nvSpPr>
          <p:cNvPr id="523" name="Title 1"/>
          <p:cNvSpPr txBox="1"/>
          <p:nvPr/>
        </p:nvSpPr>
        <p:spPr>
          <a:xfrm>
            <a:off x="0" y="2057400"/>
            <a:ext cx="9067800" cy="2545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algn="ctr" defTabSz="685800">
              <a:defRPr sz="4000" b="1" i="1">
                <a:latin typeface="Arial"/>
                <a:ea typeface="Arial"/>
                <a:cs typeface="Arial"/>
                <a:sym typeface="Arial"/>
              </a:defRPr>
            </a:pPr>
            <a:r>
              <a:t>We’ll be coming back to this </a:t>
            </a:r>
            <a:endParaRPr sz="3300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85800">
              <a:defRPr sz="4000" b="1" i="1">
                <a:latin typeface="Arial"/>
                <a:ea typeface="Arial"/>
                <a:cs typeface="Arial"/>
                <a:sym typeface="Arial"/>
              </a:defRPr>
            </a:pPr>
            <a:r>
              <a:t>in our next class.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Title 1"/>
          <p:cNvSpPr txBox="1">
            <a:spLocks noGrp="1"/>
          </p:cNvSpPr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r>
              <a:t>Recap + Reassurances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Absolutely No Absolute Paths</a:t>
            </a:r>
          </a:p>
        </p:txBody>
      </p:sp>
      <p:pic>
        <p:nvPicPr>
          <p:cNvPr id="331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30" y="1447800"/>
            <a:ext cx="9123745" cy="1048707"/>
          </a:xfrm>
          <a:prstGeom prst="rect">
            <a:avLst/>
          </a:prstGeom>
          <a:ln w="12700">
            <a:miter lim="400000"/>
          </a:ln>
        </p:spPr>
      </p:pic>
      <p:sp>
        <p:nvSpPr>
          <p:cNvPr id="332" name="Content Placeholder 2"/>
          <p:cNvSpPr txBox="1"/>
          <p:nvPr/>
        </p:nvSpPr>
        <p:spPr>
          <a:xfrm>
            <a:off x="29900" y="2805111"/>
            <a:ext cx="4748516" cy="3367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defTabSz="685800">
              <a:spcBef>
                <a:spcPts val="4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ALWAYS USE RELATIVE FILE PATHS. </a:t>
            </a:r>
            <a:endParaRPr sz="240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endParaRPr sz="2400" dirty="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If you deploy your sites without them, </a:t>
            </a:r>
            <a:r>
              <a:rPr b="1" dirty="0"/>
              <a:t>all of your links will fail</a:t>
            </a:r>
            <a:r>
              <a:rPr dirty="0"/>
              <a:t>.</a:t>
            </a:r>
            <a:endParaRPr sz="2400" dirty="0"/>
          </a:p>
          <a:p>
            <a:pPr marL="557212" lvl="1" indent="-214313" defTabSz="685800">
              <a:spcBef>
                <a:spcPts val="400"/>
              </a:spcBef>
              <a:buSzPct val="100000"/>
              <a:buFont typeface="Arial"/>
              <a:buChar char="–"/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The same will happen if you move your project from one folder to another. </a:t>
            </a:r>
            <a:endParaRPr sz="2100" dirty="0"/>
          </a:p>
          <a:p>
            <a:pPr marL="557212" lvl="1" indent="-214313" defTabSz="685800">
              <a:spcBef>
                <a:spcPts val="5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endParaRPr sz="2100" dirty="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Remember, there is no such thing as a “C:” drive on the internet. </a:t>
            </a:r>
          </a:p>
        </p:txBody>
      </p:sp>
      <p:pic>
        <p:nvPicPr>
          <p:cNvPr id="333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30814" y="2667000"/>
            <a:ext cx="3945456" cy="3393091"/>
          </a:xfrm>
          <a:prstGeom prst="rect">
            <a:avLst/>
          </a:prstGeom>
          <a:ln w="12700">
            <a:miter lim="400000"/>
          </a:ln>
        </p:spPr>
      </p:pic>
      <p:sp>
        <p:nvSpPr>
          <p:cNvPr id="334" name="Content Placeholder 2"/>
          <p:cNvSpPr txBox="1"/>
          <p:nvPr/>
        </p:nvSpPr>
        <p:spPr>
          <a:xfrm>
            <a:off x="29900" y="816767"/>
            <a:ext cx="4748516" cy="631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defTabSz="685800">
              <a:lnSpc>
                <a:spcPct val="90000"/>
              </a:lnSpc>
              <a:spcBef>
                <a:spcPts val="800"/>
              </a:spcBef>
              <a:defRPr sz="37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VERY </a:t>
            </a:r>
            <a:r>
              <a:rPr u="sng"/>
              <a:t>VERY</a:t>
            </a:r>
            <a:r>
              <a:t> BAD</a:t>
            </a:r>
          </a:p>
        </p:txBody>
      </p:sp>
      <p:sp>
        <p:nvSpPr>
          <p:cNvPr id="335" name="Straight Arrow Connector 10"/>
          <p:cNvSpPr/>
          <p:nvPr/>
        </p:nvSpPr>
        <p:spPr>
          <a:xfrm>
            <a:off x="3962399" y="1132283"/>
            <a:ext cx="1600201" cy="620318"/>
          </a:xfrm>
          <a:prstGeom prst="line">
            <a:avLst/>
          </a:prstGeom>
          <a:ln w="73025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-76200"/>
            <a:ext cx="8686800" cy="69494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Title 1"/>
          <p:cNvSpPr txBox="1">
            <a:spLocks noGrp="1"/>
          </p:cNvSpPr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r>
              <a:t>Questions?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Title 1"/>
          <p:cNvSpPr txBox="1">
            <a:spLocks noGrp="1"/>
          </p:cNvSpPr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r>
              <a:t>EXTRA MATERIAL</a:t>
            </a:r>
          </a:p>
        </p:txBody>
      </p:sp>
    </p:spTree>
  </p:cSld>
  <p:clrMapOvr>
    <a:masterClrMapping/>
  </p:clrMapOvr>
  <p:transition spd="slow">
    <p:dissolv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Rectangle 2"/>
          <p:cNvSpPr txBox="1"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&gt; YOUR TURN!!</a:t>
            </a:r>
          </a:p>
        </p:txBody>
      </p:sp>
      <p:sp>
        <p:nvSpPr>
          <p:cNvPr id="534" name="Rectangle 4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35" name="TextBox 5"/>
          <p:cNvSpPr txBox="1"/>
          <p:nvPr/>
        </p:nvSpPr>
        <p:spPr>
          <a:xfrm>
            <a:off x="304800" y="914400"/>
            <a:ext cx="8686800" cy="4704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Assignment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Take a website you commonly visit (Amazon, Google, Huff Po, etc.) and heavily modify it with Google Developer Tools. 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You have 15 minutes to test Chrome Inspector. Try modifying: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Content (change words).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Colors.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Spacing.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Any other CSS style rules.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When you’re done, send a screenshot to your class’s Slack.</a:t>
            </a:r>
          </a:p>
        </p:txBody>
      </p:sp>
    </p:spTree>
  </p:cSld>
  <p:clrMapOvr>
    <a:masterClrMapping/>
  </p:clrMapOvr>
  <p:transition spd="slow">
    <p:dissolv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Title 1"/>
          <p:cNvSpPr txBox="1">
            <a:spLocks noGrp="1"/>
          </p:cNvSpPr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r>
              <a:t>CSS Resets</a:t>
            </a:r>
          </a:p>
        </p:txBody>
      </p:sp>
    </p:spTree>
  </p:cSld>
  <p:clrMapOvr>
    <a:masterClrMapping/>
  </p:clrMapOvr>
  <p:transition spd="slow">
    <p:dissolv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Title 1"/>
          <p:cNvSpPr txBox="1">
            <a:spLocks noGrp="1"/>
          </p:cNvSpPr>
          <p:nvPr>
            <p:ph type="title"/>
          </p:nvPr>
        </p:nvSpPr>
        <p:spPr>
          <a:xfrm>
            <a:off x="304800" y="-1"/>
            <a:ext cx="7086600" cy="653856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</a:lstStyle>
          <a:p>
            <a:r>
              <a:t>Loading Multiple CSS Files ***(Very Important!!!)***</a:t>
            </a:r>
          </a:p>
        </p:txBody>
      </p:sp>
      <p:pic>
        <p:nvPicPr>
          <p:cNvPr id="540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1595" y="762000"/>
            <a:ext cx="8545216" cy="3141803"/>
          </a:xfrm>
          <a:prstGeom prst="rect">
            <a:avLst/>
          </a:prstGeom>
          <a:ln w="12700">
            <a:miter lim="400000"/>
          </a:ln>
        </p:spPr>
      </p:pic>
      <p:sp>
        <p:nvSpPr>
          <p:cNvPr id="541" name="Shape 70"/>
          <p:cNvSpPr txBox="1"/>
          <p:nvPr/>
        </p:nvSpPr>
        <p:spPr>
          <a:xfrm>
            <a:off x="321546" y="3977290"/>
            <a:ext cx="8555265" cy="2298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We can link our documents to more than one stylesheet at a time—one of the most powerful features of CSS/HTML.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By tapping into different stylesheets simultaneously, we can create complex layouts with plenty of design rules.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Just remember: the loading </a:t>
            </a:r>
            <a:r>
              <a:rPr b="1" i="1" u="sng"/>
              <a:t>order matters!!!</a:t>
            </a:r>
          </a:p>
        </p:txBody>
      </p:sp>
    </p:spTree>
  </p:cSld>
  <p:clrMapOvr>
    <a:masterClrMapping/>
  </p:clrMapOvr>
  <p:transition spd="slow">
    <p:dissolv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What Browser?</a:t>
            </a:r>
          </a:p>
        </p:txBody>
      </p:sp>
      <p:sp>
        <p:nvSpPr>
          <p:cNvPr id="544" name="Title 1"/>
          <p:cNvSpPr txBox="1"/>
          <p:nvPr/>
        </p:nvSpPr>
        <p:spPr>
          <a:xfrm>
            <a:off x="457200" y="1600200"/>
            <a:ext cx="8229600" cy="350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algn="ctr" defTabSz="685800">
              <a:defRPr sz="3000" i="1">
                <a:latin typeface="Arial"/>
                <a:ea typeface="Arial"/>
                <a:cs typeface="Arial"/>
                <a:sym typeface="Arial"/>
              </a:defRPr>
            </a:pPr>
            <a:r>
              <a:t>By a show of hands…</a:t>
            </a:r>
            <a:endParaRPr sz="3300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85800">
              <a:defRPr sz="4200" b="1" i="1">
                <a:latin typeface="Arial"/>
                <a:ea typeface="Arial"/>
                <a:cs typeface="Arial"/>
                <a:sym typeface="Arial"/>
              </a:defRPr>
            </a:pPr>
            <a:r>
              <a:t>Which browser do you use?</a:t>
            </a:r>
          </a:p>
        </p:txBody>
      </p:sp>
    </p:spTree>
  </p:cSld>
  <p:clrMapOvr>
    <a:masterClrMapping/>
  </p:clrMapOvr>
  <p:transition spd="slow">
    <p:dissolv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Title 1"/>
          <p:cNvSpPr txBox="1">
            <a:spLocks noGrp="1"/>
          </p:cNvSpPr>
          <p:nvPr>
            <p:ph type="title"/>
          </p:nvPr>
        </p:nvSpPr>
        <p:spPr>
          <a:xfrm>
            <a:off x="304800" y="-1"/>
            <a:ext cx="7086600" cy="653856"/>
          </a:xfrm>
          <a:prstGeom prst="rect">
            <a:avLst/>
          </a:prstGeom>
        </p:spPr>
        <p:txBody>
          <a:bodyPr/>
          <a:lstStyle/>
          <a:p>
            <a:r>
              <a:t>Battle of the Browsers</a:t>
            </a:r>
          </a:p>
        </p:txBody>
      </p:sp>
      <p:pic>
        <p:nvPicPr>
          <p:cNvPr id="54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1003206"/>
            <a:ext cx="3810000" cy="5057776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Shape 70"/>
          <p:cNvSpPr txBox="1"/>
          <p:nvPr/>
        </p:nvSpPr>
        <p:spPr>
          <a:xfrm>
            <a:off x="4724400" y="1307707"/>
            <a:ext cx="4321174" cy="3947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Under the hood, web browsers often </a:t>
            </a:r>
            <a:r>
              <a:rPr b="1" u="sng"/>
              <a:t>render webpages differently</a:t>
            </a:r>
            <a:r>
              <a:t> than their competition.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These disparities could mean HTML/CSS displaying differently  in each web client.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Because of these potential divergences, web developers need to make their websites </a:t>
            </a:r>
            <a:r>
              <a:rPr b="1" u="sng"/>
              <a:t>cross-browser compatible</a:t>
            </a:r>
            <a:r>
              <a:t>.</a:t>
            </a:r>
          </a:p>
        </p:txBody>
      </p:sp>
    </p:spTree>
  </p:cSld>
  <p:clrMapOvr>
    <a:masterClrMapping/>
  </p:clrMapOvr>
  <p:transition spd="slow">
    <p:dissolv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Title 1"/>
          <p:cNvSpPr txBox="1">
            <a:spLocks noGrp="1"/>
          </p:cNvSpPr>
          <p:nvPr>
            <p:ph type="title"/>
          </p:nvPr>
        </p:nvSpPr>
        <p:spPr>
          <a:xfrm>
            <a:off x="304800" y="-1"/>
            <a:ext cx="7086600" cy="653856"/>
          </a:xfrm>
          <a:prstGeom prst="rect">
            <a:avLst/>
          </a:prstGeom>
        </p:spPr>
        <p:txBody>
          <a:bodyPr/>
          <a:lstStyle/>
          <a:p>
            <a:r>
              <a:t>Reset.css (or Normalize.css)</a:t>
            </a:r>
          </a:p>
        </p:txBody>
      </p:sp>
      <p:pic>
        <p:nvPicPr>
          <p:cNvPr id="551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3000" y="783752"/>
            <a:ext cx="6867525" cy="367316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52" name="Shape 70"/>
          <p:cNvSpPr txBox="1"/>
          <p:nvPr/>
        </p:nvSpPr>
        <p:spPr>
          <a:xfrm>
            <a:off x="152398" y="4586811"/>
            <a:ext cx="8882745" cy="16347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Reset.css will “reset” all browser-specific CSS. This means your site will appear the same in all browsers.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However, you will have to re-style everything yourself.</a:t>
            </a:r>
          </a:p>
        </p:txBody>
      </p:sp>
    </p:spTree>
  </p:cSld>
  <p:clrMapOvr>
    <a:masterClrMapping/>
  </p:clrMapOvr>
  <p:transition spd="slow">
    <p:dissolv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Rectangle 5"/>
          <p:cNvSpPr txBox="1"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Why CSS Resets Matter</a:t>
            </a:r>
          </a:p>
        </p:txBody>
      </p:sp>
      <p:sp>
        <p:nvSpPr>
          <p:cNvPr id="555" name="Shape 70"/>
          <p:cNvSpPr txBox="1"/>
          <p:nvPr/>
        </p:nvSpPr>
        <p:spPr>
          <a:xfrm>
            <a:off x="228599" y="1307707"/>
            <a:ext cx="8740776" cy="2533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457200" defTabSz="685800">
              <a:spcBef>
                <a:spcPts val="500"/>
              </a:spcBef>
              <a:buSzPct val="100000"/>
              <a:buAutoNum type="arabicPeriod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It’s important for creating browser-compatible websites.</a:t>
            </a:r>
            <a:endParaRPr sz="2400"/>
          </a:p>
          <a:p>
            <a:pPr marL="457200" indent="-457200" defTabSz="685800">
              <a:spcBef>
                <a:spcPts val="500"/>
              </a:spcBef>
              <a:buSzPct val="100000"/>
              <a:buAutoNum type="arabicPeriod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457200" indent="-457200" defTabSz="685800">
              <a:spcBef>
                <a:spcPts val="500"/>
              </a:spcBef>
              <a:buSzPct val="100000"/>
              <a:buAutoNum type="arabicPeriod" startAt="2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It’s an example of using someone else’s CSS in </a:t>
            </a:r>
            <a:r>
              <a:rPr i="1" u="sng"/>
              <a:t>your </a:t>
            </a:r>
            <a:r>
              <a:t>website!!!</a:t>
            </a:r>
            <a:endParaRPr sz="2400"/>
          </a:p>
          <a:p>
            <a:pPr marL="457200" indent="-457200" defTabSz="685800">
              <a:spcBef>
                <a:spcPts val="500"/>
              </a:spcBef>
              <a:buSzPct val="100000"/>
              <a:buAutoNum type="arabicPeriod" startAt="2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457200" indent="-457200" defTabSz="685800">
              <a:spcBef>
                <a:spcPts val="500"/>
              </a:spcBef>
              <a:buSzPct val="100000"/>
              <a:buAutoNum type="arabicPeriod" startAt="3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It’s a common Front-End Developer Interview question.</a:t>
            </a:r>
            <a:endParaRPr sz="2400"/>
          </a:p>
        </p:txBody>
      </p:sp>
    </p:spTree>
  </p:cSld>
  <p:clrMapOvr>
    <a:masterClrMapping/>
  </p:clrMapOvr>
  <p:transition spd="slow"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Rectangle 2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41" name="TextBox 3"/>
          <p:cNvSpPr txBox="1"/>
          <p:nvPr/>
        </p:nvSpPr>
        <p:spPr>
          <a:xfrm>
            <a:off x="304800" y="914399"/>
            <a:ext cx="8686800" cy="3637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Assignment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1. Unzip the folder sent to you via Slack. 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2. Edit the HTML files in all of the “RelativePaths” folders. You need to write relative paths that link the HTML documents with CSS stylesheets.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Tip: Check out the “RelativePaths_WorkingExample” folder. </a:t>
            </a:r>
          </a:p>
        </p:txBody>
      </p:sp>
      <p:sp>
        <p:nvSpPr>
          <p:cNvPr id="342" name="Rectangle 4"/>
          <p:cNvSpPr txBox="1"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&gt; YOUR TURN!!</a:t>
            </a:r>
          </a:p>
        </p:txBody>
      </p:sp>
      <p:sp>
        <p:nvSpPr>
          <p:cNvPr id="343" name="TextBox 5"/>
          <p:cNvSpPr txBox="1"/>
          <p:nvPr/>
        </p:nvSpPr>
        <p:spPr>
          <a:xfrm>
            <a:off x="2971800" y="124824"/>
            <a:ext cx="60198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1-RelativePaths</a:t>
            </a:r>
            <a:r>
              <a:t>|  Suggested Time: </a:t>
            </a:r>
            <a:r>
              <a:rPr b="0"/>
              <a:t>10 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Rectangle 2"/>
          <p:cNvSpPr txBox="1"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&gt; YOUR TURN!!</a:t>
            </a:r>
          </a:p>
        </p:txBody>
      </p:sp>
      <p:sp>
        <p:nvSpPr>
          <p:cNvPr id="558" name="Rectangle 4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59" name="TextBox 5"/>
          <p:cNvSpPr txBox="1"/>
          <p:nvPr/>
        </p:nvSpPr>
        <p:spPr>
          <a:xfrm>
            <a:off x="304800" y="914399"/>
            <a:ext cx="8686800" cy="2570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Assignment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Follow the instructions given via Slack to incorporate a reset.css file in a basic HTML file. 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Note the impact of the reset file makes after you include it.</a:t>
            </a:r>
          </a:p>
        </p:txBody>
      </p:sp>
    </p:spTree>
  </p:cSld>
  <p:clrMapOvr>
    <a:masterClrMapping/>
  </p:clrMapOvr>
  <p:transition spd="slow"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Title 1"/>
          <p:cNvSpPr txBox="1">
            <a:spLocks noGrp="1"/>
          </p:cNvSpPr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r>
              <a:t>We Be Floatin’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Rectangle 5"/>
          <p:cNvSpPr txBox="1"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The Concept of “Flow”</a:t>
            </a:r>
          </a:p>
        </p:txBody>
      </p:sp>
      <p:pic>
        <p:nvPicPr>
          <p:cNvPr id="37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726345"/>
            <a:ext cx="7386508" cy="3693256"/>
          </a:xfrm>
          <a:prstGeom prst="rect">
            <a:avLst/>
          </a:prstGeom>
          <a:ln w="12700">
            <a:miter lim="400000"/>
          </a:ln>
        </p:spPr>
      </p:pic>
      <p:sp>
        <p:nvSpPr>
          <p:cNvPr id="376" name="Shape 70"/>
          <p:cNvSpPr txBox="1"/>
          <p:nvPr/>
        </p:nvSpPr>
        <p:spPr>
          <a:xfrm>
            <a:off x="304799" y="4419600"/>
            <a:ext cx="8610601" cy="1964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By default, every HTML element displayed in the browser is governed by a concept called </a:t>
            </a:r>
            <a:r>
              <a:rPr b="1"/>
              <a:t>flow.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This means that HTML elements force their adjacent elements to </a:t>
            </a:r>
            <a:r>
              <a:rPr b="1"/>
              <a:t>flow around</a:t>
            </a:r>
            <a:r>
              <a:t> </a:t>
            </a:r>
            <a:r>
              <a:rPr b="1"/>
              <a:t>them</a:t>
            </a:r>
            <a:r>
              <a:t>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Rectangle 4"/>
          <p:cNvSpPr txBox="1"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Flow Analogy to MS Word</a:t>
            </a:r>
          </a:p>
        </p:txBody>
      </p:sp>
      <p:sp>
        <p:nvSpPr>
          <p:cNvPr id="379" name="Shape 70"/>
          <p:cNvSpPr txBox="1"/>
          <p:nvPr/>
        </p:nvSpPr>
        <p:spPr>
          <a:xfrm>
            <a:off x="5715000" y="1118620"/>
            <a:ext cx="3200400" cy="3946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This concept of “flow” is very similar to the </a:t>
            </a:r>
            <a:r>
              <a:rPr b="1"/>
              <a:t>wrap-text options </a:t>
            </a:r>
            <a:r>
              <a:t>you may be familiar with in Microsoft Word. 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Just as in MS Word, you can have images in-line with text, on-top of text, etc.</a:t>
            </a:r>
          </a:p>
        </p:txBody>
      </p:sp>
      <p:pic>
        <p:nvPicPr>
          <p:cNvPr id="38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1475" y="1118619"/>
            <a:ext cx="5124450" cy="46386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Rectangle 5"/>
          <p:cNvSpPr txBox="1"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Block Elements </a:t>
            </a:r>
          </a:p>
        </p:txBody>
      </p:sp>
      <p:sp>
        <p:nvSpPr>
          <p:cNvPr id="383" name="Shape 70"/>
          <p:cNvSpPr txBox="1"/>
          <p:nvPr/>
        </p:nvSpPr>
        <p:spPr>
          <a:xfrm>
            <a:off x="304799" y="4419600"/>
            <a:ext cx="8610601" cy="1769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By default, web clients render many HTML elements as </a:t>
            </a:r>
            <a:r>
              <a:rPr b="1"/>
              <a:t>block elements. </a:t>
            </a:r>
            <a:r>
              <a:t>Paragraphs, headers, divs and more receive this treatment.</a:t>
            </a:r>
            <a:endParaRPr b="1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A block element will take up an entire line of space—unless you intervene with CSS properties.</a:t>
            </a:r>
          </a:p>
        </p:txBody>
      </p:sp>
      <p:pic>
        <p:nvPicPr>
          <p:cNvPr id="384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rcRect r="48628"/>
          <a:stretch>
            <a:fillRect/>
          </a:stretch>
        </p:blipFill>
        <p:spPr>
          <a:xfrm>
            <a:off x="304800" y="703120"/>
            <a:ext cx="3810000" cy="37565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in_Unbranded">
  <a:themeElements>
    <a:clrScheme name="Main_Unbranded">
      <a:dk1>
        <a:srgbClr val="000000"/>
      </a:dk1>
      <a:lt1>
        <a:srgbClr val="404040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Main_Unbranded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Main_Unbrande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ain_Unbranded">
  <a:themeElements>
    <a:clrScheme name="Main_Unbranded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Main_Unbranded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Main_Unbrande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1202</Words>
  <Application>Microsoft Macintosh PowerPoint</Application>
  <PresentationFormat>On-screen Show (4:3)</PresentationFormat>
  <Paragraphs>174</Paragraphs>
  <Slides>50</Slides>
  <Notes>2</Notes>
  <HiddenSlides>9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Calibri</vt:lpstr>
      <vt:lpstr>Calibri Light</vt:lpstr>
      <vt:lpstr>Main_Unbranded</vt:lpstr>
      <vt:lpstr>Relative File Paths</vt:lpstr>
      <vt:lpstr>Relative File Paths</vt:lpstr>
      <vt:lpstr>Quick Demo</vt:lpstr>
      <vt:lpstr>Absolutely No Absolute Paths</vt:lpstr>
      <vt:lpstr>PowerPoint Presentation</vt:lpstr>
      <vt:lpstr>We Be Floatin’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Quick Demo</vt:lpstr>
      <vt:lpstr>PowerPoint Presentation</vt:lpstr>
      <vt:lpstr>PowerPoint Presentation</vt:lpstr>
      <vt:lpstr>CSS Positioning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Quick 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Advice</vt:lpstr>
      <vt:lpstr>Chrome Inspector</vt:lpstr>
      <vt:lpstr>PowerPoint Presentation</vt:lpstr>
      <vt:lpstr>PowerPoint Presentation</vt:lpstr>
      <vt:lpstr>Next Class! </vt:lpstr>
      <vt:lpstr>Recap + Reassurances</vt:lpstr>
      <vt:lpstr>PowerPoint Presentation</vt:lpstr>
      <vt:lpstr>Questions?</vt:lpstr>
      <vt:lpstr>EXTRA MATERIAL</vt:lpstr>
      <vt:lpstr>PowerPoint Presentation</vt:lpstr>
      <vt:lpstr>CSS Resets</vt:lpstr>
      <vt:lpstr>Loading Multiple CSS Files ***(Very Important!!!)***</vt:lpstr>
      <vt:lpstr>What Browser?</vt:lpstr>
      <vt:lpstr>Battle of the Browsers</vt:lpstr>
      <vt:lpstr>Reset.css (or Normalize.css)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Heroes of CSS</dc:title>
  <cp:lastModifiedBy>Esterling Accime</cp:lastModifiedBy>
  <cp:revision>10</cp:revision>
  <dcterms:modified xsi:type="dcterms:W3CDTF">2018-11-22T04:11:19Z</dcterms:modified>
</cp:coreProperties>
</file>