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6" r:id="rId8"/>
    <p:sldId id="264" r:id="rId9"/>
    <p:sldId id="262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9"/>
    <a:srgbClr val="FFAE5D"/>
    <a:srgbClr val="FF7C80"/>
    <a:srgbClr val="1B9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C57E0-2770-4F31-92DC-C36B10B0F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56484D-535B-4FA2-BBB2-2F91E17C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B8EDE-DA7F-4187-A410-80446476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BADE3-1162-40EE-8BC4-B84A7D7A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B74CB-1D41-4A80-8925-DA5A12A7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8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C262F-8049-4A23-83FD-F331D1DD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BF35F1-53E0-421E-A3A0-895FF36AA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BB1DD-4109-4C2B-BCC4-210D96F5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788B9D-FC75-485F-82A5-2DD42604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FDBEE-11D1-4E94-BD4A-7560C5A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5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5F770B-94B3-44E1-AAC9-7E51092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E0B51A-B604-41AC-8E45-8FF71F602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242B1B-A290-42B4-9D4D-F47FF4B2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A4B5D-81A3-4342-BDFB-A7C87F24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246BC-277E-4FB5-89B0-BC2AB354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AE87-4567-47ED-B118-A1666376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1312-630A-48AD-BF79-D9A96A6B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4FEE4-FCD9-4E88-A371-D43767E9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3E1F4-D5F8-4CA3-ADF8-DA71C053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B9A82-04BC-432F-B5AC-B8976F79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77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903D6-934F-402F-B742-4C571819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E15003-26D2-4DA7-BD0D-1B27127E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E3F7E-3E88-44AE-AA10-3730FFA6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E6854-F324-4349-B4FD-18B1DD55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59CDEA-D5B3-431A-B495-211039CF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92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EB5FC-E70E-4F9B-A625-ADD48E4D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4270E-6058-47F9-9482-3A2192140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1F5974-5B68-43BD-9302-27562F45A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86261E-81A1-4FDB-A527-8DB8D2B2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E0D26-EC5B-47DA-8BA7-B16DB7D3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B3B7C-110B-49B5-BAD2-04438BBC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1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DCC1A-71FC-4F82-8926-6BAC791C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3881D8-CC35-42FB-A3EB-72F4FAAD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2FD1B-BB49-43D7-888F-75A53C8BD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DA4BF4-3B5B-4BAA-9EDB-A02D6AB88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6106BC-8CAA-4EC0-856A-764216344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90806F-AF41-4F87-828A-23C8C4FD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F5F74E-CF22-4640-AD15-1A2DD60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600AD0-B21C-4ADD-8736-553DBBA0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2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2BA19-5A8B-4CB3-9025-3E76E2F1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A1E932-7084-492A-B614-73772BA4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25BB87-C021-492C-BBDB-3EBDD491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CD39D3-A21B-4054-91A0-8E3AB5E5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18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5D38B6-4212-4D6D-B291-C0A4B2F1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967CC8-C0B0-4D6C-BA85-86375873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9055AB-F472-44D6-A2B3-5C1A49B7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2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86C7-DD2B-4E71-981B-C4B03005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75F22-84E9-433A-8E26-F8CA0F67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E475A-FBB0-4CF5-B889-CB0904ABC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0257B7-C244-48C3-AD05-6A2393D3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A3F8D8-695F-494C-A55A-D2C71CA2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89004-3D75-4431-A24B-03FF3CD5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08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4F591-5DCD-4AD4-9F66-BD9A3386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855CF5-8061-4265-A7EB-DF8E8E51C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336FF4-C9DB-4208-8B10-48926929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693190-925E-4D70-9061-AE780CD0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B7B31-44AD-4995-BFF6-21A23038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98FAF9-AA31-4760-86E9-9147A1B6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97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9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DDD4EE-65B0-49E5-9889-33B6C21E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42D95-8513-4F0A-B631-46242E95E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0D1CF-4BED-4DDA-A210-AB5B8B409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F7F0-EE22-4EC6-9127-3D00C0AAF038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7D60F-8AD2-41A5-A87F-2D573036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57E1B-799C-43FD-BE1A-16033624F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E06E-1092-4942-8BF2-DEC350248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62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77BEBEE-D656-4AC0-A079-6F9B0EA7D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" t="5334" r="45" b="5026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861704-7396-48A6-8C6A-5FB78913E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5914"/>
          </a:xfrm>
        </p:spPr>
        <p:txBody>
          <a:bodyPr anchor="ctr"/>
          <a:lstStyle/>
          <a:p>
            <a:pPr algn="l"/>
            <a:r>
              <a:rPr lang="pt-BR" dirty="0">
                <a:ln>
                  <a:solidFill>
                    <a:srgbClr val="0070C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Mini Curso: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80FBED-A626-4F72-984A-5DE564578E7B}"/>
              </a:ext>
            </a:extLst>
          </p:cNvPr>
          <p:cNvSpPr txBox="1"/>
          <p:nvPr/>
        </p:nvSpPr>
        <p:spPr>
          <a:xfrm>
            <a:off x="8664773" y="6457890"/>
            <a:ext cx="3527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Tiago Penha Pedroso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AD6C0A-D8C7-4612-8684-3635FB6FE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1" y="6224088"/>
            <a:ext cx="1096141" cy="39040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774A33-C55F-4872-9AEE-085A9B27C53B}"/>
              </a:ext>
            </a:extLst>
          </p:cNvPr>
          <p:cNvSpPr txBox="1"/>
          <p:nvPr/>
        </p:nvSpPr>
        <p:spPr>
          <a:xfrm>
            <a:off x="-106117" y="6575126"/>
            <a:ext cx="158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B2D7"/>
                </a:solidFill>
                <a:latin typeface="Arial Rounded MT Bold" panose="020F0704030504030204" pitchFamily="34" charset="0"/>
              </a:rPr>
              <a:t>(CC BY-SA 3.0)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61D561-EC12-49C8-88BA-323FC7C2CD96}"/>
              </a:ext>
            </a:extLst>
          </p:cNvPr>
          <p:cNvSpPr txBox="1"/>
          <p:nvPr/>
        </p:nvSpPr>
        <p:spPr>
          <a:xfrm>
            <a:off x="1474878" y="6573092"/>
            <a:ext cx="191767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update: 18.out.2018</a:t>
            </a:r>
          </a:p>
        </p:txBody>
      </p:sp>
    </p:spTree>
    <p:extLst>
      <p:ext uri="{BB962C8B-B14F-4D97-AF65-F5344CB8AC3E}">
        <p14:creationId xmlns:p14="http://schemas.microsoft.com/office/powerpoint/2010/main" val="126581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1">
            <a:extLst>
              <a:ext uri="{FF2B5EF4-FFF2-40B4-BE49-F238E27FC236}">
                <a16:creationId xmlns:a16="http://schemas.microsoft.com/office/drawing/2014/main" id="{E99CA51E-20F6-47E4-B2E7-2D16752E55C4}"/>
              </a:ext>
            </a:extLst>
          </p:cNvPr>
          <p:cNvSpPr txBox="1">
            <a:spLocks/>
          </p:cNvSpPr>
          <p:nvPr/>
        </p:nvSpPr>
        <p:spPr>
          <a:xfrm>
            <a:off x="3759200" y="0"/>
            <a:ext cx="8432799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1B95D6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PRINCIPAIS PROPRIEDADES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3D3F67-EDEA-4204-926D-FEDE1EA5E5C7}"/>
              </a:ext>
            </a:extLst>
          </p:cNvPr>
          <p:cNvSpPr txBox="1"/>
          <p:nvPr/>
        </p:nvSpPr>
        <p:spPr>
          <a:xfrm>
            <a:off x="356604" y="1572314"/>
            <a:ext cx="5167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(1) </a:t>
            </a:r>
            <a:r>
              <a:rPr lang="pt-BR" sz="2800" b="1" dirty="0">
                <a:solidFill>
                  <a:schemeClr val="bg1"/>
                </a:solidFill>
              </a:rPr>
              <a:t>Display: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controla como a tag é exibida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32A1F8-EB6E-43FD-A2CD-BC231A77AE8B}"/>
              </a:ext>
            </a:extLst>
          </p:cNvPr>
          <p:cNvSpPr txBox="1"/>
          <p:nvPr/>
        </p:nvSpPr>
        <p:spPr>
          <a:xfrm>
            <a:off x="356604" y="2984050"/>
            <a:ext cx="590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(2) </a:t>
            </a:r>
            <a:r>
              <a:rPr lang="pt-BR" sz="2800" b="1" dirty="0">
                <a:solidFill>
                  <a:schemeClr val="bg1"/>
                </a:solidFill>
              </a:rPr>
              <a:t>Position: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define como será o posicionamento 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da tag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6261CD-F21B-49DC-8CB1-2275745AEDC6}"/>
              </a:ext>
            </a:extLst>
          </p:cNvPr>
          <p:cNvSpPr txBox="1"/>
          <p:nvPr/>
        </p:nvSpPr>
        <p:spPr>
          <a:xfrm>
            <a:off x="6668311" y="1459634"/>
            <a:ext cx="5167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(3) </a:t>
            </a:r>
            <a:r>
              <a:rPr lang="pt-BR" sz="2800" b="1" dirty="0">
                <a:solidFill>
                  <a:schemeClr val="bg1"/>
                </a:solidFill>
              </a:rPr>
              <a:t>Float: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controla a flutuação da tag em 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relação às outras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DD7C90-9CBF-42C3-958C-86D0FE5C407F}"/>
              </a:ext>
            </a:extLst>
          </p:cNvPr>
          <p:cNvSpPr txBox="1"/>
          <p:nvPr/>
        </p:nvSpPr>
        <p:spPr>
          <a:xfrm>
            <a:off x="6668312" y="3084969"/>
            <a:ext cx="5523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(4) </a:t>
            </a:r>
            <a:r>
              <a:rPr lang="pt-BR" sz="2800" b="1" i="1" dirty="0">
                <a:solidFill>
                  <a:schemeClr val="bg1"/>
                </a:solidFill>
              </a:rPr>
              <a:t>“Tables”: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para se controlar a forma de 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exibição das tabelas usa-se um 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conjunto de propriedades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AFBD02-4E14-4607-BC5B-13C4112D2534}"/>
              </a:ext>
            </a:extLst>
          </p:cNvPr>
          <p:cNvSpPr txBox="1"/>
          <p:nvPr/>
        </p:nvSpPr>
        <p:spPr>
          <a:xfrm>
            <a:off x="0" y="4826675"/>
            <a:ext cx="6471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https://www.w3schools.com/css/css_display_visibility.asp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     e   https://www.w3schools.com/css/css_inline-block.asp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(2)    https://www.w3schools.com/css/css_positioning.asp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(3)    https://www.w3schools.com/css/css_float.asp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(4)    https://www.w3schools.com/css/css_table.asp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(5)    https://www.w3schools.com/css/css_text.asp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    e    https://www.w3schools.com/css/css_font.asp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9E72D6-A0BB-4B28-A155-F9E4FEB26EB5}"/>
              </a:ext>
            </a:extLst>
          </p:cNvPr>
          <p:cNvSpPr txBox="1"/>
          <p:nvPr/>
        </p:nvSpPr>
        <p:spPr>
          <a:xfrm>
            <a:off x="1879600" y="736646"/>
            <a:ext cx="843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Estude as seguintes propriedades: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A2AA14-6ED9-47C6-A85E-D868EA26D6A9}"/>
              </a:ext>
            </a:extLst>
          </p:cNvPr>
          <p:cNvSpPr txBox="1"/>
          <p:nvPr/>
        </p:nvSpPr>
        <p:spPr>
          <a:xfrm>
            <a:off x="6668311" y="5028407"/>
            <a:ext cx="5523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(5) </a:t>
            </a:r>
            <a:r>
              <a:rPr lang="pt-BR" sz="2800" b="1" i="1" dirty="0">
                <a:solidFill>
                  <a:schemeClr val="bg1"/>
                </a:solidFill>
              </a:rPr>
              <a:t>“Texts”: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para se controlar a exibição dos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textos usa-se um conjunto de 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propriedades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0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985AE-04B6-4E7E-A756-70F8CDB139B2}"/>
              </a:ext>
            </a:extLst>
          </p:cNvPr>
          <p:cNvSpPr txBox="1">
            <a:spLocks/>
          </p:cNvSpPr>
          <p:nvPr/>
        </p:nvSpPr>
        <p:spPr>
          <a:xfrm>
            <a:off x="0" y="2926043"/>
            <a:ext cx="2322286" cy="10059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n>
                  <a:solidFill>
                    <a:srgbClr val="0070C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FASE2: 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900E453-6D54-44E5-A926-B4E1F6525725}"/>
              </a:ext>
            </a:extLst>
          </p:cNvPr>
          <p:cNvSpPr txBox="1">
            <a:spLocks/>
          </p:cNvSpPr>
          <p:nvPr/>
        </p:nvSpPr>
        <p:spPr>
          <a:xfrm>
            <a:off x="2322286" y="2926043"/>
            <a:ext cx="9869714" cy="10059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DESAFIOS</a:t>
            </a:r>
          </a:p>
        </p:txBody>
      </p:sp>
    </p:spTree>
    <p:extLst>
      <p:ext uri="{BB962C8B-B14F-4D97-AF65-F5344CB8AC3E}">
        <p14:creationId xmlns:p14="http://schemas.microsoft.com/office/powerpoint/2010/main" val="295657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 descr="Uma imagem contendo monitor, equipamentos eletrônicos, computador, interior&#10;&#10;Descrição gerada com muito alta confiança">
            <a:extLst>
              <a:ext uri="{FF2B5EF4-FFF2-40B4-BE49-F238E27FC236}">
                <a16:creationId xmlns:a16="http://schemas.microsoft.com/office/drawing/2014/main" id="{92172421-7ADC-4E78-A912-59D42DCFB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6"/>
          <a:stretch/>
        </p:blipFill>
        <p:spPr>
          <a:xfrm>
            <a:off x="2569719" y="801895"/>
            <a:ext cx="9850881" cy="6056105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CD7C645B-9796-4E16-B051-543135CFCF40}"/>
              </a:ext>
            </a:extLst>
          </p:cNvPr>
          <p:cNvGrpSpPr/>
          <p:nvPr/>
        </p:nvGrpSpPr>
        <p:grpSpPr>
          <a:xfrm>
            <a:off x="3002329" y="1385359"/>
            <a:ext cx="8956800" cy="5376897"/>
            <a:chOff x="146590" y="427944"/>
            <a:chExt cx="8956800" cy="537689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BF434B8A-8B2C-466B-AD97-E10FCB437355}"/>
                </a:ext>
              </a:extLst>
            </p:cNvPr>
            <p:cNvSpPr/>
            <p:nvPr/>
          </p:nvSpPr>
          <p:spPr>
            <a:xfrm>
              <a:off x="146590" y="427944"/>
              <a:ext cx="8956800" cy="504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0656DE29-0ACA-4265-8899-E93B61CB3B6A}"/>
                </a:ext>
              </a:extLst>
            </p:cNvPr>
            <p:cNvSpPr txBox="1"/>
            <p:nvPr/>
          </p:nvSpPr>
          <p:spPr>
            <a:xfrm>
              <a:off x="3519879" y="5466287"/>
              <a:ext cx="2210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b="1" dirty="0">
                  <a:solidFill>
                    <a:schemeClr val="accent5">
                      <a:lumMod val="50000"/>
                    </a:schemeClr>
                  </a:solidFill>
                </a:rPr>
                <a:t>Tela Full HD: 1920x1080</a:t>
              </a:r>
            </a:p>
          </p:txBody>
        </p:sp>
      </p:grpSp>
      <p:sp>
        <p:nvSpPr>
          <p:cNvPr id="6" name="Estrela: 10 Pontas 5">
            <a:extLst>
              <a:ext uri="{FF2B5EF4-FFF2-40B4-BE49-F238E27FC236}">
                <a16:creationId xmlns:a16="http://schemas.microsoft.com/office/drawing/2014/main" id="{7F32D18F-863A-4148-AEB9-EA8B906345E8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star10">
            <a:avLst/>
          </a:prstGeom>
          <a:solidFill>
            <a:srgbClr val="0070C0"/>
          </a:solidFill>
          <a:ln>
            <a:solidFill>
              <a:srgbClr val="00B0F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0DCAEA-DC2D-4BD8-BB93-0542322EA353}"/>
              </a:ext>
            </a:extLst>
          </p:cNvPr>
          <p:cNvSpPr txBox="1"/>
          <p:nvPr/>
        </p:nvSpPr>
        <p:spPr>
          <a:xfrm>
            <a:off x="914400" y="32453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bg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Missão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9F5CD6-230A-4049-B4B7-8DFF2FF5277B}"/>
              </a:ext>
            </a:extLst>
          </p:cNvPr>
          <p:cNvSpPr txBox="1"/>
          <p:nvPr/>
        </p:nvSpPr>
        <p:spPr>
          <a:xfrm>
            <a:off x="127511" y="94009"/>
            <a:ext cx="681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1ª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C74DA4-73EB-4536-928A-37A2E680CF4E}"/>
              </a:ext>
            </a:extLst>
          </p:cNvPr>
          <p:cNvSpPr txBox="1"/>
          <p:nvPr/>
        </p:nvSpPr>
        <p:spPr>
          <a:xfrm>
            <a:off x="3287165" y="94009"/>
            <a:ext cx="8784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/>
                </a:solidFill>
              </a:rPr>
              <a:t>Divida sua tela em 2 partes iguais de acordo com as cores e textos abaixo e utilizando a tag &lt;div&gt;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FAA681-18E3-4D88-A9EE-79135D61EB69}"/>
              </a:ext>
            </a:extLst>
          </p:cNvPr>
          <p:cNvSpPr/>
          <p:nvPr/>
        </p:nvSpPr>
        <p:spPr>
          <a:xfrm>
            <a:off x="3174621" y="1567391"/>
            <a:ext cx="4323157" cy="4749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4108B3-07C3-4C02-AD95-C1D5EDE3A204}"/>
              </a:ext>
            </a:extLst>
          </p:cNvPr>
          <p:cNvSpPr/>
          <p:nvPr/>
        </p:nvSpPr>
        <p:spPr>
          <a:xfrm>
            <a:off x="7670070" y="1567390"/>
            <a:ext cx="4154269" cy="4749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41E00-A30B-499E-8B6B-320F20749A36}"/>
              </a:ext>
            </a:extLst>
          </p:cNvPr>
          <p:cNvSpPr txBox="1"/>
          <p:nvPr/>
        </p:nvSpPr>
        <p:spPr>
          <a:xfrm>
            <a:off x="3174621" y="1567390"/>
            <a:ext cx="378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Título lado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348C42-8F41-4124-9189-2A5AF8F41B58}"/>
              </a:ext>
            </a:extLst>
          </p:cNvPr>
          <p:cNvSpPr txBox="1"/>
          <p:nvPr/>
        </p:nvSpPr>
        <p:spPr>
          <a:xfrm>
            <a:off x="3174621" y="2029055"/>
            <a:ext cx="3788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Linha 01 do texto 01 do lado 1</a:t>
            </a:r>
          </a:p>
          <a:p>
            <a:r>
              <a:rPr lang="pt-BR" dirty="0"/>
              <a:t>Linha 02 do texto 02 do lado 1</a:t>
            </a:r>
          </a:p>
          <a:p>
            <a:r>
              <a:rPr lang="pt-BR" dirty="0"/>
              <a:t>Linha 03 do texto 03 do lado 1</a:t>
            </a:r>
          </a:p>
          <a:p>
            <a:r>
              <a:rPr lang="pt-BR" dirty="0"/>
              <a:t>Linha 04 do texto 04 do lado 1</a:t>
            </a:r>
          </a:p>
          <a:p>
            <a:r>
              <a:rPr lang="pt-BR" dirty="0"/>
              <a:t>Linha 05 do texto 05 do lado 1</a:t>
            </a:r>
          </a:p>
          <a:p>
            <a:r>
              <a:rPr lang="pt-BR" dirty="0"/>
              <a:t>Linha 06 do texto 06 do lado 1</a:t>
            </a:r>
          </a:p>
          <a:p>
            <a:r>
              <a:rPr lang="pt-BR" dirty="0"/>
              <a:t>Linha 07 do texto 07 do lado 1</a:t>
            </a:r>
          </a:p>
          <a:p>
            <a:r>
              <a:rPr lang="pt-BR" dirty="0"/>
              <a:t>Linha 08 do texto 08 do lado 1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839C22-2AE9-496E-95D8-23E46C088DBB}"/>
              </a:ext>
            </a:extLst>
          </p:cNvPr>
          <p:cNvSpPr txBox="1"/>
          <p:nvPr/>
        </p:nvSpPr>
        <p:spPr>
          <a:xfrm>
            <a:off x="7670070" y="1567390"/>
            <a:ext cx="378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Título lado 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ADECC4-C90C-4849-B35A-94F1A07C2501}"/>
              </a:ext>
            </a:extLst>
          </p:cNvPr>
          <p:cNvSpPr txBox="1"/>
          <p:nvPr/>
        </p:nvSpPr>
        <p:spPr>
          <a:xfrm>
            <a:off x="7670070" y="2029055"/>
            <a:ext cx="3788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Linha 01 do texto 01 do lado 2</a:t>
            </a:r>
          </a:p>
          <a:p>
            <a:r>
              <a:rPr lang="pt-BR" dirty="0"/>
              <a:t>Linha 02 do texto 02 do lado 2</a:t>
            </a:r>
          </a:p>
          <a:p>
            <a:r>
              <a:rPr lang="pt-BR" dirty="0"/>
              <a:t>Linha 03 do texto 03 do lado 2</a:t>
            </a:r>
          </a:p>
          <a:p>
            <a:r>
              <a:rPr lang="pt-BR" dirty="0"/>
              <a:t>Linha 04 do texto 04 do lado 2</a:t>
            </a:r>
          </a:p>
          <a:p>
            <a:r>
              <a:rPr lang="pt-BR" dirty="0"/>
              <a:t>Linha 05 do texto 05 do lado 2</a:t>
            </a:r>
          </a:p>
          <a:p>
            <a:r>
              <a:rPr lang="pt-BR" dirty="0"/>
              <a:t>Linha 06 do texto 06 do lado 2</a:t>
            </a:r>
          </a:p>
          <a:p>
            <a:r>
              <a:rPr lang="pt-BR" dirty="0"/>
              <a:t>Linha 07 do texto 07 do lado 2</a:t>
            </a:r>
          </a:p>
          <a:p>
            <a:r>
              <a:rPr lang="pt-BR" dirty="0"/>
              <a:t>Linha 08 do texto 08 do lado 2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BE7927-D114-4418-83F5-1DFD303A113D}"/>
              </a:ext>
            </a:extLst>
          </p:cNvPr>
          <p:cNvSpPr txBox="1"/>
          <p:nvPr/>
        </p:nvSpPr>
        <p:spPr>
          <a:xfrm>
            <a:off x="195845" y="4882496"/>
            <a:ext cx="250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&lt;div id="esquerda"&gt;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A86EBA-DC05-4AA6-9DA7-2CE5DEE2724B}"/>
              </a:ext>
            </a:extLst>
          </p:cNvPr>
          <p:cNvSpPr txBox="1"/>
          <p:nvPr/>
        </p:nvSpPr>
        <p:spPr>
          <a:xfrm>
            <a:off x="351908" y="13866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&lt;h1&gt;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7BA8D6B-48D0-44E9-A64D-472B3760D96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000030" y="1516384"/>
            <a:ext cx="2174591" cy="281839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1527C54-5D8D-4A45-8A0A-7A10D436535C}"/>
              </a:ext>
            </a:extLst>
          </p:cNvPr>
          <p:cNvCxnSpPr>
            <a:cxnSpLocks/>
          </p:cNvCxnSpPr>
          <p:nvPr/>
        </p:nvCxnSpPr>
        <p:spPr>
          <a:xfrm flipV="1">
            <a:off x="2626792" y="5068278"/>
            <a:ext cx="946402" cy="12867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771827-755C-4623-A6A0-431A2E6851A6}"/>
              </a:ext>
            </a:extLst>
          </p:cNvPr>
          <p:cNvSpPr txBox="1"/>
          <p:nvPr/>
        </p:nvSpPr>
        <p:spPr>
          <a:xfrm>
            <a:off x="216731" y="26983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&lt;p&gt;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1192149-5031-40C4-84EA-F345B4226917}"/>
              </a:ext>
            </a:extLst>
          </p:cNvPr>
          <p:cNvCxnSpPr>
            <a:cxnSpLocks/>
          </p:cNvCxnSpPr>
          <p:nvPr/>
        </p:nvCxnSpPr>
        <p:spPr>
          <a:xfrm>
            <a:off x="914400" y="2898448"/>
            <a:ext cx="2372765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8694906-871C-49EE-B320-03C72609B7DB}"/>
              </a:ext>
            </a:extLst>
          </p:cNvPr>
          <p:cNvSpPr txBox="1"/>
          <p:nvPr/>
        </p:nvSpPr>
        <p:spPr>
          <a:xfrm>
            <a:off x="143568" y="5790437"/>
            <a:ext cx="250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&lt;div id="direita"&gt;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9ED8ADC-F067-48C1-9C67-C1F4118159CF}"/>
              </a:ext>
            </a:extLst>
          </p:cNvPr>
          <p:cNvCxnSpPr>
            <a:cxnSpLocks/>
          </p:cNvCxnSpPr>
          <p:nvPr/>
        </p:nvCxnSpPr>
        <p:spPr>
          <a:xfrm flipV="1">
            <a:off x="2288324" y="5980352"/>
            <a:ext cx="5642064" cy="643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8DD1E82-F471-4A87-8B18-97637EE9C21C}"/>
              </a:ext>
            </a:extLst>
          </p:cNvPr>
          <p:cNvSpPr txBox="1"/>
          <p:nvPr/>
        </p:nvSpPr>
        <p:spPr>
          <a:xfrm>
            <a:off x="6191377" y="844115"/>
            <a:ext cx="58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https://www.w3schools.com/css/css_website_layout.asp</a:t>
            </a:r>
          </a:p>
        </p:txBody>
      </p:sp>
    </p:spTree>
    <p:extLst>
      <p:ext uri="{BB962C8B-B14F-4D97-AF65-F5344CB8AC3E}">
        <p14:creationId xmlns:p14="http://schemas.microsoft.com/office/powerpoint/2010/main" val="279996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985AE-04B6-4E7E-A756-70F8CDB139B2}"/>
              </a:ext>
            </a:extLst>
          </p:cNvPr>
          <p:cNvSpPr txBox="1">
            <a:spLocks/>
          </p:cNvSpPr>
          <p:nvPr/>
        </p:nvSpPr>
        <p:spPr>
          <a:xfrm>
            <a:off x="0" y="2926043"/>
            <a:ext cx="2322286" cy="10059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n>
                  <a:solidFill>
                    <a:srgbClr val="0070C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FASE1: 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900E453-6D54-44E5-A926-B4E1F6525725}"/>
              </a:ext>
            </a:extLst>
          </p:cNvPr>
          <p:cNvSpPr txBox="1">
            <a:spLocks/>
          </p:cNvSpPr>
          <p:nvPr/>
        </p:nvSpPr>
        <p:spPr>
          <a:xfrm>
            <a:off x="2322286" y="2926043"/>
            <a:ext cx="9869714" cy="10059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CONCEITOS</a:t>
            </a:r>
          </a:p>
        </p:txBody>
      </p:sp>
    </p:spTree>
    <p:extLst>
      <p:ext uri="{BB962C8B-B14F-4D97-AF65-F5344CB8AC3E}">
        <p14:creationId xmlns:p14="http://schemas.microsoft.com/office/powerpoint/2010/main" val="2425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DC74DA4-73EB-4536-928A-37A2E680CF4E}"/>
              </a:ext>
            </a:extLst>
          </p:cNvPr>
          <p:cNvSpPr txBox="1"/>
          <p:nvPr/>
        </p:nvSpPr>
        <p:spPr>
          <a:xfrm>
            <a:off x="7017655" y="754417"/>
            <a:ext cx="5167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</a:rPr>
              <a:t>Existem 3 maneiras de se aplicar um estilo à uma tag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E99CA51E-20F6-47E4-B2E7-2D16752E55C4}"/>
              </a:ext>
            </a:extLst>
          </p:cNvPr>
          <p:cNvSpPr txBox="1">
            <a:spLocks/>
          </p:cNvSpPr>
          <p:nvPr/>
        </p:nvSpPr>
        <p:spPr>
          <a:xfrm>
            <a:off x="3759200" y="0"/>
            <a:ext cx="8432799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1B95D6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O EFEITO CASCATA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876CA03-804B-4A5F-8CDA-6F845C8F8040}"/>
              </a:ext>
            </a:extLst>
          </p:cNvPr>
          <p:cNvSpPr/>
          <p:nvPr/>
        </p:nvSpPr>
        <p:spPr>
          <a:xfrm>
            <a:off x="145144" y="264940"/>
            <a:ext cx="5646056" cy="4524315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"pt-br"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"estilo.css"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 CSS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red"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8CE8134-DBC4-41BB-969A-508B42AB5AB0}"/>
              </a:ext>
            </a:extLst>
          </p:cNvPr>
          <p:cNvSpPr/>
          <p:nvPr/>
        </p:nvSpPr>
        <p:spPr>
          <a:xfrm>
            <a:off x="145144" y="5540869"/>
            <a:ext cx="5646056" cy="923330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7838CCF-5F08-475C-9C38-91790D6D877E}"/>
              </a:ext>
            </a:extLst>
          </p:cNvPr>
          <p:cNvSpPr txBox="1"/>
          <p:nvPr/>
        </p:nvSpPr>
        <p:spPr>
          <a:xfrm>
            <a:off x="116115" y="4810619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2896ECF-A4FE-43D6-97D1-25DDC41F4925}"/>
              </a:ext>
            </a:extLst>
          </p:cNvPr>
          <p:cNvSpPr txBox="1"/>
          <p:nvPr/>
        </p:nvSpPr>
        <p:spPr>
          <a:xfrm>
            <a:off x="116115" y="6418032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estilo.css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3D3F67-EDEA-4204-926D-FEDE1EA5E5C7}"/>
              </a:ext>
            </a:extLst>
          </p:cNvPr>
          <p:cNvSpPr txBox="1"/>
          <p:nvPr/>
        </p:nvSpPr>
        <p:spPr>
          <a:xfrm>
            <a:off x="6662057" y="1966224"/>
            <a:ext cx="538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(1) </a:t>
            </a:r>
            <a:r>
              <a:rPr lang="pt-BR" sz="2800" b="1" dirty="0">
                <a:solidFill>
                  <a:schemeClr val="bg1"/>
                </a:solidFill>
              </a:rPr>
              <a:t>External Style Sheet: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importando um arquivo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.css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51BEE8E-7370-46EE-AFC0-AEA54B30E0AA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1611086"/>
            <a:ext cx="972457" cy="5993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EEFB24A-BD21-4A42-A174-56E594B812DA}"/>
              </a:ext>
            </a:extLst>
          </p:cNvPr>
          <p:cNvSpPr txBox="1"/>
          <p:nvPr/>
        </p:nvSpPr>
        <p:spPr>
          <a:xfrm>
            <a:off x="6662057" y="3101451"/>
            <a:ext cx="5529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(2) </a:t>
            </a:r>
            <a:r>
              <a:rPr lang="pt-BR" sz="2800" b="1" dirty="0">
                <a:solidFill>
                  <a:schemeClr val="bg1"/>
                </a:solidFill>
              </a:rPr>
              <a:t>Internal Style Sheet: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digitando dentro da tag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&lt;style&gt;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487207F-C0B1-48FD-A698-9E0B0B6815BC}"/>
              </a:ext>
            </a:extLst>
          </p:cNvPr>
          <p:cNvSpPr txBox="1"/>
          <p:nvPr/>
        </p:nvSpPr>
        <p:spPr>
          <a:xfrm>
            <a:off x="6662057" y="4305596"/>
            <a:ext cx="5529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(3) </a:t>
            </a:r>
            <a:r>
              <a:rPr lang="pt-BR" sz="2800" b="1" dirty="0">
                <a:solidFill>
                  <a:schemeClr val="bg1"/>
                </a:solidFill>
              </a:rPr>
              <a:t>Inline Style: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colocando o atributo de tag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6937DB8-6001-4AD7-9A01-C5B9581FFAC4}"/>
              </a:ext>
            </a:extLst>
          </p:cNvPr>
          <p:cNvCxnSpPr>
            <a:cxnSpLocks/>
          </p:cNvCxnSpPr>
          <p:nvPr/>
        </p:nvCxnSpPr>
        <p:spPr>
          <a:xfrm flipH="1" flipV="1">
            <a:off x="2968172" y="2474074"/>
            <a:ext cx="3693885" cy="89349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568DE50C-7419-46A6-B2F7-02F388C8516A}"/>
              </a:ext>
            </a:extLst>
          </p:cNvPr>
          <p:cNvCxnSpPr>
            <a:cxnSpLocks/>
          </p:cNvCxnSpPr>
          <p:nvPr/>
        </p:nvCxnSpPr>
        <p:spPr>
          <a:xfrm flipH="1" flipV="1">
            <a:off x="2423887" y="4216402"/>
            <a:ext cx="4103522" cy="3878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69F6616-7977-480F-91FE-FD30346C6013}"/>
              </a:ext>
            </a:extLst>
          </p:cNvPr>
          <p:cNvSpPr txBox="1"/>
          <p:nvPr/>
        </p:nvSpPr>
        <p:spPr>
          <a:xfrm>
            <a:off x="6103260" y="5422175"/>
            <a:ext cx="6088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Obs.1: </a:t>
            </a:r>
            <a:r>
              <a:rPr lang="pt-BR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como o efeito é em cascata a cor final será a vermelha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687710-F1FA-49B5-8FEC-41BB4016BE33}"/>
              </a:ext>
            </a:extLst>
          </p:cNvPr>
          <p:cNvSpPr txBox="1"/>
          <p:nvPr/>
        </p:nvSpPr>
        <p:spPr>
          <a:xfrm>
            <a:off x="6096000" y="6145743"/>
            <a:ext cx="6088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Obs.2: </a:t>
            </a:r>
            <a:r>
              <a:rPr lang="pt-BR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após os 3 níveis de aplicação de estilo o último a ser aplicado é o default do Browser</a:t>
            </a:r>
          </a:p>
        </p:txBody>
      </p:sp>
    </p:spTree>
    <p:extLst>
      <p:ext uri="{BB962C8B-B14F-4D97-AF65-F5344CB8AC3E}">
        <p14:creationId xmlns:p14="http://schemas.microsoft.com/office/powerpoint/2010/main" val="282027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4411444-2632-4388-A606-7D16CB9DD4A8}"/>
              </a:ext>
            </a:extLst>
          </p:cNvPr>
          <p:cNvSpPr/>
          <p:nvPr/>
        </p:nvSpPr>
        <p:spPr>
          <a:xfrm>
            <a:off x="159658" y="105405"/>
            <a:ext cx="6226628" cy="6463308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... [doctype, html, head, meta]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          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#50f442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}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.negrito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font-weight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.azul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#417af4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#textoPrincipal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font-size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90px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... [title]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Titulo com estilo base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"negrito"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Título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 Negrito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"negrito azul"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"textoPrincipal"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Título em Negrito e Azul de tamanho maior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...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C74DA4-73EB-4536-928A-37A2E680CF4E}"/>
              </a:ext>
            </a:extLst>
          </p:cNvPr>
          <p:cNvSpPr txBox="1"/>
          <p:nvPr/>
        </p:nvSpPr>
        <p:spPr>
          <a:xfrm>
            <a:off x="6843485" y="725278"/>
            <a:ext cx="5167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</a:rPr>
              <a:t>Existem 3 maneiras de se criar um estilo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E99CA51E-20F6-47E4-B2E7-2D16752E55C4}"/>
              </a:ext>
            </a:extLst>
          </p:cNvPr>
          <p:cNvSpPr txBox="1">
            <a:spLocks/>
          </p:cNvSpPr>
          <p:nvPr/>
        </p:nvSpPr>
        <p:spPr>
          <a:xfrm>
            <a:off x="3759200" y="0"/>
            <a:ext cx="8432799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1B95D6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ANATOMIA DO ESTILO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7838CCF-5F08-475C-9C38-91790D6D877E}"/>
              </a:ext>
            </a:extLst>
          </p:cNvPr>
          <p:cNvSpPr txBox="1"/>
          <p:nvPr/>
        </p:nvSpPr>
        <p:spPr>
          <a:xfrm>
            <a:off x="159658" y="6524712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3D3F67-EDEA-4204-926D-FEDE1EA5E5C7}"/>
              </a:ext>
            </a:extLst>
          </p:cNvPr>
          <p:cNvSpPr txBox="1"/>
          <p:nvPr/>
        </p:nvSpPr>
        <p:spPr>
          <a:xfrm>
            <a:off x="6705599" y="1847188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(1) </a:t>
            </a:r>
            <a:r>
              <a:rPr lang="pt-BR" sz="2800" b="1" dirty="0">
                <a:solidFill>
                  <a:schemeClr val="bg1"/>
                </a:solidFill>
              </a:rPr>
              <a:t>Element Selector: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escrevendo o nome da tag</a:t>
            </a:r>
            <a:b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“Aplica o estilo a toda tag de mesmo nome”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568DE50C-7419-46A6-B2F7-02F388C8516A}"/>
              </a:ext>
            </a:extLst>
          </p:cNvPr>
          <p:cNvCxnSpPr>
            <a:cxnSpLocks/>
          </p:cNvCxnSpPr>
          <p:nvPr/>
        </p:nvCxnSpPr>
        <p:spPr>
          <a:xfrm flipH="1" flipV="1">
            <a:off x="4499429" y="1206680"/>
            <a:ext cx="2162627" cy="86857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692D25-D4E3-493B-A4F2-979FFC73133A}"/>
              </a:ext>
            </a:extLst>
          </p:cNvPr>
          <p:cNvCxnSpPr>
            <a:cxnSpLocks/>
          </p:cNvCxnSpPr>
          <p:nvPr/>
        </p:nvCxnSpPr>
        <p:spPr>
          <a:xfrm flipV="1">
            <a:off x="1168401" y="830997"/>
            <a:ext cx="920297" cy="2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E3285A-8EFF-4DFB-9575-FA16018041AA}"/>
              </a:ext>
            </a:extLst>
          </p:cNvPr>
          <p:cNvSpPr txBox="1"/>
          <p:nvPr/>
        </p:nvSpPr>
        <p:spPr>
          <a:xfrm>
            <a:off x="112488" y="605070"/>
            <a:ext cx="116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seletor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65D2CB2-CB73-46B8-93DD-619588488A8F}"/>
              </a:ext>
            </a:extLst>
          </p:cNvPr>
          <p:cNvCxnSpPr>
            <a:cxnSpLocks/>
          </p:cNvCxnSpPr>
          <p:nvPr/>
        </p:nvCxnSpPr>
        <p:spPr>
          <a:xfrm flipV="1">
            <a:off x="1869625" y="1132114"/>
            <a:ext cx="438146" cy="100995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F55CD2A-94BA-4BBF-847B-2C321DFF6A67}"/>
              </a:ext>
            </a:extLst>
          </p:cNvPr>
          <p:cNvSpPr txBox="1"/>
          <p:nvPr/>
        </p:nvSpPr>
        <p:spPr>
          <a:xfrm>
            <a:off x="112488" y="975848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propriedade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55D96E6-7F22-4251-B046-0C2454DE62D7}"/>
              </a:ext>
            </a:extLst>
          </p:cNvPr>
          <p:cNvSpPr txBox="1"/>
          <p:nvPr/>
        </p:nvSpPr>
        <p:spPr>
          <a:xfrm>
            <a:off x="2633664" y="329088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valor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19632DC-EFBB-407A-9806-B5328C983D11}"/>
              </a:ext>
            </a:extLst>
          </p:cNvPr>
          <p:cNvCxnSpPr>
            <a:cxnSpLocks/>
          </p:cNvCxnSpPr>
          <p:nvPr/>
        </p:nvCxnSpPr>
        <p:spPr>
          <a:xfrm>
            <a:off x="3410857" y="725278"/>
            <a:ext cx="270783" cy="211124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9957D2B-AE31-4952-B291-77C258AD5DD6}"/>
              </a:ext>
            </a:extLst>
          </p:cNvPr>
          <p:cNvSpPr txBox="1"/>
          <p:nvPr/>
        </p:nvSpPr>
        <p:spPr>
          <a:xfrm>
            <a:off x="6705600" y="3429000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(2) </a:t>
            </a:r>
            <a:r>
              <a:rPr lang="pt-BR" sz="2800" b="1" dirty="0">
                <a:solidFill>
                  <a:schemeClr val="bg1"/>
                </a:solidFill>
              </a:rPr>
              <a:t>Class Selector: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inventando um nome pro estilo</a:t>
            </a:r>
            <a:b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“Aplica o estilo a toda tag que usa esse nome”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997F870-5317-445A-B185-359AE87EDE45}"/>
              </a:ext>
            </a:extLst>
          </p:cNvPr>
          <p:cNvSpPr txBox="1"/>
          <p:nvPr/>
        </p:nvSpPr>
        <p:spPr>
          <a:xfrm>
            <a:off x="6705600" y="5010812"/>
            <a:ext cx="5486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(3) </a:t>
            </a:r>
            <a:r>
              <a:rPr lang="pt-BR" sz="2800" b="1" dirty="0">
                <a:solidFill>
                  <a:schemeClr val="bg1"/>
                </a:solidFill>
              </a:rPr>
              <a:t>Id Selector: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inventando um nome pro estilo</a:t>
            </a:r>
            <a:b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“Aplica o estilo à uma única tag que usa esse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nome”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9A1A5FA-131F-4F0F-82BD-30F171CDB0B9}"/>
              </a:ext>
            </a:extLst>
          </p:cNvPr>
          <p:cNvCxnSpPr>
            <a:cxnSpLocks/>
          </p:cNvCxnSpPr>
          <p:nvPr/>
        </p:nvCxnSpPr>
        <p:spPr>
          <a:xfrm flipH="1" flipV="1">
            <a:off x="3681640" y="2018982"/>
            <a:ext cx="3002188" cy="1680873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FCBBA912-3D7B-4CE0-A195-4DA46DE07F86}"/>
              </a:ext>
            </a:extLst>
          </p:cNvPr>
          <p:cNvCxnSpPr>
            <a:cxnSpLocks/>
          </p:cNvCxnSpPr>
          <p:nvPr/>
        </p:nvCxnSpPr>
        <p:spPr>
          <a:xfrm flipH="1" flipV="1">
            <a:off x="3410857" y="3699855"/>
            <a:ext cx="3204029" cy="1645562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2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35588E6-D50D-4137-8731-14B007F82A7C}"/>
              </a:ext>
            </a:extLst>
          </p:cNvPr>
          <p:cNvSpPr/>
          <p:nvPr/>
        </p:nvSpPr>
        <p:spPr>
          <a:xfrm>
            <a:off x="7982412" y="474345"/>
            <a:ext cx="4097047" cy="5909310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"pt-br"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  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font-family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Arial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Teste CSS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"areaEsquerda"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Titulo Esquerdo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Parágrafo Esquerdo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"areaDireita"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Parágrafo Direito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C74DA4-73EB-4536-928A-37A2E680CF4E}"/>
              </a:ext>
            </a:extLst>
          </p:cNvPr>
          <p:cNvSpPr txBox="1"/>
          <p:nvPr/>
        </p:nvSpPr>
        <p:spPr>
          <a:xfrm>
            <a:off x="3811013" y="647599"/>
            <a:ext cx="3896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</a:rPr>
              <a:t>Grouping Selectors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E99CA51E-20F6-47E4-B2E7-2D16752E55C4}"/>
              </a:ext>
            </a:extLst>
          </p:cNvPr>
          <p:cNvSpPr txBox="1">
            <a:spLocks/>
          </p:cNvSpPr>
          <p:nvPr/>
        </p:nvSpPr>
        <p:spPr>
          <a:xfrm>
            <a:off x="3759200" y="0"/>
            <a:ext cx="8432799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1B95D6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SELETORES ESPECIAIS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7838CCF-5F08-475C-9C38-91790D6D877E}"/>
              </a:ext>
            </a:extLst>
          </p:cNvPr>
          <p:cNvSpPr txBox="1"/>
          <p:nvPr/>
        </p:nvSpPr>
        <p:spPr>
          <a:xfrm>
            <a:off x="164353" y="4830158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3D3F67-EDEA-4204-926D-FEDE1EA5E5C7}"/>
              </a:ext>
            </a:extLst>
          </p:cNvPr>
          <p:cNvSpPr txBox="1"/>
          <p:nvPr/>
        </p:nvSpPr>
        <p:spPr>
          <a:xfrm>
            <a:off x="3910821" y="1124005"/>
            <a:ext cx="3722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 o mesmo estilo a várias tags ao mesmo tempo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Obs.: o seletor * seleciona todas as tags do documento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1ACB32-6C2C-49AE-8DB0-CA15A6165A83}"/>
              </a:ext>
            </a:extLst>
          </p:cNvPr>
          <p:cNvSpPr/>
          <p:nvPr/>
        </p:nvSpPr>
        <p:spPr>
          <a:xfrm>
            <a:off x="164353" y="246750"/>
            <a:ext cx="3646660" cy="4524315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"pt-br"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  h1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text-align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Teste CSS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Titulo modelo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Parágrafo 01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115798-1257-4710-B5F7-E55B8CCD3CB3}"/>
              </a:ext>
            </a:extLst>
          </p:cNvPr>
          <p:cNvSpPr txBox="1"/>
          <p:nvPr/>
        </p:nvSpPr>
        <p:spPr>
          <a:xfrm>
            <a:off x="0" y="6205012"/>
            <a:ext cx="58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https://www.w3schools.com/css/css_syntax.asp</a:t>
            </a:r>
          </a:p>
          <a:p>
            <a:pPr marL="457200" indent="-457200">
              <a:buFontTx/>
              <a:buAutoNum type="arabicParenBoth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https://www.w3schools.com/css/css_combinators.asp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568DE50C-7419-46A6-B2F7-02F388C8516A}"/>
              </a:ext>
            </a:extLst>
          </p:cNvPr>
          <p:cNvCxnSpPr>
            <a:cxnSpLocks/>
          </p:cNvCxnSpPr>
          <p:nvPr/>
        </p:nvCxnSpPr>
        <p:spPr>
          <a:xfrm flipH="1">
            <a:off x="1730327" y="1056759"/>
            <a:ext cx="2106134" cy="8032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F64804-B519-4AFB-860E-7E33D59940B4}"/>
              </a:ext>
            </a:extLst>
          </p:cNvPr>
          <p:cNvSpPr txBox="1"/>
          <p:nvPr/>
        </p:nvSpPr>
        <p:spPr>
          <a:xfrm>
            <a:off x="10323230" y="6412558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77AD5E-B431-476B-9AD9-AEB000D10D4F}"/>
              </a:ext>
            </a:extLst>
          </p:cNvPr>
          <p:cNvSpPr txBox="1"/>
          <p:nvPr/>
        </p:nvSpPr>
        <p:spPr>
          <a:xfrm>
            <a:off x="4023361" y="4012332"/>
            <a:ext cx="3896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b="1" dirty="0">
                <a:solidFill>
                  <a:schemeClr val="bg1"/>
                </a:solidFill>
              </a:rPr>
              <a:t>Descendant Selector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5DFA5BC-3218-4376-A754-DCFC1F0805B9}"/>
              </a:ext>
            </a:extLst>
          </p:cNvPr>
          <p:cNvSpPr txBox="1"/>
          <p:nvPr/>
        </p:nvSpPr>
        <p:spPr>
          <a:xfrm>
            <a:off x="3910821" y="4497500"/>
            <a:ext cx="39469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 o estilo navegando pela hierarquia das tags</a:t>
            </a:r>
          </a:p>
          <a:p>
            <a:pPr algn="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Obs.: a tag filha (child) não precisa estar diretamente no próximo nível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88D8372-3B9E-4646-A295-F5D12E064644}"/>
              </a:ext>
            </a:extLst>
          </p:cNvPr>
          <p:cNvCxnSpPr>
            <a:cxnSpLocks/>
          </p:cNvCxnSpPr>
          <p:nvPr/>
        </p:nvCxnSpPr>
        <p:spPr>
          <a:xfrm flipV="1">
            <a:off x="7362429" y="2077341"/>
            <a:ext cx="1134457" cy="195237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9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D046BA-4243-4472-A986-C930C0D23B19}"/>
              </a:ext>
            </a:extLst>
          </p:cNvPr>
          <p:cNvSpPr/>
          <p:nvPr/>
        </p:nvSpPr>
        <p:spPr>
          <a:xfrm>
            <a:off x="7149905" y="411598"/>
            <a:ext cx="4910793" cy="5078313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"pt-br"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  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background-color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yellowgreen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Teste CSS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O primeiro parágrafo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Novo título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A78767C-30E8-4765-902A-46B97DE831A9}"/>
              </a:ext>
            </a:extLst>
          </p:cNvPr>
          <p:cNvSpPr/>
          <p:nvPr/>
        </p:nvSpPr>
        <p:spPr>
          <a:xfrm>
            <a:off x="131302" y="327122"/>
            <a:ext cx="5214421" cy="5078313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"pt-br"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  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font-size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Teste CSS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O primeiro parágrafo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Outro parágrafo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C74DA4-73EB-4536-928A-37A2E680CF4E}"/>
              </a:ext>
            </a:extLst>
          </p:cNvPr>
          <p:cNvSpPr txBox="1"/>
          <p:nvPr/>
        </p:nvSpPr>
        <p:spPr>
          <a:xfrm>
            <a:off x="0" y="5450919"/>
            <a:ext cx="3896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</a:rPr>
              <a:t>Child Selector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E99CA51E-20F6-47E4-B2E7-2D16752E55C4}"/>
              </a:ext>
            </a:extLst>
          </p:cNvPr>
          <p:cNvSpPr txBox="1">
            <a:spLocks/>
          </p:cNvSpPr>
          <p:nvPr/>
        </p:nvSpPr>
        <p:spPr>
          <a:xfrm>
            <a:off x="3759200" y="0"/>
            <a:ext cx="8432799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1B95D6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SELETORES ESPECIAIS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7838CCF-5F08-475C-9C38-91790D6D877E}"/>
              </a:ext>
            </a:extLst>
          </p:cNvPr>
          <p:cNvSpPr txBox="1"/>
          <p:nvPr/>
        </p:nvSpPr>
        <p:spPr>
          <a:xfrm>
            <a:off x="3651626" y="5397578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3D3F67-EDEA-4204-926D-FEDE1EA5E5C7}"/>
              </a:ext>
            </a:extLst>
          </p:cNvPr>
          <p:cNvSpPr txBox="1"/>
          <p:nvPr/>
        </p:nvSpPr>
        <p:spPr>
          <a:xfrm>
            <a:off x="87084" y="5812394"/>
            <a:ext cx="537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 o estilo nas tags filhas (child)  diretas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F64804-B519-4AFB-860E-7E33D59940B4}"/>
              </a:ext>
            </a:extLst>
          </p:cNvPr>
          <p:cNvSpPr txBox="1"/>
          <p:nvPr/>
        </p:nvSpPr>
        <p:spPr>
          <a:xfrm>
            <a:off x="10371405" y="5450919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C95231E-D2EC-4FBF-AEC1-C5F28D33FE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399644" y="3415016"/>
            <a:ext cx="3576702" cy="573087"/>
          </a:xfrm>
          <a:prstGeom prst="bentConnector3">
            <a:avLst>
              <a:gd name="adj1" fmla="val 100344"/>
            </a:avLst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3B05632-DEF9-41BC-BBF1-F646B9687942}"/>
              </a:ext>
            </a:extLst>
          </p:cNvPr>
          <p:cNvSpPr txBox="1"/>
          <p:nvPr/>
        </p:nvSpPr>
        <p:spPr>
          <a:xfrm>
            <a:off x="5919569" y="5489911"/>
            <a:ext cx="5027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b="1" dirty="0">
                <a:solidFill>
                  <a:schemeClr val="bg1"/>
                </a:solidFill>
              </a:rPr>
              <a:t>Adjacent Sibling Selector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D734F90-7B41-4923-AE7C-08E7B170E8D6}"/>
              </a:ext>
            </a:extLst>
          </p:cNvPr>
          <p:cNvSpPr txBox="1"/>
          <p:nvPr/>
        </p:nvSpPr>
        <p:spPr>
          <a:xfrm>
            <a:off x="6569047" y="5903893"/>
            <a:ext cx="5555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 o estilo na próxima tag adjacente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FE03CD6E-610D-44AA-BAF6-4F0363C340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8618" y="3456839"/>
            <a:ext cx="3493060" cy="573085"/>
          </a:xfrm>
          <a:prstGeom prst="bentConnector3">
            <a:avLst>
              <a:gd name="adj1" fmla="val 99939"/>
            </a:avLst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48CE4F2-25A9-4DC0-AED4-F8C0B2D237BA}"/>
              </a:ext>
            </a:extLst>
          </p:cNvPr>
          <p:cNvSpPr/>
          <p:nvPr/>
        </p:nvSpPr>
        <p:spPr>
          <a:xfrm>
            <a:off x="7745336" y="1453442"/>
            <a:ext cx="4345127" cy="5078313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"pt-br"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  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background-color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#d19cb5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Teste CSS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"button“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096D1DB-7992-4E25-8217-171E5F08B8FE}"/>
              </a:ext>
            </a:extLst>
          </p:cNvPr>
          <p:cNvSpPr/>
          <p:nvPr/>
        </p:nvSpPr>
        <p:spPr>
          <a:xfrm>
            <a:off x="87084" y="142456"/>
            <a:ext cx="3777089" cy="5909310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"pt-br"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  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~ 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text-align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Teste CSS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Parágrafo 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Parágrafo 2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Parágrafo 3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Novo título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Parágrafo 4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C74DA4-73EB-4536-928A-37A2E680CF4E}"/>
              </a:ext>
            </a:extLst>
          </p:cNvPr>
          <p:cNvSpPr txBox="1"/>
          <p:nvPr/>
        </p:nvSpPr>
        <p:spPr>
          <a:xfrm>
            <a:off x="4033879" y="814270"/>
            <a:ext cx="4155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</a:rPr>
              <a:t>General Sibling Selector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E99CA51E-20F6-47E4-B2E7-2D16752E55C4}"/>
              </a:ext>
            </a:extLst>
          </p:cNvPr>
          <p:cNvSpPr txBox="1">
            <a:spLocks/>
          </p:cNvSpPr>
          <p:nvPr/>
        </p:nvSpPr>
        <p:spPr>
          <a:xfrm>
            <a:off x="3759200" y="1"/>
            <a:ext cx="8432799" cy="6285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1B95D6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SELETORES ESPECIAIS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7838CCF-5F08-475C-9C38-91790D6D877E}"/>
              </a:ext>
            </a:extLst>
          </p:cNvPr>
          <p:cNvSpPr txBox="1"/>
          <p:nvPr/>
        </p:nvSpPr>
        <p:spPr>
          <a:xfrm>
            <a:off x="67133" y="6051766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3D3F67-EDEA-4204-926D-FEDE1EA5E5C7}"/>
              </a:ext>
            </a:extLst>
          </p:cNvPr>
          <p:cNvSpPr txBox="1"/>
          <p:nvPr/>
        </p:nvSpPr>
        <p:spPr>
          <a:xfrm>
            <a:off x="4018056" y="1188579"/>
            <a:ext cx="3777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 o estilo em todas as tags adjacentes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F64804-B519-4AFB-860E-7E33D59940B4}"/>
              </a:ext>
            </a:extLst>
          </p:cNvPr>
          <p:cNvSpPr txBox="1"/>
          <p:nvPr/>
        </p:nvSpPr>
        <p:spPr>
          <a:xfrm>
            <a:off x="10348687" y="6488668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3B05632-DEF9-41BC-BBF1-F646B9687942}"/>
              </a:ext>
            </a:extLst>
          </p:cNvPr>
          <p:cNvSpPr txBox="1"/>
          <p:nvPr/>
        </p:nvSpPr>
        <p:spPr>
          <a:xfrm>
            <a:off x="4200474" y="4429347"/>
            <a:ext cx="3412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b="1" dirty="0">
                <a:solidFill>
                  <a:schemeClr val="bg1"/>
                </a:solidFill>
              </a:rPr>
              <a:t>Attribute Selector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D734F90-7B41-4923-AE7C-08E7B170E8D6}"/>
              </a:ext>
            </a:extLst>
          </p:cNvPr>
          <p:cNvSpPr txBox="1"/>
          <p:nvPr/>
        </p:nvSpPr>
        <p:spPr>
          <a:xfrm>
            <a:off x="3625850" y="4851437"/>
            <a:ext cx="3949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Seleciona uma tag baseando-se em um atributo qualquer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7507FF0-42E0-4116-AF2F-D786EA6EEDEC}"/>
              </a:ext>
            </a:extLst>
          </p:cNvPr>
          <p:cNvCxnSpPr>
            <a:cxnSpLocks/>
          </p:cNvCxnSpPr>
          <p:nvPr/>
        </p:nvCxnSpPr>
        <p:spPr>
          <a:xfrm flipH="1">
            <a:off x="1786597" y="1188579"/>
            <a:ext cx="2247282" cy="513613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7F001B8-7F06-4819-BD92-9506AB101668}"/>
              </a:ext>
            </a:extLst>
          </p:cNvPr>
          <p:cNvCxnSpPr>
            <a:cxnSpLocks/>
          </p:cNvCxnSpPr>
          <p:nvPr/>
        </p:nvCxnSpPr>
        <p:spPr>
          <a:xfrm flipV="1">
            <a:off x="7590083" y="3108960"/>
            <a:ext cx="737746" cy="139880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5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9064D69D-34BB-45CF-AA93-76A0D9AE81C2}"/>
              </a:ext>
            </a:extLst>
          </p:cNvPr>
          <p:cNvSpPr/>
          <p:nvPr/>
        </p:nvSpPr>
        <p:spPr>
          <a:xfrm>
            <a:off x="7618952" y="75823"/>
            <a:ext cx="4475623" cy="6463308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"pt-br"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  p::first-letter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font-size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font-weight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  p::first-line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background-color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deeppink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Teste CSS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Este é um texto de exemplo, diminua o tamanho da janela de seu Browser.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7AC901-CDA9-49E4-B66A-05D963A3C878}"/>
              </a:ext>
            </a:extLst>
          </p:cNvPr>
          <p:cNvSpPr/>
          <p:nvPr/>
        </p:nvSpPr>
        <p:spPr>
          <a:xfrm>
            <a:off x="116902" y="473262"/>
            <a:ext cx="3890874" cy="4524315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"pt-br"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  p:hover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border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border-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radius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Teste CSS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Parágrafo 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E99CA51E-20F6-47E4-B2E7-2D16752E55C4}"/>
              </a:ext>
            </a:extLst>
          </p:cNvPr>
          <p:cNvSpPr txBox="1">
            <a:spLocks/>
          </p:cNvSpPr>
          <p:nvPr/>
        </p:nvSpPr>
        <p:spPr>
          <a:xfrm>
            <a:off x="3759200" y="0"/>
            <a:ext cx="8432799" cy="74808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1B95D6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SELETORES ESPECIAIS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7838CCF-5F08-475C-9C38-91790D6D877E}"/>
              </a:ext>
            </a:extLst>
          </p:cNvPr>
          <p:cNvSpPr txBox="1"/>
          <p:nvPr/>
        </p:nvSpPr>
        <p:spPr>
          <a:xfrm>
            <a:off x="30369" y="75823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F64804-B519-4AFB-860E-7E33D59940B4}"/>
              </a:ext>
            </a:extLst>
          </p:cNvPr>
          <p:cNvSpPr txBox="1"/>
          <p:nvPr/>
        </p:nvSpPr>
        <p:spPr>
          <a:xfrm>
            <a:off x="10387058" y="6508650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3B05632-DEF9-41BC-BBF1-F646B9687942}"/>
              </a:ext>
            </a:extLst>
          </p:cNvPr>
          <p:cNvSpPr txBox="1"/>
          <p:nvPr/>
        </p:nvSpPr>
        <p:spPr>
          <a:xfrm>
            <a:off x="4078306" y="696698"/>
            <a:ext cx="3771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</a:rPr>
              <a:t>Pseudo-Class Selector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D734F90-7B41-4923-AE7C-08E7B170E8D6}"/>
              </a:ext>
            </a:extLst>
          </p:cNvPr>
          <p:cNvSpPr txBox="1"/>
          <p:nvPr/>
        </p:nvSpPr>
        <p:spPr>
          <a:xfrm>
            <a:off x="4078306" y="1056681"/>
            <a:ext cx="3949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ações/eventos ligados às tags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7507FF0-42E0-4116-AF2F-D786EA6EEDEC}"/>
              </a:ext>
            </a:extLst>
          </p:cNvPr>
          <p:cNvCxnSpPr>
            <a:cxnSpLocks/>
          </p:cNvCxnSpPr>
          <p:nvPr/>
        </p:nvCxnSpPr>
        <p:spPr>
          <a:xfrm flipH="1">
            <a:off x="1688123" y="973697"/>
            <a:ext cx="2390183" cy="1065198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7F001B8-7F06-4819-BD92-9506AB101668}"/>
              </a:ext>
            </a:extLst>
          </p:cNvPr>
          <p:cNvCxnSpPr>
            <a:cxnSpLocks/>
          </p:cNvCxnSpPr>
          <p:nvPr/>
        </p:nvCxnSpPr>
        <p:spPr>
          <a:xfrm flipV="1">
            <a:off x="7618952" y="1871572"/>
            <a:ext cx="565274" cy="1757893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1EA844B-3C3A-47D3-A9B2-82605DC09C4E}"/>
              </a:ext>
            </a:extLst>
          </p:cNvPr>
          <p:cNvSpPr txBox="1"/>
          <p:nvPr/>
        </p:nvSpPr>
        <p:spPr>
          <a:xfrm>
            <a:off x="30369" y="5127628"/>
            <a:ext cx="404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dos principais: :active; :checked; :disable; :empty; :enable; :focus; :hover; :link; :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nth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-child e :visited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8548107-6358-4BCA-BA5F-999C335C7CA2}"/>
              </a:ext>
            </a:extLst>
          </p:cNvPr>
          <p:cNvSpPr txBox="1"/>
          <p:nvPr/>
        </p:nvSpPr>
        <p:spPr>
          <a:xfrm>
            <a:off x="4276578" y="3388393"/>
            <a:ext cx="334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b="1" dirty="0">
                <a:solidFill>
                  <a:schemeClr val="bg1"/>
                </a:solidFill>
              </a:rPr>
              <a:t>Pseudo-element Selector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03E9AF9-2C57-4E4D-8942-51C9AFCB960D}"/>
              </a:ext>
            </a:extLst>
          </p:cNvPr>
          <p:cNvSpPr txBox="1"/>
          <p:nvPr/>
        </p:nvSpPr>
        <p:spPr>
          <a:xfrm>
            <a:off x="4056488" y="4235076"/>
            <a:ext cx="3562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utilizados para formatar uma parte de uma tag e não ela toda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8B0F5B4-5902-4EB4-A319-4954D63F52DB}"/>
              </a:ext>
            </a:extLst>
          </p:cNvPr>
          <p:cNvSpPr txBox="1"/>
          <p:nvPr/>
        </p:nvSpPr>
        <p:spPr>
          <a:xfrm>
            <a:off x="4285459" y="5864840"/>
            <a:ext cx="323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dos principais: ::after; ::before; ::first-letter; ::first-line e ::selection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4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1">
            <a:extLst>
              <a:ext uri="{FF2B5EF4-FFF2-40B4-BE49-F238E27FC236}">
                <a16:creationId xmlns:a16="http://schemas.microsoft.com/office/drawing/2014/main" id="{E99CA51E-20F6-47E4-B2E7-2D16752E55C4}"/>
              </a:ext>
            </a:extLst>
          </p:cNvPr>
          <p:cNvSpPr txBox="1">
            <a:spLocks/>
          </p:cNvSpPr>
          <p:nvPr/>
        </p:nvSpPr>
        <p:spPr>
          <a:xfrm>
            <a:off x="3759200" y="0"/>
            <a:ext cx="8432799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1B95D6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PRINCIPAIS PROPRIEDADES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3D3F67-EDEA-4204-926D-FEDE1EA5E5C7}"/>
              </a:ext>
            </a:extLst>
          </p:cNvPr>
          <p:cNvSpPr txBox="1"/>
          <p:nvPr/>
        </p:nvSpPr>
        <p:spPr>
          <a:xfrm>
            <a:off x="6872733" y="818005"/>
            <a:ext cx="5167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(1) </a:t>
            </a:r>
            <a:r>
              <a:rPr lang="pt-BR" sz="2800" b="1" dirty="0">
                <a:solidFill>
                  <a:schemeClr val="bg1"/>
                </a:solidFill>
              </a:rPr>
              <a:t>Width &amp; Height: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comprimento e altura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64956C5-E624-470C-A697-12DDA0D8A1B2}"/>
              </a:ext>
            </a:extLst>
          </p:cNvPr>
          <p:cNvGrpSpPr/>
          <p:nvPr/>
        </p:nvGrpSpPr>
        <p:grpSpPr>
          <a:xfrm>
            <a:off x="430758" y="1073880"/>
            <a:ext cx="5167085" cy="3974772"/>
            <a:chOff x="1081873" y="1534277"/>
            <a:chExt cx="5167085" cy="3974772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3EA3F95-3788-4ABB-8AF2-DE441982A261}"/>
                </a:ext>
              </a:extLst>
            </p:cNvPr>
            <p:cNvSpPr/>
            <p:nvPr/>
          </p:nvSpPr>
          <p:spPr>
            <a:xfrm>
              <a:off x="1081873" y="1534277"/>
              <a:ext cx="5167085" cy="3974772"/>
            </a:xfrm>
            <a:prstGeom prst="rect">
              <a:avLst/>
            </a:prstGeom>
            <a:noFill/>
            <a:ln w="57150">
              <a:solidFill>
                <a:srgbClr val="FF97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1CA10FA-5DF8-4EC0-8EC0-6E8F625C59D4}"/>
                </a:ext>
              </a:extLst>
            </p:cNvPr>
            <p:cNvSpPr/>
            <p:nvPr/>
          </p:nvSpPr>
          <p:spPr>
            <a:xfrm>
              <a:off x="1517970" y="2026646"/>
              <a:ext cx="4277919" cy="3093994"/>
            </a:xfrm>
            <a:prstGeom prst="rect">
              <a:avLst/>
            </a:prstGeom>
            <a:noFill/>
            <a:ln w="57150">
              <a:solidFill>
                <a:srgbClr val="FFAE5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137E194-C842-487D-AD12-6BAFE17CE6F1}"/>
                </a:ext>
              </a:extLst>
            </p:cNvPr>
            <p:cNvSpPr/>
            <p:nvPr/>
          </p:nvSpPr>
          <p:spPr>
            <a:xfrm>
              <a:off x="1915887" y="2616590"/>
              <a:ext cx="3443905" cy="201168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E1686826-96AC-4940-BBF6-A737023DDAFE}"/>
                </a:ext>
              </a:extLst>
            </p:cNvPr>
            <p:cNvSpPr/>
            <p:nvPr/>
          </p:nvSpPr>
          <p:spPr>
            <a:xfrm>
              <a:off x="2328871" y="3207330"/>
              <a:ext cx="2651091" cy="830997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</a:rPr>
                <a:t>&lt;p&gt;</a:t>
              </a:r>
              <a:r>
                <a:rPr lang="pt-BR" sz="3000" b="1" dirty="0">
                  <a:solidFill>
                    <a:schemeClr val="accent1">
                      <a:lumMod val="50000"/>
                    </a:schemeClr>
                  </a:solidFill>
                </a:rPr>
                <a:t>Texto</a:t>
              </a:r>
              <a:r>
                <a:rPr lang="pt-BR" sz="3000" b="1" dirty="0">
                  <a:solidFill>
                    <a:schemeClr val="bg1"/>
                  </a:solidFill>
                </a:rPr>
                <a:t>&lt;/p&gt;</a:t>
              </a:r>
            </a:p>
          </p:txBody>
        </p:sp>
      </p:grp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568DE50C-7419-46A6-B2F7-02F388C8516A}"/>
              </a:ext>
            </a:extLst>
          </p:cNvPr>
          <p:cNvCxnSpPr>
            <a:cxnSpLocks/>
          </p:cNvCxnSpPr>
          <p:nvPr/>
        </p:nvCxnSpPr>
        <p:spPr>
          <a:xfrm flipH="1">
            <a:off x="4175180" y="1106912"/>
            <a:ext cx="2244484" cy="1521963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32A1F8-EB6E-43FD-A2CD-BC231A77AE8B}"/>
              </a:ext>
            </a:extLst>
          </p:cNvPr>
          <p:cNvSpPr txBox="1"/>
          <p:nvPr/>
        </p:nvSpPr>
        <p:spPr>
          <a:xfrm>
            <a:off x="6872733" y="1924613"/>
            <a:ext cx="5167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(2) </a:t>
            </a:r>
            <a:r>
              <a:rPr lang="pt-BR" sz="2800" b="1" dirty="0">
                <a:solidFill>
                  <a:schemeClr val="bg1"/>
                </a:solidFill>
              </a:rPr>
              <a:t>Padding: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o espaço existente entre a tag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 sua borda 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6261CD-F21B-49DC-8CB1-2275745AEDC6}"/>
              </a:ext>
            </a:extLst>
          </p:cNvPr>
          <p:cNvSpPr txBox="1"/>
          <p:nvPr/>
        </p:nvSpPr>
        <p:spPr>
          <a:xfrm>
            <a:off x="6872734" y="3517261"/>
            <a:ext cx="5167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(3) </a:t>
            </a:r>
            <a:r>
              <a:rPr lang="pt-BR" sz="2800" b="1" dirty="0">
                <a:solidFill>
                  <a:schemeClr val="bg1"/>
                </a:solidFill>
              </a:rPr>
              <a:t>Border: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a borda de uma tag 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DD7C90-9CBF-42C3-958C-86D0FE5C407F}"/>
              </a:ext>
            </a:extLst>
          </p:cNvPr>
          <p:cNvSpPr txBox="1"/>
          <p:nvPr/>
        </p:nvSpPr>
        <p:spPr>
          <a:xfrm>
            <a:off x="6872735" y="4623869"/>
            <a:ext cx="5167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(4) </a:t>
            </a:r>
            <a:r>
              <a:rPr lang="pt-BR" sz="2800" b="1" dirty="0">
                <a:solidFill>
                  <a:schemeClr val="bg1"/>
                </a:solidFill>
              </a:rPr>
              <a:t>Margin: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o espaço existente entre uma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tag e outra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AFBD02-4E14-4607-BC5B-13C4112D2534}"/>
              </a:ext>
            </a:extLst>
          </p:cNvPr>
          <p:cNvSpPr txBox="1"/>
          <p:nvPr/>
        </p:nvSpPr>
        <p:spPr>
          <a:xfrm>
            <a:off x="0" y="5380672"/>
            <a:ext cx="588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Básico: https://www.w3schools.com/css/css_boxmodel.asp</a:t>
            </a:r>
          </a:p>
          <a:p>
            <a:pPr marL="457200" indent="-457200">
              <a:buAutoNum type="arabicParenBoth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https://www.w3schools.com/css/css_dimension.asp</a:t>
            </a:r>
          </a:p>
          <a:p>
            <a:pPr marL="457200" indent="-457200">
              <a:buAutoNum type="arabicParenBoth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https://www.w3schools.com/css/css_padding.asp</a:t>
            </a:r>
          </a:p>
          <a:p>
            <a:pPr marL="457200" indent="-457200">
              <a:buAutoNum type="arabicParenBoth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https://www.w3schools.com/css/css_border.asp</a:t>
            </a:r>
          </a:p>
          <a:p>
            <a:pPr marL="457200" indent="-457200">
              <a:buAutoNum type="arabicParenBoth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https://www.w3schools.com/css/css_margin.asp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F577C37-5C8F-4A86-8F01-3F1704052B4C}"/>
              </a:ext>
            </a:extLst>
          </p:cNvPr>
          <p:cNvCxnSpPr>
            <a:cxnSpLocks/>
          </p:cNvCxnSpPr>
          <p:nvPr/>
        </p:nvCxnSpPr>
        <p:spPr>
          <a:xfrm flipH="1">
            <a:off x="4819573" y="2243247"/>
            <a:ext cx="1600091" cy="90715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87940E5-752C-4708-B846-33AD449B5E99}"/>
              </a:ext>
            </a:extLst>
          </p:cNvPr>
          <p:cNvCxnSpPr>
            <a:cxnSpLocks/>
          </p:cNvCxnSpPr>
          <p:nvPr/>
        </p:nvCxnSpPr>
        <p:spPr>
          <a:xfrm flipH="1" flipV="1">
            <a:off x="5230567" y="3777333"/>
            <a:ext cx="1189098" cy="2438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12611CF-D33F-4E13-AAA2-2C0CF64C8EDE}"/>
              </a:ext>
            </a:extLst>
          </p:cNvPr>
          <p:cNvCxnSpPr>
            <a:cxnSpLocks/>
          </p:cNvCxnSpPr>
          <p:nvPr/>
        </p:nvCxnSpPr>
        <p:spPr>
          <a:xfrm flipH="1" flipV="1">
            <a:off x="5691083" y="4562258"/>
            <a:ext cx="728582" cy="35733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  <a:tailEnd type="triangle"/>
          </a:ln>
          <a:effectLst>
            <a:glow rad="101600">
              <a:schemeClr val="bg2">
                <a:lumMod val="1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E6911AB-286C-42F4-ABAF-0AA35E862BCA}"/>
              </a:ext>
            </a:extLst>
          </p:cNvPr>
          <p:cNvSpPr/>
          <p:nvPr/>
        </p:nvSpPr>
        <p:spPr>
          <a:xfrm>
            <a:off x="6503184" y="918767"/>
            <a:ext cx="392050" cy="376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D0E1AE5F-685A-4535-8804-0D5A8283F937}"/>
              </a:ext>
            </a:extLst>
          </p:cNvPr>
          <p:cNvSpPr/>
          <p:nvPr/>
        </p:nvSpPr>
        <p:spPr>
          <a:xfrm>
            <a:off x="6503184" y="2029868"/>
            <a:ext cx="392050" cy="3762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7FED2A9-4D7E-44DB-8E68-656C8CAD92D0}"/>
              </a:ext>
            </a:extLst>
          </p:cNvPr>
          <p:cNvSpPr/>
          <p:nvPr/>
        </p:nvSpPr>
        <p:spPr>
          <a:xfrm>
            <a:off x="6512905" y="3618023"/>
            <a:ext cx="392050" cy="376291"/>
          </a:xfrm>
          <a:prstGeom prst="roundRect">
            <a:avLst/>
          </a:prstGeom>
          <a:solidFill>
            <a:srgbClr val="FFA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8C31FBB0-CECA-45E5-8AF0-E5B2912BC05B}"/>
              </a:ext>
            </a:extLst>
          </p:cNvPr>
          <p:cNvSpPr/>
          <p:nvPr/>
        </p:nvSpPr>
        <p:spPr>
          <a:xfrm>
            <a:off x="6497478" y="4731449"/>
            <a:ext cx="392050" cy="376291"/>
          </a:xfrm>
          <a:prstGeom prst="roundRect">
            <a:avLst/>
          </a:prstGeom>
          <a:solidFill>
            <a:srgbClr val="FF9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848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1868</Words>
  <Application>Microsoft Office PowerPoint</Application>
  <PresentationFormat>Widescreen</PresentationFormat>
  <Paragraphs>325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Calibri Light</vt:lpstr>
      <vt:lpstr>Consolas</vt:lpstr>
      <vt:lpstr>Stencil</vt:lpstr>
      <vt:lpstr>Tema do Office</vt:lpstr>
      <vt:lpstr>Mini Curso: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CSS</dc:title>
  <dc:creator>TIAGO PEDROSO</dc:creator>
  <cp:lastModifiedBy>TIAGO PEDROSO</cp:lastModifiedBy>
  <cp:revision>56</cp:revision>
  <dcterms:created xsi:type="dcterms:W3CDTF">2018-10-18T17:19:38Z</dcterms:created>
  <dcterms:modified xsi:type="dcterms:W3CDTF">2018-10-21T18:14:25Z</dcterms:modified>
</cp:coreProperties>
</file>