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handoutMasterIdLst>
    <p:handoutMasterId r:id="rId23"/>
  </p:handoutMasterIdLst>
  <p:sldIdLst>
    <p:sldId id="324" r:id="rId2"/>
    <p:sldId id="288" r:id="rId3"/>
    <p:sldId id="418" r:id="rId4"/>
    <p:sldId id="419" r:id="rId5"/>
    <p:sldId id="420" r:id="rId6"/>
    <p:sldId id="425" r:id="rId7"/>
    <p:sldId id="436" r:id="rId8"/>
    <p:sldId id="426" r:id="rId9"/>
    <p:sldId id="424" r:id="rId10"/>
    <p:sldId id="428" r:id="rId11"/>
    <p:sldId id="423" r:id="rId12"/>
    <p:sldId id="429" r:id="rId13"/>
    <p:sldId id="437" r:id="rId14"/>
    <p:sldId id="430" r:id="rId15"/>
    <p:sldId id="431" r:id="rId16"/>
    <p:sldId id="432" r:id="rId17"/>
    <p:sldId id="433" r:id="rId18"/>
    <p:sldId id="434" r:id="rId19"/>
    <p:sldId id="435" r:id="rId20"/>
    <p:sldId id="417" r:id="rId21"/>
  </p:sldIdLst>
  <p:sldSz cx="12192000" cy="6858000"/>
  <p:notesSz cx="6858000" cy="9144000"/>
  <p:embeddedFontLst>
    <p:embeddedFont>
      <p:font typeface="Wingdings 3" panose="05040102010807070707" pitchFamily="18" charset="2"/>
      <p:regular r:id="rId24"/>
    </p:embeddedFont>
    <p:embeddedFont>
      <p:font typeface="Segoe UI Black" panose="020B0A02040204020203" pitchFamily="34" charset="0"/>
      <p:bold r:id="rId25"/>
      <p:boldItalic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italic r:id="rId32"/>
    </p:embeddedFont>
    <p:embeddedFont>
      <p:font typeface="Wingdings 2" panose="05020102010507070707" pitchFamily="18" charset="2"/>
      <p:regular r:id="rId33"/>
    </p:embeddedFont>
    <p:embeddedFont>
      <p:font typeface="Open Sans Semibold" panose="020B0706030804020204" pitchFamily="34" charset="0"/>
      <p:bold r:id="rId34"/>
      <p:boldItalic r:id="rId35"/>
    </p:embeddedFont>
    <p:embeddedFont>
      <p:font typeface="Calibri" panose="020F0502020204030204" pitchFamily="3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3w8j+L3OrYRsyGVV3IDLdQ==" hashData="KL1p+K4mZsauKNlqd1MB6o/MXx+PmYZPh6dUsVm5z85GVl9yUgjJ46hsfyxxOSUmu9x354mp4NBxPK8cWWlbC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EDF6E2"/>
    <a:srgbClr val="E1FBFF"/>
    <a:srgbClr val="8B67E5"/>
    <a:srgbClr val="F48CAF"/>
    <a:srgbClr val="F9C5D7"/>
    <a:srgbClr val="F9EEED"/>
    <a:srgbClr val="B5E61D"/>
    <a:srgbClr val="AD1457"/>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921DC-3109-4569-9FE5-3F5BA0747F75}" type="datetimeFigureOut">
              <a:rPr lang="en-US" smtClean="0"/>
              <a:t>9/18/2021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9E4867-9854-45D8-A58B-AED9F0BB4DCA}" type="slidenum">
              <a:rPr lang="en-US" smtClean="0"/>
              <a:t>‹#›</a:t>
            </a:fld>
            <a:endParaRPr lang="en-US"/>
          </a:p>
        </p:txBody>
      </p:sp>
    </p:spTree>
    <p:extLst>
      <p:ext uri="{BB962C8B-B14F-4D97-AF65-F5344CB8AC3E}">
        <p14:creationId xmlns:p14="http://schemas.microsoft.com/office/powerpoint/2010/main" val="3875769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599" y="6604000"/>
            <a:ext cx="427051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Probabilistic Reasoning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srcRect t="86739" r="1768" b="3535"/>
          <a:stretch/>
        </p:blipFill>
        <p:spPr>
          <a:xfrm>
            <a:off x="0" y="0"/>
            <a:ext cx="12192000" cy="711201"/>
          </a:xfrm>
          <a:prstGeom prst="rect">
            <a:avLst/>
          </a:prstGeom>
          <a:solidFill>
            <a:srgbClr val="DFDFDF">
              <a:alpha val="49804"/>
            </a:srgbClr>
          </a:solidFill>
          <a:ln>
            <a:noFill/>
          </a:ln>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lgn="ctr"/>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85918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sz="1800" b="1" dirty="0" smtClean="0"/>
              <a:t>Analysis and Design of Algorithms </a:t>
            </a:r>
            <a:r>
              <a:rPr lang="en-US" sz="1800" dirty="0" smtClean="0">
                <a:latin typeface="Roboto Condensed Light" panose="02000000000000000000" pitchFamily="2" charset="0"/>
                <a:ea typeface="Roboto Condensed Light" panose="02000000000000000000" pitchFamily="2" charset="0"/>
              </a:rPr>
              <a:t>(ADA</a:t>
            </a:r>
            <a:r>
              <a:rPr lang="en-US" dirty="0" smtClean="0">
                <a:latin typeface="Roboto Condensed Light" panose="02000000000000000000" pitchFamily="2" charset="0"/>
                <a:ea typeface="Roboto Condensed Light" panose="02000000000000000000" pitchFamily="2" charset="0"/>
              </a:rPr>
              <a:t>)</a:t>
            </a:r>
          </a:p>
          <a:p>
            <a:r>
              <a:rPr lang="en-US" dirty="0" smtClean="0">
                <a:latin typeface="Roboto Condensed Light" panose="02000000000000000000" pitchFamily="2" charset="0"/>
                <a:ea typeface="Roboto Condensed Light" panose="02000000000000000000" pitchFamily="2" charset="0"/>
              </a:rPr>
              <a:t>GTU # 3150703</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a:stretch>
            <a:fillRect/>
          </a:stretch>
        </p:blipFill>
        <p:spPr>
          <a:xfrm>
            <a:off x="8948527" y="2262677"/>
            <a:ext cx="2560320" cy="1675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0000"/>
              </a:lnSpc>
              <a:spcBef>
                <a:spcPts val="0"/>
              </a:spcBef>
              <a:spcAft>
                <a:spcPts val="6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0000"/>
              </a:lnSpc>
              <a:spcBef>
                <a:spcPts val="0"/>
              </a:spcBef>
              <a:spcAft>
                <a:spcPts val="600"/>
              </a:spcAft>
              <a:buClrTx/>
              <a:buFont typeface="Arial" panose="020B0604020202020204" pitchFamily="34" charset="0"/>
              <a:buChar char="•"/>
              <a:defRPr sz="2200">
                <a:latin typeface="+mj-lt"/>
                <a:ea typeface="Times New Roman" panose="02020603050405020304" pitchFamily="18" charset="0"/>
                <a:cs typeface="Times New Roman" panose="02020603050405020304" pitchFamily="18" charset="0"/>
              </a:defRPr>
            </a:lvl2pPr>
            <a:lvl3pPr marL="1200150" indent="-285750" algn="just">
              <a:lnSpc>
                <a:spcPct val="110000"/>
              </a:lnSpc>
              <a:spcBef>
                <a:spcPts val="0"/>
              </a:spcBef>
              <a:spcAft>
                <a:spcPts val="600"/>
              </a:spcAft>
              <a:buClrTx/>
              <a:buSzPct val="80000"/>
              <a:buFont typeface="Wingdings" panose="05000000000000000000" pitchFamily="2" charset="2"/>
              <a:buChar char="q"/>
              <a:defRPr sz="2000">
                <a:latin typeface="+mj-lt"/>
                <a:ea typeface="Times New Roman" panose="02020603050405020304" pitchFamily="18" charset="0"/>
                <a:cs typeface="Times New Roman" panose="02020603050405020304" pitchFamily="18" charset="0"/>
              </a:defRPr>
            </a:lvl3pPr>
            <a:lvl4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4pPr>
            <a:lvl5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12192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800" noProof="1" smtClean="0">
                <a:solidFill>
                  <a:srgbClr val="FFFFFF"/>
                </a:solidFill>
                <a:latin typeface="+mj-lt"/>
                <a:ea typeface="Open Sans" panose="020B0606030504020204" pitchFamily="34" charset="0"/>
                <a:cs typeface="Open Sans" panose="020B0606030504020204" pitchFamily="34" charset="0"/>
              </a:rPr>
              <a:t>Basics of Algorithms and Mathematics</a:t>
            </a:r>
            <a:r>
              <a:rPr lang="da-DK" sz="1800" noProof="1" smtClean="0">
                <a:solidFill>
                  <a:srgbClr val="FFFFFF"/>
                </a:solidFill>
                <a:latin typeface="+mj-lt"/>
                <a:ea typeface="Open Sans" panose="020B0606030504020204" pitchFamily="34" charset="0"/>
                <a:cs typeface="Open Sans" panose="020B0606030504020204" pitchFamily="34" charset="0"/>
              </a:rPr>
              <a:t>     </a:t>
            </a:r>
            <a:fld id="{0DFAFC65-7612-4714-8C31-D331BBD2B88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5529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04139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10 Expert systems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AD1457"/>
              </a:buClr>
              <a:buFont typeface="Wingdings 3" panose="05040102010807070707" pitchFamily="18" charset="2"/>
              <a:buChar char=""/>
              <a:defRPr sz="2400">
                <a:solidFill>
                  <a:schemeClr val="tx1"/>
                </a:solidFill>
              </a:defRPr>
            </a:lvl1pPr>
            <a:lvl2pPr marL="809625" indent="-352425" algn="just">
              <a:buClr>
                <a:srgbClr val="AD1457"/>
              </a:buClr>
              <a:buFont typeface="Wingdings 3" panose="05040102010807070707" pitchFamily="18" charset="2"/>
              <a:buChar char=""/>
              <a:defRPr sz="2000">
                <a:solidFill>
                  <a:schemeClr val="tx1"/>
                </a:solidFill>
              </a:defRPr>
            </a:lvl2pPr>
            <a:lvl3pPr marL="1143000" indent="-228600" algn="just">
              <a:buClr>
                <a:srgbClr val="AD1457"/>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29701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–Introduction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890E4F"/>
                    </a:gs>
                    <a:gs pos="100000">
                      <a:srgbClr val="D81A60"/>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8350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10 Expert systems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9954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91440" y="6593188"/>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35379"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9/18/2021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6700F155-879E-4253-A2D1-B37B688D171B}"/>
              </a:ext>
            </a:extLst>
          </p:cNvPr>
          <p:cNvSpPr>
            <a:spLocks noGrp="1"/>
          </p:cNvSpPr>
          <p:nvPr>
            <p:ph type="ctrTitle"/>
          </p:nvPr>
        </p:nvSpPr>
        <p:spPr>
          <a:xfrm>
            <a:off x="559490" y="1122363"/>
            <a:ext cx="7035300" cy="3740801"/>
          </a:xfrm>
        </p:spPr>
        <p:txBody>
          <a:bodyPr/>
          <a:lstStyle/>
          <a:p>
            <a:r>
              <a:rPr lang="en-US" sz="5400" b="0" dirty="0" smtClean="0"/>
              <a:t>Unit-10: </a:t>
            </a:r>
            <a:r>
              <a:rPr lang="en-US" sz="5400" b="0" dirty="0"/>
              <a:t>Expert </a:t>
            </a:r>
            <a:r>
              <a:rPr lang="en-US" sz="5400" dirty="0"/>
              <a:t>Systems</a:t>
            </a:r>
            <a:endParaRPr lang="en-US" sz="5400" dirty="0">
              <a:effectLst>
                <a:outerShdw blurRad="38100" dist="38100" dir="2700000" algn="tl">
                  <a:srgbClr val="000000">
                    <a:alpha val="43137"/>
                  </a:srgbClr>
                </a:outerShdw>
              </a:effectLst>
            </a:endParaRPr>
          </a:p>
        </p:txBody>
      </p:sp>
      <p:sp>
        <p:nvSpPr>
          <p:cNvPr id="10" name="Text Placeholder 9">
            <a:extLst>
              <a:ext uri="{FF2B5EF4-FFF2-40B4-BE49-F238E27FC236}">
                <a16:creationId xmlns:a16="http://schemas.microsoft.com/office/drawing/2014/main" xmlns="" id="{91BCC6A4-CA58-4C8C-86C4-5A5EA7071D0F}"/>
              </a:ext>
            </a:extLst>
          </p:cNvPr>
          <p:cNvSpPr>
            <a:spLocks noGrp="1"/>
          </p:cNvSpPr>
          <p:nvPr>
            <p:ph type="body" sz="quarter" idx="11"/>
          </p:nvPr>
        </p:nvSpPr>
        <p:spPr/>
        <p:txBody>
          <a:bodyPr/>
          <a:lstStyle/>
          <a:p>
            <a:r>
              <a:rPr lang="en-US" dirty="0" smtClean="0"/>
              <a:t>gopi.sanghani@darshan.ac.in</a:t>
            </a:r>
            <a:endParaRPr lang="en-US" dirty="0"/>
          </a:p>
        </p:txBody>
      </p:sp>
      <p:sp>
        <p:nvSpPr>
          <p:cNvPr id="11" name="Text Placeholder 10">
            <a:extLst>
              <a:ext uri="{FF2B5EF4-FFF2-40B4-BE49-F238E27FC236}">
                <a16:creationId xmlns:a16="http://schemas.microsoft.com/office/drawing/2014/main" xmlns="" id="{73DAF969-5487-4485-9486-76BDA533800E}"/>
              </a:ext>
            </a:extLst>
          </p:cNvPr>
          <p:cNvSpPr>
            <a:spLocks noGrp="1"/>
          </p:cNvSpPr>
          <p:nvPr>
            <p:ph type="body" sz="quarter" idx="12"/>
          </p:nvPr>
        </p:nvSpPr>
        <p:spPr/>
        <p:txBody>
          <a:bodyPr/>
          <a:lstStyle/>
          <a:p>
            <a:r>
              <a:rPr lang="en-US" dirty="0"/>
              <a:t>9825621471</a:t>
            </a:r>
          </a:p>
        </p:txBody>
      </p:sp>
      <p:sp>
        <p:nvSpPr>
          <p:cNvPr id="12" name="Text Placeholder 11">
            <a:extLst>
              <a:ext uri="{FF2B5EF4-FFF2-40B4-BE49-F238E27FC236}">
                <a16:creationId xmlns:a16="http://schemas.microsoft.com/office/drawing/2014/main" xmlns="" id="{CB882FCE-AB64-406E-AD3E-C406330FA233}"/>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a16="http://schemas.microsoft.com/office/drawing/2014/main" xmlns="" id="{C06E432F-88D3-43E4-900F-2EEC807E9E4D}"/>
              </a:ext>
            </a:extLst>
          </p:cNvPr>
          <p:cNvSpPr>
            <a:spLocks noGrp="1"/>
          </p:cNvSpPr>
          <p:nvPr>
            <p:ph type="body" sz="quarter" idx="14"/>
          </p:nvPr>
        </p:nvSpPr>
        <p:spPr/>
        <p:txBody>
          <a:bodyPr/>
          <a:lstStyle/>
          <a:p>
            <a:r>
              <a:rPr lang="en-US" dirty="0"/>
              <a:t>Dr. </a:t>
            </a:r>
            <a:r>
              <a:rPr lang="en-US" dirty="0" err="1"/>
              <a:t>Gopi</a:t>
            </a:r>
            <a:r>
              <a:rPr lang="en-US" dirty="0"/>
              <a:t> </a:t>
            </a:r>
            <a:r>
              <a:rPr lang="en-US" dirty="0" err="1" smtClean="0"/>
              <a:t>Sanghani</a:t>
            </a:r>
            <a:endParaRPr lang="en-US" dirty="0"/>
          </a:p>
        </p:txBody>
      </p:sp>
      <p:sp>
        <p:nvSpPr>
          <p:cNvPr id="14" name="Text Placeholder 13">
            <a:extLst>
              <a:ext uri="{FF2B5EF4-FFF2-40B4-BE49-F238E27FC236}">
                <a16:creationId xmlns:a16="http://schemas.microsoft.com/office/drawing/2014/main" xmlns="" id="{64FB63FA-504F-4C2F-94BC-4E75D37EEF6A}"/>
              </a:ext>
            </a:extLst>
          </p:cNvPr>
          <p:cNvSpPr>
            <a:spLocks noGrp="1"/>
          </p:cNvSpPr>
          <p:nvPr>
            <p:ph type="body" sz="quarter" idx="16"/>
          </p:nvPr>
        </p:nvSpPr>
        <p:spPr>
          <a:xfrm>
            <a:off x="2756567" y="13855"/>
            <a:ext cx="4572000" cy="734653"/>
          </a:xfrm>
        </p:spPr>
        <p:txBody>
          <a:bodyPr/>
          <a:lstStyle/>
          <a:p>
            <a:r>
              <a:rPr lang="en-US" sz="2000" b="1" dirty="0"/>
              <a:t>Artificial Intelligence (AI)</a:t>
            </a:r>
          </a:p>
          <a:p>
            <a:r>
              <a:rPr lang="en-US" sz="2000" b="1" dirty="0"/>
              <a:t>3170716</a:t>
            </a:r>
          </a:p>
        </p:txBody>
      </p:sp>
      <p:pic>
        <p:nvPicPr>
          <p:cNvPr id="6" name="Picture Placeholder 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6667" r="16667"/>
          <a:stretch>
            <a:fillRect/>
          </a:stretch>
        </p:blipFill>
        <p:spPr/>
      </p:pic>
    </p:spTree>
    <p:extLst>
      <p:ext uri="{BB962C8B-B14F-4D97-AF65-F5344CB8AC3E}">
        <p14:creationId xmlns:p14="http://schemas.microsoft.com/office/powerpoint/2010/main" val="1535329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marL="342900" indent="-342900" algn="just">
              <a:buFont typeface="Wingdings" panose="05000000000000000000" pitchFamily="2" charset="2"/>
              <a:buChar char="§"/>
            </a:pPr>
            <a:r>
              <a:rPr lang="en-US" sz="2200" dirty="0">
                <a:solidFill>
                  <a:schemeClr val="bg1"/>
                </a:solidFill>
              </a:rPr>
              <a:t>The </a:t>
            </a:r>
            <a:r>
              <a:rPr lang="en-US" sz="2200" dirty="0">
                <a:solidFill>
                  <a:schemeClr val="accent2">
                    <a:lumMod val="20000"/>
                    <a:lumOff val="80000"/>
                  </a:schemeClr>
                </a:solidFill>
              </a:rPr>
              <a:t>user</a:t>
            </a:r>
            <a:r>
              <a:rPr lang="en-US" sz="2200" dirty="0">
                <a:solidFill>
                  <a:schemeClr val="bg1"/>
                </a:solidFill>
              </a:rPr>
              <a:t> of the expert system interfaces with it through </a:t>
            </a:r>
            <a:r>
              <a:rPr lang="en-US" sz="2200" dirty="0">
                <a:solidFill>
                  <a:schemeClr val="accent2">
                    <a:lumMod val="20000"/>
                    <a:lumOff val="80000"/>
                  </a:schemeClr>
                </a:solidFill>
              </a:rPr>
              <a:t>a user interface</a:t>
            </a:r>
            <a:r>
              <a:rPr lang="en-US" sz="2200" dirty="0">
                <a:solidFill>
                  <a:schemeClr val="bg1"/>
                </a:solidFill>
              </a:rPr>
              <a:t>, which provides access to the </a:t>
            </a:r>
            <a:r>
              <a:rPr lang="en-US" sz="2200" dirty="0">
                <a:solidFill>
                  <a:schemeClr val="accent2">
                    <a:lumMod val="20000"/>
                    <a:lumOff val="80000"/>
                  </a:schemeClr>
                </a:solidFill>
              </a:rPr>
              <a:t>inference engine, the explanation system, and the knowledge-base editor.</a:t>
            </a:r>
          </a:p>
          <a:p>
            <a:pPr marL="342900" indent="-342900" algn="just">
              <a:buFont typeface="Wingdings" panose="05000000000000000000" pitchFamily="2" charset="2"/>
              <a:buChar char="§"/>
            </a:pPr>
            <a:endParaRPr lang="en-US" sz="2200" dirty="0" smtClean="0">
              <a:solidFill>
                <a:schemeClr val="bg1"/>
              </a:solidFill>
            </a:endParaRPr>
          </a:p>
          <a:p>
            <a:pPr marL="342900" indent="-342900" algn="just">
              <a:buFont typeface="Wingdings" panose="05000000000000000000" pitchFamily="2" charset="2"/>
              <a:buChar char="§"/>
            </a:pPr>
            <a:r>
              <a:rPr lang="en-US" sz="2200" dirty="0">
                <a:solidFill>
                  <a:schemeClr val="bg1"/>
                </a:solidFill>
              </a:rPr>
              <a:t>The </a:t>
            </a:r>
            <a:r>
              <a:rPr lang="en-US" sz="2200" dirty="0">
                <a:solidFill>
                  <a:schemeClr val="accent5"/>
                </a:solidFill>
              </a:rPr>
              <a:t>inference engine </a:t>
            </a:r>
            <a:r>
              <a:rPr lang="en-US" sz="2200" dirty="0">
                <a:solidFill>
                  <a:schemeClr val="bg1"/>
                </a:solidFill>
              </a:rPr>
              <a:t>is the part of the system that uses the rules and facts to derive conclusions. </a:t>
            </a:r>
          </a:p>
          <a:p>
            <a:pPr marL="342900" indent="-342900" algn="just">
              <a:buFont typeface="Wingdings" panose="05000000000000000000" pitchFamily="2" charset="2"/>
              <a:buChar char="§"/>
            </a:pPr>
            <a:endParaRPr lang="en-US" sz="2200" dirty="0" smtClean="0">
              <a:solidFill>
                <a:schemeClr val="bg1"/>
              </a:solidFill>
            </a:endParaRPr>
          </a:p>
          <a:p>
            <a:pPr marL="342900" indent="-342900" algn="just">
              <a:buFont typeface="Wingdings" panose="05000000000000000000" pitchFamily="2" charset="2"/>
              <a:buChar char="§"/>
            </a:pPr>
            <a:r>
              <a:rPr lang="en-US" sz="2200" dirty="0">
                <a:solidFill>
                  <a:schemeClr val="bg1"/>
                </a:solidFill>
              </a:rPr>
              <a:t>The inference engine will use forward chaining, backward chaining, or a combination of the two to make inferences from the data that are available to it.. </a:t>
            </a:r>
          </a:p>
          <a:p>
            <a:pPr marL="342900" indent="-342900" algn="just">
              <a:buFont typeface="Wingdings" panose="05000000000000000000" pitchFamily="2" charset="2"/>
              <a:buChar char="§"/>
            </a:pPr>
            <a:endParaRPr lang="en-US" sz="2200" dirty="0" smtClean="0">
              <a:solidFill>
                <a:schemeClr val="bg1"/>
              </a:solidFill>
            </a:endParaRPr>
          </a:p>
          <a:p>
            <a:pPr marL="342900" indent="-342900" algn="just">
              <a:buFont typeface="Wingdings" panose="05000000000000000000" pitchFamily="2" charset="2"/>
              <a:buChar char="§"/>
            </a:pPr>
            <a:r>
              <a:rPr lang="en-US" sz="2200" dirty="0" smtClean="0">
                <a:solidFill>
                  <a:schemeClr val="bg1"/>
                </a:solidFill>
              </a:rPr>
              <a:t>The </a:t>
            </a:r>
            <a:r>
              <a:rPr lang="en-US" sz="2200" dirty="0">
                <a:solidFill>
                  <a:schemeClr val="accent5"/>
                </a:solidFill>
              </a:rPr>
              <a:t>knowledge-base editor </a:t>
            </a:r>
            <a:r>
              <a:rPr lang="en-US" sz="2200" dirty="0">
                <a:solidFill>
                  <a:schemeClr val="bg1"/>
                </a:solidFill>
              </a:rPr>
              <a:t>allows the user to edit the information that is contained in the knowledge base. </a:t>
            </a:r>
          </a:p>
          <a:p>
            <a:pPr marL="342900" indent="-342900" algn="just">
              <a:buFont typeface="Wingdings" panose="05000000000000000000" pitchFamily="2" charset="2"/>
              <a:buChar char="§"/>
            </a:pPr>
            <a:endParaRPr lang="en-US" sz="2200" dirty="0">
              <a:solidFill>
                <a:schemeClr val="bg1"/>
              </a:solidFill>
            </a:endParaRPr>
          </a:p>
          <a:p>
            <a:pPr marL="342900" indent="-342900" algn="just">
              <a:buFont typeface="Wingdings" panose="05000000000000000000" pitchFamily="2" charset="2"/>
              <a:buChar char="§"/>
            </a:pPr>
            <a:endParaRPr lang="en-US" sz="2200" dirty="0" smtClean="0">
              <a:solidFill>
                <a:schemeClr val="bg1"/>
              </a:solidFill>
            </a:endParaRPr>
          </a:p>
          <a:p>
            <a:pPr marL="342900" indent="-342900" algn="just">
              <a:buFont typeface="Wingdings" panose="05000000000000000000" pitchFamily="2" charset="2"/>
              <a:buChar char="§"/>
            </a:pPr>
            <a:endParaRPr lang="en-US" sz="2200" dirty="0" smtClean="0">
              <a:solidFill>
                <a:schemeClr val="bg1"/>
              </a:solidFill>
            </a:endParaRPr>
          </a:p>
          <a:p>
            <a:pPr marL="342900" indent="-342900" algn="just">
              <a:buFont typeface="Wingdings" panose="05000000000000000000" pitchFamily="2" charset="2"/>
              <a:buChar char="§"/>
            </a:pPr>
            <a:endParaRPr lang="en-US" sz="2200" dirty="0">
              <a:solidFill>
                <a:schemeClr val="bg1"/>
              </a:solidFill>
            </a:endParaRPr>
          </a:p>
        </p:txBody>
      </p:sp>
      <p:sp>
        <p:nvSpPr>
          <p:cNvPr id="5" name="TextBox 4"/>
          <p:cNvSpPr txBox="1"/>
          <p:nvPr/>
        </p:nvSpPr>
        <p:spPr>
          <a:xfrm>
            <a:off x="0" y="120032"/>
            <a:ext cx="6096000" cy="590931"/>
          </a:xfrm>
          <a:prstGeom prst="rect">
            <a:avLst/>
          </a:prstGeom>
          <a:noFill/>
        </p:spPr>
        <p:txBody>
          <a:bodyPr wrap="square" lIns="274320" rtlCol="0" anchor="ctr">
            <a:spAutoFit/>
          </a:bodyPr>
          <a:lstStyle/>
          <a:p>
            <a:pPr>
              <a:lnSpc>
                <a:spcPct val="90000"/>
              </a:lnSpc>
              <a:spcBef>
                <a:spcPct val="0"/>
              </a:spcBef>
            </a:pPr>
            <a:r>
              <a:rPr lang="en-US" sz="3600" b="1" dirty="0">
                <a:gradFill flip="none" rotWithShape="1">
                  <a:gsLst>
                    <a:gs pos="10000">
                      <a:srgbClr val="890E4F"/>
                    </a:gs>
                    <a:gs pos="100000">
                      <a:srgbClr val="D81A60"/>
                    </a:gs>
                  </a:gsLst>
                  <a:lin ang="0" scaled="1"/>
                  <a:tileRect/>
                </a:gradFill>
              </a:rPr>
              <a:t>Expert System Shells</a:t>
            </a:r>
          </a:p>
        </p:txBody>
      </p:sp>
      <p:sp>
        <p:nvSpPr>
          <p:cNvPr id="4" name="Rectangle 3"/>
          <p:cNvSpPr/>
          <p:nvPr/>
        </p:nvSpPr>
        <p:spPr>
          <a:xfrm>
            <a:off x="519545" y="2109356"/>
            <a:ext cx="1080655" cy="3356264"/>
          </a:xfrm>
          <a:prstGeom prst="rect">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User Interface</a:t>
            </a:r>
            <a:endParaRPr lang="en-US" sz="2000" dirty="0">
              <a:solidFill>
                <a:srgbClr val="CC3399"/>
              </a:solidFill>
            </a:endParaRPr>
          </a:p>
        </p:txBody>
      </p:sp>
      <p:sp>
        <p:nvSpPr>
          <p:cNvPr id="7" name="Rectangle 6"/>
          <p:cNvSpPr/>
          <p:nvPr/>
        </p:nvSpPr>
        <p:spPr>
          <a:xfrm>
            <a:off x="2206335" y="2213265"/>
            <a:ext cx="1361209" cy="796000"/>
          </a:xfrm>
          <a:prstGeom prst="rect">
            <a:avLst/>
          </a:prstGeom>
          <a:solidFill>
            <a:srgbClr val="E1FBFF"/>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Knowledgebase editor</a:t>
            </a:r>
            <a:endParaRPr lang="en-US" sz="2000" dirty="0">
              <a:solidFill>
                <a:srgbClr val="CC3399"/>
              </a:solidFill>
            </a:endParaRPr>
          </a:p>
        </p:txBody>
      </p:sp>
      <p:sp>
        <p:nvSpPr>
          <p:cNvPr id="8" name="Rectangle 7"/>
          <p:cNvSpPr/>
          <p:nvPr/>
        </p:nvSpPr>
        <p:spPr>
          <a:xfrm>
            <a:off x="2206335" y="3382790"/>
            <a:ext cx="1361209" cy="836468"/>
          </a:xfrm>
          <a:prstGeom prst="rect">
            <a:avLst/>
          </a:prstGeom>
          <a:solidFill>
            <a:srgbClr val="EDF6E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Inference engine</a:t>
            </a:r>
            <a:endParaRPr lang="en-US" sz="2000" dirty="0">
              <a:solidFill>
                <a:srgbClr val="CC3399"/>
              </a:solidFill>
            </a:endParaRPr>
          </a:p>
        </p:txBody>
      </p:sp>
      <p:sp>
        <p:nvSpPr>
          <p:cNvPr id="9" name="Rectangle 8"/>
          <p:cNvSpPr/>
          <p:nvPr/>
        </p:nvSpPr>
        <p:spPr>
          <a:xfrm>
            <a:off x="2206335" y="4603174"/>
            <a:ext cx="1361209" cy="740759"/>
          </a:xfrm>
          <a:prstGeom prst="rect">
            <a:avLst/>
          </a:prstGeom>
          <a:solidFill>
            <a:schemeClr val="accent5">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Explanation system</a:t>
            </a:r>
            <a:endParaRPr lang="en-US" sz="2000" dirty="0">
              <a:solidFill>
                <a:srgbClr val="CC3399"/>
              </a:solidFill>
            </a:endParaRPr>
          </a:p>
        </p:txBody>
      </p:sp>
      <p:sp>
        <p:nvSpPr>
          <p:cNvPr id="14" name="Oval 13"/>
          <p:cNvSpPr/>
          <p:nvPr/>
        </p:nvSpPr>
        <p:spPr>
          <a:xfrm>
            <a:off x="1422564" y="805539"/>
            <a:ext cx="1205346" cy="566713"/>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User </a:t>
            </a:r>
            <a:endParaRPr lang="en-US" sz="2000" dirty="0">
              <a:solidFill>
                <a:srgbClr val="CC3399"/>
              </a:solidFill>
            </a:endParaRPr>
          </a:p>
        </p:txBody>
      </p:sp>
      <p:sp>
        <p:nvSpPr>
          <p:cNvPr id="15" name="Rectangle 14"/>
          <p:cNvSpPr/>
          <p:nvPr/>
        </p:nvSpPr>
        <p:spPr>
          <a:xfrm>
            <a:off x="342902" y="1922727"/>
            <a:ext cx="3408218" cy="4114392"/>
          </a:xfrm>
          <a:prstGeom prst="rect">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42902" y="5575454"/>
            <a:ext cx="893618" cy="461665"/>
          </a:xfrm>
          <a:prstGeom prst="rect">
            <a:avLst/>
          </a:prstGeom>
          <a:noFill/>
        </p:spPr>
        <p:txBody>
          <a:bodyPr wrap="square" rtlCol="0">
            <a:spAutoFit/>
          </a:bodyPr>
          <a:lstStyle/>
          <a:p>
            <a:r>
              <a:rPr lang="en-US" sz="2400" b="1" dirty="0" smtClean="0">
                <a:solidFill>
                  <a:srgbClr val="002060"/>
                </a:solidFill>
              </a:rPr>
              <a:t>Shell </a:t>
            </a:r>
            <a:endParaRPr lang="en-US" sz="2400" b="1" dirty="0">
              <a:solidFill>
                <a:srgbClr val="002060"/>
              </a:solidFill>
            </a:endParaRPr>
          </a:p>
        </p:txBody>
      </p:sp>
      <p:sp>
        <p:nvSpPr>
          <p:cNvPr id="30" name="Left-Right Arrow 29"/>
          <p:cNvSpPr/>
          <p:nvPr/>
        </p:nvSpPr>
        <p:spPr>
          <a:xfrm>
            <a:off x="1600200" y="2467281"/>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Left-Right Arrow 35"/>
          <p:cNvSpPr/>
          <p:nvPr/>
        </p:nvSpPr>
        <p:spPr>
          <a:xfrm>
            <a:off x="1600199" y="3595795"/>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Left-Right Arrow 36"/>
          <p:cNvSpPr/>
          <p:nvPr/>
        </p:nvSpPr>
        <p:spPr>
          <a:xfrm>
            <a:off x="1610048" y="4772121"/>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Magnetic Disk 32"/>
          <p:cNvSpPr/>
          <p:nvPr/>
        </p:nvSpPr>
        <p:spPr>
          <a:xfrm>
            <a:off x="4291445" y="2332832"/>
            <a:ext cx="1174173" cy="1128514"/>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Knowledge Base </a:t>
            </a:r>
            <a:endParaRPr lang="en-IN" dirty="0">
              <a:solidFill>
                <a:schemeClr val="accent6">
                  <a:lumMod val="50000"/>
                </a:schemeClr>
              </a:solidFill>
            </a:endParaRPr>
          </a:p>
        </p:txBody>
      </p:sp>
      <p:sp>
        <p:nvSpPr>
          <p:cNvPr id="41" name="Flowchart: Magnetic Disk 40"/>
          <p:cNvSpPr/>
          <p:nvPr/>
        </p:nvSpPr>
        <p:spPr>
          <a:xfrm>
            <a:off x="4310498" y="4337106"/>
            <a:ext cx="1174173" cy="1128514"/>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Fact Database</a:t>
            </a:r>
            <a:endParaRPr lang="en-IN" dirty="0">
              <a:solidFill>
                <a:schemeClr val="accent6">
                  <a:lumMod val="50000"/>
                </a:schemeClr>
              </a:solidFill>
            </a:endParaRPr>
          </a:p>
        </p:txBody>
      </p:sp>
      <p:sp>
        <p:nvSpPr>
          <p:cNvPr id="35" name="Left-Right Arrow 34"/>
          <p:cNvSpPr/>
          <p:nvPr/>
        </p:nvSpPr>
        <p:spPr>
          <a:xfrm>
            <a:off x="3751120" y="2762640"/>
            <a:ext cx="540325" cy="2688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Left-Right Arrow 44"/>
          <p:cNvSpPr/>
          <p:nvPr/>
        </p:nvSpPr>
        <p:spPr>
          <a:xfrm>
            <a:off x="3770173" y="4772121"/>
            <a:ext cx="540325" cy="2688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Right Arrow 10"/>
          <p:cNvSpPr/>
          <p:nvPr/>
        </p:nvSpPr>
        <p:spPr>
          <a:xfrm rot="16200000">
            <a:off x="1753075" y="1498425"/>
            <a:ext cx="539590" cy="305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577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0" end="0"/>
                                            </p:txEl>
                                          </p:spTgt>
                                        </p:tgtEl>
                                        <p:attrNameLst>
                                          <p:attrName>style.visibility</p:attrName>
                                        </p:attrNameLst>
                                      </p:cBhvr>
                                      <p:to>
                                        <p:strVal val="visible"/>
                                      </p:to>
                                    </p:set>
                                    <p:animEffect transition="in" filter="fade">
                                      <p:cBhvr>
                                        <p:cTn id="54" dur="500"/>
                                        <p:tgtEl>
                                          <p:spTgt spid="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4" end="4"/>
                                            </p:txEl>
                                          </p:spTgt>
                                        </p:tgtEl>
                                        <p:attrNameLst>
                                          <p:attrName>style.visibility</p:attrName>
                                        </p:attrNameLst>
                                      </p:cBhvr>
                                      <p:to>
                                        <p:strVal val="visible"/>
                                      </p:to>
                                    </p:set>
                                    <p:animEffect transition="in" filter="fade">
                                      <p:cBhvr>
                                        <p:cTn id="64" dur="500"/>
                                        <p:tgtEl>
                                          <p:spTgt spid="3">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4" grpId="0" animBg="1"/>
      <p:bldP spid="15" grpId="0" animBg="1"/>
      <p:bldP spid="43" grpId="0"/>
      <p:bldP spid="30" grpId="0" animBg="1"/>
      <p:bldP spid="36" grpId="0" animBg="1"/>
      <p:bldP spid="37" grpId="0" animBg="1"/>
      <p:bldP spid="33" grpId="0" animBg="1"/>
      <p:bldP spid="41" grpId="0" animBg="1"/>
      <p:bldP spid="35" grpId="0" animBg="1"/>
      <p:bldP spid="45"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marL="342900" indent="-342900" algn="just">
              <a:buFont typeface="Wingdings" panose="05000000000000000000" pitchFamily="2" charset="2"/>
              <a:buChar char="§"/>
            </a:pPr>
            <a:r>
              <a:rPr lang="en-US" sz="2200" dirty="0">
                <a:solidFill>
                  <a:schemeClr val="bg1"/>
                </a:solidFill>
              </a:rPr>
              <a:t>The knowledge-base editor is not usually made available to the end user of the system but is used by the knowledge engineer or the expert to provide and update the knowledge that is contained within the system.</a:t>
            </a:r>
          </a:p>
          <a:p>
            <a:pPr marL="342900" indent="-342900" algn="just">
              <a:buFont typeface="Wingdings" panose="05000000000000000000" pitchFamily="2" charset="2"/>
              <a:buChar char="§"/>
            </a:pPr>
            <a:endParaRPr lang="en-US" sz="2200" dirty="0">
              <a:solidFill>
                <a:schemeClr val="bg1"/>
              </a:solidFill>
            </a:endParaRPr>
          </a:p>
          <a:p>
            <a:pPr marL="342900" indent="-342900" algn="just">
              <a:buFont typeface="Wingdings" panose="05000000000000000000" pitchFamily="2" charset="2"/>
              <a:buChar char="§"/>
            </a:pPr>
            <a:r>
              <a:rPr lang="en-US" sz="2200" dirty="0" smtClean="0">
                <a:solidFill>
                  <a:schemeClr val="bg1"/>
                </a:solidFill>
              </a:rPr>
              <a:t>The </a:t>
            </a:r>
            <a:r>
              <a:rPr lang="en-US" sz="2200" b="1" dirty="0">
                <a:solidFill>
                  <a:schemeClr val="accent5"/>
                </a:solidFill>
              </a:rPr>
              <a:t>knowledge base </a:t>
            </a:r>
            <a:r>
              <a:rPr lang="en-US" sz="2200" dirty="0">
                <a:solidFill>
                  <a:schemeClr val="bg1"/>
                </a:solidFill>
              </a:rPr>
              <a:t>contains the specific domain knowledge that is used by an expert to derive conclusions from facts.</a:t>
            </a:r>
          </a:p>
          <a:p>
            <a:pPr marL="342900" indent="-342900" algn="just">
              <a:buFont typeface="Wingdings" panose="05000000000000000000" pitchFamily="2" charset="2"/>
              <a:buChar char="§"/>
            </a:pPr>
            <a:endParaRPr lang="en-US" sz="2200" dirty="0">
              <a:solidFill>
                <a:schemeClr val="bg1"/>
              </a:solidFill>
            </a:endParaRPr>
          </a:p>
          <a:p>
            <a:pPr marL="342900" indent="-342900" algn="just">
              <a:buFont typeface="Wingdings" panose="05000000000000000000" pitchFamily="2" charset="2"/>
              <a:buChar char="§"/>
            </a:pPr>
            <a:r>
              <a:rPr lang="en-US" sz="2200" dirty="0">
                <a:solidFill>
                  <a:schemeClr val="bg1"/>
                </a:solidFill>
              </a:rPr>
              <a:t>In the case of a rule-based expert system, this domain knowledge is expressed in the form of a series of rules.</a:t>
            </a:r>
          </a:p>
          <a:p>
            <a:pPr marL="342900" indent="-342900" algn="just">
              <a:buFont typeface="Wingdings" panose="05000000000000000000" pitchFamily="2" charset="2"/>
              <a:buChar char="§"/>
            </a:pPr>
            <a:endParaRPr lang="en-US" sz="2200" dirty="0">
              <a:solidFill>
                <a:schemeClr val="bg1"/>
              </a:solidFill>
            </a:endParaRPr>
          </a:p>
          <a:p>
            <a:pPr marL="342900" indent="-342900" algn="just">
              <a:buFont typeface="Wingdings" panose="05000000000000000000" pitchFamily="2" charset="2"/>
              <a:buChar char="§"/>
            </a:pPr>
            <a:r>
              <a:rPr lang="en-US" sz="2200" dirty="0">
                <a:solidFill>
                  <a:schemeClr val="bg1"/>
                </a:solidFill>
              </a:rPr>
              <a:t>The </a:t>
            </a:r>
            <a:r>
              <a:rPr lang="en-US" sz="2200" dirty="0">
                <a:solidFill>
                  <a:schemeClr val="accent5"/>
                </a:solidFill>
              </a:rPr>
              <a:t>explanation system </a:t>
            </a:r>
            <a:r>
              <a:rPr lang="en-US" sz="2200" dirty="0">
                <a:solidFill>
                  <a:schemeClr val="bg1"/>
                </a:solidFill>
              </a:rPr>
              <a:t>provides information to the user about how the inference engine arrived at its conclusions. </a:t>
            </a:r>
          </a:p>
          <a:p>
            <a:pPr algn="just"/>
            <a:endParaRPr lang="en-US" sz="2200" dirty="0" smtClean="0">
              <a:solidFill>
                <a:schemeClr val="bg1"/>
              </a:solidFill>
            </a:endParaRPr>
          </a:p>
          <a:p>
            <a:pPr marL="342900" indent="-342900" algn="just">
              <a:buFont typeface="Wingdings" panose="05000000000000000000" pitchFamily="2" charset="2"/>
              <a:buChar char="§"/>
            </a:pPr>
            <a:endParaRPr lang="en-US" sz="2200" dirty="0" smtClean="0">
              <a:solidFill>
                <a:schemeClr val="bg1"/>
              </a:solidFill>
            </a:endParaRPr>
          </a:p>
        </p:txBody>
      </p:sp>
      <p:sp>
        <p:nvSpPr>
          <p:cNvPr id="5" name="TextBox 4"/>
          <p:cNvSpPr txBox="1"/>
          <p:nvPr/>
        </p:nvSpPr>
        <p:spPr>
          <a:xfrm>
            <a:off x="0" y="120032"/>
            <a:ext cx="6096000" cy="590931"/>
          </a:xfrm>
          <a:prstGeom prst="rect">
            <a:avLst/>
          </a:prstGeom>
          <a:noFill/>
        </p:spPr>
        <p:txBody>
          <a:bodyPr wrap="square" lIns="274320" rtlCol="0" anchor="ctr">
            <a:spAutoFit/>
          </a:bodyPr>
          <a:lstStyle/>
          <a:p>
            <a:pPr>
              <a:lnSpc>
                <a:spcPct val="90000"/>
              </a:lnSpc>
              <a:spcBef>
                <a:spcPct val="0"/>
              </a:spcBef>
            </a:pPr>
            <a:r>
              <a:rPr lang="en-US" sz="3600" b="1" dirty="0">
                <a:gradFill flip="none" rotWithShape="1">
                  <a:gsLst>
                    <a:gs pos="10000">
                      <a:srgbClr val="890E4F"/>
                    </a:gs>
                    <a:gs pos="100000">
                      <a:srgbClr val="D81A60"/>
                    </a:gs>
                  </a:gsLst>
                  <a:lin ang="0" scaled="1"/>
                  <a:tileRect/>
                </a:gradFill>
              </a:rPr>
              <a:t>Expert System Shells</a:t>
            </a:r>
          </a:p>
        </p:txBody>
      </p:sp>
      <p:sp>
        <p:nvSpPr>
          <p:cNvPr id="46" name="Rectangle 45"/>
          <p:cNvSpPr/>
          <p:nvPr/>
        </p:nvSpPr>
        <p:spPr>
          <a:xfrm>
            <a:off x="519545" y="2109356"/>
            <a:ext cx="1080655" cy="3356264"/>
          </a:xfrm>
          <a:prstGeom prst="rect">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User Interface</a:t>
            </a:r>
            <a:endParaRPr lang="en-US" sz="2000" dirty="0">
              <a:solidFill>
                <a:srgbClr val="CC3399"/>
              </a:solidFill>
            </a:endParaRPr>
          </a:p>
        </p:txBody>
      </p:sp>
      <p:sp>
        <p:nvSpPr>
          <p:cNvPr id="47" name="Rectangle 46"/>
          <p:cNvSpPr/>
          <p:nvPr/>
        </p:nvSpPr>
        <p:spPr>
          <a:xfrm>
            <a:off x="2206335" y="2213265"/>
            <a:ext cx="1361209" cy="796000"/>
          </a:xfrm>
          <a:prstGeom prst="rect">
            <a:avLst/>
          </a:prstGeom>
          <a:solidFill>
            <a:srgbClr val="E1FBFF"/>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Knowledgebase editor</a:t>
            </a:r>
            <a:endParaRPr lang="en-US" sz="2000" dirty="0">
              <a:solidFill>
                <a:srgbClr val="CC3399"/>
              </a:solidFill>
            </a:endParaRPr>
          </a:p>
        </p:txBody>
      </p:sp>
      <p:sp>
        <p:nvSpPr>
          <p:cNvPr id="48" name="Rectangle 47"/>
          <p:cNvSpPr/>
          <p:nvPr/>
        </p:nvSpPr>
        <p:spPr>
          <a:xfrm>
            <a:off x="2206335" y="3382790"/>
            <a:ext cx="1361209" cy="836468"/>
          </a:xfrm>
          <a:prstGeom prst="rect">
            <a:avLst/>
          </a:prstGeom>
          <a:solidFill>
            <a:srgbClr val="EDF6E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Inference engine</a:t>
            </a:r>
            <a:endParaRPr lang="en-US" sz="2000" dirty="0">
              <a:solidFill>
                <a:srgbClr val="CC3399"/>
              </a:solidFill>
            </a:endParaRPr>
          </a:p>
        </p:txBody>
      </p:sp>
      <p:sp>
        <p:nvSpPr>
          <p:cNvPr id="49" name="Rectangle 48"/>
          <p:cNvSpPr/>
          <p:nvPr/>
        </p:nvSpPr>
        <p:spPr>
          <a:xfrm>
            <a:off x="2206335" y="4603174"/>
            <a:ext cx="1361209" cy="740759"/>
          </a:xfrm>
          <a:prstGeom prst="rect">
            <a:avLst/>
          </a:prstGeom>
          <a:solidFill>
            <a:schemeClr val="accent5">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Explanation system</a:t>
            </a:r>
            <a:endParaRPr lang="en-US" sz="2000" dirty="0">
              <a:solidFill>
                <a:srgbClr val="CC3399"/>
              </a:solidFill>
            </a:endParaRPr>
          </a:p>
        </p:txBody>
      </p:sp>
      <p:sp>
        <p:nvSpPr>
          <p:cNvPr id="50" name="Oval 49"/>
          <p:cNvSpPr/>
          <p:nvPr/>
        </p:nvSpPr>
        <p:spPr>
          <a:xfrm>
            <a:off x="1444336" y="816425"/>
            <a:ext cx="1205346" cy="566713"/>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User </a:t>
            </a:r>
            <a:endParaRPr lang="en-US" sz="2000" dirty="0">
              <a:solidFill>
                <a:srgbClr val="CC3399"/>
              </a:solidFill>
            </a:endParaRPr>
          </a:p>
        </p:txBody>
      </p:sp>
      <p:sp>
        <p:nvSpPr>
          <p:cNvPr id="51" name="Rectangle 50"/>
          <p:cNvSpPr/>
          <p:nvPr/>
        </p:nvSpPr>
        <p:spPr>
          <a:xfrm>
            <a:off x="342902" y="1922727"/>
            <a:ext cx="3408218" cy="4114392"/>
          </a:xfrm>
          <a:prstGeom prst="rect">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42902" y="5575454"/>
            <a:ext cx="893618" cy="461665"/>
          </a:xfrm>
          <a:prstGeom prst="rect">
            <a:avLst/>
          </a:prstGeom>
          <a:noFill/>
        </p:spPr>
        <p:txBody>
          <a:bodyPr wrap="square" rtlCol="0">
            <a:spAutoFit/>
          </a:bodyPr>
          <a:lstStyle/>
          <a:p>
            <a:r>
              <a:rPr lang="en-US" sz="2400" b="1" dirty="0" smtClean="0">
                <a:solidFill>
                  <a:srgbClr val="002060"/>
                </a:solidFill>
              </a:rPr>
              <a:t>Shell </a:t>
            </a:r>
            <a:endParaRPr lang="en-US" sz="2400" b="1" dirty="0">
              <a:solidFill>
                <a:srgbClr val="002060"/>
              </a:solidFill>
            </a:endParaRPr>
          </a:p>
        </p:txBody>
      </p:sp>
      <p:sp>
        <p:nvSpPr>
          <p:cNvPr id="53" name="Left-Right Arrow 52"/>
          <p:cNvSpPr/>
          <p:nvPr/>
        </p:nvSpPr>
        <p:spPr>
          <a:xfrm>
            <a:off x="1600200" y="2467281"/>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Left-Right Arrow 53"/>
          <p:cNvSpPr/>
          <p:nvPr/>
        </p:nvSpPr>
        <p:spPr>
          <a:xfrm>
            <a:off x="1600199" y="3595795"/>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Left-Right Arrow 54"/>
          <p:cNvSpPr/>
          <p:nvPr/>
        </p:nvSpPr>
        <p:spPr>
          <a:xfrm>
            <a:off x="1610048" y="4772121"/>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lowchart: Magnetic Disk 55"/>
          <p:cNvSpPr/>
          <p:nvPr/>
        </p:nvSpPr>
        <p:spPr>
          <a:xfrm>
            <a:off x="4291445" y="2332832"/>
            <a:ext cx="1174173" cy="1128514"/>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Knowledge Base </a:t>
            </a:r>
            <a:endParaRPr lang="en-IN" dirty="0">
              <a:solidFill>
                <a:schemeClr val="accent6">
                  <a:lumMod val="50000"/>
                </a:schemeClr>
              </a:solidFill>
            </a:endParaRPr>
          </a:p>
        </p:txBody>
      </p:sp>
      <p:sp>
        <p:nvSpPr>
          <p:cNvPr id="57" name="Flowchart: Magnetic Disk 56"/>
          <p:cNvSpPr/>
          <p:nvPr/>
        </p:nvSpPr>
        <p:spPr>
          <a:xfrm>
            <a:off x="4310498" y="4337106"/>
            <a:ext cx="1174173" cy="1128514"/>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Fact Database</a:t>
            </a:r>
            <a:endParaRPr lang="en-IN" dirty="0">
              <a:solidFill>
                <a:schemeClr val="accent6">
                  <a:lumMod val="50000"/>
                </a:schemeClr>
              </a:solidFill>
            </a:endParaRPr>
          </a:p>
        </p:txBody>
      </p:sp>
      <p:sp>
        <p:nvSpPr>
          <p:cNvPr id="58" name="Left-Right Arrow 57"/>
          <p:cNvSpPr/>
          <p:nvPr/>
        </p:nvSpPr>
        <p:spPr>
          <a:xfrm>
            <a:off x="3751120" y="2762640"/>
            <a:ext cx="540325" cy="2688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Left-Right Arrow 58"/>
          <p:cNvSpPr/>
          <p:nvPr/>
        </p:nvSpPr>
        <p:spPr>
          <a:xfrm>
            <a:off x="3770173" y="4772121"/>
            <a:ext cx="540325" cy="2688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Left-Right Arrow 59"/>
          <p:cNvSpPr/>
          <p:nvPr/>
        </p:nvSpPr>
        <p:spPr>
          <a:xfrm rot="16200000">
            <a:off x="1753075" y="1498425"/>
            <a:ext cx="539590" cy="305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7686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marL="342900" indent="-342900" algn="just">
              <a:buFont typeface="Wingdings" panose="05000000000000000000" pitchFamily="2" charset="2"/>
              <a:buChar char="§"/>
            </a:pPr>
            <a:r>
              <a:rPr lang="en-US" sz="2200" dirty="0">
                <a:solidFill>
                  <a:schemeClr val="bg1"/>
                </a:solidFill>
              </a:rPr>
              <a:t>This can often be essential, particularly if the advice being given is of a critical nature, such as with a medical diagnosis system. </a:t>
            </a:r>
          </a:p>
          <a:p>
            <a:pPr marL="342900" indent="-342900" algn="just">
              <a:buFont typeface="Wingdings" panose="05000000000000000000" pitchFamily="2" charset="2"/>
              <a:buChar char="§"/>
            </a:pPr>
            <a:endParaRPr lang="en-US" sz="2200" dirty="0">
              <a:solidFill>
                <a:schemeClr val="bg1"/>
              </a:solidFill>
            </a:endParaRPr>
          </a:p>
          <a:p>
            <a:pPr marL="342900" indent="-342900" algn="just">
              <a:buFont typeface="Wingdings" panose="05000000000000000000" pitchFamily="2" charset="2"/>
              <a:buChar char="§"/>
            </a:pPr>
            <a:r>
              <a:rPr lang="en-US" sz="2200" dirty="0" smtClean="0">
                <a:solidFill>
                  <a:schemeClr val="bg1"/>
                </a:solidFill>
              </a:rPr>
              <a:t>If </a:t>
            </a:r>
            <a:r>
              <a:rPr lang="en-US" sz="2200" dirty="0">
                <a:solidFill>
                  <a:schemeClr val="bg1"/>
                </a:solidFill>
              </a:rPr>
              <a:t>the system has used faulty reasoning to arrive at its conclusions, then the user may be able to see this by examining the data given by the explanation system.</a:t>
            </a:r>
          </a:p>
          <a:p>
            <a:pPr marL="342900" indent="-342900" algn="just">
              <a:buFont typeface="Wingdings" panose="05000000000000000000" pitchFamily="2" charset="2"/>
              <a:buChar char="§"/>
            </a:pPr>
            <a:endParaRPr lang="en-US" sz="2200" dirty="0">
              <a:solidFill>
                <a:schemeClr val="bg1"/>
              </a:solidFill>
            </a:endParaRPr>
          </a:p>
          <a:p>
            <a:pPr marL="342900" indent="-342900" algn="just">
              <a:buFont typeface="Wingdings" panose="05000000000000000000" pitchFamily="2" charset="2"/>
              <a:buChar char="§"/>
            </a:pPr>
            <a:r>
              <a:rPr lang="en-US" sz="2200" dirty="0">
                <a:solidFill>
                  <a:schemeClr val="bg1"/>
                </a:solidFill>
              </a:rPr>
              <a:t>The </a:t>
            </a:r>
            <a:r>
              <a:rPr lang="en-US" sz="2200" b="1" dirty="0">
                <a:solidFill>
                  <a:schemeClr val="accent5"/>
                </a:solidFill>
              </a:rPr>
              <a:t>fact database </a:t>
            </a:r>
            <a:r>
              <a:rPr lang="en-US" sz="2200" dirty="0">
                <a:solidFill>
                  <a:schemeClr val="bg1"/>
                </a:solidFill>
              </a:rPr>
              <a:t>contains the case-specific data that are to be used in a particular case to derive a conclusion.</a:t>
            </a:r>
          </a:p>
          <a:p>
            <a:pPr marL="342900" indent="-342900" algn="just">
              <a:buFont typeface="Wingdings" panose="05000000000000000000" pitchFamily="2" charset="2"/>
              <a:buChar char="§"/>
            </a:pPr>
            <a:endParaRPr lang="en-US" sz="2200" dirty="0">
              <a:solidFill>
                <a:schemeClr val="bg1"/>
              </a:solidFill>
            </a:endParaRPr>
          </a:p>
          <a:p>
            <a:pPr marL="342900" indent="-342900" algn="just">
              <a:buFont typeface="Wingdings" panose="05000000000000000000" pitchFamily="2" charset="2"/>
              <a:buChar char="§"/>
            </a:pPr>
            <a:r>
              <a:rPr lang="en-US" sz="2200" dirty="0">
                <a:solidFill>
                  <a:schemeClr val="bg1"/>
                </a:solidFill>
              </a:rPr>
              <a:t>In the case of a medical expert system, this would contain information that had been obtained about the patient’s condition.</a:t>
            </a:r>
          </a:p>
          <a:p>
            <a:pPr marL="342900" indent="-342900" algn="just">
              <a:buFont typeface="Wingdings" panose="05000000000000000000" pitchFamily="2" charset="2"/>
              <a:buChar char="§"/>
            </a:pPr>
            <a:endParaRPr lang="en-US" sz="2200" dirty="0">
              <a:solidFill>
                <a:schemeClr val="bg1"/>
              </a:solidFill>
            </a:endParaRPr>
          </a:p>
        </p:txBody>
      </p:sp>
      <p:sp>
        <p:nvSpPr>
          <p:cNvPr id="5" name="TextBox 4"/>
          <p:cNvSpPr txBox="1"/>
          <p:nvPr/>
        </p:nvSpPr>
        <p:spPr>
          <a:xfrm>
            <a:off x="0" y="120032"/>
            <a:ext cx="6096000" cy="590931"/>
          </a:xfrm>
          <a:prstGeom prst="rect">
            <a:avLst/>
          </a:prstGeom>
          <a:noFill/>
        </p:spPr>
        <p:txBody>
          <a:bodyPr wrap="square" lIns="274320" rtlCol="0" anchor="ctr">
            <a:spAutoFit/>
          </a:bodyPr>
          <a:lstStyle/>
          <a:p>
            <a:pPr>
              <a:lnSpc>
                <a:spcPct val="90000"/>
              </a:lnSpc>
              <a:spcBef>
                <a:spcPct val="0"/>
              </a:spcBef>
            </a:pPr>
            <a:r>
              <a:rPr lang="en-US" sz="3600" b="1" dirty="0">
                <a:gradFill flip="none" rotWithShape="1">
                  <a:gsLst>
                    <a:gs pos="10000">
                      <a:srgbClr val="890E4F"/>
                    </a:gs>
                    <a:gs pos="100000">
                      <a:srgbClr val="D81A60"/>
                    </a:gs>
                  </a:gsLst>
                  <a:lin ang="0" scaled="1"/>
                  <a:tileRect/>
                </a:gradFill>
              </a:rPr>
              <a:t>Expert System Shells</a:t>
            </a:r>
          </a:p>
        </p:txBody>
      </p:sp>
      <p:sp>
        <p:nvSpPr>
          <p:cNvPr id="19" name="Rectangle 18"/>
          <p:cNvSpPr/>
          <p:nvPr/>
        </p:nvSpPr>
        <p:spPr>
          <a:xfrm>
            <a:off x="519545" y="2109356"/>
            <a:ext cx="1080655" cy="3356264"/>
          </a:xfrm>
          <a:prstGeom prst="rect">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User Interface</a:t>
            </a:r>
            <a:endParaRPr lang="en-US" sz="2000" dirty="0">
              <a:solidFill>
                <a:srgbClr val="CC3399"/>
              </a:solidFill>
            </a:endParaRPr>
          </a:p>
        </p:txBody>
      </p:sp>
      <p:sp>
        <p:nvSpPr>
          <p:cNvPr id="20" name="Rectangle 19"/>
          <p:cNvSpPr/>
          <p:nvPr/>
        </p:nvSpPr>
        <p:spPr>
          <a:xfrm>
            <a:off x="2206335" y="2213265"/>
            <a:ext cx="1361209" cy="796000"/>
          </a:xfrm>
          <a:prstGeom prst="rect">
            <a:avLst/>
          </a:prstGeom>
          <a:solidFill>
            <a:srgbClr val="E1FBFF"/>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Knowledgebase editor</a:t>
            </a:r>
            <a:endParaRPr lang="en-US" sz="2000" dirty="0">
              <a:solidFill>
                <a:srgbClr val="CC3399"/>
              </a:solidFill>
            </a:endParaRPr>
          </a:p>
        </p:txBody>
      </p:sp>
      <p:sp>
        <p:nvSpPr>
          <p:cNvPr id="21" name="Rectangle 20"/>
          <p:cNvSpPr/>
          <p:nvPr/>
        </p:nvSpPr>
        <p:spPr>
          <a:xfrm>
            <a:off x="2206335" y="3382790"/>
            <a:ext cx="1361209" cy="836468"/>
          </a:xfrm>
          <a:prstGeom prst="rect">
            <a:avLst/>
          </a:prstGeom>
          <a:solidFill>
            <a:srgbClr val="EDF6E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Inference engine</a:t>
            </a:r>
            <a:endParaRPr lang="en-US" sz="2000" dirty="0">
              <a:solidFill>
                <a:srgbClr val="CC3399"/>
              </a:solidFill>
            </a:endParaRPr>
          </a:p>
        </p:txBody>
      </p:sp>
      <p:sp>
        <p:nvSpPr>
          <p:cNvPr id="22" name="Rectangle 21"/>
          <p:cNvSpPr/>
          <p:nvPr/>
        </p:nvSpPr>
        <p:spPr>
          <a:xfrm>
            <a:off x="2206335" y="4603174"/>
            <a:ext cx="1361209" cy="740759"/>
          </a:xfrm>
          <a:prstGeom prst="rect">
            <a:avLst/>
          </a:prstGeom>
          <a:solidFill>
            <a:schemeClr val="accent5">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Explanation system</a:t>
            </a:r>
            <a:endParaRPr lang="en-US" sz="2000" dirty="0">
              <a:solidFill>
                <a:srgbClr val="CC3399"/>
              </a:solidFill>
            </a:endParaRPr>
          </a:p>
        </p:txBody>
      </p:sp>
      <p:sp>
        <p:nvSpPr>
          <p:cNvPr id="23" name="Oval 22"/>
          <p:cNvSpPr/>
          <p:nvPr/>
        </p:nvSpPr>
        <p:spPr>
          <a:xfrm>
            <a:off x="1444336" y="816425"/>
            <a:ext cx="1205346" cy="566713"/>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User </a:t>
            </a:r>
            <a:endParaRPr lang="en-US" sz="2000" dirty="0">
              <a:solidFill>
                <a:srgbClr val="CC3399"/>
              </a:solidFill>
            </a:endParaRPr>
          </a:p>
        </p:txBody>
      </p:sp>
      <p:sp>
        <p:nvSpPr>
          <p:cNvPr id="24" name="Rectangle 23"/>
          <p:cNvSpPr/>
          <p:nvPr/>
        </p:nvSpPr>
        <p:spPr>
          <a:xfrm>
            <a:off x="342902" y="1922727"/>
            <a:ext cx="3408218" cy="4114392"/>
          </a:xfrm>
          <a:prstGeom prst="rect">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42902" y="5575454"/>
            <a:ext cx="893618" cy="461665"/>
          </a:xfrm>
          <a:prstGeom prst="rect">
            <a:avLst/>
          </a:prstGeom>
          <a:noFill/>
        </p:spPr>
        <p:txBody>
          <a:bodyPr wrap="square" rtlCol="0">
            <a:spAutoFit/>
          </a:bodyPr>
          <a:lstStyle/>
          <a:p>
            <a:r>
              <a:rPr lang="en-US" sz="2400" b="1" dirty="0" smtClean="0">
                <a:solidFill>
                  <a:srgbClr val="002060"/>
                </a:solidFill>
              </a:rPr>
              <a:t>Shell </a:t>
            </a:r>
            <a:endParaRPr lang="en-US" sz="2400" b="1" dirty="0">
              <a:solidFill>
                <a:srgbClr val="002060"/>
              </a:solidFill>
            </a:endParaRPr>
          </a:p>
        </p:txBody>
      </p:sp>
      <p:sp>
        <p:nvSpPr>
          <p:cNvPr id="26" name="Left-Right Arrow 25"/>
          <p:cNvSpPr/>
          <p:nvPr/>
        </p:nvSpPr>
        <p:spPr>
          <a:xfrm>
            <a:off x="1600200" y="2467281"/>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eft-Right Arrow 26"/>
          <p:cNvSpPr/>
          <p:nvPr/>
        </p:nvSpPr>
        <p:spPr>
          <a:xfrm>
            <a:off x="1600199" y="3595795"/>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Left-Right Arrow 27"/>
          <p:cNvSpPr/>
          <p:nvPr/>
        </p:nvSpPr>
        <p:spPr>
          <a:xfrm>
            <a:off x="1610048" y="4772121"/>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Magnetic Disk 28"/>
          <p:cNvSpPr/>
          <p:nvPr/>
        </p:nvSpPr>
        <p:spPr>
          <a:xfrm>
            <a:off x="4291445" y="2332832"/>
            <a:ext cx="1174173" cy="1128514"/>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Knowledge Base </a:t>
            </a:r>
            <a:endParaRPr lang="en-IN" dirty="0">
              <a:solidFill>
                <a:schemeClr val="accent6">
                  <a:lumMod val="50000"/>
                </a:schemeClr>
              </a:solidFill>
            </a:endParaRPr>
          </a:p>
        </p:txBody>
      </p:sp>
      <p:sp>
        <p:nvSpPr>
          <p:cNvPr id="31" name="Flowchart: Magnetic Disk 30"/>
          <p:cNvSpPr/>
          <p:nvPr/>
        </p:nvSpPr>
        <p:spPr>
          <a:xfrm>
            <a:off x="4310498" y="4337106"/>
            <a:ext cx="1174173" cy="1128514"/>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Fact Database</a:t>
            </a:r>
            <a:endParaRPr lang="en-IN" dirty="0">
              <a:solidFill>
                <a:schemeClr val="accent6">
                  <a:lumMod val="50000"/>
                </a:schemeClr>
              </a:solidFill>
            </a:endParaRPr>
          </a:p>
        </p:txBody>
      </p:sp>
      <p:sp>
        <p:nvSpPr>
          <p:cNvPr id="32" name="Left-Right Arrow 31"/>
          <p:cNvSpPr/>
          <p:nvPr/>
        </p:nvSpPr>
        <p:spPr>
          <a:xfrm>
            <a:off x="3751120" y="2762640"/>
            <a:ext cx="540325" cy="2688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Left-Right Arrow 33"/>
          <p:cNvSpPr/>
          <p:nvPr/>
        </p:nvSpPr>
        <p:spPr>
          <a:xfrm>
            <a:off x="3770173" y="4772121"/>
            <a:ext cx="540325" cy="2688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Left-Right Arrow 37"/>
          <p:cNvSpPr/>
          <p:nvPr/>
        </p:nvSpPr>
        <p:spPr>
          <a:xfrm rot="16200000">
            <a:off x="1753075" y="1498425"/>
            <a:ext cx="539590" cy="305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937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B20E2A-F2D8-419C-9FD1-95D26342647C}"/>
              </a:ext>
            </a:extLst>
          </p:cNvPr>
          <p:cNvSpPr/>
          <p:nvPr/>
        </p:nvSpPr>
        <p:spPr>
          <a:xfrm>
            <a:off x="6096000" y="0"/>
            <a:ext cx="6096000" cy="6588000"/>
          </a:xfrm>
          <a:prstGeom prst="rect">
            <a:avLst/>
          </a:prstGeom>
          <a:gradFill flip="none" rotWithShape="1">
            <a:gsLst>
              <a:gs pos="55000">
                <a:srgbClr val="B21266"/>
              </a:gs>
              <a:gs pos="30000">
                <a:srgbClr val="A3115D">
                  <a:lumMod val="100000"/>
                </a:srgbClr>
              </a:gs>
              <a:gs pos="100000">
                <a:srgbClr val="ED6D9B"/>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marL="342900" indent="-342900" algn="just">
              <a:buFont typeface="Wingdings" panose="05000000000000000000" pitchFamily="2" charset="2"/>
              <a:buChar char="§"/>
            </a:pPr>
            <a:r>
              <a:rPr lang="en-US" sz="2200" dirty="0" smtClean="0">
                <a:solidFill>
                  <a:schemeClr val="bg1"/>
                </a:solidFill>
              </a:rPr>
              <a:t>An </a:t>
            </a:r>
            <a:r>
              <a:rPr lang="en-US" sz="2200" b="1" dirty="0">
                <a:solidFill>
                  <a:schemeClr val="accent5"/>
                </a:solidFill>
              </a:rPr>
              <a:t>Expert system shell</a:t>
            </a:r>
            <a:r>
              <a:rPr lang="en-US" sz="2200" dirty="0">
                <a:solidFill>
                  <a:schemeClr val="bg1"/>
                </a:solidFill>
              </a:rPr>
              <a:t> is a software development </a:t>
            </a:r>
            <a:r>
              <a:rPr lang="en-US" sz="2200" dirty="0" smtClean="0">
                <a:solidFill>
                  <a:schemeClr val="bg1"/>
                </a:solidFill>
              </a:rPr>
              <a:t>environment which contains </a:t>
            </a:r>
            <a:r>
              <a:rPr lang="en-US" sz="2200" dirty="0">
                <a:solidFill>
                  <a:schemeClr val="bg1"/>
                </a:solidFill>
              </a:rPr>
              <a:t>the basic components of expert systems. </a:t>
            </a:r>
            <a:endParaRPr lang="en-US" sz="2200" dirty="0" smtClean="0">
              <a:solidFill>
                <a:schemeClr val="bg1"/>
              </a:solidFill>
            </a:endParaRPr>
          </a:p>
          <a:p>
            <a:pPr marL="342900" indent="-342900" algn="just">
              <a:buFont typeface="Wingdings" panose="05000000000000000000" pitchFamily="2" charset="2"/>
              <a:buChar char="§"/>
            </a:pPr>
            <a:endParaRPr lang="en-US" sz="2200" dirty="0" smtClean="0">
              <a:solidFill>
                <a:schemeClr val="bg1"/>
              </a:solidFill>
            </a:endParaRPr>
          </a:p>
          <a:p>
            <a:pPr marL="342900" indent="-342900" algn="just">
              <a:buFont typeface="Wingdings" panose="05000000000000000000" pitchFamily="2" charset="2"/>
              <a:buChar char="§"/>
            </a:pPr>
            <a:r>
              <a:rPr lang="en-US" sz="2200" dirty="0" smtClean="0">
                <a:solidFill>
                  <a:schemeClr val="bg1"/>
                </a:solidFill>
              </a:rPr>
              <a:t>A </a:t>
            </a:r>
            <a:r>
              <a:rPr lang="en-US" sz="2200" dirty="0">
                <a:solidFill>
                  <a:schemeClr val="bg1"/>
                </a:solidFill>
              </a:rPr>
              <a:t>shell is associated with a prescribed method for building applications by configuring and instantiating these components</a:t>
            </a:r>
            <a:r>
              <a:rPr lang="en-US" sz="2200" dirty="0" smtClean="0">
                <a:solidFill>
                  <a:schemeClr val="bg1"/>
                </a:solidFill>
              </a:rPr>
              <a:t>.</a:t>
            </a:r>
          </a:p>
          <a:p>
            <a:pPr marL="342900" indent="-342900" algn="just">
              <a:buFont typeface="Wingdings" panose="05000000000000000000" pitchFamily="2" charset="2"/>
              <a:buChar char="§"/>
            </a:pPr>
            <a:endParaRPr lang="en-US" sz="2200" dirty="0" smtClean="0">
              <a:solidFill>
                <a:schemeClr val="bg1"/>
              </a:solidFill>
            </a:endParaRPr>
          </a:p>
          <a:p>
            <a:pPr marL="342900" indent="-342900" algn="just">
              <a:buFont typeface="Wingdings" panose="05000000000000000000" pitchFamily="2" charset="2"/>
              <a:buChar char="§"/>
            </a:pPr>
            <a:r>
              <a:rPr lang="en-US" sz="2200" dirty="0" smtClean="0">
                <a:solidFill>
                  <a:schemeClr val="bg1"/>
                </a:solidFill>
              </a:rPr>
              <a:t>The </a:t>
            </a:r>
            <a:r>
              <a:rPr lang="en-US" sz="2200" dirty="0">
                <a:solidFill>
                  <a:schemeClr val="bg1"/>
                </a:solidFill>
              </a:rPr>
              <a:t>expert system that </a:t>
            </a:r>
            <a:r>
              <a:rPr lang="en-US" sz="2200" dirty="0" smtClean="0">
                <a:solidFill>
                  <a:schemeClr val="bg1"/>
                </a:solidFill>
              </a:rPr>
              <a:t>does </a:t>
            </a:r>
            <a:r>
              <a:rPr lang="en-US" sz="2200" dirty="0">
                <a:solidFill>
                  <a:schemeClr val="bg1"/>
                </a:solidFill>
              </a:rPr>
              <a:t>not </a:t>
            </a:r>
            <a:r>
              <a:rPr lang="en-US" sz="2200" dirty="0" smtClean="0">
                <a:solidFill>
                  <a:schemeClr val="bg1"/>
                </a:solidFill>
              </a:rPr>
              <a:t>contain domain-specific </a:t>
            </a:r>
            <a:r>
              <a:rPr lang="en-US" sz="2200" dirty="0">
                <a:solidFill>
                  <a:schemeClr val="bg1"/>
                </a:solidFill>
              </a:rPr>
              <a:t>or case-specific information are contained within the </a:t>
            </a:r>
            <a:r>
              <a:rPr lang="en-US" sz="2200" dirty="0" smtClean="0">
                <a:solidFill>
                  <a:schemeClr val="bg1"/>
                </a:solidFill>
              </a:rPr>
              <a:t>expert system </a:t>
            </a:r>
            <a:r>
              <a:rPr lang="en-US" sz="2200" dirty="0">
                <a:solidFill>
                  <a:schemeClr val="bg1"/>
                </a:solidFill>
              </a:rPr>
              <a:t>shell.</a:t>
            </a:r>
          </a:p>
          <a:p>
            <a:pPr marL="342900" indent="-342900" algn="just">
              <a:buFont typeface="Wingdings" panose="05000000000000000000" pitchFamily="2" charset="2"/>
              <a:buChar char="§"/>
            </a:pPr>
            <a:endParaRPr lang="en-US" sz="2200" dirty="0" smtClean="0">
              <a:solidFill>
                <a:schemeClr val="bg1"/>
              </a:solidFill>
            </a:endParaRPr>
          </a:p>
          <a:p>
            <a:pPr marL="342900" indent="-342900" algn="just">
              <a:buFont typeface="Wingdings" panose="05000000000000000000" pitchFamily="2" charset="2"/>
              <a:buChar char="§"/>
            </a:pPr>
            <a:r>
              <a:rPr lang="en-US" sz="2200" dirty="0" smtClean="0">
                <a:solidFill>
                  <a:schemeClr val="bg1"/>
                </a:solidFill>
              </a:rPr>
              <a:t>This </a:t>
            </a:r>
            <a:r>
              <a:rPr lang="en-US" sz="2200" dirty="0">
                <a:solidFill>
                  <a:schemeClr val="bg1"/>
                </a:solidFill>
              </a:rPr>
              <a:t>shell is a general toolkit that can be used to build a number of </a:t>
            </a:r>
            <a:r>
              <a:rPr lang="en-US" sz="2200" dirty="0" smtClean="0">
                <a:solidFill>
                  <a:schemeClr val="bg1"/>
                </a:solidFill>
              </a:rPr>
              <a:t>different expert </a:t>
            </a:r>
            <a:r>
              <a:rPr lang="en-US" sz="2200" dirty="0">
                <a:solidFill>
                  <a:schemeClr val="bg1"/>
                </a:solidFill>
              </a:rPr>
              <a:t>systems, depending on which knowledge base is added to the shell.</a:t>
            </a:r>
          </a:p>
        </p:txBody>
      </p:sp>
      <p:sp>
        <p:nvSpPr>
          <p:cNvPr id="5" name="TextBox 4"/>
          <p:cNvSpPr txBox="1"/>
          <p:nvPr/>
        </p:nvSpPr>
        <p:spPr>
          <a:xfrm>
            <a:off x="0" y="120032"/>
            <a:ext cx="6096000" cy="590931"/>
          </a:xfrm>
          <a:prstGeom prst="rect">
            <a:avLst/>
          </a:prstGeom>
          <a:noFill/>
        </p:spPr>
        <p:txBody>
          <a:bodyPr wrap="square" lIns="274320" rtlCol="0" anchor="ctr">
            <a:spAutoFit/>
          </a:bodyPr>
          <a:lstStyle/>
          <a:p>
            <a:pPr>
              <a:lnSpc>
                <a:spcPct val="90000"/>
              </a:lnSpc>
              <a:spcBef>
                <a:spcPct val="0"/>
              </a:spcBef>
            </a:pPr>
            <a:r>
              <a:rPr lang="en-US" sz="3600" b="1" dirty="0">
                <a:gradFill flip="none" rotWithShape="1">
                  <a:gsLst>
                    <a:gs pos="10000">
                      <a:srgbClr val="890E4F"/>
                    </a:gs>
                    <a:gs pos="100000">
                      <a:srgbClr val="D81A60"/>
                    </a:gs>
                  </a:gsLst>
                  <a:lin ang="0" scaled="1"/>
                  <a:tileRect/>
                </a:gradFill>
              </a:rPr>
              <a:t>Expert System Shells</a:t>
            </a:r>
          </a:p>
        </p:txBody>
      </p:sp>
      <p:sp>
        <p:nvSpPr>
          <p:cNvPr id="19" name="Rectangle 18"/>
          <p:cNvSpPr/>
          <p:nvPr/>
        </p:nvSpPr>
        <p:spPr>
          <a:xfrm>
            <a:off x="519545" y="2109356"/>
            <a:ext cx="1080655" cy="3356264"/>
          </a:xfrm>
          <a:prstGeom prst="rect">
            <a:avLst/>
          </a:prstGeom>
          <a:solidFill>
            <a:schemeClr val="bg1">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User Interface</a:t>
            </a:r>
            <a:endParaRPr lang="en-US" sz="2000" dirty="0">
              <a:solidFill>
                <a:srgbClr val="CC3399"/>
              </a:solidFill>
            </a:endParaRPr>
          </a:p>
        </p:txBody>
      </p:sp>
      <p:sp>
        <p:nvSpPr>
          <p:cNvPr id="20" name="Rectangle 19"/>
          <p:cNvSpPr/>
          <p:nvPr/>
        </p:nvSpPr>
        <p:spPr>
          <a:xfrm>
            <a:off x="2206335" y="2213265"/>
            <a:ext cx="1361209" cy="796000"/>
          </a:xfrm>
          <a:prstGeom prst="rect">
            <a:avLst/>
          </a:prstGeom>
          <a:solidFill>
            <a:srgbClr val="E1FBFF"/>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Knowledgebase editor</a:t>
            </a:r>
            <a:endParaRPr lang="en-US" sz="2000" dirty="0">
              <a:solidFill>
                <a:srgbClr val="CC3399"/>
              </a:solidFill>
            </a:endParaRPr>
          </a:p>
        </p:txBody>
      </p:sp>
      <p:sp>
        <p:nvSpPr>
          <p:cNvPr id="21" name="Rectangle 20"/>
          <p:cNvSpPr/>
          <p:nvPr/>
        </p:nvSpPr>
        <p:spPr>
          <a:xfrm>
            <a:off x="2206335" y="3382790"/>
            <a:ext cx="1361209" cy="836468"/>
          </a:xfrm>
          <a:prstGeom prst="rect">
            <a:avLst/>
          </a:prstGeom>
          <a:solidFill>
            <a:srgbClr val="EDF6E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Inference engine</a:t>
            </a:r>
            <a:endParaRPr lang="en-US" sz="2000" dirty="0">
              <a:solidFill>
                <a:srgbClr val="CC3399"/>
              </a:solidFill>
            </a:endParaRPr>
          </a:p>
        </p:txBody>
      </p:sp>
      <p:sp>
        <p:nvSpPr>
          <p:cNvPr id="22" name="Rectangle 21"/>
          <p:cNvSpPr/>
          <p:nvPr/>
        </p:nvSpPr>
        <p:spPr>
          <a:xfrm>
            <a:off x="2206335" y="4603174"/>
            <a:ext cx="1361209" cy="740759"/>
          </a:xfrm>
          <a:prstGeom prst="rect">
            <a:avLst/>
          </a:prstGeom>
          <a:solidFill>
            <a:schemeClr val="accent5">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Explanation system</a:t>
            </a:r>
            <a:endParaRPr lang="en-US" sz="2000" dirty="0">
              <a:solidFill>
                <a:srgbClr val="CC3399"/>
              </a:solidFill>
            </a:endParaRPr>
          </a:p>
        </p:txBody>
      </p:sp>
      <p:sp>
        <p:nvSpPr>
          <p:cNvPr id="23" name="Oval 22"/>
          <p:cNvSpPr/>
          <p:nvPr/>
        </p:nvSpPr>
        <p:spPr>
          <a:xfrm>
            <a:off x="1444336" y="816425"/>
            <a:ext cx="1205346" cy="566713"/>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C3399"/>
                </a:solidFill>
              </a:rPr>
              <a:t>User </a:t>
            </a:r>
            <a:endParaRPr lang="en-US" sz="2000" dirty="0">
              <a:solidFill>
                <a:srgbClr val="CC3399"/>
              </a:solidFill>
            </a:endParaRPr>
          </a:p>
        </p:txBody>
      </p:sp>
      <p:sp>
        <p:nvSpPr>
          <p:cNvPr id="24" name="Rectangle 23"/>
          <p:cNvSpPr/>
          <p:nvPr/>
        </p:nvSpPr>
        <p:spPr>
          <a:xfrm>
            <a:off x="342902" y="1922727"/>
            <a:ext cx="3408218" cy="4114392"/>
          </a:xfrm>
          <a:prstGeom prst="rect">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42902" y="5575454"/>
            <a:ext cx="893618" cy="461665"/>
          </a:xfrm>
          <a:prstGeom prst="rect">
            <a:avLst/>
          </a:prstGeom>
          <a:noFill/>
        </p:spPr>
        <p:txBody>
          <a:bodyPr wrap="square" rtlCol="0">
            <a:spAutoFit/>
          </a:bodyPr>
          <a:lstStyle/>
          <a:p>
            <a:r>
              <a:rPr lang="en-US" sz="2400" b="1" dirty="0" smtClean="0">
                <a:solidFill>
                  <a:srgbClr val="002060"/>
                </a:solidFill>
              </a:rPr>
              <a:t>Shell </a:t>
            </a:r>
            <a:endParaRPr lang="en-US" sz="2400" b="1" dirty="0">
              <a:solidFill>
                <a:srgbClr val="002060"/>
              </a:solidFill>
            </a:endParaRPr>
          </a:p>
        </p:txBody>
      </p:sp>
      <p:sp>
        <p:nvSpPr>
          <p:cNvPr id="26" name="Left-Right Arrow 25"/>
          <p:cNvSpPr/>
          <p:nvPr/>
        </p:nvSpPr>
        <p:spPr>
          <a:xfrm>
            <a:off x="1600200" y="2467281"/>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eft-Right Arrow 26"/>
          <p:cNvSpPr/>
          <p:nvPr/>
        </p:nvSpPr>
        <p:spPr>
          <a:xfrm>
            <a:off x="1600199" y="3595795"/>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Left-Right Arrow 27"/>
          <p:cNvSpPr/>
          <p:nvPr/>
        </p:nvSpPr>
        <p:spPr>
          <a:xfrm>
            <a:off x="1610048" y="4772121"/>
            <a:ext cx="596287" cy="3508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Magnetic Disk 28"/>
          <p:cNvSpPr/>
          <p:nvPr/>
        </p:nvSpPr>
        <p:spPr>
          <a:xfrm>
            <a:off x="4291445" y="2332832"/>
            <a:ext cx="1174173" cy="1128514"/>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Knowledge Base </a:t>
            </a:r>
            <a:endParaRPr lang="en-IN" dirty="0">
              <a:solidFill>
                <a:schemeClr val="accent6">
                  <a:lumMod val="50000"/>
                </a:schemeClr>
              </a:solidFill>
            </a:endParaRPr>
          </a:p>
        </p:txBody>
      </p:sp>
      <p:sp>
        <p:nvSpPr>
          <p:cNvPr id="31" name="Flowchart: Magnetic Disk 30"/>
          <p:cNvSpPr/>
          <p:nvPr/>
        </p:nvSpPr>
        <p:spPr>
          <a:xfrm>
            <a:off x="4310498" y="4337106"/>
            <a:ext cx="1174173" cy="1128514"/>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6">
                    <a:lumMod val="50000"/>
                  </a:schemeClr>
                </a:solidFill>
              </a:rPr>
              <a:t>Fact Database</a:t>
            </a:r>
            <a:endParaRPr lang="en-IN" dirty="0">
              <a:solidFill>
                <a:schemeClr val="accent6">
                  <a:lumMod val="50000"/>
                </a:schemeClr>
              </a:solidFill>
            </a:endParaRPr>
          </a:p>
        </p:txBody>
      </p:sp>
      <p:sp>
        <p:nvSpPr>
          <p:cNvPr id="32" name="Left-Right Arrow 31"/>
          <p:cNvSpPr/>
          <p:nvPr/>
        </p:nvSpPr>
        <p:spPr>
          <a:xfrm>
            <a:off x="3751120" y="2762640"/>
            <a:ext cx="540325" cy="2688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Left-Right Arrow 33"/>
          <p:cNvSpPr/>
          <p:nvPr/>
        </p:nvSpPr>
        <p:spPr>
          <a:xfrm>
            <a:off x="3770173" y="4772121"/>
            <a:ext cx="540325" cy="2688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Left-Right Arrow 37"/>
          <p:cNvSpPr/>
          <p:nvPr/>
        </p:nvSpPr>
        <p:spPr>
          <a:xfrm rot="16200000">
            <a:off x="1753075" y="1498425"/>
            <a:ext cx="539590" cy="3056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654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Knowledge </a:t>
            </a:r>
            <a:r>
              <a:rPr lang="en-IN" dirty="0" smtClean="0"/>
              <a:t>Engineering</a:t>
            </a:r>
            <a:endParaRPr lang="en-IN" dirty="0"/>
          </a:p>
        </p:txBody>
      </p:sp>
      <p:sp>
        <p:nvSpPr>
          <p:cNvPr id="3" name="Content Placeholder 2"/>
          <p:cNvSpPr>
            <a:spLocks noGrp="1"/>
          </p:cNvSpPr>
          <p:nvPr>
            <p:ph idx="1"/>
          </p:nvPr>
        </p:nvSpPr>
        <p:spPr/>
        <p:txBody>
          <a:bodyPr/>
          <a:lstStyle/>
          <a:p>
            <a:r>
              <a:rPr lang="en-US" dirty="0">
                <a:solidFill>
                  <a:srgbClr val="CC3399"/>
                </a:solidFill>
              </a:rPr>
              <a:t>Knowledge </a:t>
            </a:r>
            <a:r>
              <a:rPr lang="en-US" dirty="0" smtClean="0">
                <a:solidFill>
                  <a:srgbClr val="CC3399"/>
                </a:solidFill>
              </a:rPr>
              <a:t>Engineering </a:t>
            </a:r>
            <a:r>
              <a:rPr lang="en-US" dirty="0"/>
              <a:t>is a vital part of the development of any </a:t>
            </a:r>
            <a:r>
              <a:rPr lang="en-US" dirty="0" smtClean="0"/>
              <a:t>expert system</a:t>
            </a:r>
            <a:r>
              <a:rPr lang="en-US" dirty="0"/>
              <a:t>.</a:t>
            </a:r>
          </a:p>
          <a:p>
            <a:r>
              <a:rPr lang="en-US" dirty="0" smtClean="0"/>
              <a:t>The </a:t>
            </a:r>
            <a:r>
              <a:rPr lang="en-US" dirty="0"/>
              <a:t>knowledge engineer does not need to have expert domain knowledge </a:t>
            </a:r>
            <a:r>
              <a:rPr lang="en-US" dirty="0" smtClean="0"/>
              <a:t>but does </a:t>
            </a:r>
            <a:r>
              <a:rPr lang="en-US" dirty="0"/>
              <a:t>need to know </a:t>
            </a:r>
            <a:r>
              <a:rPr lang="en-US" dirty="0">
                <a:solidFill>
                  <a:srgbClr val="CC3399"/>
                </a:solidFill>
              </a:rPr>
              <a:t>how to convert </a:t>
            </a:r>
            <a:r>
              <a:rPr lang="en-US" dirty="0"/>
              <a:t>such expertise into the rules that the </a:t>
            </a:r>
            <a:r>
              <a:rPr lang="en-US" dirty="0" smtClean="0"/>
              <a:t>system will </a:t>
            </a:r>
            <a:r>
              <a:rPr lang="en-US" dirty="0"/>
              <a:t>use, preferably in an efficient manner.</a:t>
            </a:r>
          </a:p>
          <a:p>
            <a:r>
              <a:rPr lang="en-US" dirty="0" smtClean="0"/>
              <a:t>Hence</a:t>
            </a:r>
            <a:r>
              <a:rPr lang="en-US" dirty="0"/>
              <a:t>, the knowledge engineer’s main task is </a:t>
            </a:r>
            <a:r>
              <a:rPr lang="en-US" dirty="0">
                <a:solidFill>
                  <a:srgbClr val="CC3399"/>
                </a:solidFill>
              </a:rPr>
              <a:t>communicating with the expert</a:t>
            </a:r>
            <a:r>
              <a:rPr lang="en-US" dirty="0" smtClean="0">
                <a:solidFill>
                  <a:srgbClr val="CC3399"/>
                </a:solidFill>
              </a:rPr>
              <a:t>,</a:t>
            </a:r>
            <a:r>
              <a:rPr lang="en-US" dirty="0" smtClean="0"/>
              <a:t> in </a:t>
            </a:r>
            <a:r>
              <a:rPr lang="en-US" dirty="0"/>
              <a:t>order to understand fully how the expert goes about evaluating evidence </a:t>
            </a:r>
            <a:r>
              <a:rPr lang="en-US" dirty="0" smtClean="0"/>
              <a:t>and what </a:t>
            </a:r>
            <a:r>
              <a:rPr lang="en-US" dirty="0"/>
              <a:t>methods he or she uses to derive conclusions.</a:t>
            </a:r>
          </a:p>
          <a:p>
            <a:r>
              <a:rPr lang="en-US" dirty="0" smtClean="0"/>
              <a:t>Having </a:t>
            </a:r>
            <a:r>
              <a:rPr lang="en-US" dirty="0"/>
              <a:t>built up a good understanding of the rules the expert uses </a:t>
            </a:r>
            <a:r>
              <a:rPr lang="en-US" dirty="0">
                <a:solidFill>
                  <a:srgbClr val="CC3399"/>
                </a:solidFill>
              </a:rPr>
              <a:t>to </a:t>
            </a:r>
            <a:r>
              <a:rPr lang="en-US" dirty="0" smtClean="0">
                <a:solidFill>
                  <a:srgbClr val="CC3399"/>
                </a:solidFill>
              </a:rPr>
              <a:t>draw the conclusions</a:t>
            </a:r>
            <a:r>
              <a:rPr lang="en-US" dirty="0">
                <a:solidFill>
                  <a:srgbClr val="CC3399"/>
                </a:solidFill>
              </a:rPr>
              <a:t>, </a:t>
            </a:r>
            <a:r>
              <a:rPr lang="en-US" dirty="0"/>
              <a:t>the knowledge engineer must encode these rules in the </a:t>
            </a:r>
            <a:r>
              <a:rPr lang="en-US" dirty="0" smtClean="0"/>
              <a:t>expert system </a:t>
            </a:r>
            <a:r>
              <a:rPr lang="en-US" dirty="0"/>
              <a:t>shell language that is being used for the task.</a:t>
            </a:r>
          </a:p>
          <a:p>
            <a:r>
              <a:rPr lang="en-US" dirty="0" smtClean="0"/>
              <a:t>In </a:t>
            </a:r>
            <a:r>
              <a:rPr lang="en-US" dirty="0"/>
              <a:t>some cases, the knowledge engineer </a:t>
            </a:r>
            <a:r>
              <a:rPr lang="en-US" dirty="0">
                <a:solidFill>
                  <a:srgbClr val="CC3399"/>
                </a:solidFill>
              </a:rPr>
              <a:t>will have freedom </a:t>
            </a:r>
            <a:r>
              <a:rPr lang="en-US" dirty="0"/>
              <a:t>to choose the </a:t>
            </a:r>
            <a:r>
              <a:rPr lang="en-US" dirty="0" smtClean="0"/>
              <a:t>most appropriate </a:t>
            </a:r>
            <a:r>
              <a:rPr lang="en-US" dirty="0"/>
              <a:t>expert system shell for the task.</a:t>
            </a:r>
          </a:p>
          <a:p>
            <a:r>
              <a:rPr lang="en-US" dirty="0" smtClean="0"/>
              <a:t>In </a:t>
            </a:r>
            <a:r>
              <a:rPr lang="en-US" dirty="0"/>
              <a:t>other cases, this decision will have already been made, and the </a:t>
            </a:r>
            <a:r>
              <a:rPr lang="en-US" dirty="0" smtClean="0"/>
              <a:t>knowledge engineer </a:t>
            </a:r>
            <a:r>
              <a:rPr lang="en-US" dirty="0">
                <a:solidFill>
                  <a:srgbClr val="CC3399"/>
                </a:solidFill>
              </a:rPr>
              <a:t>must work </a:t>
            </a:r>
            <a:r>
              <a:rPr lang="en-US" dirty="0"/>
              <a:t>with what he is given.</a:t>
            </a:r>
            <a:endParaRPr lang="en-IN" dirty="0"/>
          </a:p>
        </p:txBody>
      </p:sp>
    </p:spTree>
    <p:extLst>
      <p:ext uri="{BB962C8B-B14F-4D97-AF65-F5344CB8AC3E}">
        <p14:creationId xmlns:p14="http://schemas.microsoft.com/office/powerpoint/2010/main" val="189420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 Example : MYCIN</a:t>
            </a:r>
            <a:endParaRPr lang="en-IN" dirty="0"/>
          </a:p>
        </p:txBody>
      </p:sp>
      <p:sp>
        <p:nvSpPr>
          <p:cNvPr id="3" name="Content Placeholder 2"/>
          <p:cNvSpPr>
            <a:spLocks noGrp="1"/>
          </p:cNvSpPr>
          <p:nvPr>
            <p:ph idx="1"/>
          </p:nvPr>
        </p:nvSpPr>
        <p:spPr/>
        <p:txBody>
          <a:bodyPr/>
          <a:lstStyle/>
          <a:p>
            <a:r>
              <a:rPr lang="en-US" dirty="0">
                <a:solidFill>
                  <a:srgbClr val="CC3399"/>
                </a:solidFill>
              </a:rPr>
              <a:t>MYCIN</a:t>
            </a:r>
            <a:r>
              <a:rPr lang="en-US" dirty="0"/>
              <a:t> is a well-known medical expert system that was developed </a:t>
            </a:r>
            <a:r>
              <a:rPr lang="en-US" dirty="0" smtClean="0"/>
              <a:t>at Stanford </a:t>
            </a:r>
            <a:r>
              <a:rPr lang="en-US" dirty="0"/>
              <a:t>University in 1984.</a:t>
            </a:r>
          </a:p>
          <a:p>
            <a:r>
              <a:rPr lang="en-US" dirty="0" smtClean="0"/>
              <a:t>MYCIN </a:t>
            </a:r>
            <a:r>
              <a:rPr lang="en-US" dirty="0"/>
              <a:t>was designed </a:t>
            </a:r>
            <a:r>
              <a:rPr lang="en-US" dirty="0">
                <a:solidFill>
                  <a:srgbClr val="CC3399"/>
                </a:solidFill>
              </a:rPr>
              <a:t>to assist doctors </a:t>
            </a:r>
            <a:r>
              <a:rPr lang="en-US" dirty="0"/>
              <a:t>to prescribe antimicrobial drugs for </a:t>
            </a:r>
            <a:r>
              <a:rPr lang="en-US" dirty="0" smtClean="0"/>
              <a:t>blood infections</a:t>
            </a:r>
            <a:r>
              <a:rPr lang="en-US" dirty="0"/>
              <a:t>.</a:t>
            </a:r>
          </a:p>
          <a:p>
            <a:r>
              <a:rPr lang="en-US" dirty="0" smtClean="0"/>
              <a:t>In </a:t>
            </a:r>
            <a:r>
              <a:rPr lang="en-US" dirty="0"/>
              <a:t>this way, experts in antimicrobial drugs are able </a:t>
            </a:r>
            <a:r>
              <a:rPr lang="en-US" dirty="0">
                <a:solidFill>
                  <a:srgbClr val="CC3399"/>
                </a:solidFill>
              </a:rPr>
              <a:t>to provide their expertise </a:t>
            </a:r>
            <a:r>
              <a:rPr lang="en-US" dirty="0"/>
              <a:t>to </a:t>
            </a:r>
            <a:r>
              <a:rPr lang="en-US" dirty="0" smtClean="0"/>
              <a:t>other doctors </a:t>
            </a:r>
            <a:r>
              <a:rPr lang="en-US" dirty="0"/>
              <a:t>who are not so expert in that field. </a:t>
            </a:r>
            <a:endParaRPr lang="en-US" dirty="0" smtClean="0"/>
          </a:p>
          <a:p>
            <a:r>
              <a:rPr lang="en-US" dirty="0" smtClean="0"/>
              <a:t>By </a:t>
            </a:r>
            <a:r>
              <a:rPr lang="en-US" dirty="0"/>
              <a:t>asking the doctor a series of questions</a:t>
            </a:r>
            <a:r>
              <a:rPr lang="en-US" dirty="0" smtClean="0"/>
              <a:t>, MYCIN </a:t>
            </a:r>
            <a:r>
              <a:rPr lang="en-US" dirty="0"/>
              <a:t>is able </a:t>
            </a:r>
            <a:r>
              <a:rPr lang="en-US" dirty="0">
                <a:solidFill>
                  <a:srgbClr val="CC3399"/>
                </a:solidFill>
              </a:rPr>
              <a:t>to recommend </a:t>
            </a:r>
            <a:r>
              <a:rPr lang="en-US" dirty="0"/>
              <a:t>a course of treatment for the patient.</a:t>
            </a:r>
          </a:p>
          <a:p>
            <a:r>
              <a:rPr lang="en-US" dirty="0" smtClean="0"/>
              <a:t>Importantly</a:t>
            </a:r>
            <a:r>
              <a:rPr lang="en-US" dirty="0"/>
              <a:t>, </a:t>
            </a:r>
            <a:r>
              <a:rPr lang="en-US" dirty="0">
                <a:solidFill>
                  <a:srgbClr val="CC3399"/>
                </a:solidFill>
              </a:rPr>
              <a:t>MYCIN is also able to explain </a:t>
            </a:r>
            <a:r>
              <a:rPr lang="en-US" dirty="0"/>
              <a:t>to the doctor which rules </a:t>
            </a:r>
            <a:r>
              <a:rPr lang="en-US" dirty="0" smtClean="0"/>
              <a:t>are fired and therefore </a:t>
            </a:r>
            <a:r>
              <a:rPr lang="en-US" dirty="0"/>
              <a:t>is able to explain why it produced the diagnosis and recommended </a:t>
            </a:r>
            <a:r>
              <a:rPr lang="en-US" dirty="0" smtClean="0"/>
              <a:t>treatment that </a:t>
            </a:r>
            <a:r>
              <a:rPr lang="en-US" dirty="0"/>
              <a:t>it did.</a:t>
            </a:r>
          </a:p>
          <a:p>
            <a:r>
              <a:rPr lang="en-US" dirty="0" smtClean="0"/>
              <a:t>MYCIN </a:t>
            </a:r>
            <a:r>
              <a:rPr lang="en-US" dirty="0"/>
              <a:t>has proved successful: for example, it has been proven to be able to </a:t>
            </a:r>
            <a:r>
              <a:rPr lang="en-US" dirty="0" smtClean="0"/>
              <a:t>provide more </a:t>
            </a:r>
            <a:r>
              <a:rPr lang="en-US" dirty="0"/>
              <a:t>accurate diagnoses of meningitis in patients than most doctors.</a:t>
            </a:r>
          </a:p>
          <a:p>
            <a:r>
              <a:rPr lang="en-US" dirty="0" smtClean="0"/>
              <a:t>MYCIN </a:t>
            </a:r>
            <a:r>
              <a:rPr lang="en-US" dirty="0"/>
              <a:t>was developed using </a:t>
            </a:r>
            <a:r>
              <a:rPr lang="en-US" dirty="0">
                <a:solidFill>
                  <a:srgbClr val="CC3399"/>
                </a:solidFill>
              </a:rPr>
              <a:t>LISP,</a:t>
            </a:r>
            <a:r>
              <a:rPr lang="en-US" dirty="0"/>
              <a:t> and its rules are expressed as LISP expressions</a:t>
            </a:r>
            <a:r>
              <a:rPr lang="en-US" dirty="0" smtClean="0"/>
              <a:t>.</a:t>
            </a:r>
            <a:endParaRPr lang="en-US" dirty="0"/>
          </a:p>
        </p:txBody>
      </p:sp>
    </p:spTree>
    <p:extLst>
      <p:ext uri="{BB962C8B-B14F-4D97-AF65-F5344CB8AC3E}">
        <p14:creationId xmlns:p14="http://schemas.microsoft.com/office/powerpoint/2010/main" val="293943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Expert System Example : MYCIN</a:t>
            </a:r>
            <a:endParaRPr lang="en-IN" dirty="0"/>
          </a:p>
        </p:txBody>
      </p:sp>
      <p:sp>
        <p:nvSpPr>
          <p:cNvPr id="3" name="Content Placeholder 2"/>
          <p:cNvSpPr>
            <a:spLocks noGrp="1"/>
          </p:cNvSpPr>
          <p:nvPr>
            <p:ph idx="1"/>
          </p:nvPr>
        </p:nvSpPr>
        <p:spPr/>
        <p:txBody>
          <a:bodyPr/>
          <a:lstStyle/>
          <a:p>
            <a:r>
              <a:rPr lang="en-US" dirty="0"/>
              <a:t>The following is an example of the </a:t>
            </a:r>
            <a:r>
              <a:rPr lang="en-US" dirty="0">
                <a:solidFill>
                  <a:srgbClr val="CC3399"/>
                </a:solidFill>
              </a:rPr>
              <a:t>kind of rule </a:t>
            </a:r>
            <a:r>
              <a:rPr lang="en-US" dirty="0"/>
              <a:t>used by MYCIN, translated </a:t>
            </a:r>
            <a:r>
              <a:rPr lang="en-US" dirty="0" smtClean="0"/>
              <a:t>into English</a:t>
            </a:r>
            <a:r>
              <a:rPr lang="en-US" dirty="0"/>
              <a:t>:</a:t>
            </a:r>
          </a:p>
          <a:p>
            <a:pPr marL="544512" lvl="1" indent="0">
              <a:buNone/>
            </a:pPr>
            <a:r>
              <a:rPr lang="en-US" dirty="0"/>
              <a:t>IF the infection is primary-bacteria</a:t>
            </a:r>
          </a:p>
          <a:p>
            <a:pPr marL="544512" lvl="1" indent="0">
              <a:buNone/>
            </a:pPr>
            <a:r>
              <a:rPr lang="en-US" dirty="0"/>
              <a:t>AND the site of the culture is one of the sterile sites</a:t>
            </a:r>
          </a:p>
          <a:p>
            <a:pPr marL="544512" lvl="1" indent="0">
              <a:buNone/>
            </a:pPr>
            <a:r>
              <a:rPr lang="en-US" dirty="0"/>
              <a:t>AND the suspected portal of entry is the gastrointestinal tract</a:t>
            </a:r>
          </a:p>
          <a:p>
            <a:pPr marL="544512" lvl="1" indent="0">
              <a:buNone/>
            </a:pPr>
            <a:r>
              <a:rPr lang="en-US" dirty="0"/>
              <a:t>THEN there is suggestive evidence (0.7) that infection is </a:t>
            </a:r>
            <a:r>
              <a:rPr lang="en-US" dirty="0" err="1"/>
              <a:t>bacteroid</a:t>
            </a:r>
            <a:endParaRPr lang="en-IN" dirty="0"/>
          </a:p>
          <a:p>
            <a:r>
              <a:rPr lang="en-US" dirty="0"/>
              <a:t>A common method for building expert systems is to use </a:t>
            </a:r>
            <a:r>
              <a:rPr lang="en-US" dirty="0">
                <a:solidFill>
                  <a:srgbClr val="CC3399"/>
                </a:solidFill>
              </a:rPr>
              <a:t>a rule-based system </a:t>
            </a:r>
            <a:r>
              <a:rPr lang="en-US" dirty="0" smtClean="0"/>
              <a:t>with backward </a:t>
            </a:r>
            <a:r>
              <a:rPr lang="en-US" dirty="0"/>
              <a:t>chaining. </a:t>
            </a:r>
            <a:endParaRPr lang="en-US" dirty="0" smtClean="0"/>
          </a:p>
          <a:p>
            <a:r>
              <a:rPr lang="en-US" dirty="0" smtClean="0"/>
              <a:t>Typically</a:t>
            </a:r>
            <a:r>
              <a:rPr lang="en-US" dirty="0"/>
              <a:t>, </a:t>
            </a:r>
            <a:r>
              <a:rPr lang="en-US" dirty="0">
                <a:solidFill>
                  <a:srgbClr val="CC3399"/>
                </a:solidFill>
              </a:rPr>
              <a:t>a user enters a set of facts </a:t>
            </a:r>
            <a:r>
              <a:rPr lang="en-US" dirty="0"/>
              <a:t>into the system, and </a:t>
            </a:r>
            <a:r>
              <a:rPr lang="en-US" dirty="0" smtClean="0"/>
              <a:t>the system </a:t>
            </a:r>
            <a:r>
              <a:rPr lang="en-US" dirty="0"/>
              <a:t>tries to see if it can prove any of the possible hypotheses using these facts.</a:t>
            </a:r>
          </a:p>
          <a:p>
            <a:r>
              <a:rPr lang="en-US" dirty="0" smtClean="0"/>
              <a:t>In </a:t>
            </a:r>
            <a:r>
              <a:rPr lang="en-US" dirty="0"/>
              <a:t>some cases, </a:t>
            </a:r>
            <a:r>
              <a:rPr lang="en-US" dirty="0">
                <a:solidFill>
                  <a:srgbClr val="CC3399"/>
                </a:solidFill>
              </a:rPr>
              <a:t>it will need additional facts</a:t>
            </a:r>
            <a:r>
              <a:rPr lang="en-US" dirty="0"/>
              <a:t>, in which case the expert system will </a:t>
            </a:r>
            <a:r>
              <a:rPr lang="en-US" dirty="0" smtClean="0"/>
              <a:t>often ask </a:t>
            </a:r>
            <a:r>
              <a:rPr lang="en-US" dirty="0"/>
              <a:t>the user questions, to ascertain facts that could enable further rules to fire</a:t>
            </a:r>
            <a:r>
              <a:rPr lang="en-US" dirty="0" smtClean="0"/>
              <a:t>.</a:t>
            </a:r>
            <a:endParaRPr lang="en-US" dirty="0"/>
          </a:p>
        </p:txBody>
      </p:sp>
    </p:spTree>
    <p:extLst>
      <p:ext uri="{BB962C8B-B14F-4D97-AF65-F5344CB8AC3E}">
        <p14:creationId xmlns:p14="http://schemas.microsoft.com/office/powerpoint/2010/main" val="38310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Expert System Example : MYCIN</a:t>
            </a:r>
            <a:endParaRPr lang="en-IN" dirty="0"/>
          </a:p>
        </p:txBody>
      </p:sp>
      <p:sp>
        <p:nvSpPr>
          <p:cNvPr id="3" name="Content Placeholder 2"/>
          <p:cNvSpPr>
            <a:spLocks noGrp="1"/>
          </p:cNvSpPr>
          <p:nvPr>
            <p:ph idx="1"/>
          </p:nvPr>
        </p:nvSpPr>
        <p:spPr/>
        <p:txBody>
          <a:bodyPr/>
          <a:lstStyle/>
          <a:p>
            <a:r>
              <a:rPr lang="en-US" dirty="0"/>
              <a:t>The algorithm is applied as follows: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Typically</a:t>
            </a:r>
            <a:r>
              <a:rPr lang="en-US" dirty="0"/>
              <a:t>, backward chaining is used </a:t>
            </a:r>
            <a:r>
              <a:rPr lang="en-US" dirty="0">
                <a:solidFill>
                  <a:srgbClr val="CC3399"/>
                </a:solidFill>
              </a:rPr>
              <a:t>in combination with </a:t>
            </a:r>
            <a:r>
              <a:rPr lang="en-US" dirty="0"/>
              <a:t>forward chaining.</a:t>
            </a:r>
          </a:p>
          <a:p>
            <a:r>
              <a:rPr lang="en-US" dirty="0"/>
              <a:t>Whenever </a:t>
            </a:r>
            <a:r>
              <a:rPr lang="en-US" dirty="0">
                <a:solidFill>
                  <a:srgbClr val="CC3399"/>
                </a:solidFill>
              </a:rPr>
              <a:t>a new fact is added </a:t>
            </a:r>
            <a:r>
              <a:rPr lang="en-US" dirty="0"/>
              <a:t>to the database, forward chaining is applied to see </a:t>
            </a:r>
            <a:r>
              <a:rPr lang="en-US" dirty="0" smtClean="0"/>
              <a:t>if any </a:t>
            </a:r>
            <a:r>
              <a:rPr lang="en-US" dirty="0"/>
              <a:t>further facts can be derived.</a:t>
            </a:r>
          </a:p>
          <a:p>
            <a:r>
              <a:rPr lang="en-US" dirty="0" smtClean="0">
                <a:solidFill>
                  <a:srgbClr val="CC3399"/>
                </a:solidFill>
              </a:rPr>
              <a:t>Backward </a:t>
            </a:r>
            <a:r>
              <a:rPr lang="en-US" dirty="0">
                <a:solidFill>
                  <a:srgbClr val="CC3399"/>
                </a:solidFill>
              </a:rPr>
              <a:t>chaining </a:t>
            </a:r>
            <a:r>
              <a:rPr lang="en-US" dirty="0"/>
              <a:t>is then used to try to prove each possible hypothesis.</a:t>
            </a:r>
            <a:endParaRPr lang="en-IN" dirty="0"/>
          </a:p>
        </p:txBody>
      </p:sp>
      <p:sp>
        <p:nvSpPr>
          <p:cNvPr id="4" name="Rounded Rectangle 3"/>
          <p:cNvSpPr/>
          <p:nvPr/>
        </p:nvSpPr>
        <p:spPr>
          <a:xfrm>
            <a:off x="919843" y="1353306"/>
            <a:ext cx="10352314" cy="296832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
            </a:pPr>
            <a:r>
              <a:rPr lang="en-US" sz="2000" dirty="0">
                <a:solidFill>
                  <a:schemeClr val="tx1"/>
                </a:solidFill>
              </a:rPr>
              <a:t>To prove a conclusion, we must prove</a:t>
            </a:r>
            <a:r>
              <a:rPr lang="en-US" sz="2000" dirty="0"/>
              <a:t> </a:t>
            </a:r>
            <a:r>
              <a:rPr lang="en-US" sz="2000" dirty="0">
                <a:solidFill>
                  <a:schemeClr val="tx1"/>
                </a:solidFill>
              </a:rPr>
              <a:t>a set of hypotheses, one of which is the conclusion. For each </a:t>
            </a:r>
            <a:r>
              <a:rPr lang="en-US" sz="2000" dirty="0" smtClean="0">
                <a:solidFill>
                  <a:schemeClr val="tx1"/>
                </a:solidFill>
              </a:rPr>
              <a:t>hypothesis </a:t>
            </a:r>
            <a:r>
              <a:rPr lang="en-US" sz="2000" dirty="0">
                <a:solidFill>
                  <a:schemeClr val="tx1"/>
                </a:solidFill>
              </a:rPr>
              <a:t>H:</a:t>
            </a:r>
            <a:endParaRPr lang="en-IN" sz="2000" dirty="0">
              <a:solidFill>
                <a:schemeClr val="tx1"/>
              </a:solidFill>
            </a:endParaRPr>
          </a:p>
          <a:p>
            <a:pPr marL="800100" lvl="1" indent="-342900">
              <a:buFont typeface="Arial" panose="020B0604020202020204" pitchFamily="34" charset="0"/>
              <a:buChar char="•"/>
            </a:pPr>
            <a:r>
              <a:rPr lang="en-US" sz="2000" dirty="0" smtClean="0">
                <a:solidFill>
                  <a:srgbClr val="CC3399"/>
                </a:solidFill>
              </a:rPr>
              <a:t>If </a:t>
            </a:r>
            <a:r>
              <a:rPr lang="en-US" sz="2000" dirty="0">
                <a:solidFill>
                  <a:srgbClr val="CC3399"/>
                </a:solidFill>
              </a:rPr>
              <a:t>H is in the facts database, it is proved. </a:t>
            </a:r>
          </a:p>
          <a:p>
            <a:pPr marL="800100" lvl="1" indent="-342900">
              <a:buFont typeface="Arial" panose="020B0604020202020204" pitchFamily="34" charset="0"/>
              <a:buChar char="•"/>
            </a:pPr>
            <a:r>
              <a:rPr lang="en-US" sz="2000" dirty="0">
                <a:solidFill>
                  <a:srgbClr val="CC3399"/>
                </a:solidFill>
              </a:rPr>
              <a:t>Otherwise, if H can be determined by asking a question, then enter the user’s answer in the facts database.</a:t>
            </a:r>
          </a:p>
          <a:p>
            <a:pPr marL="800100" lvl="1" indent="-342900">
              <a:buFont typeface="Arial" panose="020B0604020202020204" pitchFamily="34" charset="0"/>
              <a:buChar char="•"/>
            </a:pPr>
            <a:r>
              <a:rPr lang="en-US" sz="2000" smtClean="0">
                <a:solidFill>
                  <a:srgbClr val="CC3399"/>
                </a:solidFill>
              </a:rPr>
              <a:t>Hence</a:t>
            </a:r>
            <a:r>
              <a:rPr lang="en-US" sz="2000" dirty="0">
                <a:solidFill>
                  <a:srgbClr val="CC3399"/>
                </a:solidFill>
              </a:rPr>
              <a:t>, it can be determined whether H is true or false, according to the user’s answer. </a:t>
            </a:r>
          </a:p>
          <a:p>
            <a:pPr marL="800100" lvl="1" indent="-342900">
              <a:buFont typeface="Arial" panose="020B0604020202020204" pitchFamily="34" charset="0"/>
              <a:buChar char="•"/>
            </a:pPr>
            <a:r>
              <a:rPr lang="en-US" sz="2000" dirty="0">
                <a:solidFill>
                  <a:srgbClr val="CC3399"/>
                </a:solidFill>
              </a:rPr>
              <a:t>Otherwise, find a rule whose conclusion is H. </a:t>
            </a:r>
          </a:p>
          <a:p>
            <a:pPr marL="800100" lvl="1" indent="-342900">
              <a:buFont typeface="Arial" panose="020B0604020202020204" pitchFamily="34" charset="0"/>
              <a:buChar char="•"/>
            </a:pPr>
            <a:r>
              <a:rPr lang="en-US" sz="2000" dirty="0">
                <a:solidFill>
                  <a:srgbClr val="CC3399"/>
                </a:solidFill>
              </a:rPr>
              <a:t>Now apply this algorithm to try to prove this rule’s antecedents. </a:t>
            </a:r>
          </a:p>
          <a:p>
            <a:pPr marL="800100" lvl="1" indent="-342900">
              <a:buFont typeface="Arial" panose="020B0604020202020204" pitchFamily="34" charset="0"/>
              <a:buChar char="•"/>
            </a:pPr>
            <a:r>
              <a:rPr lang="en-US" sz="2000" dirty="0">
                <a:solidFill>
                  <a:srgbClr val="CC3399"/>
                </a:solidFill>
              </a:rPr>
              <a:t>If none of the above applies, we have failed to prove H.</a:t>
            </a:r>
            <a:endParaRPr lang="en-IN" sz="2000" dirty="0">
              <a:solidFill>
                <a:srgbClr val="CC3399"/>
              </a:solidFill>
            </a:endParaRPr>
          </a:p>
        </p:txBody>
      </p:sp>
    </p:spTree>
    <p:extLst>
      <p:ext uri="{BB962C8B-B14F-4D97-AF65-F5344CB8AC3E}">
        <p14:creationId xmlns:p14="http://schemas.microsoft.com/office/powerpoint/2010/main" val="318353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Expert Systems</a:t>
            </a:r>
            <a:endParaRPr lang="en-IN" dirty="0"/>
          </a:p>
        </p:txBody>
      </p:sp>
      <p:sp>
        <p:nvSpPr>
          <p:cNvPr id="3" name="Content Placeholder 2"/>
          <p:cNvSpPr>
            <a:spLocks noGrp="1"/>
          </p:cNvSpPr>
          <p:nvPr>
            <p:ph idx="1"/>
          </p:nvPr>
        </p:nvSpPr>
        <p:spPr/>
        <p:txBody>
          <a:bodyPr/>
          <a:lstStyle/>
          <a:p>
            <a:r>
              <a:rPr lang="en-US" dirty="0"/>
              <a:t>The Expert systems have found their way into  most  areas  of  knowledge work. The applications of expert systems technology </a:t>
            </a:r>
            <a:r>
              <a:rPr lang="en-US" dirty="0" smtClean="0"/>
              <a:t>have </a:t>
            </a:r>
            <a:r>
              <a:rPr lang="en-US" dirty="0"/>
              <a:t>widely proliferated </a:t>
            </a:r>
            <a:r>
              <a:rPr lang="en-US" dirty="0" smtClean="0"/>
              <a:t>to </a:t>
            </a:r>
            <a:r>
              <a:rPr lang="en-US" dirty="0" smtClean="0">
                <a:solidFill>
                  <a:srgbClr val="CC3399"/>
                </a:solidFill>
              </a:rPr>
              <a:t>industrial and  </a:t>
            </a:r>
            <a:r>
              <a:rPr lang="en-US" dirty="0">
                <a:solidFill>
                  <a:srgbClr val="CC3399"/>
                </a:solidFill>
              </a:rPr>
              <a:t>commercial  </a:t>
            </a:r>
            <a:r>
              <a:rPr lang="en-US" dirty="0" smtClean="0">
                <a:solidFill>
                  <a:srgbClr val="CC3399"/>
                </a:solidFill>
              </a:rPr>
              <a:t>problems. </a:t>
            </a:r>
          </a:p>
          <a:p>
            <a:pPr lvl="1"/>
            <a:r>
              <a:rPr lang="en-US" b="1" dirty="0" smtClean="0"/>
              <a:t>Diagnosis </a:t>
            </a:r>
            <a:r>
              <a:rPr lang="en-US" b="1" dirty="0"/>
              <a:t>and Troubleshooting of Devices and Systems</a:t>
            </a:r>
            <a:endParaRPr lang="en-IN" b="1" dirty="0"/>
          </a:p>
          <a:p>
            <a:pPr lvl="2"/>
            <a:r>
              <a:rPr lang="en-US" dirty="0"/>
              <a:t>Medical diagnosis was one of the first knowledge areas to which Expert system technology was applied in 1976. However, the diagnosis of engineering systems quickly surpassed medical diagnosis.</a:t>
            </a:r>
            <a:endParaRPr lang="en-IN" dirty="0"/>
          </a:p>
          <a:p>
            <a:pPr lvl="1"/>
            <a:r>
              <a:rPr lang="en-US" b="1" dirty="0" smtClean="0"/>
              <a:t>Planning </a:t>
            </a:r>
            <a:r>
              <a:rPr lang="en-US" b="1" dirty="0"/>
              <a:t>and Scheduling</a:t>
            </a:r>
            <a:endParaRPr lang="en-IN" b="1" dirty="0"/>
          </a:p>
          <a:p>
            <a:pPr lvl="2"/>
            <a:r>
              <a:rPr lang="en-US" dirty="0"/>
              <a:t>The Expert system's commercial potential  in  planning  and  scheduling has been recognized as very large. Examples are airlines scheduling their flights, personnel, and gates; the manufacturing process planning and job scheduling;</a:t>
            </a:r>
            <a:endParaRPr lang="en-IN" dirty="0"/>
          </a:p>
          <a:p>
            <a:pPr lvl="1"/>
            <a:r>
              <a:rPr lang="en-US" b="1" dirty="0" smtClean="0"/>
              <a:t>Configuration </a:t>
            </a:r>
            <a:r>
              <a:rPr lang="en-US" b="1" dirty="0"/>
              <a:t>of Manufactured Objects from sub-assemblies </a:t>
            </a:r>
            <a:endParaRPr lang="en-US" b="1" dirty="0" smtClean="0"/>
          </a:p>
          <a:p>
            <a:pPr lvl="2"/>
            <a:r>
              <a:rPr lang="en-US" dirty="0" smtClean="0"/>
              <a:t>Configuration </a:t>
            </a:r>
            <a:r>
              <a:rPr lang="en-US" dirty="0"/>
              <a:t>problems are synthesized from a given set of elements related by a set of constraints. The Expert systems have been very useful to find solutions. For example, modular home building and manufacturing involving complex engineering design</a:t>
            </a:r>
            <a:r>
              <a:rPr lang="en-US" dirty="0" smtClean="0"/>
              <a:t>.</a:t>
            </a:r>
          </a:p>
          <a:p>
            <a:pPr lvl="1"/>
            <a:r>
              <a:rPr lang="en-US" b="1" dirty="0"/>
              <a:t>Design and Manufacturing</a:t>
            </a:r>
          </a:p>
          <a:p>
            <a:pPr lvl="2"/>
            <a:r>
              <a:rPr lang="en-US" dirty="0"/>
              <a:t>Here the Expert systems assist  in  the  design  of  physical  devices and processes, ranging from high-level conceptual design of abstract entities all the way to factory floor configuration of manufacturing processes.</a:t>
            </a:r>
          </a:p>
          <a:p>
            <a:pPr lvl="2"/>
            <a:endParaRPr lang="en-IN" dirty="0"/>
          </a:p>
          <a:p>
            <a:endParaRPr lang="en-IN" dirty="0"/>
          </a:p>
        </p:txBody>
      </p:sp>
    </p:spTree>
    <p:extLst>
      <p:ext uri="{BB962C8B-B14F-4D97-AF65-F5344CB8AC3E}">
        <p14:creationId xmlns:p14="http://schemas.microsoft.com/office/powerpoint/2010/main" val="35170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Expert Systems</a:t>
            </a:r>
            <a:endParaRPr lang="en-IN" dirty="0"/>
          </a:p>
        </p:txBody>
      </p:sp>
      <p:sp>
        <p:nvSpPr>
          <p:cNvPr id="3" name="Content Placeholder 2"/>
          <p:cNvSpPr>
            <a:spLocks noGrp="1"/>
          </p:cNvSpPr>
          <p:nvPr>
            <p:ph idx="1"/>
          </p:nvPr>
        </p:nvSpPr>
        <p:spPr/>
        <p:txBody>
          <a:bodyPr/>
          <a:lstStyle/>
          <a:p>
            <a:pPr lvl="1"/>
            <a:r>
              <a:rPr lang="en-US" b="1" dirty="0"/>
              <a:t>Knowledge Publishing</a:t>
            </a:r>
          </a:p>
          <a:p>
            <a:pPr lvl="2"/>
            <a:r>
              <a:rPr lang="en-US" dirty="0"/>
              <a:t>This is relatively new, but also potentially explosive area. Here  the primary  function  of  the  Expert  system  is  to  deliver  knowledge  that is  relevant  to  the  user's  problem.  The  two  most  widely  known Expert systems are :  one,  an  advisor  on  appropriate  grammatical usage in a text;  and  the  other, is  a tax  advisor on  tax  strategy, tactics, and individual tax policy.</a:t>
            </a:r>
          </a:p>
          <a:p>
            <a:pPr lvl="1"/>
            <a:r>
              <a:rPr lang="en-US" b="1" dirty="0" smtClean="0"/>
              <a:t>Process </a:t>
            </a:r>
            <a:r>
              <a:rPr lang="en-US" b="1" dirty="0"/>
              <a:t>Monitoring and Control</a:t>
            </a:r>
          </a:p>
          <a:p>
            <a:pPr lvl="2"/>
            <a:r>
              <a:rPr lang="en-US" dirty="0"/>
              <a:t>Here Expert system does analysis of real-time  data  from  physical devices, looking for anomalies, predicting trends, controlling optimality and failure correction. Examples of real-time systems that  actively monitor processes are found in the steel making and oil refining industries.</a:t>
            </a:r>
          </a:p>
          <a:p>
            <a:pPr lvl="1"/>
            <a:r>
              <a:rPr lang="en-US" b="1" dirty="0" smtClean="0"/>
              <a:t>Financial </a:t>
            </a:r>
            <a:r>
              <a:rPr lang="en-US" b="1" dirty="0"/>
              <a:t>Decision Making</a:t>
            </a:r>
          </a:p>
          <a:p>
            <a:pPr lvl="2"/>
            <a:r>
              <a:rPr lang="en-US" dirty="0"/>
              <a:t>The financial services are the vigorous  user  of  expert  system techniques.  Advisory  programs  have  been  created  to  assist  bankers in  determining  whether  to  make  loans  to   businesses   and individuals. Insurance companies to assess  the  risk  presented  by the customer and to determine a price for the insurance. ES are used in typical applications in the financial markets / foreign exchange trading.</a:t>
            </a:r>
          </a:p>
          <a:p>
            <a:pPr lvl="2"/>
            <a:endParaRPr lang="en-US" dirty="0"/>
          </a:p>
          <a:p>
            <a:endParaRPr lang="en-IN" dirty="0"/>
          </a:p>
        </p:txBody>
      </p:sp>
    </p:spTree>
    <p:extLst>
      <p:ext uri="{BB962C8B-B14F-4D97-AF65-F5344CB8AC3E}">
        <p14:creationId xmlns:p14="http://schemas.microsoft.com/office/powerpoint/2010/main" val="417364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p:cNvCxnSpPr>
          <p:nvPr/>
        </p:nvCxnSpPr>
        <p:spPr>
          <a:xfrm>
            <a:off x="1191446" y="-17287"/>
            <a:ext cx="0" cy="548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534989"/>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a:stCxn id="6" idx="4"/>
          </p:cNvCxnSpPr>
          <p:nvPr/>
        </p:nvCxnSpPr>
        <p:spPr>
          <a:xfrm>
            <a:off x="1191446" y="1009551"/>
            <a:ext cx="0" cy="5029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512750" y="530001"/>
            <a:ext cx="8689341" cy="3600986"/>
          </a:xfrm>
          <a:prstGeom prst="rect">
            <a:avLst/>
          </a:prstGeom>
          <a:noFill/>
        </p:spPr>
        <p:txBody>
          <a:bodyPr wrap="square" rtlCol="0">
            <a:spAutoFit/>
          </a:bodyPr>
          <a:lstStyle/>
          <a:p>
            <a:r>
              <a:rPr lang="en-US" sz="2400" b="1" dirty="0">
                <a:solidFill>
                  <a:srgbClr val="AD1457"/>
                </a:solidFill>
              </a:rPr>
              <a:t>Outline</a:t>
            </a:r>
          </a:p>
          <a:p>
            <a:pPr marL="800100" lvl="1" indent="-342900">
              <a:spcBef>
                <a:spcPts val="1200"/>
              </a:spcBef>
              <a:buClr>
                <a:srgbClr val="424242"/>
              </a:buClr>
              <a:buFont typeface="Wingdings" panose="05000000000000000000" pitchFamily="2" charset="2"/>
              <a:buChar char="§"/>
            </a:pPr>
            <a:r>
              <a:rPr lang="en-US" sz="2400" dirty="0" smtClean="0"/>
              <a:t>Introduction </a:t>
            </a:r>
          </a:p>
          <a:p>
            <a:pPr marL="800100" lvl="1" indent="-342900">
              <a:spcBef>
                <a:spcPts val="1200"/>
              </a:spcBef>
              <a:buClr>
                <a:srgbClr val="424242"/>
              </a:buClr>
              <a:buFont typeface="Wingdings" panose="05000000000000000000" pitchFamily="2" charset="2"/>
              <a:buChar char="§"/>
            </a:pPr>
            <a:r>
              <a:rPr lang="en-US" sz="2400" dirty="0" smtClean="0"/>
              <a:t>Representing </a:t>
            </a:r>
            <a:r>
              <a:rPr lang="en-US" sz="2400" dirty="0"/>
              <a:t>and Using Domain </a:t>
            </a:r>
            <a:r>
              <a:rPr lang="en-US" sz="2400" dirty="0" smtClean="0"/>
              <a:t>Knowledge</a:t>
            </a:r>
          </a:p>
          <a:p>
            <a:pPr marL="800100" lvl="1" indent="-342900">
              <a:spcBef>
                <a:spcPts val="1200"/>
              </a:spcBef>
              <a:buClr>
                <a:srgbClr val="424242"/>
              </a:buClr>
              <a:buFont typeface="Wingdings" panose="05000000000000000000" pitchFamily="2" charset="2"/>
              <a:buChar char="§"/>
            </a:pPr>
            <a:r>
              <a:rPr lang="en-US" sz="2400" dirty="0"/>
              <a:t>Features of Expert </a:t>
            </a:r>
            <a:r>
              <a:rPr lang="en-US" sz="2400" dirty="0" smtClean="0"/>
              <a:t>Systems</a:t>
            </a:r>
          </a:p>
          <a:p>
            <a:pPr marL="800100" lvl="1" indent="-342900">
              <a:spcBef>
                <a:spcPts val="1200"/>
              </a:spcBef>
              <a:buClr>
                <a:srgbClr val="424242"/>
              </a:buClr>
              <a:buFont typeface="Wingdings" panose="05000000000000000000" pitchFamily="2" charset="2"/>
              <a:buChar char="§"/>
            </a:pPr>
            <a:r>
              <a:rPr lang="en-US" sz="2400" dirty="0" smtClean="0"/>
              <a:t>Rule </a:t>
            </a:r>
            <a:r>
              <a:rPr lang="en-US" sz="2400" dirty="0"/>
              <a:t>based Expert Systems</a:t>
            </a:r>
            <a:endParaRPr lang="en-US" sz="2400" dirty="0" smtClean="0"/>
          </a:p>
          <a:p>
            <a:pPr marL="800100" lvl="1" indent="-342900">
              <a:spcBef>
                <a:spcPts val="1200"/>
              </a:spcBef>
              <a:buClr>
                <a:srgbClr val="424242"/>
              </a:buClr>
              <a:buFont typeface="Wingdings" panose="05000000000000000000" pitchFamily="2" charset="2"/>
              <a:buChar char="§"/>
            </a:pPr>
            <a:r>
              <a:rPr lang="en-US" sz="2400" dirty="0" smtClean="0"/>
              <a:t>Expert </a:t>
            </a:r>
            <a:r>
              <a:rPr lang="en-US" sz="2400" dirty="0"/>
              <a:t>System </a:t>
            </a:r>
            <a:r>
              <a:rPr lang="en-US" sz="2400" dirty="0" smtClean="0"/>
              <a:t>Architecture</a:t>
            </a:r>
          </a:p>
          <a:p>
            <a:pPr marL="800100" lvl="1" indent="-342900">
              <a:spcBef>
                <a:spcPts val="1200"/>
              </a:spcBef>
              <a:buClr>
                <a:srgbClr val="424242"/>
              </a:buClr>
              <a:buFont typeface="Wingdings" panose="05000000000000000000" pitchFamily="2" charset="2"/>
              <a:buChar char="§"/>
            </a:pPr>
            <a:r>
              <a:rPr lang="en-US" sz="2400" dirty="0" smtClean="0"/>
              <a:t>Applications </a:t>
            </a:r>
            <a:r>
              <a:rPr lang="en-US" sz="2400" dirty="0"/>
              <a:t>of Expert Systems</a:t>
            </a:r>
            <a:endParaRPr lang="en-US" sz="2400" dirty="0" smtClean="0">
              <a:solidFill>
                <a:srgbClr val="424242"/>
              </a:solidFill>
            </a:endParaRPr>
          </a:p>
        </p:txBody>
      </p:sp>
    </p:spTree>
    <p:extLst>
      <p:ext uri="{BB962C8B-B14F-4D97-AF65-F5344CB8AC3E}">
        <p14:creationId xmlns:p14="http://schemas.microsoft.com/office/powerpoint/2010/main" val="27245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962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a:t>An expert system is a computer program that is designed to solve </a:t>
            </a:r>
            <a:r>
              <a:rPr lang="en-US" dirty="0">
                <a:solidFill>
                  <a:srgbClr val="CC3399"/>
                </a:solidFill>
              </a:rPr>
              <a:t>complex problems </a:t>
            </a:r>
            <a:r>
              <a:rPr lang="en-US" dirty="0"/>
              <a:t>and to provide </a:t>
            </a:r>
            <a:r>
              <a:rPr lang="en-US" dirty="0">
                <a:solidFill>
                  <a:srgbClr val="CC3399"/>
                </a:solidFill>
              </a:rPr>
              <a:t>decision-making ability </a:t>
            </a:r>
            <a:r>
              <a:rPr lang="en-US" dirty="0"/>
              <a:t>like a human expert. </a:t>
            </a:r>
            <a:endParaRPr lang="en-US" dirty="0" smtClean="0"/>
          </a:p>
          <a:p>
            <a:r>
              <a:rPr lang="en-US" dirty="0"/>
              <a:t>The concept of expert systems was first developed in the 1970s by </a:t>
            </a:r>
            <a:r>
              <a:rPr lang="en-US" dirty="0">
                <a:solidFill>
                  <a:srgbClr val="CC3399"/>
                </a:solidFill>
              </a:rPr>
              <a:t>Edward </a:t>
            </a:r>
            <a:r>
              <a:rPr lang="en-US" dirty="0" err="1">
                <a:solidFill>
                  <a:srgbClr val="CC3399"/>
                </a:solidFill>
              </a:rPr>
              <a:t>Feigenbaum</a:t>
            </a:r>
            <a:r>
              <a:rPr lang="en-US" dirty="0"/>
              <a:t>, professor and founder of the Knowledge Systems Laboratory at Stanford University. </a:t>
            </a:r>
            <a:endParaRPr lang="en-US" dirty="0" smtClean="0"/>
          </a:p>
          <a:p>
            <a:r>
              <a:rPr lang="en-US" dirty="0" err="1" smtClean="0"/>
              <a:t>Feigenbaum</a:t>
            </a:r>
            <a:r>
              <a:rPr lang="en-US" dirty="0" smtClean="0"/>
              <a:t> </a:t>
            </a:r>
            <a:r>
              <a:rPr lang="en-US" dirty="0"/>
              <a:t>explained that the world was moving from </a:t>
            </a:r>
            <a:r>
              <a:rPr lang="en-US" dirty="0">
                <a:solidFill>
                  <a:srgbClr val="CC3399"/>
                </a:solidFill>
              </a:rPr>
              <a:t>data processing </a:t>
            </a:r>
            <a:r>
              <a:rPr lang="en-US" dirty="0" smtClean="0">
                <a:solidFill>
                  <a:srgbClr val="CC3399"/>
                </a:solidFill>
              </a:rPr>
              <a:t>to knowledge </a:t>
            </a:r>
            <a:r>
              <a:rPr lang="en-US" dirty="0">
                <a:solidFill>
                  <a:srgbClr val="CC3399"/>
                </a:solidFill>
              </a:rPr>
              <a:t>processing</a:t>
            </a:r>
            <a:r>
              <a:rPr lang="en-US" dirty="0" smtClean="0">
                <a:solidFill>
                  <a:srgbClr val="CC3399"/>
                </a:solidFill>
              </a:rPr>
              <a:t>,</a:t>
            </a:r>
            <a:r>
              <a:rPr lang="en-US" dirty="0" smtClean="0"/>
              <a:t> </a:t>
            </a:r>
            <a:r>
              <a:rPr lang="en-US" dirty="0"/>
              <a:t>a transition which was being enabled by new processor technology and computer architectures.</a:t>
            </a:r>
          </a:p>
          <a:p>
            <a:r>
              <a:rPr lang="en-US" dirty="0"/>
              <a:t>An expert system </a:t>
            </a:r>
            <a:r>
              <a:rPr lang="en-US" dirty="0" smtClean="0"/>
              <a:t>solves the most complex issue as an expert by </a:t>
            </a:r>
            <a:r>
              <a:rPr lang="en-US" dirty="0" smtClean="0">
                <a:solidFill>
                  <a:srgbClr val="CC3399"/>
                </a:solidFill>
              </a:rPr>
              <a:t>extracting the knowledge </a:t>
            </a:r>
            <a:r>
              <a:rPr lang="en-US" dirty="0" smtClean="0"/>
              <a:t>stored in its knowledge base.</a:t>
            </a:r>
          </a:p>
          <a:p>
            <a:r>
              <a:rPr lang="en-US" dirty="0" smtClean="0"/>
              <a:t>The knowledge is extracted from </a:t>
            </a:r>
            <a:r>
              <a:rPr lang="en-US" dirty="0"/>
              <a:t>its knowledge base using the </a:t>
            </a:r>
            <a:r>
              <a:rPr lang="en-US" dirty="0">
                <a:solidFill>
                  <a:srgbClr val="CC3399"/>
                </a:solidFill>
              </a:rPr>
              <a:t>reasoning and inference rules </a:t>
            </a:r>
            <a:r>
              <a:rPr lang="en-US" dirty="0"/>
              <a:t>according to the user queries.</a:t>
            </a:r>
          </a:p>
          <a:p>
            <a:r>
              <a:rPr lang="en-US" dirty="0" smtClean="0"/>
              <a:t>It </a:t>
            </a:r>
            <a:r>
              <a:rPr lang="en-US" dirty="0"/>
              <a:t>is called so because it contains </a:t>
            </a:r>
            <a:r>
              <a:rPr lang="en-US" dirty="0">
                <a:solidFill>
                  <a:srgbClr val="CC3399"/>
                </a:solidFill>
              </a:rPr>
              <a:t>the expert knowledge </a:t>
            </a:r>
            <a:r>
              <a:rPr lang="en-US" dirty="0"/>
              <a:t>of a specific domain and can solve any complex problem of that particular domain. These systems are designed for a specific domain, such as medicine, science, </a:t>
            </a:r>
            <a:r>
              <a:rPr lang="en-US" dirty="0" smtClean="0"/>
              <a:t>etc.</a:t>
            </a:r>
          </a:p>
        </p:txBody>
      </p:sp>
    </p:spTree>
    <p:extLst>
      <p:ext uri="{BB962C8B-B14F-4D97-AF65-F5344CB8AC3E}">
        <p14:creationId xmlns:p14="http://schemas.microsoft.com/office/powerpoint/2010/main" val="242181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The </a:t>
            </a:r>
            <a:r>
              <a:rPr lang="en-US" dirty="0">
                <a:solidFill>
                  <a:srgbClr val="CC3399"/>
                </a:solidFill>
              </a:rPr>
              <a:t>performance of an expert system </a:t>
            </a:r>
            <a:r>
              <a:rPr lang="en-US" dirty="0"/>
              <a:t>is based on the expert's knowledge stored in its knowledge base. </a:t>
            </a:r>
          </a:p>
          <a:p>
            <a:r>
              <a:rPr lang="en-US" dirty="0" smtClean="0"/>
              <a:t>The </a:t>
            </a:r>
            <a:r>
              <a:rPr lang="en-US" dirty="0"/>
              <a:t>more knowledge stored in the KB, the more that system improves </a:t>
            </a:r>
            <a:r>
              <a:rPr lang="en-US" dirty="0">
                <a:solidFill>
                  <a:srgbClr val="CC3399"/>
                </a:solidFill>
              </a:rPr>
              <a:t>its performance. </a:t>
            </a:r>
            <a:endParaRPr lang="en-US" dirty="0" smtClean="0">
              <a:solidFill>
                <a:srgbClr val="CC3399"/>
              </a:solidFill>
            </a:endParaRPr>
          </a:p>
          <a:p>
            <a:r>
              <a:rPr lang="en-US" dirty="0" smtClean="0"/>
              <a:t>One of the most common example is, making </a:t>
            </a:r>
            <a:r>
              <a:rPr lang="en-US" dirty="0"/>
              <a:t>of a </a:t>
            </a:r>
            <a:r>
              <a:rPr lang="en-US" dirty="0">
                <a:solidFill>
                  <a:srgbClr val="CC3399"/>
                </a:solidFill>
              </a:rPr>
              <a:t>medical diagnosis expert system </a:t>
            </a:r>
            <a:r>
              <a:rPr lang="en-US" dirty="0" smtClean="0"/>
              <a:t>in which a </a:t>
            </a:r>
            <a:r>
              <a:rPr lang="en-US" dirty="0"/>
              <a:t>medical diagnosis expert system lets the user diagnose his disease without going to a real </a:t>
            </a:r>
            <a:r>
              <a:rPr lang="en-US" dirty="0" smtClean="0"/>
              <a:t>doctor.</a:t>
            </a:r>
          </a:p>
          <a:p>
            <a:r>
              <a:rPr lang="en-US" dirty="0"/>
              <a:t>Typically, an expert system incorporates </a:t>
            </a:r>
            <a:r>
              <a:rPr lang="en-US" dirty="0">
                <a:solidFill>
                  <a:srgbClr val="CC3399"/>
                </a:solidFill>
              </a:rPr>
              <a:t>a knowledge base </a:t>
            </a:r>
            <a:r>
              <a:rPr lang="en-US" dirty="0"/>
              <a:t>containing accumulated experience and </a:t>
            </a:r>
            <a:r>
              <a:rPr lang="en-US" dirty="0">
                <a:solidFill>
                  <a:srgbClr val="CC3399"/>
                </a:solidFill>
              </a:rPr>
              <a:t>an inference or rules engine </a:t>
            </a:r>
            <a:r>
              <a:rPr lang="en-US" dirty="0"/>
              <a:t>-- a set of rules for applying the knowledge base to each particular situation that is described to the program. </a:t>
            </a:r>
            <a:endParaRPr lang="en-US" dirty="0" smtClean="0"/>
          </a:p>
          <a:p>
            <a:r>
              <a:rPr lang="en-US" dirty="0" smtClean="0"/>
              <a:t>The </a:t>
            </a:r>
            <a:r>
              <a:rPr lang="en-US" dirty="0"/>
              <a:t>system's </a:t>
            </a:r>
            <a:r>
              <a:rPr lang="en-US" dirty="0">
                <a:solidFill>
                  <a:srgbClr val="CC3399"/>
                </a:solidFill>
              </a:rPr>
              <a:t>capabilities can be enhanced </a:t>
            </a:r>
            <a:r>
              <a:rPr lang="en-US" dirty="0"/>
              <a:t>with additions to the knowledge base or to the set of rules. </a:t>
            </a:r>
            <a:endParaRPr lang="en-US" dirty="0" smtClean="0"/>
          </a:p>
          <a:p>
            <a:r>
              <a:rPr lang="en-US" dirty="0" smtClean="0"/>
              <a:t>Current </a:t>
            </a:r>
            <a:r>
              <a:rPr lang="en-US" dirty="0"/>
              <a:t>systems may include </a:t>
            </a:r>
            <a:r>
              <a:rPr lang="en-US" dirty="0">
                <a:solidFill>
                  <a:srgbClr val="CC3399"/>
                </a:solidFill>
              </a:rPr>
              <a:t>M</a:t>
            </a:r>
            <a:r>
              <a:rPr lang="en-US" dirty="0" smtClean="0">
                <a:solidFill>
                  <a:srgbClr val="CC3399"/>
                </a:solidFill>
              </a:rPr>
              <a:t>achine </a:t>
            </a:r>
            <a:r>
              <a:rPr lang="en-US" dirty="0">
                <a:solidFill>
                  <a:srgbClr val="CC3399"/>
                </a:solidFill>
              </a:rPr>
              <a:t>L</a:t>
            </a:r>
            <a:r>
              <a:rPr lang="en-US" dirty="0" smtClean="0">
                <a:solidFill>
                  <a:srgbClr val="CC3399"/>
                </a:solidFill>
              </a:rPr>
              <a:t>earning </a:t>
            </a:r>
            <a:r>
              <a:rPr lang="en-US" dirty="0"/>
              <a:t>capabilities that allow them to improve their performance based on experience, just as humans do</a:t>
            </a:r>
            <a:r>
              <a:rPr lang="en-US" dirty="0" smtClean="0"/>
              <a:t>.</a:t>
            </a:r>
            <a:endParaRPr lang="en-US" dirty="0"/>
          </a:p>
        </p:txBody>
      </p:sp>
    </p:spTree>
    <p:extLst>
      <p:ext uri="{BB962C8B-B14F-4D97-AF65-F5344CB8AC3E}">
        <p14:creationId xmlns:p14="http://schemas.microsoft.com/office/powerpoint/2010/main" val="31941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Representing and Using Domain </a:t>
            </a:r>
            <a:r>
              <a:rPr lang="en-US" dirty="0" smtClean="0"/>
              <a:t>Knowledge</a:t>
            </a:r>
            <a:endParaRPr lang="en-US" dirty="0"/>
          </a:p>
        </p:txBody>
      </p:sp>
      <p:sp>
        <p:nvSpPr>
          <p:cNvPr id="3" name="Content Placeholder 2"/>
          <p:cNvSpPr>
            <a:spLocks noGrp="1"/>
          </p:cNvSpPr>
          <p:nvPr>
            <p:ph idx="1"/>
          </p:nvPr>
        </p:nvSpPr>
        <p:spPr/>
        <p:txBody>
          <a:bodyPr/>
          <a:lstStyle/>
          <a:p>
            <a:r>
              <a:rPr lang="en-US" dirty="0"/>
              <a:t>Expert system  is  built  around  a  </a:t>
            </a:r>
            <a:r>
              <a:rPr lang="en-US" dirty="0">
                <a:solidFill>
                  <a:srgbClr val="CC3399"/>
                </a:solidFill>
              </a:rPr>
              <a:t>knowledge  base  module. </a:t>
            </a:r>
          </a:p>
          <a:p>
            <a:r>
              <a:rPr lang="en-US" dirty="0" smtClean="0"/>
              <a:t>It contains </a:t>
            </a:r>
            <a:r>
              <a:rPr lang="en-US" dirty="0"/>
              <a:t>a formal representation of the information provided by </a:t>
            </a:r>
            <a:r>
              <a:rPr lang="en-US" dirty="0">
                <a:solidFill>
                  <a:srgbClr val="CC3399"/>
                </a:solidFill>
              </a:rPr>
              <a:t>the domain expert. </a:t>
            </a:r>
            <a:endParaRPr lang="en-US" dirty="0" smtClean="0">
              <a:solidFill>
                <a:srgbClr val="CC3399"/>
              </a:solidFill>
            </a:endParaRPr>
          </a:p>
          <a:p>
            <a:r>
              <a:rPr lang="en-US" dirty="0" smtClean="0"/>
              <a:t>This </a:t>
            </a:r>
            <a:r>
              <a:rPr lang="en-US" dirty="0"/>
              <a:t>information may be in the form of </a:t>
            </a:r>
            <a:r>
              <a:rPr lang="en-US" dirty="0">
                <a:solidFill>
                  <a:srgbClr val="CC3399"/>
                </a:solidFill>
              </a:rPr>
              <a:t>problem-solving rules, procedures, or data </a:t>
            </a:r>
            <a:r>
              <a:rPr lang="en-US" dirty="0"/>
              <a:t>intrinsic to the domain. </a:t>
            </a:r>
            <a:endParaRPr lang="en-US" dirty="0" smtClean="0"/>
          </a:p>
          <a:p>
            <a:r>
              <a:rPr lang="en-US" dirty="0" smtClean="0">
                <a:solidFill>
                  <a:srgbClr val="CC3399"/>
                </a:solidFill>
              </a:rPr>
              <a:t>To </a:t>
            </a:r>
            <a:r>
              <a:rPr lang="en-US" dirty="0">
                <a:solidFill>
                  <a:srgbClr val="CC3399"/>
                </a:solidFill>
              </a:rPr>
              <a:t>incorporate these information </a:t>
            </a:r>
            <a:r>
              <a:rPr lang="en-US" dirty="0"/>
              <a:t>into the system, it is necessary to make use of one or more knowledge representation methods</a:t>
            </a:r>
            <a:r>
              <a:rPr lang="en-US" dirty="0" smtClean="0"/>
              <a:t>.</a:t>
            </a:r>
            <a:endParaRPr lang="en-US" dirty="0"/>
          </a:p>
          <a:p>
            <a:r>
              <a:rPr lang="en-US" dirty="0" smtClean="0">
                <a:solidFill>
                  <a:srgbClr val="CC3399"/>
                </a:solidFill>
              </a:rPr>
              <a:t>Transferring </a:t>
            </a:r>
            <a:r>
              <a:rPr lang="en-US" dirty="0">
                <a:solidFill>
                  <a:srgbClr val="CC3399"/>
                </a:solidFill>
              </a:rPr>
              <a:t>knowledge</a:t>
            </a:r>
            <a:r>
              <a:rPr lang="en-US" dirty="0"/>
              <a:t> from the human expert to a computer is often the most difficult part of building an expert system.</a:t>
            </a:r>
          </a:p>
          <a:p>
            <a:r>
              <a:rPr lang="en-US" dirty="0" smtClean="0"/>
              <a:t>The </a:t>
            </a:r>
            <a:r>
              <a:rPr lang="en-US" dirty="0"/>
              <a:t>knowledge acquired from the human expert </a:t>
            </a:r>
            <a:r>
              <a:rPr lang="en-US" dirty="0">
                <a:solidFill>
                  <a:srgbClr val="CC3399"/>
                </a:solidFill>
              </a:rPr>
              <a:t>must be encoded </a:t>
            </a:r>
            <a:r>
              <a:rPr lang="en-US" dirty="0"/>
              <a:t>in such a way that it remains a faithful representation of what the expert knows, and it can be manipulated by a computer</a:t>
            </a:r>
            <a:r>
              <a:rPr lang="en-US" dirty="0" smtClean="0"/>
              <a:t>.</a:t>
            </a:r>
          </a:p>
          <a:p>
            <a:r>
              <a:rPr lang="en-US" dirty="0" smtClean="0"/>
              <a:t>Three common methods of knowledge representation evolved over the years are, </a:t>
            </a:r>
            <a:r>
              <a:rPr lang="en-US" dirty="0" smtClean="0">
                <a:solidFill>
                  <a:srgbClr val="CC3399"/>
                </a:solidFill>
              </a:rPr>
              <a:t>IF-THEN rules, Semantic networks and Frames.</a:t>
            </a:r>
          </a:p>
          <a:p>
            <a:endParaRPr lang="en-US" dirty="0"/>
          </a:p>
        </p:txBody>
      </p:sp>
    </p:spTree>
    <p:extLst>
      <p:ext uri="{BB962C8B-B14F-4D97-AF65-F5344CB8AC3E}">
        <p14:creationId xmlns:p14="http://schemas.microsoft.com/office/powerpoint/2010/main" val="40180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a:t>of Expert Systems</a:t>
            </a:r>
            <a:endParaRPr lang="en-IN" dirty="0"/>
          </a:p>
        </p:txBody>
      </p:sp>
      <p:sp>
        <p:nvSpPr>
          <p:cNvPr id="3" name="Content Placeholder 2"/>
          <p:cNvSpPr>
            <a:spLocks noGrp="1"/>
          </p:cNvSpPr>
          <p:nvPr>
            <p:ph idx="1"/>
          </p:nvPr>
        </p:nvSpPr>
        <p:spPr/>
        <p:txBody>
          <a:bodyPr/>
          <a:lstStyle/>
          <a:p>
            <a:r>
              <a:rPr lang="en-US" dirty="0"/>
              <a:t>Expert systems differ from conventional computer system in several important </a:t>
            </a:r>
            <a:r>
              <a:rPr lang="en-US" dirty="0" smtClean="0"/>
              <a:t>ways,</a:t>
            </a:r>
          </a:p>
          <a:p>
            <a:pPr lvl="1">
              <a:spcBef>
                <a:spcPts val="1200"/>
              </a:spcBef>
            </a:pPr>
            <a:r>
              <a:rPr lang="en-US" dirty="0"/>
              <a:t>Expert systems use </a:t>
            </a:r>
            <a:r>
              <a:rPr lang="en-US" dirty="0" smtClean="0">
                <a:solidFill>
                  <a:srgbClr val="CC3399"/>
                </a:solidFill>
              </a:rPr>
              <a:t>knowledge</a:t>
            </a:r>
            <a:r>
              <a:rPr lang="en-US" dirty="0" smtClean="0"/>
              <a:t> </a:t>
            </a:r>
            <a:r>
              <a:rPr lang="en-US" dirty="0"/>
              <a:t>rather than data to control the solution process. </a:t>
            </a:r>
            <a:r>
              <a:rPr lang="en-US" dirty="0" smtClean="0"/>
              <a:t>Much of </a:t>
            </a:r>
            <a:r>
              <a:rPr lang="en-US" dirty="0"/>
              <a:t>the knowledge used </a:t>
            </a:r>
            <a:r>
              <a:rPr lang="en-US" dirty="0" smtClean="0"/>
              <a:t>is </a:t>
            </a:r>
            <a:r>
              <a:rPr lang="en-US" dirty="0">
                <a:solidFill>
                  <a:srgbClr val="CC3399"/>
                </a:solidFill>
              </a:rPr>
              <a:t>heuristic</a:t>
            </a:r>
            <a:r>
              <a:rPr lang="en-US" dirty="0"/>
              <a:t> in nature rather than </a:t>
            </a:r>
            <a:r>
              <a:rPr lang="en-US" dirty="0" smtClean="0"/>
              <a:t>algorithmic.  </a:t>
            </a:r>
          </a:p>
          <a:p>
            <a:pPr lvl="1">
              <a:spcBef>
                <a:spcPts val="1200"/>
              </a:spcBef>
            </a:pPr>
            <a:r>
              <a:rPr lang="en-US" dirty="0" smtClean="0"/>
              <a:t>The </a:t>
            </a:r>
            <a:r>
              <a:rPr lang="en-US" dirty="0"/>
              <a:t>knowledge is encoded and maintained as an entity </a:t>
            </a:r>
            <a:r>
              <a:rPr lang="en-US" dirty="0">
                <a:solidFill>
                  <a:srgbClr val="CC3399"/>
                </a:solidFill>
              </a:rPr>
              <a:t>separate</a:t>
            </a:r>
            <a:r>
              <a:rPr lang="en-US" dirty="0"/>
              <a:t> from the </a:t>
            </a:r>
            <a:r>
              <a:rPr lang="en-US" dirty="0" smtClean="0"/>
              <a:t>control program</a:t>
            </a:r>
            <a:r>
              <a:rPr lang="en-US" dirty="0"/>
              <a:t>. </a:t>
            </a:r>
            <a:endParaRPr lang="en-US" dirty="0" smtClean="0"/>
          </a:p>
          <a:p>
            <a:pPr lvl="1">
              <a:spcBef>
                <a:spcPts val="1200"/>
              </a:spcBef>
            </a:pPr>
            <a:r>
              <a:rPr lang="en-US" dirty="0" smtClean="0"/>
              <a:t>This permits </a:t>
            </a:r>
            <a:r>
              <a:rPr lang="en-US" dirty="0"/>
              <a:t>the incremental addition and modification of the knowledge base </a:t>
            </a:r>
            <a:r>
              <a:rPr lang="en-US" dirty="0" smtClean="0">
                <a:solidFill>
                  <a:srgbClr val="CC3399"/>
                </a:solidFill>
              </a:rPr>
              <a:t>without recompilation</a:t>
            </a:r>
            <a:r>
              <a:rPr lang="en-US" dirty="0" smtClean="0"/>
              <a:t> </a:t>
            </a:r>
            <a:r>
              <a:rPr lang="en-US" dirty="0"/>
              <a:t>of the control programs. </a:t>
            </a:r>
            <a:endParaRPr lang="en-US" dirty="0" smtClean="0"/>
          </a:p>
          <a:p>
            <a:pPr lvl="1">
              <a:spcBef>
                <a:spcPts val="1200"/>
              </a:spcBef>
            </a:pPr>
            <a:r>
              <a:rPr lang="en-US" dirty="0" smtClean="0"/>
              <a:t>Furthermore</a:t>
            </a:r>
            <a:r>
              <a:rPr lang="en-US" dirty="0"/>
              <a:t>, it is possible in some cases </a:t>
            </a:r>
            <a:r>
              <a:rPr lang="en-US" dirty="0">
                <a:solidFill>
                  <a:srgbClr val="CC3399"/>
                </a:solidFill>
              </a:rPr>
              <a:t>to </a:t>
            </a:r>
            <a:r>
              <a:rPr lang="en-US" dirty="0" smtClean="0">
                <a:solidFill>
                  <a:srgbClr val="CC3399"/>
                </a:solidFill>
              </a:rPr>
              <a:t>use different </a:t>
            </a:r>
            <a:r>
              <a:rPr lang="en-US" dirty="0">
                <a:solidFill>
                  <a:srgbClr val="CC3399"/>
                </a:solidFill>
              </a:rPr>
              <a:t>knowledge bases </a:t>
            </a:r>
            <a:r>
              <a:rPr lang="en-US" dirty="0"/>
              <a:t>with the same control programs to produce different types </a:t>
            </a:r>
            <a:r>
              <a:rPr lang="en-US" dirty="0" smtClean="0"/>
              <a:t>of </a:t>
            </a:r>
            <a:r>
              <a:rPr lang="en-US" dirty="0"/>
              <a:t>expert systems. Such systems are known as </a:t>
            </a:r>
            <a:r>
              <a:rPr lang="en-US" dirty="0">
                <a:solidFill>
                  <a:srgbClr val="CC3399"/>
                </a:solidFill>
              </a:rPr>
              <a:t>expert system shells </a:t>
            </a:r>
            <a:r>
              <a:rPr lang="en-US" dirty="0"/>
              <a:t>since they may </a:t>
            </a:r>
            <a:r>
              <a:rPr lang="en-US" dirty="0" smtClean="0"/>
              <a:t>be loaded </a:t>
            </a:r>
            <a:r>
              <a:rPr lang="en-US" dirty="0"/>
              <a:t>with different knowledge </a:t>
            </a:r>
            <a:r>
              <a:rPr lang="en-US" dirty="0" smtClean="0"/>
              <a:t>bases.</a:t>
            </a:r>
          </a:p>
          <a:p>
            <a:pPr lvl="1">
              <a:spcBef>
                <a:spcPts val="1200"/>
              </a:spcBef>
            </a:pPr>
            <a:r>
              <a:rPr lang="en-US" dirty="0" smtClean="0"/>
              <a:t>Expert </a:t>
            </a:r>
            <a:r>
              <a:rPr lang="en-US" dirty="0"/>
              <a:t>systems are </a:t>
            </a:r>
            <a:r>
              <a:rPr lang="en-US" dirty="0">
                <a:solidFill>
                  <a:srgbClr val="CC3399"/>
                </a:solidFill>
              </a:rPr>
              <a:t>capable of </a:t>
            </a:r>
            <a:r>
              <a:rPr lang="en-US" dirty="0"/>
              <a:t>explaining how a particular conclusion was reached</a:t>
            </a:r>
            <a:r>
              <a:rPr lang="en-US" dirty="0" smtClean="0"/>
              <a:t>, and </a:t>
            </a:r>
            <a:r>
              <a:rPr lang="en-US" dirty="0"/>
              <a:t>why requested information is needed during a consultation. </a:t>
            </a:r>
            <a:endParaRPr lang="en-US" dirty="0" smtClean="0"/>
          </a:p>
          <a:p>
            <a:pPr lvl="1">
              <a:spcBef>
                <a:spcPts val="1200"/>
              </a:spcBef>
            </a:pPr>
            <a:r>
              <a:rPr lang="en-US" dirty="0" smtClean="0"/>
              <a:t>This </a:t>
            </a:r>
            <a:r>
              <a:rPr lang="en-US" dirty="0"/>
              <a:t>is important as </a:t>
            </a:r>
            <a:r>
              <a:rPr lang="en-US" dirty="0" smtClean="0"/>
              <a:t>it gives </a:t>
            </a:r>
            <a:r>
              <a:rPr lang="en-US" dirty="0"/>
              <a:t>the user a chance to assess and understand the </a:t>
            </a:r>
            <a:r>
              <a:rPr lang="en-US" dirty="0" smtClean="0">
                <a:solidFill>
                  <a:srgbClr val="CC3399"/>
                </a:solidFill>
              </a:rPr>
              <a:t>systems’ </a:t>
            </a:r>
            <a:r>
              <a:rPr lang="en-US" dirty="0">
                <a:solidFill>
                  <a:srgbClr val="CC3399"/>
                </a:solidFill>
              </a:rPr>
              <a:t>reasoning ability</a:t>
            </a:r>
            <a:r>
              <a:rPr lang="en-US" dirty="0"/>
              <a:t>, </a:t>
            </a:r>
            <a:r>
              <a:rPr lang="en-US" dirty="0" smtClean="0"/>
              <a:t>thereby improving </a:t>
            </a:r>
            <a:r>
              <a:rPr lang="en-US" dirty="0"/>
              <a:t>the user’s confidence in the </a:t>
            </a:r>
            <a:r>
              <a:rPr lang="en-US" dirty="0" smtClean="0"/>
              <a:t>system.</a:t>
            </a:r>
          </a:p>
        </p:txBody>
      </p:sp>
    </p:spTree>
    <p:extLst>
      <p:ext uri="{BB962C8B-B14F-4D97-AF65-F5344CB8AC3E}">
        <p14:creationId xmlns:p14="http://schemas.microsoft.com/office/powerpoint/2010/main" val="187442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a:t>of Expert Systems</a:t>
            </a:r>
            <a:endParaRPr lang="en-IN" dirty="0"/>
          </a:p>
        </p:txBody>
      </p:sp>
      <p:sp>
        <p:nvSpPr>
          <p:cNvPr id="3" name="Content Placeholder 2"/>
          <p:cNvSpPr>
            <a:spLocks noGrp="1"/>
          </p:cNvSpPr>
          <p:nvPr>
            <p:ph idx="1"/>
          </p:nvPr>
        </p:nvSpPr>
        <p:spPr/>
        <p:txBody>
          <a:bodyPr/>
          <a:lstStyle/>
          <a:p>
            <a:r>
              <a:rPr lang="en-US" dirty="0"/>
              <a:t>Expert systems differ from conventional computer system in several important </a:t>
            </a:r>
            <a:r>
              <a:rPr lang="en-US" dirty="0" smtClean="0"/>
              <a:t>ways,</a:t>
            </a:r>
          </a:p>
          <a:p>
            <a:pPr lvl="1">
              <a:spcBef>
                <a:spcPts val="1200"/>
              </a:spcBef>
            </a:pPr>
            <a:r>
              <a:rPr lang="en-US" dirty="0" smtClean="0"/>
              <a:t>Expert </a:t>
            </a:r>
            <a:r>
              <a:rPr lang="en-US" dirty="0"/>
              <a:t>systems use </a:t>
            </a:r>
            <a:r>
              <a:rPr lang="en-US" dirty="0">
                <a:solidFill>
                  <a:srgbClr val="CC3399"/>
                </a:solidFill>
              </a:rPr>
              <a:t>symbolic representations </a:t>
            </a:r>
            <a:r>
              <a:rPr lang="en-US" dirty="0"/>
              <a:t>for knowledge and perform </a:t>
            </a:r>
            <a:r>
              <a:rPr lang="en-US" dirty="0" smtClean="0"/>
              <a:t>their inference </a:t>
            </a:r>
            <a:r>
              <a:rPr lang="en-US" dirty="0"/>
              <a:t>through symbolic computations that closely resemble manipulations </a:t>
            </a:r>
            <a:r>
              <a:rPr lang="en-US" dirty="0" smtClean="0"/>
              <a:t>of natural language. </a:t>
            </a:r>
          </a:p>
          <a:p>
            <a:pPr lvl="1">
              <a:spcBef>
                <a:spcPts val="1200"/>
              </a:spcBef>
            </a:pPr>
            <a:r>
              <a:rPr lang="en-US" dirty="0" smtClean="0"/>
              <a:t>Expert </a:t>
            </a:r>
            <a:r>
              <a:rPr lang="en-US" dirty="0"/>
              <a:t>systems </a:t>
            </a:r>
            <a:r>
              <a:rPr lang="en-US" dirty="0">
                <a:solidFill>
                  <a:srgbClr val="CC3399"/>
                </a:solidFill>
              </a:rPr>
              <a:t>often reason with </a:t>
            </a:r>
            <a:r>
              <a:rPr lang="en-US" dirty="0" smtClean="0">
                <a:solidFill>
                  <a:srgbClr val="CC3399"/>
                </a:solidFill>
              </a:rPr>
              <a:t>meta knowledge</a:t>
            </a:r>
            <a:r>
              <a:rPr lang="en-US" dirty="0"/>
              <a:t>, that is, they reason with </a:t>
            </a:r>
            <a:r>
              <a:rPr lang="en-US" dirty="0" smtClean="0"/>
              <a:t>knowledge about </a:t>
            </a:r>
            <a:r>
              <a:rPr lang="en-US" dirty="0"/>
              <a:t>themselves, and their own knowledge limits and </a:t>
            </a:r>
            <a:r>
              <a:rPr lang="en-US" dirty="0" smtClean="0"/>
              <a:t>capabilities.</a:t>
            </a:r>
            <a:endParaRPr lang="en-IN" dirty="0"/>
          </a:p>
        </p:txBody>
      </p:sp>
    </p:spTree>
    <p:extLst>
      <p:ext uri="{BB962C8B-B14F-4D97-AF65-F5344CB8AC3E}">
        <p14:creationId xmlns:p14="http://schemas.microsoft.com/office/powerpoint/2010/main" val="246433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Rule-Based Expert Systems</a:t>
            </a:r>
          </a:p>
        </p:txBody>
      </p:sp>
      <p:sp>
        <p:nvSpPr>
          <p:cNvPr id="3" name="Content Placeholder 2"/>
          <p:cNvSpPr>
            <a:spLocks noGrp="1"/>
          </p:cNvSpPr>
          <p:nvPr>
            <p:ph idx="1"/>
          </p:nvPr>
        </p:nvSpPr>
        <p:spPr/>
        <p:txBody>
          <a:bodyPr/>
          <a:lstStyle/>
          <a:p>
            <a:r>
              <a:rPr lang="en-US" dirty="0"/>
              <a:t>An expert system is </a:t>
            </a:r>
            <a:r>
              <a:rPr lang="en-US" dirty="0" smtClean="0"/>
              <a:t>designed </a:t>
            </a:r>
            <a:r>
              <a:rPr lang="en-US" dirty="0">
                <a:solidFill>
                  <a:srgbClr val="CC3399"/>
                </a:solidFill>
              </a:rPr>
              <a:t>to model </a:t>
            </a:r>
            <a:r>
              <a:rPr lang="en-US" dirty="0"/>
              <a:t>the behavior of an expert in some field</a:t>
            </a:r>
            <a:r>
              <a:rPr lang="en-US" dirty="0" smtClean="0"/>
              <a:t>, such </a:t>
            </a:r>
            <a:r>
              <a:rPr lang="en-US" dirty="0"/>
              <a:t>as medicine or geology</a:t>
            </a:r>
            <a:r>
              <a:rPr lang="en-US" dirty="0" smtClean="0"/>
              <a:t>. </a:t>
            </a:r>
            <a:endParaRPr lang="en-US" dirty="0"/>
          </a:p>
          <a:p>
            <a:r>
              <a:rPr lang="en-US" dirty="0" smtClean="0"/>
              <a:t>Rule-based </a:t>
            </a:r>
            <a:r>
              <a:rPr lang="en-US" dirty="0"/>
              <a:t>expert systems are designed to be able to use the same rules that </a:t>
            </a:r>
            <a:r>
              <a:rPr lang="en-US" dirty="0" smtClean="0"/>
              <a:t>the expert </a:t>
            </a:r>
            <a:r>
              <a:rPr lang="en-US" dirty="0"/>
              <a:t>would use </a:t>
            </a:r>
            <a:r>
              <a:rPr lang="en-US" dirty="0">
                <a:solidFill>
                  <a:srgbClr val="CC3399"/>
                </a:solidFill>
              </a:rPr>
              <a:t>to draw conclusions </a:t>
            </a:r>
            <a:r>
              <a:rPr lang="en-US" dirty="0"/>
              <a:t>from a set of facts that are presented to </a:t>
            </a:r>
            <a:r>
              <a:rPr lang="en-US" dirty="0" smtClean="0"/>
              <a:t>the system. </a:t>
            </a:r>
          </a:p>
          <a:p>
            <a:r>
              <a:rPr lang="en-US" dirty="0"/>
              <a:t>The </a:t>
            </a:r>
            <a:r>
              <a:rPr lang="en-US" dirty="0">
                <a:solidFill>
                  <a:srgbClr val="CC3399"/>
                </a:solidFill>
              </a:rPr>
              <a:t>design, development, and use of </a:t>
            </a:r>
            <a:r>
              <a:rPr lang="en-US" dirty="0"/>
              <a:t>expert systems involves a number of people</a:t>
            </a:r>
            <a:r>
              <a:rPr lang="en-US" dirty="0" smtClean="0"/>
              <a:t>. The </a:t>
            </a:r>
            <a:r>
              <a:rPr lang="en-US" dirty="0"/>
              <a:t>People Involved in an Expert </a:t>
            </a:r>
            <a:r>
              <a:rPr lang="en-US" dirty="0" smtClean="0"/>
              <a:t>System are:</a:t>
            </a:r>
            <a:endParaRPr lang="en-US" dirty="0"/>
          </a:p>
          <a:p>
            <a:pPr lvl="1"/>
            <a:r>
              <a:rPr lang="en-US" dirty="0" smtClean="0"/>
              <a:t>The </a:t>
            </a:r>
            <a:r>
              <a:rPr lang="en-US" dirty="0">
                <a:solidFill>
                  <a:srgbClr val="CC3399"/>
                </a:solidFill>
              </a:rPr>
              <a:t>end-user</a:t>
            </a:r>
            <a:r>
              <a:rPr lang="en-US" dirty="0"/>
              <a:t> of the system is the person who has the need for the system.</a:t>
            </a:r>
          </a:p>
          <a:p>
            <a:pPr lvl="1"/>
            <a:r>
              <a:rPr lang="en-US" dirty="0" smtClean="0"/>
              <a:t>In </a:t>
            </a:r>
            <a:r>
              <a:rPr lang="en-US" dirty="0"/>
              <a:t>the case of a medical diagnosis system, this may be a doctor, or it may </a:t>
            </a:r>
            <a:r>
              <a:rPr lang="en-US" dirty="0" smtClean="0"/>
              <a:t>be an </a:t>
            </a:r>
            <a:r>
              <a:rPr lang="en-US" dirty="0"/>
              <a:t>individual who has a complaint that they wish to diagnose.</a:t>
            </a:r>
          </a:p>
          <a:p>
            <a:pPr lvl="1"/>
            <a:r>
              <a:rPr lang="en-US" dirty="0" smtClean="0"/>
              <a:t>The </a:t>
            </a:r>
            <a:r>
              <a:rPr lang="en-US" dirty="0">
                <a:solidFill>
                  <a:srgbClr val="CC3399"/>
                </a:solidFill>
              </a:rPr>
              <a:t>knowledge engineer </a:t>
            </a:r>
            <a:r>
              <a:rPr lang="en-US" dirty="0"/>
              <a:t>is the person who designs the rules for the system</a:t>
            </a:r>
            <a:r>
              <a:rPr lang="en-US" dirty="0" smtClean="0"/>
              <a:t>, based </a:t>
            </a:r>
            <a:r>
              <a:rPr lang="en-US" dirty="0"/>
              <a:t>on either observing the expert at work or by asking the expert </a:t>
            </a:r>
            <a:r>
              <a:rPr lang="en-US" dirty="0" smtClean="0"/>
              <a:t>questions about </a:t>
            </a:r>
            <a:r>
              <a:rPr lang="en-US" dirty="0"/>
              <a:t>how he or she works.</a:t>
            </a:r>
          </a:p>
          <a:p>
            <a:pPr lvl="1"/>
            <a:r>
              <a:rPr lang="en-US" dirty="0" smtClean="0"/>
              <a:t>The </a:t>
            </a:r>
            <a:r>
              <a:rPr lang="en-US" dirty="0">
                <a:solidFill>
                  <a:srgbClr val="CC3399"/>
                </a:solidFill>
              </a:rPr>
              <a:t>domain expert </a:t>
            </a:r>
            <a:r>
              <a:rPr lang="en-US" dirty="0"/>
              <a:t>is very important to the design of an expert system. In </a:t>
            </a:r>
            <a:r>
              <a:rPr lang="en-US" dirty="0" smtClean="0"/>
              <a:t>the case </a:t>
            </a:r>
            <a:r>
              <a:rPr lang="en-US" dirty="0"/>
              <a:t>of a medical diagnosis system, the expert needs to be able to explain </a:t>
            </a:r>
            <a:r>
              <a:rPr lang="en-US" dirty="0" smtClean="0"/>
              <a:t>to the </a:t>
            </a:r>
            <a:r>
              <a:rPr lang="en-US" dirty="0"/>
              <a:t>knowledge engineer how he or she goes about diagnosing illnesses.</a:t>
            </a:r>
            <a:endParaRPr lang="en-IN" dirty="0"/>
          </a:p>
        </p:txBody>
      </p:sp>
    </p:spTree>
    <p:extLst>
      <p:ext uri="{BB962C8B-B14F-4D97-AF65-F5344CB8AC3E}">
        <p14:creationId xmlns:p14="http://schemas.microsoft.com/office/powerpoint/2010/main" val="5910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 Architecture</a:t>
            </a:r>
            <a:endParaRPr lang="en-IN" dirty="0"/>
          </a:p>
        </p:txBody>
      </p:sp>
      <p:sp>
        <p:nvSpPr>
          <p:cNvPr id="3" name="Content Placeholder 2"/>
          <p:cNvSpPr>
            <a:spLocks noGrp="1"/>
          </p:cNvSpPr>
          <p:nvPr>
            <p:ph idx="1"/>
          </p:nvPr>
        </p:nvSpPr>
        <p:spPr/>
        <p:txBody>
          <a:bodyPr/>
          <a:lstStyle/>
          <a:p>
            <a:r>
              <a:rPr lang="en-US" dirty="0"/>
              <a:t>An expert system is a </a:t>
            </a:r>
            <a:r>
              <a:rPr lang="en-US" dirty="0">
                <a:solidFill>
                  <a:srgbClr val="CC3399"/>
                </a:solidFill>
              </a:rPr>
              <a:t>set of programs </a:t>
            </a:r>
            <a:r>
              <a:rPr lang="en-US" dirty="0"/>
              <a:t>that manipulate encoded knowledge to solve </a:t>
            </a:r>
            <a:r>
              <a:rPr lang="en-US" dirty="0" smtClean="0"/>
              <a:t>problems in </a:t>
            </a:r>
            <a:r>
              <a:rPr lang="en-US" dirty="0"/>
              <a:t>a specialized domain that normally requires human expertise. </a:t>
            </a:r>
            <a:endParaRPr lang="en-US" dirty="0" smtClean="0"/>
          </a:p>
          <a:p>
            <a:r>
              <a:rPr lang="en-US" dirty="0" smtClean="0"/>
              <a:t>An </a:t>
            </a:r>
            <a:r>
              <a:rPr lang="en-US" dirty="0"/>
              <a:t>expert </a:t>
            </a:r>
            <a:r>
              <a:rPr lang="en-US" dirty="0" smtClean="0"/>
              <a:t>system’s knowledge </a:t>
            </a:r>
            <a:r>
              <a:rPr lang="en-US" dirty="0"/>
              <a:t>is obtained from expert sources and coded in a form suitable for the system to </a:t>
            </a:r>
            <a:r>
              <a:rPr lang="en-US" dirty="0" smtClean="0"/>
              <a:t>use in </a:t>
            </a:r>
            <a:r>
              <a:rPr lang="en-US" dirty="0"/>
              <a:t>its </a:t>
            </a:r>
            <a:r>
              <a:rPr lang="en-US" dirty="0">
                <a:solidFill>
                  <a:srgbClr val="CC3399"/>
                </a:solidFill>
              </a:rPr>
              <a:t>inference or reasoning processes. </a:t>
            </a:r>
            <a:endParaRPr lang="en-US" dirty="0" smtClean="0">
              <a:solidFill>
                <a:srgbClr val="CC3399"/>
              </a:solidFill>
            </a:endParaRPr>
          </a:p>
          <a:p>
            <a:r>
              <a:rPr lang="en-US" dirty="0" smtClean="0"/>
              <a:t>The </a:t>
            </a:r>
            <a:r>
              <a:rPr lang="en-US" dirty="0"/>
              <a:t>expert knowledge must be obtained </a:t>
            </a:r>
            <a:r>
              <a:rPr lang="en-US" dirty="0" smtClean="0"/>
              <a:t>from specialists </a:t>
            </a:r>
            <a:r>
              <a:rPr lang="en-US" dirty="0"/>
              <a:t>or other sources of expertise, such as </a:t>
            </a:r>
            <a:r>
              <a:rPr lang="en-US" dirty="0">
                <a:solidFill>
                  <a:srgbClr val="CC3399"/>
                </a:solidFill>
              </a:rPr>
              <a:t>texts, journal, articles and databases. </a:t>
            </a:r>
            <a:endParaRPr lang="en-US" dirty="0" smtClean="0">
              <a:solidFill>
                <a:srgbClr val="CC3399"/>
              </a:solidFill>
            </a:endParaRPr>
          </a:p>
          <a:p>
            <a:r>
              <a:rPr lang="en-US" dirty="0" smtClean="0"/>
              <a:t>This type </a:t>
            </a:r>
            <a:r>
              <a:rPr lang="en-US" dirty="0"/>
              <a:t>of knowledge usually requires </a:t>
            </a:r>
            <a:r>
              <a:rPr lang="en-US" dirty="0">
                <a:solidFill>
                  <a:srgbClr val="CC3399"/>
                </a:solidFill>
              </a:rPr>
              <a:t>much training and experience </a:t>
            </a:r>
            <a:r>
              <a:rPr lang="en-US" dirty="0"/>
              <a:t>in some specialized </a:t>
            </a:r>
            <a:r>
              <a:rPr lang="en-US" dirty="0" smtClean="0"/>
              <a:t>field such </a:t>
            </a:r>
            <a:r>
              <a:rPr lang="en-US" dirty="0"/>
              <a:t>as medicine, geology, system configuration, or engineering design. </a:t>
            </a:r>
            <a:endParaRPr lang="en-US" dirty="0" smtClean="0"/>
          </a:p>
          <a:p>
            <a:r>
              <a:rPr lang="en-US" dirty="0" smtClean="0"/>
              <a:t>Once </a:t>
            </a:r>
            <a:r>
              <a:rPr lang="en-US" dirty="0"/>
              <a:t>a </a:t>
            </a:r>
            <a:r>
              <a:rPr lang="en-US" dirty="0" smtClean="0"/>
              <a:t>sufficient amount </a:t>
            </a:r>
            <a:r>
              <a:rPr lang="en-US" dirty="0"/>
              <a:t>of expert knowledge has been </a:t>
            </a:r>
            <a:r>
              <a:rPr lang="en-US" dirty="0" smtClean="0"/>
              <a:t>acquired, </a:t>
            </a:r>
            <a:r>
              <a:rPr lang="en-US" dirty="0"/>
              <a:t>it must be </a:t>
            </a:r>
            <a:r>
              <a:rPr lang="en-US" dirty="0">
                <a:solidFill>
                  <a:srgbClr val="CC3399"/>
                </a:solidFill>
              </a:rPr>
              <a:t>encoded</a:t>
            </a:r>
            <a:r>
              <a:rPr lang="en-US" dirty="0"/>
              <a:t> in some form, </a:t>
            </a:r>
            <a:r>
              <a:rPr lang="en-US" dirty="0">
                <a:solidFill>
                  <a:srgbClr val="CC3399"/>
                </a:solidFill>
              </a:rPr>
              <a:t>loaded</a:t>
            </a:r>
            <a:r>
              <a:rPr lang="en-US" dirty="0"/>
              <a:t> into </a:t>
            </a:r>
            <a:r>
              <a:rPr lang="en-US" dirty="0" smtClean="0"/>
              <a:t>a knowledge </a:t>
            </a:r>
            <a:r>
              <a:rPr lang="en-US" dirty="0"/>
              <a:t>base, then </a:t>
            </a:r>
            <a:r>
              <a:rPr lang="en-US" dirty="0">
                <a:solidFill>
                  <a:srgbClr val="CC3399"/>
                </a:solidFill>
              </a:rPr>
              <a:t>tested</a:t>
            </a:r>
            <a:r>
              <a:rPr lang="en-US" dirty="0"/>
              <a:t>, and </a:t>
            </a:r>
            <a:r>
              <a:rPr lang="en-US" dirty="0">
                <a:solidFill>
                  <a:srgbClr val="CC3399"/>
                </a:solidFill>
              </a:rPr>
              <a:t>refined </a:t>
            </a:r>
            <a:r>
              <a:rPr lang="en-US" dirty="0"/>
              <a:t>continually throughout the life of the </a:t>
            </a:r>
            <a:r>
              <a:rPr lang="en-US" dirty="0" smtClean="0"/>
              <a:t>system.</a:t>
            </a:r>
            <a:endParaRPr lang="en-IN" dirty="0"/>
          </a:p>
        </p:txBody>
      </p:sp>
    </p:spTree>
    <p:extLst>
      <p:ext uri="{BB962C8B-B14F-4D97-AF65-F5344CB8AC3E}">
        <p14:creationId xmlns:p14="http://schemas.microsoft.com/office/powerpoint/2010/main" val="209471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6248</TotalTime>
  <Words>2582</Words>
  <Application>Microsoft Office PowerPoint</Application>
  <PresentationFormat>Widescreen</PresentationFormat>
  <Paragraphs>191</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Wingdings 3</vt:lpstr>
      <vt:lpstr>Segoe UI Black</vt:lpstr>
      <vt:lpstr>Arial</vt:lpstr>
      <vt:lpstr>Roboto Condensed</vt:lpstr>
      <vt:lpstr>Roboto Condensed Light</vt:lpstr>
      <vt:lpstr>Wingdings 2</vt:lpstr>
      <vt:lpstr>Open Sans Semibold</vt:lpstr>
      <vt:lpstr>Calibri</vt:lpstr>
      <vt:lpstr>Wingdings</vt:lpstr>
      <vt:lpstr>Open Sans</vt:lpstr>
      <vt:lpstr>Times New Roman</vt:lpstr>
      <vt:lpstr>Office Theme</vt:lpstr>
      <vt:lpstr>Unit-10: Expert Systems</vt:lpstr>
      <vt:lpstr>PowerPoint Presentation</vt:lpstr>
      <vt:lpstr>Introduction </vt:lpstr>
      <vt:lpstr>Introduction </vt:lpstr>
      <vt:lpstr>Representing and Using Domain Knowledge</vt:lpstr>
      <vt:lpstr>Features of Expert Systems</vt:lpstr>
      <vt:lpstr>Features of Expert Systems</vt:lpstr>
      <vt:lpstr>Rule-Based Expert Systems</vt:lpstr>
      <vt:lpstr>Expert System Architecture</vt:lpstr>
      <vt:lpstr>PowerPoint Presentation</vt:lpstr>
      <vt:lpstr>PowerPoint Presentation</vt:lpstr>
      <vt:lpstr>PowerPoint Presentation</vt:lpstr>
      <vt:lpstr>PowerPoint Presentation</vt:lpstr>
      <vt:lpstr>Knowledge Engineering</vt:lpstr>
      <vt:lpstr>Expert System Example : MYCIN</vt:lpstr>
      <vt:lpstr>Expert System Example : MYCIN</vt:lpstr>
      <vt:lpstr>Expert System Example : MYCIN</vt:lpstr>
      <vt:lpstr>Applications of Expert Systems</vt:lpstr>
      <vt:lpstr>Applications of Expert Systems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649</cp:revision>
  <dcterms:created xsi:type="dcterms:W3CDTF">2020-05-01T05:09:15Z</dcterms:created>
  <dcterms:modified xsi:type="dcterms:W3CDTF">2021-09-18T06:52:27Z</dcterms:modified>
</cp:coreProperties>
</file>