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4" r:id="rId2"/>
    <p:sldId id="288" r:id="rId3"/>
    <p:sldId id="418" r:id="rId4"/>
    <p:sldId id="419" r:id="rId5"/>
    <p:sldId id="420" r:id="rId6"/>
    <p:sldId id="424" r:id="rId7"/>
    <p:sldId id="425" r:id="rId8"/>
    <p:sldId id="426" r:id="rId9"/>
    <p:sldId id="435" r:id="rId10"/>
    <p:sldId id="427" r:id="rId11"/>
    <p:sldId id="436" r:id="rId12"/>
    <p:sldId id="438" r:id="rId13"/>
    <p:sldId id="429" r:id="rId14"/>
    <p:sldId id="439" r:id="rId15"/>
    <p:sldId id="421" r:id="rId16"/>
    <p:sldId id="431" r:id="rId17"/>
    <p:sldId id="432" r:id="rId18"/>
    <p:sldId id="430" r:id="rId19"/>
    <p:sldId id="433" r:id="rId20"/>
    <p:sldId id="417" r:id="rId21"/>
  </p:sldIdLst>
  <p:sldSz cx="12192000" cy="6858000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Wingdings 2" panose="05020102010507070707" pitchFamily="18" charset="2"/>
      <p:regular r:id="rId33"/>
    </p:embeddedFont>
    <p:embeddedFont>
      <p:font typeface="Open Sans Semibold" panose="020B0706030804020204" pitchFamily="34" charset="0"/>
      <p:bold r:id="rId34"/>
      <p:boldItalic r:id="rId35"/>
    </p:embeddedFont>
    <p:embeddedFont>
      <p:font typeface="Cambria" panose="02040503050406030204" pitchFamily="18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Segoe UI Black" panose="020B0A02040204020203" pitchFamily="34" charset="0"/>
      <p:bold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+FECdtQMMS+iGD1Uk/qqA==" hashData="2yiw8tIgPMuesiSDgIGpAbx6K4f7bHP3oqVhIDeTWLWqgQQZ0wj2LJx2b9kUZY6AR3ZVgME0/D3C+D/ed/nhk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E1FBFF"/>
    <a:srgbClr val="8B67E5"/>
    <a:srgbClr val="F48CAF"/>
    <a:srgbClr val="F9C5D7"/>
    <a:srgbClr val="EDF6E2"/>
    <a:srgbClr val="F9EEED"/>
    <a:srgbClr val="B5E61D"/>
    <a:srgbClr val="AD145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7051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Probabilistic Reasoning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918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b="1" dirty="0" smtClean="0"/>
              <a:t>Analysis and Design of Algorithms </a:t>
            </a:r>
            <a:r>
              <a:rPr lang="en-US" sz="180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(ADA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3150703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948527" y="2262677"/>
            <a:ext cx="2560320" cy="1675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2" y="6603999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83765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11 Genetic Algorithms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F48CAF"/>
          </a:solidFill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AD1457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AD1457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AD1457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701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–Introduction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8350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#3170716 (AI)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11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Genetic Algorithm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9954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9 –Introduction to NP-Completeness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91440" y="6593188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Gopi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Sanghani</a:t>
            </a:r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335379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#3150703 (ADA)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9 –Introduction to NP-Completeness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  <p:sldLayoutId id="2147483693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5400" b="0" dirty="0" smtClean="0"/>
              <a:t>Unit-11</a:t>
            </a:r>
            <a:r>
              <a:rPr lang="en-US" sz="5400" b="0" dirty="0"/>
              <a:t>: Genetic 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91BCC6A4-CA58-4C8C-86C4-5A5EA7071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gopi.sanghani@darshan.ac.in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73DAF969-5487-4485-9486-76BDA5338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9825621471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CB882FCE-AB64-406E-AD3E-C406330FA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06E432F-88D3-43E4-900F-2EEC807E9E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Gopi</a:t>
            </a:r>
            <a:r>
              <a:rPr lang="en-US" dirty="0"/>
              <a:t> </a:t>
            </a:r>
            <a:r>
              <a:rPr lang="en-US" dirty="0" err="1" smtClean="0"/>
              <a:t>Sanghani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64FB63FA-504F-4C2F-94BC-4E75D37EEF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56567" y="13855"/>
            <a:ext cx="4572000" cy="734653"/>
          </a:xfrm>
        </p:spPr>
        <p:txBody>
          <a:bodyPr/>
          <a:lstStyle/>
          <a:p>
            <a:r>
              <a:rPr lang="en-US" sz="2000" b="1" dirty="0"/>
              <a:t>Artificial Intelligence (AI)</a:t>
            </a:r>
          </a:p>
          <a:p>
            <a:r>
              <a:rPr lang="en-US" sz="2000" b="1" dirty="0"/>
              <a:t>3170716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 Operators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99"/>
                </a:solidFill>
              </a:rPr>
              <a:t>Recombination or Crossover  </a:t>
            </a:r>
          </a:p>
          <a:p>
            <a:pPr lvl="1"/>
            <a:r>
              <a:rPr lang="en-US" dirty="0"/>
              <a:t>The crossover operator is used to create new solutions from the existing </a:t>
            </a:r>
            <a:r>
              <a:rPr lang="en-US" dirty="0" smtClean="0"/>
              <a:t>solutions available </a:t>
            </a:r>
            <a:r>
              <a:rPr lang="en-US" dirty="0"/>
              <a:t>in the mating pool after applying selection operator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Encoding of solution is necessary so that </a:t>
            </a:r>
            <a:r>
              <a:rPr lang="en-US" dirty="0" smtClean="0"/>
              <a:t>our solutions </a:t>
            </a:r>
            <a:r>
              <a:rPr lang="en-US" dirty="0"/>
              <a:t>look like a </a:t>
            </a:r>
            <a:r>
              <a:rPr lang="en-US" dirty="0" smtClean="0"/>
              <a:t>chromosome. Its the </a:t>
            </a:r>
            <a:r>
              <a:rPr lang="en-US" dirty="0"/>
              <a:t>process of representing a solution in </a:t>
            </a:r>
            <a:r>
              <a:rPr lang="en-US" dirty="0" smtClean="0"/>
              <a:t>the form </a:t>
            </a:r>
            <a:r>
              <a:rPr lang="en-US" dirty="0"/>
              <a:t>of a string that conveys the </a:t>
            </a:r>
            <a:r>
              <a:rPr lang="en-US" dirty="0" smtClean="0"/>
              <a:t>necessary information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Just as in a chromosome, each gene controls </a:t>
            </a:r>
            <a:r>
              <a:rPr lang="en-US" dirty="0" smtClean="0"/>
              <a:t>a particular </a:t>
            </a:r>
            <a:r>
              <a:rPr lang="en-US" dirty="0"/>
              <a:t>characteristic of the individual</a:t>
            </a:r>
            <a:r>
              <a:rPr lang="en-US" dirty="0" smtClean="0"/>
              <a:t>, similarly</a:t>
            </a:r>
            <a:r>
              <a:rPr lang="en-US" dirty="0"/>
              <a:t>, each bit in the string represents </a:t>
            </a:r>
            <a:r>
              <a:rPr lang="en-US" dirty="0" smtClean="0"/>
              <a:t>a characteristic </a:t>
            </a:r>
            <a:r>
              <a:rPr lang="en-US" dirty="0"/>
              <a:t>of the </a:t>
            </a:r>
            <a:r>
              <a:rPr lang="en-US" dirty="0" smtClean="0"/>
              <a:t>solution.</a:t>
            </a:r>
          </a:p>
          <a:p>
            <a:pPr lvl="1"/>
            <a:r>
              <a:rPr lang="en-US" dirty="0"/>
              <a:t>Most common method of encoding is binary coded</a:t>
            </a:r>
            <a:r>
              <a:rPr lang="en-US" dirty="0" smtClean="0"/>
              <a:t>. Chromosomes </a:t>
            </a:r>
            <a:r>
              <a:rPr lang="en-US" dirty="0"/>
              <a:t>are strings of 1 and 0 and each </a:t>
            </a:r>
            <a:r>
              <a:rPr lang="en-US" dirty="0" smtClean="0"/>
              <a:t>position in </a:t>
            </a:r>
            <a:r>
              <a:rPr lang="en-US" dirty="0"/>
              <a:t>the chromosome represents a particular </a:t>
            </a:r>
            <a:r>
              <a:rPr lang="en-US" dirty="0" smtClean="0"/>
              <a:t>characteristic of </a:t>
            </a:r>
            <a:r>
              <a:rPr lang="en-US" dirty="0"/>
              <a:t>the </a:t>
            </a:r>
            <a:r>
              <a:rPr lang="en-US" dirty="0" smtClean="0"/>
              <a:t>problem.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051634"/>
              </p:ext>
            </p:extLst>
          </p:nvPr>
        </p:nvGraphicFramePr>
        <p:xfrm>
          <a:off x="3704216" y="4376003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 Operators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CC3399"/>
                    </a:solidFill>
                  </a:rPr>
                  <a:t>Recombination or Crossover  </a:t>
                </a:r>
              </a:p>
              <a:p>
                <a:pPr lvl="1"/>
                <a:r>
                  <a:rPr lang="en-US" dirty="0" smtClean="0"/>
                  <a:t>This </a:t>
                </a:r>
                <a:r>
                  <a:rPr lang="en-US" dirty="0"/>
                  <a:t>operator exchanges the gene information between the solutions in </a:t>
                </a:r>
                <a:r>
                  <a:rPr lang="en-US" dirty="0" smtClean="0"/>
                  <a:t>the mating </a:t>
                </a:r>
                <a:r>
                  <a:rPr lang="en-US" dirty="0"/>
                  <a:t>pool. </a:t>
                </a:r>
              </a:p>
              <a:p>
                <a:pPr lvl="1"/>
                <a:r>
                  <a:rPr lang="en-US" dirty="0" smtClean="0"/>
                  <a:t>Recombination </a:t>
                </a:r>
                <a:r>
                  <a:rPr lang="en-US" dirty="0"/>
                  <a:t>combines parts of two or more parental solutions to create new, possibly better </a:t>
                </a:r>
                <a:r>
                  <a:rPr lang="en-US" dirty="0" smtClean="0"/>
                  <a:t>solutions.</a:t>
                </a:r>
              </a:p>
              <a:p>
                <a:pPr lvl="1"/>
                <a:r>
                  <a:rPr lang="en-US" dirty="0"/>
                  <a:t>Crossover is usually applied in a GA with a high </a:t>
                </a:r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There </a:t>
                </a:r>
                <a:r>
                  <a:rPr lang="en-US" dirty="0"/>
                  <a:t>are many ways of accomplishing </a:t>
                </a:r>
                <a:r>
                  <a:rPr lang="en-US" dirty="0" smtClean="0"/>
                  <a:t>this, </a:t>
                </a:r>
                <a:r>
                  <a:rPr lang="en-US" dirty="0"/>
                  <a:t>and competent performance depends on a properly designed recombination mechanism.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offspring under recombination will not be identical to any particular parent and will instead combine parental traits in a novel </a:t>
                </a:r>
                <a:r>
                  <a:rPr lang="en-US" dirty="0" smtClean="0"/>
                  <a:t>manner.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563511"/>
              </p:ext>
            </p:extLst>
          </p:nvPr>
        </p:nvGraphicFramePr>
        <p:xfrm>
          <a:off x="1985912" y="4210091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830851"/>
              </p:ext>
            </p:extLst>
          </p:nvPr>
        </p:nvGraphicFramePr>
        <p:xfrm>
          <a:off x="1996643" y="4864767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372989"/>
              </p:ext>
            </p:extLst>
          </p:nvPr>
        </p:nvGraphicFramePr>
        <p:xfrm>
          <a:off x="6375461" y="4207944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098051"/>
              </p:ext>
            </p:extLst>
          </p:nvPr>
        </p:nvGraphicFramePr>
        <p:xfrm>
          <a:off x="6386192" y="4862620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688949" y="4754648"/>
            <a:ext cx="6568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89529" y="3917521"/>
            <a:ext cx="0" cy="1674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90778" y="579010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Single Point Crossover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4025" y="3765278"/>
            <a:ext cx="229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Chromosomes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8559" y="3732855"/>
            <a:ext cx="108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Offspring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 Operators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99"/>
                </a:solidFill>
              </a:rPr>
              <a:t>Recombination or Crossover 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866970"/>
              </p:ext>
            </p:extLst>
          </p:nvPr>
        </p:nvGraphicFramePr>
        <p:xfrm>
          <a:off x="1985912" y="1653918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179911"/>
              </p:ext>
            </p:extLst>
          </p:nvPr>
        </p:nvGraphicFramePr>
        <p:xfrm>
          <a:off x="1996643" y="2308594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373400"/>
              </p:ext>
            </p:extLst>
          </p:nvPr>
        </p:nvGraphicFramePr>
        <p:xfrm>
          <a:off x="6375461" y="1651771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302368"/>
              </p:ext>
            </p:extLst>
          </p:nvPr>
        </p:nvGraphicFramePr>
        <p:xfrm>
          <a:off x="6386192" y="2306447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688949" y="2198475"/>
            <a:ext cx="6568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43315" y="1361348"/>
            <a:ext cx="0" cy="1674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6244" y="3035602"/>
            <a:ext cx="2129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Two Point </a:t>
            </a:r>
            <a:r>
              <a:rPr lang="en-US" dirty="0"/>
              <a:t>Crossover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965142"/>
              </p:ext>
            </p:extLst>
          </p:nvPr>
        </p:nvGraphicFramePr>
        <p:xfrm>
          <a:off x="2031349" y="4272045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370751"/>
              </p:ext>
            </p:extLst>
          </p:nvPr>
        </p:nvGraphicFramePr>
        <p:xfrm>
          <a:off x="2042080" y="4926721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586167"/>
              </p:ext>
            </p:extLst>
          </p:nvPr>
        </p:nvGraphicFramePr>
        <p:xfrm>
          <a:off x="6420898" y="4269898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664533"/>
              </p:ext>
            </p:extLst>
          </p:nvPr>
        </p:nvGraphicFramePr>
        <p:xfrm>
          <a:off x="6431629" y="4924574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8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734386" y="4816602"/>
            <a:ext cx="6568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52805" y="5692211"/>
            <a:ext cx="18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Uniform Crossover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085124" y="1361348"/>
            <a:ext cx="0" cy="16742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7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 Operators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CC3399"/>
                    </a:solidFill>
                  </a:rPr>
                  <a:t>Mutation</a:t>
                </a:r>
                <a:endParaRPr lang="en-US" dirty="0">
                  <a:solidFill>
                    <a:srgbClr val="CC3399"/>
                  </a:solidFill>
                </a:endParaRPr>
              </a:p>
              <a:p>
                <a:pPr lvl="1"/>
                <a:r>
                  <a:rPr lang="en-US" dirty="0"/>
                  <a:t>Mutation is the occasional introduction of new features in to </a:t>
                </a:r>
                <a:r>
                  <a:rPr lang="en-US" dirty="0" smtClean="0"/>
                  <a:t>the solution </a:t>
                </a:r>
                <a:r>
                  <a:rPr lang="en-US" dirty="0"/>
                  <a:t>strings of the population pool to maintain diversity in </a:t>
                </a:r>
                <a:r>
                  <a:rPr lang="en-US" dirty="0" smtClean="0"/>
                  <a:t>the population. </a:t>
                </a:r>
              </a:p>
              <a:p>
                <a:pPr lvl="1"/>
                <a:r>
                  <a:rPr lang="en-US" dirty="0"/>
                  <a:t>It is used to maintain and introduce diversity in the genetic population and is usually applied with a low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While </a:t>
                </a:r>
                <a:r>
                  <a:rPr lang="en-US" dirty="0"/>
                  <a:t>recombination operates on two or more parental chromosomes, mutation locally but randomly modifies a solution. </a:t>
                </a:r>
              </a:p>
              <a:p>
                <a:pPr lvl="1"/>
                <a:r>
                  <a:rPr lang="en-US" dirty="0"/>
                  <a:t>Again, there are many variations of mutation, but it usually involves one or more changes being made to an individual’s trait or traits. In other words, mutation performs a random walk in the vicinity of a candidate </a:t>
                </a:r>
                <a:r>
                  <a:rPr lang="en-US" dirty="0" smtClean="0"/>
                  <a:t>solution.</a:t>
                </a:r>
              </a:p>
              <a:p>
                <a:pPr lvl="1"/>
                <a:r>
                  <a:rPr lang="en-US" dirty="0" smtClean="0"/>
                  <a:t>Different mutation techniques are bit flip, random reset, swap, scramble, inversion mutation, etc.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1418" r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146851"/>
              </p:ext>
            </p:extLst>
          </p:nvPr>
        </p:nvGraphicFramePr>
        <p:xfrm>
          <a:off x="709313" y="5866055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7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814323"/>
              </p:ext>
            </p:extLst>
          </p:nvPr>
        </p:nvGraphicFramePr>
        <p:xfrm>
          <a:off x="5227652" y="5866055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2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6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4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3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5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463866" y="6072119"/>
            <a:ext cx="6568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93074" y="5496797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58192" y="5496795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186019"/>
              </p:ext>
            </p:extLst>
          </p:nvPr>
        </p:nvGraphicFramePr>
        <p:xfrm>
          <a:off x="709314" y="4790211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8331203"/>
              </p:ext>
            </p:extLst>
          </p:nvPr>
        </p:nvGraphicFramePr>
        <p:xfrm>
          <a:off x="5227653" y="4790211"/>
          <a:ext cx="3657600" cy="4572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0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1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463867" y="4996275"/>
            <a:ext cx="6568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93075" y="4420953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19246" y="5226420"/>
            <a:ext cx="676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Bit Flip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155552" y="6269343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Random Reset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61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 Operators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99"/>
                </a:solidFill>
              </a:rPr>
              <a:t>Replacement</a:t>
            </a:r>
            <a:endParaRPr lang="en-US" dirty="0">
              <a:solidFill>
                <a:srgbClr val="CC3399"/>
              </a:solidFill>
            </a:endParaRPr>
          </a:p>
          <a:p>
            <a:pPr lvl="1"/>
            <a:r>
              <a:rPr lang="en-US" dirty="0"/>
              <a:t>The offspring population created by selection, recombination, and mutation replaces the original parental population. 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/>
              <a:t>replacement techniques such as elitist replacement, generation-wise replacement and steady-state replacement methods are used in GAs. </a:t>
            </a:r>
          </a:p>
        </p:txBody>
      </p:sp>
    </p:spTree>
    <p:extLst>
      <p:ext uri="{BB962C8B-B14F-4D97-AF65-F5344CB8AC3E}">
        <p14:creationId xmlns:p14="http://schemas.microsoft.com/office/powerpoint/2010/main" val="17698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Significance of the Genetic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C3399"/>
                </a:solidFill>
              </a:rPr>
              <a:t>A genetic operator </a:t>
            </a:r>
            <a:r>
              <a:rPr lang="en-US" dirty="0"/>
              <a:t>is an operator used in genetic algorithms to guide the algorithm towards a solution to a given problem.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>
                <a:solidFill>
                  <a:srgbClr val="CC3399"/>
                </a:solidFill>
              </a:rPr>
              <a:t>three main types of operators </a:t>
            </a:r>
            <a:r>
              <a:rPr lang="en-US" dirty="0"/>
              <a:t>(mutation, crossover and selection), which must work in conjunction with one another in order for the algorithm to be successful. </a:t>
            </a:r>
            <a:endParaRPr lang="en-US" dirty="0" smtClean="0"/>
          </a:p>
          <a:p>
            <a:r>
              <a:rPr lang="en-US" dirty="0" smtClean="0"/>
              <a:t>Genetic </a:t>
            </a:r>
            <a:r>
              <a:rPr lang="en-US" dirty="0"/>
              <a:t>operators are used to create and maintain </a:t>
            </a:r>
            <a:r>
              <a:rPr lang="en-US" dirty="0">
                <a:solidFill>
                  <a:srgbClr val="CC3399"/>
                </a:solidFill>
              </a:rPr>
              <a:t>genetic diversity </a:t>
            </a:r>
            <a:r>
              <a:rPr lang="en-US" dirty="0"/>
              <a:t>(mutation operator), combine existing solutions (also known as chromosomes) into new solutions (crossover) and select between solutions (selection).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CC3399"/>
                </a:solidFill>
              </a:rPr>
              <a:t>Selection:</a:t>
            </a:r>
          </a:p>
          <a:p>
            <a:pPr lvl="1"/>
            <a:r>
              <a:rPr lang="en-US" dirty="0" smtClean="0"/>
              <a:t>Selection </a:t>
            </a:r>
            <a:r>
              <a:rPr lang="en-US" dirty="0"/>
              <a:t>operators give preference to better solutions (chromosomes), allowing them to pass on their 'genes' to the next generation of the algorithm.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best solutions are determined using some form of objective function </a:t>
            </a:r>
            <a:r>
              <a:rPr lang="en-US" dirty="0" smtClean="0"/>
              <a:t>also </a:t>
            </a:r>
            <a:r>
              <a:rPr lang="en-US" dirty="0"/>
              <a:t>known as a </a:t>
            </a:r>
            <a:r>
              <a:rPr lang="en-US" dirty="0" smtClean="0"/>
              <a:t>fitness function, </a:t>
            </a:r>
            <a:r>
              <a:rPr lang="en-US" dirty="0"/>
              <a:t>before being passed to the crossover operator. </a:t>
            </a:r>
            <a:endParaRPr lang="en-US" dirty="0" smtClean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methods for choosing the best solutions exist, for example, fitness proportionate selection and tournament selection; different methods may choose different solutions as being 'best'.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2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the Genetic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selection operator may also simply pass the best solutions from the current generation directly to the next generation without being mutated; this is known as elitism or elitist selection.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>
                <a:solidFill>
                  <a:srgbClr val="CC3399"/>
                </a:solidFill>
              </a:rPr>
              <a:t>Crossover: </a:t>
            </a:r>
          </a:p>
          <a:p>
            <a:pPr lvl="1"/>
            <a:r>
              <a:rPr lang="en-US" dirty="0" smtClean="0"/>
              <a:t>If no crossover is performed then the offspring would be exact copies of the parents with no improvements or variations.</a:t>
            </a:r>
          </a:p>
          <a:p>
            <a:pPr lvl="1"/>
            <a:r>
              <a:rPr lang="en-US" dirty="0" smtClean="0"/>
              <a:t>Crossover ensures that the search progresses by making new chromosomes that possess characteristics similar to both the parents.</a:t>
            </a:r>
          </a:p>
          <a:p>
            <a:pPr lvl="1"/>
            <a:r>
              <a:rPr lang="en-US" dirty="0" smtClean="0"/>
              <a:t>Thus, crossover is an attempt to create better or fitter chromosomes (solutions) from the existing good ones. </a:t>
            </a:r>
          </a:p>
          <a:p>
            <a:pPr lvl="1"/>
            <a:r>
              <a:rPr lang="en-US" dirty="0" smtClean="0"/>
              <a:t>Selection operator identifies an area of high fitness and crossover enables the movement of search in that area and thereby directing search towards an optimum.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CC3399"/>
                </a:solidFill>
              </a:rPr>
              <a:t>Mutation:</a:t>
            </a:r>
          </a:p>
          <a:p>
            <a:pPr marL="1001712" lvl="1" indent="-457200"/>
            <a:r>
              <a:rPr lang="en-US" dirty="0" smtClean="0"/>
              <a:t>Like all random searches, there is ample probability that search process conducted using selection and crossover operators would invariable hit a local optima. </a:t>
            </a:r>
          </a:p>
          <a:p>
            <a:pPr marL="1001712" lvl="1" indent="-457200"/>
            <a:r>
              <a:rPr lang="en-US" dirty="0" smtClean="0"/>
              <a:t>It is therefore necessary, though occasionally, to divert search from such areas. </a:t>
            </a:r>
          </a:p>
          <a:p>
            <a:pPr marL="1001712" lvl="1" indent="-457200"/>
            <a:r>
              <a:rPr lang="en-US" dirty="0" smtClean="0"/>
              <a:t>Mutation facilitates a sudden change in a gene within a chromosome, generating a solution that is dimensionally far away from or dissimilar to those in the current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3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the Genetic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 the mutated chromosome has better fitness then it may tend to dominate and guide GA to migrate to an area of search space to which it belongs to. </a:t>
            </a:r>
          </a:p>
          <a:p>
            <a:pPr lvl="1"/>
            <a:r>
              <a:rPr lang="en-US" dirty="0" smtClean="0"/>
              <a:t>This serves to overcome a local optimum trap and </a:t>
            </a:r>
            <a:r>
              <a:rPr lang="en-US" dirty="0"/>
              <a:t>a genetic algorithm can reach </a:t>
            </a:r>
            <a:r>
              <a:rPr lang="en-US" dirty="0" smtClean="0"/>
              <a:t>to an </a:t>
            </a:r>
            <a:r>
              <a:rPr lang="en-US" dirty="0"/>
              <a:t>improved </a:t>
            </a:r>
            <a:r>
              <a:rPr lang="en-US" dirty="0" smtClean="0"/>
              <a:t>solution. </a:t>
            </a:r>
          </a:p>
          <a:p>
            <a:pPr lvl="1"/>
            <a:r>
              <a:rPr lang="en-US" dirty="0" smtClean="0"/>
              <a:t>If the mutant has a lesser fitness value then it will gradually fade out as selection operator will ensure that it will not be taken up for offspring generation. </a:t>
            </a:r>
          </a:p>
          <a:p>
            <a:pPr lvl="1"/>
            <a:r>
              <a:rPr lang="en-US" dirty="0" smtClean="0"/>
              <a:t>Thus, the </a:t>
            </a:r>
            <a:r>
              <a:rPr lang="en-US" dirty="0"/>
              <a:t>mutation operator encourages genetic diversity amongst solutions and attempts to prevent the genetic algorithm converging to a local minimum by stopping the solutions becoming too close to one another.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09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Termination Parameters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represents </a:t>
            </a:r>
            <a:r>
              <a:rPr lang="en-US" dirty="0">
                <a:solidFill>
                  <a:srgbClr val="CC3399"/>
                </a:solidFill>
              </a:rPr>
              <a:t>an iterative </a:t>
            </a:r>
            <a:r>
              <a:rPr lang="en-US" dirty="0"/>
              <a:t>process. </a:t>
            </a:r>
            <a:r>
              <a:rPr lang="en-US" dirty="0" smtClean="0"/>
              <a:t>Each </a:t>
            </a:r>
            <a:r>
              <a:rPr lang="en-US" dirty="0"/>
              <a:t>iteration </a:t>
            </a:r>
            <a:r>
              <a:rPr lang="en-US" dirty="0" smtClean="0"/>
              <a:t>is called </a:t>
            </a:r>
            <a:r>
              <a:rPr lang="en-US" dirty="0">
                <a:solidFill>
                  <a:srgbClr val="CC3399"/>
                </a:solidFill>
              </a:rPr>
              <a:t>a generation</a:t>
            </a:r>
            <a:r>
              <a:rPr lang="en-US" dirty="0"/>
              <a:t>. </a:t>
            </a:r>
            <a:r>
              <a:rPr lang="en-US" dirty="0" smtClean="0"/>
              <a:t>The entire </a:t>
            </a:r>
            <a:r>
              <a:rPr lang="en-US" dirty="0"/>
              <a:t>set of generations is called </a:t>
            </a:r>
            <a:r>
              <a:rPr lang="en-US" dirty="0">
                <a:solidFill>
                  <a:srgbClr val="CC3399"/>
                </a:solidFill>
              </a:rPr>
              <a:t>a run</a:t>
            </a:r>
            <a:r>
              <a:rPr lang="en-US" dirty="0" smtClean="0"/>
              <a:t>.</a:t>
            </a:r>
          </a:p>
          <a:p>
            <a:r>
              <a:rPr lang="en-US" dirty="0"/>
              <a:t>A common practice is to terminate a GA after </a:t>
            </a:r>
            <a:r>
              <a:rPr lang="en-US" dirty="0">
                <a:solidFill>
                  <a:srgbClr val="CC3399"/>
                </a:solidFill>
              </a:rPr>
              <a:t>a specified number </a:t>
            </a:r>
            <a:r>
              <a:rPr lang="en-US" dirty="0"/>
              <a:t>of generations and then examine the best chromosomes in the population. If </a:t>
            </a:r>
            <a:r>
              <a:rPr lang="en-US" dirty="0">
                <a:solidFill>
                  <a:srgbClr val="CC3399"/>
                </a:solidFill>
              </a:rPr>
              <a:t>no satisfactory </a:t>
            </a:r>
            <a:r>
              <a:rPr lang="en-US" dirty="0"/>
              <a:t>solution is found, the GA is restarted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C3399"/>
                </a:solidFill>
              </a:rPr>
              <a:t>termination condition </a:t>
            </a:r>
            <a:r>
              <a:rPr lang="en-US" dirty="0"/>
              <a:t>of a Genetic Algorithm is important in determining when a GA run will end.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been observed that </a:t>
            </a:r>
            <a:r>
              <a:rPr lang="en-US" dirty="0">
                <a:solidFill>
                  <a:srgbClr val="CC3399"/>
                </a:solidFill>
              </a:rPr>
              <a:t>initially,</a:t>
            </a:r>
            <a:r>
              <a:rPr lang="en-US" dirty="0"/>
              <a:t> the GA progresses very fast with better solutions coming in every few iterations, but this tends </a:t>
            </a:r>
            <a:r>
              <a:rPr lang="en-US" dirty="0">
                <a:solidFill>
                  <a:srgbClr val="CC3399"/>
                </a:solidFill>
              </a:rPr>
              <a:t>to saturate </a:t>
            </a:r>
            <a:r>
              <a:rPr lang="en-US" dirty="0"/>
              <a:t>in the later stages where the improvements are very small.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usually want a termination condition such that our solution is </a:t>
            </a:r>
            <a:r>
              <a:rPr lang="en-US" dirty="0">
                <a:solidFill>
                  <a:srgbClr val="CC3399"/>
                </a:solidFill>
              </a:rPr>
              <a:t>close to the optimal</a:t>
            </a:r>
            <a:r>
              <a:rPr lang="en-US" dirty="0"/>
              <a:t>, at the end of the run.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1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Termination Parameters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we keep </a:t>
            </a:r>
            <a:r>
              <a:rPr lang="en-US" dirty="0">
                <a:solidFill>
                  <a:srgbClr val="CC3399"/>
                </a:solidFill>
              </a:rPr>
              <a:t>one of the following </a:t>
            </a:r>
            <a:r>
              <a:rPr lang="en-US" dirty="0"/>
              <a:t>termination </a:t>
            </a:r>
            <a:r>
              <a:rPr lang="en-US" dirty="0" smtClean="0"/>
              <a:t>conditions: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there has been no improvement in the population for </a:t>
            </a:r>
            <a:r>
              <a:rPr lang="en-US" dirty="0" smtClean="0"/>
              <a:t>N </a:t>
            </a:r>
            <a:r>
              <a:rPr lang="en-US" dirty="0"/>
              <a:t>iterations.</a:t>
            </a:r>
          </a:p>
          <a:p>
            <a:pPr lvl="1"/>
            <a:r>
              <a:rPr lang="en-US" dirty="0" smtClean="0"/>
              <a:t>After a pre-specified number </a:t>
            </a:r>
            <a:r>
              <a:rPr lang="en-US" dirty="0"/>
              <a:t>of generations.</a:t>
            </a:r>
          </a:p>
          <a:p>
            <a:pPr lvl="1"/>
            <a:r>
              <a:rPr lang="en-US" dirty="0"/>
              <a:t>When the objective function value has reached a certain pre-defined value.</a:t>
            </a:r>
          </a:p>
          <a:p>
            <a:r>
              <a:rPr lang="en-US" dirty="0"/>
              <a:t>For example, in a genetic algorithm we keep </a:t>
            </a:r>
            <a:r>
              <a:rPr lang="en-US" dirty="0">
                <a:solidFill>
                  <a:srgbClr val="CC3399"/>
                </a:solidFill>
              </a:rPr>
              <a:t>a counter </a:t>
            </a:r>
            <a:r>
              <a:rPr lang="en-US" dirty="0"/>
              <a:t>which keeps track of the generations for which there has been no improvement in the population. </a:t>
            </a:r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we set this counter to zero. Each time we don’t generate off-springs which are better than the individuals in the population, we </a:t>
            </a:r>
            <a:r>
              <a:rPr lang="en-US" dirty="0">
                <a:solidFill>
                  <a:srgbClr val="CC3399"/>
                </a:solidFill>
              </a:rPr>
              <a:t>increment </a:t>
            </a:r>
            <a:r>
              <a:rPr lang="en-US" dirty="0"/>
              <a:t>the counter.</a:t>
            </a:r>
          </a:p>
          <a:p>
            <a:r>
              <a:rPr lang="en-US" dirty="0" smtClean="0"/>
              <a:t>However</a:t>
            </a:r>
            <a:r>
              <a:rPr lang="en-US" dirty="0"/>
              <a:t>, if </a:t>
            </a:r>
            <a:r>
              <a:rPr lang="en-US" dirty="0">
                <a:solidFill>
                  <a:srgbClr val="CC3399"/>
                </a:solidFill>
              </a:rPr>
              <a:t>the fitness </a:t>
            </a:r>
            <a:r>
              <a:rPr lang="en-US" dirty="0"/>
              <a:t>any of the off-springs is better, then we reset the counter to zero. The algorithm terminates when the counter reaches </a:t>
            </a:r>
            <a:r>
              <a:rPr lang="en-US" dirty="0">
                <a:solidFill>
                  <a:srgbClr val="CC3399"/>
                </a:solidFill>
              </a:rPr>
              <a:t>a predetermined value.</a:t>
            </a:r>
          </a:p>
          <a:p>
            <a:r>
              <a:rPr lang="en-US" dirty="0" smtClean="0"/>
              <a:t>Like </a:t>
            </a:r>
            <a:r>
              <a:rPr lang="en-US" dirty="0"/>
              <a:t>other parameters of a GA, the termination condition is also </a:t>
            </a:r>
            <a:r>
              <a:rPr lang="en-US" dirty="0">
                <a:solidFill>
                  <a:srgbClr val="CC3399"/>
                </a:solidFill>
              </a:rPr>
              <a:t>highly problem specific </a:t>
            </a:r>
            <a:r>
              <a:rPr lang="en-US" dirty="0"/>
              <a:t>and the GA designer should try out various options to see what suits </a:t>
            </a:r>
            <a:r>
              <a:rPr lang="en-US" dirty="0" smtClean="0"/>
              <a:t>their </a:t>
            </a:r>
            <a:r>
              <a:rPr lang="en-US" dirty="0"/>
              <a:t>particular problem the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6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191446" y="1009551"/>
            <a:ext cx="0" cy="5029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512750" y="530001"/>
            <a:ext cx="8689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D1457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Peek into the Biological </a:t>
            </a:r>
            <a:r>
              <a:rPr lang="en-US" sz="2400" dirty="0" smtClean="0"/>
              <a:t>World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Genetic </a:t>
            </a:r>
            <a:r>
              <a:rPr lang="en-US" sz="2400" dirty="0"/>
              <a:t>Algorithms (</a:t>
            </a:r>
            <a:r>
              <a:rPr lang="en-US" sz="2400" dirty="0" smtClean="0"/>
              <a:t>GAs)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Significance </a:t>
            </a:r>
            <a:r>
              <a:rPr lang="en-US" sz="2400" dirty="0"/>
              <a:t>of the Genetic </a:t>
            </a:r>
            <a:r>
              <a:rPr lang="en-US" sz="2400" dirty="0" smtClean="0"/>
              <a:t>Operators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Termination </a:t>
            </a:r>
            <a:r>
              <a:rPr lang="en-US" sz="2400" dirty="0"/>
              <a:t>Parameters</a:t>
            </a:r>
            <a:endParaRPr lang="en-US" sz="2400" dirty="0" smtClean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the famous quote by Charles Darwin: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C3399"/>
                </a:solidFill>
              </a:rPr>
              <a:t>It </a:t>
            </a:r>
            <a:r>
              <a:rPr lang="en-US" dirty="0">
                <a:solidFill>
                  <a:srgbClr val="CC3399"/>
                </a:solidFill>
              </a:rPr>
              <a:t>is not the strongest of the species that survives, nor the most </a:t>
            </a:r>
            <a:r>
              <a:rPr lang="en-US" dirty="0" smtClean="0">
                <a:solidFill>
                  <a:srgbClr val="CC3399"/>
                </a:solidFill>
              </a:rPr>
              <a:t>intelligent, </a:t>
            </a:r>
            <a:r>
              <a:rPr lang="en-US" dirty="0">
                <a:solidFill>
                  <a:srgbClr val="CC3399"/>
                </a:solidFill>
              </a:rPr>
              <a:t>but the one most responsive to change</a:t>
            </a:r>
            <a:r>
              <a:rPr lang="en-US" dirty="0" smtClean="0">
                <a:solidFill>
                  <a:srgbClr val="CC3399"/>
                </a:solidFill>
              </a:rPr>
              <a:t>.</a:t>
            </a:r>
          </a:p>
          <a:p>
            <a:r>
              <a:rPr lang="en-US" dirty="0"/>
              <a:t>Genetic Algorithms are inspired by Charles Darwin’s theory: “Natural selection is survival of the fittest”. </a:t>
            </a:r>
            <a:endParaRPr lang="en-US" dirty="0" smtClean="0"/>
          </a:p>
          <a:p>
            <a:r>
              <a:rPr lang="en-US" dirty="0"/>
              <a:t>Genetic algorithms (GA) are inspired by the </a:t>
            </a:r>
            <a:r>
              <a:rPr lang="en-US" dirty="0">
                <a:solidFill>
                  <a:srgbClr val="CC3399"/>
                </a:solidFill>
              </a:rPr>
              <a:t>natural selection </a:t>
            </a:r>
            <a:r>
              <a:rPr lang="en-US" dirty="0"/>
              <a:t>of species and belong to a broader class of algorithms referred to as Evolutionary Algorithms (EA).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concept of biological evolution is used to solve all different kinds of problems and has become well-known for its reliable </a:t>
            </a:r>
            <a:r>
              <a:rPr lang="en-US" dirty="0">
                <a:solidFill>
                  <a:srgbClr val="CC3399"/>
                </a:solidFill>
              </a:rPr>
              <a:t>global search capabilities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dirty="0">
                <a:solidFill>
                  <a:srgbClr val="CC3399"/>
                </a:solidFill>
              </a:rPr>
              <a:t>genetic algorithms </a:t>
            </a:r>
            <a:r>
              <a:rPr lang="en-US" dirty="0"/>
              <a:t>have been used to solve </a:t>
            </a:r>
            <a:r>
              <a:rPr lang="en-US" dirty="0" smtClean="0"/>
              <a:t>real-world </a:t>
            </a:r>
            <a:r>
              <a:rPr lang="en-US" dirty="0"/>
              <a:t>optimization problems and are an essential subject of research in optimization and related fields. </a:t>
            </a:r>
            <a:endParaRPr lang="en-US" dirty="0" smtClean="0"/>
          </a:p>
          <a:p>
            <a:r>
              <a:rPr lang="en-US" dirty="0" smtClean="0"/>
              <a:t>Genetic </a:t>
            </a:r>
            <a:r>
              <a:rPr lang="en-US" dirty="0"/>
              <a:t>algorithms have been commonly employed to address </a:t>
            </a:r>
            <a:r>
              <a:rPr lang="en-US" dirty="0">
                <a:solidFill>
                  <a:srgbClr val="CC3399"/>
                </a:solidFill>
              </a:rPr>
              <a:t>well-known optimization problems</a:t>
            </a:r>
            <a:r>
              <a:rPr lang="en-US" dirty="0"/>
              <a:t> in Data Science, Machine Learning, and Artificial </a:t>
            </a:r>
            <a:r>
              <a:rPr lang="en-US" dirty="0" smtClean="0"/>
              <a:t>Intelligence.</a:t>
            </a:r>
          </a:p>
        </p:txBody>
      </p:sp>
    </p:spTree>
    <p:extLst>
      <p:ext uri="{BB962C8B-B14F-4D97-AF65-F5344CB8AC3E}">
        <p14:creationId xmlns:p14="http://schemas.microsoft.com/office/powerpoint/2010/main" val="24218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 into the Biological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algorithms (GAs) are search methods based on principles of </a:t>
            </a:r>
            <a:r>
              <a:rPr lang="en-US" dirty="0" smtClean="0"/>
              <a:t>natural selection </a:t>
            </a:r>
            <a:r>
              <a:rPr lang="en-US" dirty="0"/>
              <a:t>and genetics developed by </a:t>
            </a:r>
            <a:r>
              <a:rPr lang="en-US" dirty="0">
                <a:solidFill>
                  <a:srgbClr val="CC3399"/>
                </a:solidFill>
              </a:rPr>
              <a:t>John Holland </a:t>
            </a:r>
            <a:r>
              <a:rPr lang="en-US" dirty="0"/>
              <a:t>and his collaborators in the 1960s and 1970s.</a:t>
            </a:r>
          </a:p>
          <a:p>
            <a:r>
              <a:rPr lang="en-US" dirty="0"/>
              <a:t>GAs </a:t>
            </a:r>
            <a:r>
              <a:rPr lang="en-US" dirty="0">
                <a:solidFill>
                  <a:srgbClr val="CC3399"/>
                </a:solidFill>
              </a:rPr>
              <a:t>encode </a:t>
            </a:r>
            <a:r>
              <a:rPr lang="en-US" dirty="0"/>
              <a:t>the decision variables of a search problem into finite-length strings of alphabets of certain cardinality. </a:t>
            </a:r>
          </a:p>
          <a:p>
            <a:r>
              <a:rPr lang="en-US" dirty="0"/>
              <a:t>The strings which are candidate solutions to the search problem are referred to as </a:t>
            </a:r>
            <a:r>
              <a:rPr lang="en-US" dirty="0">
                <a:solidFill>
                  <a:srgbClr val="CC3399"/>
                </a:solidFill>
              </a:rPr>
              <a:t>chromosomes</a:t>
            </a:r>
            <a:r>
              <a:rPr lang="en-US" dirty="0"/>
              <a:t>, the alphabets are referred to as genes and the values of genes are called alleles. </a:t>
            </a:r>
          </a:p>
          <a:p>
            <a:r>
              <a:rPr lang="en-US" dirty="0"/>
              <a:t>For example, in a problem such as the </a:t>
            </a:r>
            <a:r>
              <a:rPr lang="en-US" dirty="0">
                <a:solidFill>
                  <a:srgbClr val="CC3399"/>
                </a:solidFill>
              </a:rPr>
              <a:t>traveling salesman problem</a:t>
            </a:r>
            <a:r>
              <a:rPr lang="en-US" dirty="0"/>
              <a:t>, a chromosome represents a route, and a gene may represent a city. </a:t>
            </a:r>
          </a:p>
          <a:p>
            <a:r>
              <a:rPr lang="en-US" dirty="0"/>
              <a:t>In contrast to traditional optimization techniques, GAs work with </a:t>
            </a:r>
            <a:r>
              <a:rPr lang="en-US" dirty="0">
                <a:solidFill>
                  <a:srgbClr val="CC3399"/>
                </a:solidFill>
              </a:rPr>
              <a:t>coding of parameters</a:t>
            </a:r>
            <a:r>
              <a:rPr lang="en-US" dirty="0"/>
              <a:t>, rather than the parameters themselves. </a:t>
            </a:r>
          </a:p>
          <a:p>
            <a:r>
              <a:rPr lang="en-US" dirty="0"/>
              <a:t>To evolve good solutions and to implement natural selection, we need </a:t>
            </a:r>
            <a:r>
              <a:rPr lang="en-US" dirty="0">
                <a:solidFill>
                  <a:srgbClr val="CC3399"/>
                </a:solidFill>
              </a:rPr>
              <a:t>a measure </a:t>
            </a:r>
            <a:r>
              <a:rPr lang="en-US" dirty="0"/>
              <a:t>for distinguishing good solutions from bad solutions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Peek into the Biological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measure could be </a:t>
            </a:r>
            <a:r>
              <a:rPr lang="en-US" dirty="0">
                <a:solidFill>
                  <a:srgbClr val="CC3399"/>
                </a:solidFill>
              </a:rPr>
              <a:t>an objective function </a:t>
            </a:r>
            <a:r>
              <a:rPr lang="en-US" dirty="0"/>
              <a:t>that is a mathematical model or a computer simulation, or it can be a subjective function where humans choose better solutions over worse ones. </a:t>
            </a:r>
          </a:p>
          <a:p>
            <a:r>
              <a:rPr lang="en-US" dirty="0"/>
              <a:t>In essence, </a:t>
            </a:r>
            <a:r>
              <a:rPr lang="en-US" dirty="0">
                <a:solidFill>
                  <a:srgbClr val="CC3399"/>
                </a:solidFill>
              </a:rPr>
              <a:t>the fitness measure </a:t>
            </a:r>
            <a:r>
              <a:rPr lang="en-US" dirty="0"/>
              <a:t>must determine a candidate solution’s relative fitness, which will subsequently be used by the GA to guide the evolution of good solutions.</a:t>
            </a:r>
            <a:endParaRPr lang="en-IN" dirty="0"/>
          </a:p>
          <a:p>
            <a:r>
              <a:rPr lang="en-US" dirty="0"/>
              <a:t>Another important concept of GAs is the </a:t>
            </a:r>
            <a:r>
              <a:rPr lang="en-US" dirty="0">
                <a:solidFill>
                  <a:srgbClr val="CC3399"/>
                </a:solidFill>
              </a:rPr>
              <a:t>notion of population</a:t>
            </a:r>
            <a:r>
              <a:rPr lang="en-US" dirty="0"/>
              <a:t>. </a:t>
            </a:r>
          </a:p>
          <a:p>
            <a:r>
              <a:rPr lang="en-US" dirty="0"/>
              <a:t>Unlike traditional search methods, </a:t>
            </a:r>
            <a:r>
              <a:rPr lang="en-US" dirty="0">
                <a:solidFill>
                  <a:srgbClr val="CC3399"/>
                </a:solidFill>
              </a:rPr>
              <a:t>genetic algorithms </a:t>
            </a:r>
            <a:r>
              <a:rPr lang="en-US" dirty="0"/>
              <a:t>rely on a population of candidate solutions. </a:t>
            </a:r>
          </a:p>
          <a:p>
            <a:r>
              <a:rPr lang="en-US" dirty="0"/>
              <a:t>The population size, which is usually a user-specified parameter, is one of the important factors affecting the </a:t>
            </a:r>
            <a:r>
              <a:rPr lang="en-US" dirty="0">
                <a:solidFill>
                  <a:srgbClr val="CC3399"/>
                </a:solidFill>
              </a:rPr>
              <a:t>scalability and performance </a:t>
            </a:r>
            <a:r>
              <a:rPr lang="en-US" dirty="0"/>
              <a:t>of genetic algorithms. </a:t>
            </a:r>
          </a:p>
          <a:p>
            <a:r>
              <a:rPr lang="en-US" dirty="0"/>
              <a:t>For example, small population sizes might lead to premature convergence and yield substandard solutions. On the other hand, large population sizes lead to unnecessary expenditure of valuable computational time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416134" y="213014"/>
            <a:ext cx="1764000" cy="720000"/>
          </a:xfrm>
          <a:prstGeom prst="ellipse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START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70663" y="1312280"/>
            <a:ext cx="2067790" cy="675409"/>
          </a:xfrm>
          <a:prstGeom prst="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Initialize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3463" y="2340550"/>
            <a:ext cx="3002973" cy="675409"/>
          </a:xfrm>
          <a:prstGeom prst="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Evaluate solution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834243" y="3492578"/>
            <a:ext cx="2961411" cy="1223097"/>
          </a:xfrm>
          <a:prstGeom prst="flowChartDecision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Is solution optimum ? Or I = N?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24901" y="3787486"/>
            <a:ext cx="2067790" cy="675409"/>
          </a:xfrm>
          <a:prstGeom prst="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Selection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24901" y="4670713"/>
            <a:ext cx="2067790" cy="675409"/>
          </a:xfrm>
          <a:prstGeom prst="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Crossover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4901" y="5553940"/>
            <a:ext cx="2067790" cy="675409"/>
          </a:xfrm>
          <a:prstGeom prst="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Mutation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50948" y="5156057"/>
            <a:ext cx="1728000" cy="720000"/>
          </a:xfrm>
          <a:prstGeom prst="ellipse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STOP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2316" y="3761380"/>
            <a:ext cx="2067790" cy="675409"/>
          </a:xfrm>
          <a:prstGeom prst="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 = I + 1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>
            <a:stCxn id="2" idx="4"/>
            <a:endCxn id="3" idx="0"/>
          </p:cNvCxnSpPr>
          <p:nvPr/>
        </p:nvCxnSpPr>
        <p:spPr>
          <a:xfrm>
            <a:off x="5298134" y="933014"/>
            <a:ext cx="6424" cy="379266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5304558" y="1987689"/>
            <a:ext cx="10392" cy="35286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5314949" y="3015959"/>
            <a:ext cx="1" cy="47661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 flipH="1">
            <a:off x="5314948" y="4715675"/>
            <a:ext cx="1" cy="440382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6" idx="0"/>
          </p:cNvCxnSpPr>
          <p:nvPr/>
        </p:nvCxnSpPr>
        <p:spPr>
          <a:xfrm flipV="1">
            <a:off x="6795654" y="3787486"/>
            <a:ext cx="2963142" cy="316641"/>
          </a:xfrm>
          <a:prstGeom prst="bentConnector4">
            <a:avLst>
              <a:gd name="adj1" fmla="val 32554"/>
              <a:gd name="adj2" fmla="val 265332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9758796" y="4462895"/>
            <a:ext cx="0" cy="20781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9758796" y="5346122"/>
            <a:ext cx="0" cy="20781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23" idx="2"/>
          </p:cNvCxnSpPr>
          <p:nvPr/>
        </p:nvCxnSpPr>
        <p:spPr>
          <a:xfrm rot="5400000">
            <a:off x="5769085" y="2326476"/>
            <a:ext cx="86839" cy="7892585"/>
          </a:xfrm>
          <a:prstGeom prst="bentConnector3">
            <a:avLst>
              <a:gd name="adj1" fmla="val 363246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5" idx="1"/>
          </p:cNvCxnSpPr>
          <p:nvPr/>
        </p:nvCxnSpPr>
        <p:spPr>
          <a:xfrm>
            <a:off x="2900106" y="4099085"/>
            <a:ext cx="934137" cy="5042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544" y="477982"/>
            <a:ext cx="2452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3399"/>
                </a:solidFill>
              </a:rPr>
              <a:t>Genetic Algorithm Flow chart </a:t>
            </a:r>
            <a:endParaRPr lang="en-IN" sz="2400" dirty="0">
              <a:solidFill>
                <a:srgbClr val="CC339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14948" y="4764332"/>
            <a:ext cx="27432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5995" y="372155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2316" y="5640779"/>
            <a:ext cx="2067790" cy="675409"/>
          </a:xfrm>
          <a:prstGeom prst="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Fitness Evaluation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28" name="Straight Arrow Connector 27"/>
          <p:cNvCxnSpPr>
            <a:stCxn id="23" idx="0"/>
            <a:endCxn id="29" idx="2"/>
          </p:cNvCxnSpPr>
          <p:nvPr/>
        </p:nvCxnSpPr>
        <p:spPr>
          <a:xfrm flipV="1">
            <a:off x="1866211" y="5376488"/>
            <a:ext cx="0" cy="26429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32316" y="4701079"/>
            <a:ext cx="2067790" cy="675409"/>
          </a:xfrm>
          <a:prstGeom prst="rect">
            <a:avLst/>
          </a:prstGeom>
          <a:noFill/>
          <a:ln w="19050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Population Replacement 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32" name="Straight Arrow Connector 31"/>
          <p:cNvCxnSpPr>
            <a:stCxn id="29" idx="0"/>
            <a:endCxn id="10" idx="2"/>
          </p:cNvCxnSpPr>
          <p:nvPr/>
        </p:nvCxnSpPr>
        <p:spPr>
          <a:xfrm flipV="1">
            <a:off x="1866211" y="4436789"/>
            <a:ext cx="0" cy="26429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/>
      <p:bldP spid="21" grpId="0"/>
      <p:bldP spid="22" grpId="0"/>
      <p:bldP spid="23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 Operators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3399"/>
                </a:solidFill>
              </a:rPr>
              <a:t>Initialization</a:t>
            </a:r>
            <a:r>
              <a:rPr lang="en-US" dirty="0">
                <a:solidFill>
                  <a:srgbClr val="CC3399"/>
                </a:solidFill>
              </a:rPr>
              <a:t>:</a:t>
            </a:r>
            <a:endParaRPr lang="en-US" dirty="0" smtClean="0">
              <a:solidFill>
                <a:srgbClr val="CC3399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initial population of candidate solutions is </a:t>
            </a:r>
            <a:r>
              <a:rPr lang="en-US" dirty="0" smtClean="0"/>
              <a:t>usually generated </a:t>
            </a:r>
            <a:r>
              <a:rPr lang="en-US" dirty="0"/>
              <a:t>randomly across the search space. However, </a:t>
            </a:r>
            <a:r>
              <a:rPr lang="en-US" dirty="0" smtClean="0"/>
              <a:t>domain-specific knowledge </a:t>
            </a:r>
            <a:r>
              <a:rPr lang="en-US" dirty="0"/>
              <a:t>or other information can be easily incorporated.</a:t>
            </a:r>
          </a:p>
          <a:p>
            <a:r>
              <a:rPr lang="en-US" dirty="0" smtClean="0">
                <a:solidFill>
                  <a:srgbClr val="CC3399"/>
                </a:solidFill>
              </a:rPr>
              <a:t>Evaluation</a:t>
            </a:r>
            <a:r>
              <a:rPr lang="en-US" dirty="0">
                <a:solidFill>
                  <a:srgbClr val="CC3399"/>
                </a:solidFill>
              </a:rPr>
              <a:t>:</a:t>
            </a:r>
            <a:endParaRPr lang="en-US" dirty="0" smtClean="0">
              <a:solidFill>
                <a:srgbClr val="CC3399"/>
              </a:solidFill>
            </a:endParaRPr>
          </a:p>
          <a:p>
            <a:pPr lvl="1"/>
            <a:r>
              <a:rPr lang="en-US" dirty="0" smtClean="0"/>
              <a:t>Once </a:t>
            </a:r>
            <a:r>
              <a:rPr lang="en-US" dirty="0"/>
              <a:t>the population is initialized or an offspring </a:t>
            </a:r>
            <a:r>
              <a:rPr lang="en-US" dirty="0" smtClean="0"/>
              <a:t>population is </a:t>
            </a:r>
            <a:r>
              <a:rPr lang="en-US" dirty="0"/>
              <a:t>created, the fitness values of the candidate solutions are evaluated.</a:t>
            </a:r>
          </a:p>
          <a:p>
            <a:r>
              <a:rPr lang="en-US" dirty="0" smtClean="0">
                <a:solidFill>
                  <a:srgbClr val="CC3399"/>
                </a:solidFill>
              </a:rPr>
              <a:t>Selection</a:t>
            </a:r>
            <a:r>
              <a:rPr lang="en-US" dirty="0">
                <a:solidFill>
                  <a:srgbClr val="CC3399"/>
                </a:solidFill>
              </a:rPr>
              <a:t>:</a:t>
            </a:r>
            <a:endParaRPr lang="en-US" dirty="0" smtClean="0">
              <a:solidFill>
                <a:srgbClr val="CC3399"/>
              </a:solidFill>
            </a:endParaRPr>
          </a:p>
          <a:p>
            <a:pPr lvl="1"/>
            <a:r>
              <a:rPr lang="en-US" dirty="0"/>
              <a:t>The process that determines which solutions </a:t>
            </a:r>
            <a:r>
              <a:rPr lang="en-US" dirty="0" smtClean="0"/>
              <a:t>are to </a:t>
            </a:r>
            <a:r>
              <a:rPr lang="en-US" dirty="0"/>
              <a:t>be preserved and allowed to reproduce </a:t>
            </a:r>
            <a:r>
              <a:rPr lang="en-US" dirty="0" smtClean="0"/>
              <a:t>and which </a:t>
            </a:r>
            <a:r>
              <a:rPr lang="en-US" dirty="0"/>
              <a:t>ones deserve to die out.</a:t>
            </a:r>
          </a:p>
          <a:p>
            <a:pPr lvl="1"/>
            <a:r>
              <a:rPr lang="en-US" dirty="0"/>
              <a:t>The primary objective of the selection operator </a:t>
            </a:r>
            <a:r>
              <a:rPr lang="en-US" dirty="0" smtClean="0"/>
              <a:t>is to </a:t>
            </a:r>
            <a:r>
              <a:rPr lang="en-US" dirty="0"/>
              <a:t>emphasize the good solutions and </a:t>
            </a:r>
            <a:r>
              <a:rPr lang="en-US" dirty="0" smtClean="0"/>
              <a:t>eliminate the </a:t>
            </a:r>
            <a:r>
              <a:rPr lang="en-US" dirty="0"/>
              <a:t>bad solutions in a population while </a:t>
            </a:r>
            <a:r>
              <a:rPr lang="en-US" dirty="0" smtClean="0"/>
              <a:t>keeping the </a:t>
            </a:r>
            <a:r>
              <a:rPr lang="en-US" dirty="0"/>
              <a:t>population size constant</a:t>
            </a:r>
            <a:r>
              <a:rPr lang="en-US" dirty="0" smtClean="0"/>
              <a:t>. Selects </a:t>
            </a:r>
            <a:r>
              <a:rPr lang="en-US" dirty="0"/>
              <a:t>the best, discards the </a:t>
            </a:r>
            <a:r>
              <a:rPr lang="en-US" dirty="0" smtClean="0"/>
              <a:t>rest.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identify the good </a:t>
            </a:r>
            <a:r>
              <a:rPr lang="en-US" dirty="0" smtClean="0"/>
              <a:t>solutions, Fitness </a:t>
            </a:r>
            <a:r>
              <a:rPr lang="en-US" dirty="0"/>
              <a:t>value </a:t>
            </a:r>
            <a:r>
              <a:rPr lang="en-US" dirty="0" smtClean="0"/>
              <a:t>/ objective function value can </a:t>
            </a:r>
            <a:r>
              <a:rPr lang="en-US" dirty="0"/>
              <a:t>be assigned to evaluate the </a:t>
            </a:r>
            <a:r>
              <a:rPr lang="en-US" dirty="0" smtClean="0"/>
              <a:t>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1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 Operators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fitness function value quantifies the optimality of a solution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value is used to rank a particular solution against all </a:t>
            </a:r>
            <a:r>
              <a:rPr lang="en-US" dirty="0" smtClean="0"/>
              <a:t>the other solutions.</a:t>
            </a:r>
          </a:p>
          <a:p>
            <a:pPr lvl="1"/>
            <a:r>
              <a:rPr lang="en-US" dirty="0" smtClean="0"/>
              <a:t> A </a:t>
            </a:r>
            <a:r>
              <a:rPr lang="en-US" dirty="0"/>
              <a:t>fitness value is assigned to each solution depending on </a:t>
            </a:r>
            <a:r>
              <a:rPr lang="en-US" dirty="0" smtClean="0"/>
              <a:t>how close </a:t>
            </a:r>
            <a:r>
              <a:rPr lang="en-US" dirty="0"/>
              <a:t>it is actually to the optimal solution of the </a:t>
            </a:r>
            <a:r>
              <a:rPr lang="en-US" dirty="0" smtClean="0"/>
              <a:t>problem.</a:t>
            </a:r>
          </a:p>
          <a:p>
            <a:pPr lvl="1"/>
            <a:r>
              <a:rPr lang="en-US" dirty="0" smtClean="0"/>
              <a:t>Selection </a:t>
            </a:r>
            <a:r>
              <a:rPr lang="en-US" dirty="0"/>
              <a:t>allocates more copies of those solutions with higher fitness values and thus imposes the survival-of-the-fittest mechanism on the candidate solutions.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main idea of selection is to prefer better solutions to worse ones, and many selection procedures have been proposed to accomplish this </a:t>
            </a:r>
            <a:r>
              <a:rPr lang="en-US" dirty="0" smtClean="0"/>
              <a:t>idea are </a:t>
            </a:r>
          </a:p>
          <a:p>
            <a:pPr lvl="2"/>
            <a:r>
              <a:rPr lang="en-US" dirty="0"/>
              <a:t>Tournament selection</a:t>
            </a:r>
          </a:p>
          <a:p>
            <a:pPr lvl="2"/>
            <a:r>
              <a:rPr lang="en-US" dirty="0" smtClean="0"/>
              <a:t>Roulette </a:t>
            </a:r>
            <a:r>
              <a:rPr lang="en-US" dirty="0"/>
              <a:t>wheel selection</a:t>
            </a:r>
          </a:p>
          <a:p>
            <a:pPr lvl="2"/>
            <a:r>
              <a:rPr lang="en-US" dirty="0" smtClean="0"/>
              <a:t>Proportionate </a:t>
            </a:r>
            <a:r>
              <a:rPr lang="en-US" dirty="0"/>
              <a:t>selection</a:t>
            </a:r>
          </a:p>
          <a:p>
            <a:pPr lvl="2"/>
            <a:r>
              <a:rPr lang="en-US" dirty="0" smtClean="0"/>
              <a:t>Rank </a:t>
            </a:r>
            <a:r>
              <a:rPr lang="en-US" dirty="0"/>
              <a:t>selection</a:t>
            </a:r>
          </a:p>
          <a:p>
            <a:pPr lvl="2"/>
            <a:r>
              <a:rPr lang="en-US" dirty="0" smtClean="0"/>
              <a:t>Steady </a:t>
            </a:r>
            <a:r>
              <a:rPr lang="en-US" dirty="0"/>
              <a:t>state selection, </a:t>
            </a:r>
            <a:r>
              <a:rPr lang="en-US" dirty="0" smtClean="0"/>
              <a:t>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38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008363" cy="5734783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/>
              <a:t>Tournament Selection (2 Players)</a:t>
            </a:r>
          </a:p>
          <a:p>
            <a:endParaRPr lang="en-US" dirty="0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790880"/>
              </p:ext>
            </p:extLst>
          </p:nvPr>
        </p:nvGraphicFramePr>
        <p:xfrm>
          <a:off x="524300" y="1687475"/>
          <a:ext cx="3102021" cy="342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6317"/>
                <a:gridCol w="1245704"/>
              </a:tblGrid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Chromosome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Fitness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+mn-lt"/>
                        </a:rPr>
                        <a:t>80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B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+mn-lt"/>
                        </a:rPr>
                        <a:t>70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C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+mn-lt"/>
                        </a:rPr>
                        <a:t>90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+mn-lt"/>
                        </a:rPr>
                        <a:t>60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+mn-lt"/>
                        </a:rPr>
                        <a:t>-30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F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+mn-lt"/>
                        </a:rPr>
                        <a:t>40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+mn-lt"/>
                        </a:rPr>
                        <a:t>G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>
                          <a:latin typeface="+mn-lt"/>
                        </a:rPr>
                        <a:t>50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25921" y="2509021"/>
            <a:ext cx="3319670" cy="503583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193" y="4217272"/>
            <a:ext cx="3319670" cy="503583"/>
          </a:xfrm>
          <a:prstGeom prst="rect">
            <a:avLst/>
          </a:prstGeom>
          <a:noFill/>
          <a:ln w="28575">
            <a:solidFill>
              <a:srgbClr val="CC33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45591" y="2760812"/>
            <a:ext cx="1099930" cy="0"/>
          </a:xfrm>
          <a:prstGeom prst="straightConnector1">
            <a:avLst/>
          </a:prstGeom>
          <a:ln w="28575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</p:cNvCxnSpPr>
          <p:nvPr/>
        </p:nvCxnSpPr>
        <p:spPr>
          <a:xfrm flipV="1">
            <a:off x="3747863" y="4469063"/>
            <a:ext cx="1097658" cy="1"/>
          </a:xfrm>
          <a:prstGeom prst="straightConnector1">
            <a:avLst/>
          </a:prstGeom>
          <a:ln w="28575">
            <a:solidFill>
              <a:srgbClr val="CC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64110"/>
              </p:ext>
            </p:extLst>
          </p:nvPr>
        </p:nvGraphicFramePr>
        <p:xfrm>
          <a:off x="4845521" y="2531653"/>
          <a:ext cx="888910" cy="428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079"/>
                <a:gridCol w="552831"/>
              </a:tblGrid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68879"/>
              </p:ext>
            </p:extLst>
          </p:nvPr>
        </p:nvGraphicFramePr>
        <p:xfrm>
          <a:off x="4845522" y="4292176"/>
          <a:ext cx="869234" cy="428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92"/>
                <a:gridCol w="544042"/>
              </a:tblGrid>
              <a:tr h="42867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760433" y="4175708"/>
            <a:ext cx="50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  <a:endParaRPr lang="en-US" sz="36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574" y="1963244"/>
            <a:ext cx="5563140" cy="2614676"/>
          </a:xfrm>
          <a:prstGeom prst="rect">
            <a:avLst/>
          </a:prstGeom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6161122" y="845145"/>
            <a:ext cx="6008363" cy="575308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D1457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D1457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D1457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Roulette Wheel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9479" y="2396082"/>
            <a:ext cx="50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  <a:latin typeface="Cambria" panose="02040503050406030204" pitchFamily="18" charset="0"/>
              </a:rPr>
              <a:t>?</a:t>
            </a:r>
            <a:endParaRPr lang="en-US" sz="3600" dirty="0">
              <a:solidFill>
                <a:schemeClr val="accent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5884</TotalTime>
  <Words>2075</Words>
  <Application>Microsoft Office PowerPoint</Application>
  <PresentationFormat>Widescreen</PresentationFormat>
  <Paragraphs>338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Wingdings</vt:lpstr>
      <vt:lpstr>Open Sans</vt:lpstr>
      <vt:lpstr>Wingdings 3</vt:lpstr>
      <vt:lpstr>Roboto Condensed</vt:lpstr>
      <vt:lpstr>Wingdings 2</vt:lpstr>
      <vt:lpstr>Open Sans Semibold</vt:lpstr>
      <vt:lpstr>Cambria</vt:lpstr>
      <vt:lpstr>Arial</vt:lpstr>
      <vt:lpstr>Roboto Condensed Light</vt:lpstr>
      <vt:lpstr>Segoe UI Black</vt:lpstr>
      <vt:lpstr>Cambria Math</vt:lpstr>
      <vt:lpstr>Calibri</vt:lpstr>
      <vt:lpstr>Times New Roman</vt:lpstr>
      <vt:lpstr>Office Theme</vt:lpstr>
      <vt:lpstr>Unit-11: Genetic Algorithms</vt:lpstr>
      <vt:lpstr>PowerPoint Presentation</vt:lpstr>
      <vt:lpstr>Introduction </vt:lpstr>
      <vt:lpstr>Peek into the Biological World</vt:lpstr>
      <vt:lpstr>Peek into the Biological World</vt:lpstr>
      <vt:lpstr>PowerPoint Presentation</vt:lpstr>
      <vt:lpstr>GA Operators and Parameters</vt:lpstr>
      <vt:lpstr>GA Operators and Parameters</vt:lpstr>
      <vt:lpstr>Selection Operator</vt:lpstr>
      <vt:lpstr>GA Operators and Parameters</vt:lpstr>
      <vt:lpstr>GA Operators and Parameters</vt:lpstr>
      <vt:lpstr>GA Operators and Parameters</vt:lpstr>
      <vt:lpstr>GA Operators and Parameters</vt:lpstr>
      <vt:lpstr>GA Operators and Parameters</vt:lpstr>
      <vt:lpstr>Significance of the Genetic Operators</vt:lpstr>
      <vt:lpstr>Significance of the Genetic Operators</vt:lpstr>
      <vt:lpstr>Significance of the Genetic Operators</vt:lpstr>
      <vt:lpstr>Termination Parameters </vt:lpstr>
      <vt:lpstr>Termination Parameters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648</cp:revision>
  <dcterms:created xsi:type="dcterms:W3CDTF">2020-05-01T05:09:15Z</dcterms:created>
  <dcterms:modified xsi:type="dcterms:W3CDTF">2021-09-18T06:57:28Z</dcterms:modified>
</cp:coreProperties>
</file>