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5"/>
  </p:notesMasterIdLst>
  <p:handoutMasterIdLst>
    <p:handoutMasterId r:id="rId36"/>
  </p:handoutMasterIdLst>
  <p:sldIdLst>
    <p:sldId id="324" r:id="rId2"/>
    <p:sldId id="288" r:id="rId3"/>
    <p:sldId id="418" r:id="rId4"/>
    <p:sldId id="420" r:id="rId5"/>
    <p:sldId id="422" r:id="rId6"/>
    <p:sldId id="421" r:id="rId7"/>
    <p:sldId id="423" r:id="rId8"/>
    <p:sldId id="426" r:id="rId9"/>
    <p:sldId id="424" r:id="rId10"/>
    <p:sldId id="425" r:id="rId11"/>
    <p:sldId id="427" r:id="rId12"/>
    <p:sldId id="419" r:id="rId13"/>
    <p:sldId id="428" r:id="rId14"/>
    <p:sldId id="429" r:id="rId15"/>
    <p:sldId id="430" r:id="rId16"/>
    <p:sldId id="437" r:id="rId17"/>
    <p:sldId id="431" r:id="rId18"/>
    <p:sldId id="438" r:id="rId19"/>
    <p:sldId id="443" r:id="rId20"/>
    <p:sldId id="440" r:id="rId21"/>
    <p:sldId id="433" r:id="rId22"/>
    <p:sldId id="434" r:id="rId23"/>
    <p:sldId id="444" r:id="rId24"/>
    <p:sldId id="442" r:id="rId25"/>
    <p:sldId id="449" r:id="rId26"/>
    <p:sldId id="450" r:id="rId27"/>
    <p:sldId id="451" r:id="rId28"/>
    <p:sldId id="452" r:id="rId29"/>
    <p:sldId id="445" r:id="rId30"/>
    <p:sldId id="446" r:id="rId31"/>
    <p:sldId id="447" r:id="rId32"/>
    <p:sldId id="448" r:id="rId33"/>
    <p:sldId id="417" r:id="rId34"/>
  </p:sldIdLst>
  <p:sldSz cx="12192000" cy="6858000"/>
  <p:notesSz cx="6858000" cy="9144000"/>
  <p:embeddedFontLst>
    <p:embeddedFont>
      <p:font typeface="Roboto Condensed Light" panose="02000000000000000000" pitchFamily="2" charset="0"/>
      <p:regular r:id="rId37"/>
      <p:italic r:id="rId38"/>
    </p:embeddedFont>
    <p:embeddedFont>
      <p:font typeface="Segoe UI Black" panose="020B0A02040204020203" pitchFamily="34" charset="0"/>
      <p:bold r:id="rId39"/>
      <p:boldItalic r:id="rId40"/>
    </p:embeddedFont>
    <p:embeddedFont>
      <p:font typeface="Wingdings 3" panose="05040102010807070707" pitchFamily="18" charset="2"/>
      <p:regular r:id="rId41"/>
    </p:embeddedFont>
    <p:embeddedFont>
      <p:font typeface="Open Sans" panose="020B0606030504020204" pitchFamily="34" charset="0"/>
      <p:regular r:id="rId42"/>
      <p:bold r:id="rId43"/>
      <p:italic r:id="rId44"/>
      <p:boldItalic r:id="rId45"/>
    </p:embeddedFont>
    <p:embeddedFont>
      <p:font typeface="Wingdings 2" panose="05020102010507070707" pitchFamily="18" charset="2"/>
      <p:regular r:id="rId46"/>
    </p:embeddedFont>
    <p:embeddedFont>
      <p:font typeface="Open Sans SemiBold" panose="020B0706030804020204" pitchFamily="34" charset="0"/>
      <p:bold r:id="rId47"/>
      <p:boldItalic r:id="rId48"/>
    </p:embeddedFont>
    <p:embeddedFont>
      <p:font typeface="Roboto Condensed" panose="02000000000000000000" pitchFamily="2" charset="0"/>
      <p:regular r:id="rId49"/>
      <p:bold r:id="rId50"/>
      <p:italic r:id="rId51"/>
      <p:boldItalic r:id="rId52"/>
    </p:embeddedFont>
    <p:embeddedFont>
      <p:font typeface="Calibri" panose="020F0502020204030204" pitchFamily="34" charset="0"/>
      <p:regular r:id="rId53"/>
      <p:bold r:id="rId54"/>
      <p:italic r:id="rId55"/>
      <p:boldItalic r:id="rId5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bNlYr4h7kruvxvi1A206vA==" hashData="paK70OYH8uvf9af+jfnGP9dLPz9+ftIQ2G7Z3N/k2c43SLMm3uDN4noxLWZo2fXQ2NXc7T2av+poOMV8eJMEgA=="/>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99"/>
    <a:srgbClr val="FEF4FD"/>
    <a:srgbClr val="F6F4FE"/>
    <a:srgbClr val="FDF5FC"/>
    <a:srgbClr val="FBE5F8"/>
    <a:srgbClr val="F3FFFF"/>
    <a:srgbClr val="CCFFFF"/>
    <a:srgbClr val="5308B8"/>
    <a:srgbClr val="F48CAF"/>
    <a:srgbClr val="B5E61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3" autoAdjust="0"/>
    <p:restoredTop sz="94660"/>
  </p:normalViewPr>
  <p:slideViewPr>
    <p:cSldViewPr snapToGrid="0">
      <p:cViewPr varScale="1">
        <p:scale>
          <a:sx n="71" d="100"/>
          <a:sy n="71" d="100"/>
        </p:scale>
        <p:origin x="492" y="60"/>
      </p:cViewPr>
      <p:guideLst/>
    </p:cSldViewPr>
  </p:slideViewPr>
  <p:notesTextViewPr>
    <p:cViewPr>
      <p:scale>
        <a:sx n="1" d="1"/>
        <a:sy n="1" d="1"/>
      </p:scale>
      <p:origin x="0" y="0"/>
    </p:cViewPr>
  </p:notesTextViewPr>
  <p:notesViewPr>
    <p:cSldViewPr snapToGrid="0">
      <p:cViewPr varScale="1">
        <p:scale>
          <a:sx n="53" d="100"/>
          <a:sy n="53" d="100"/>
        </p:scale>
        <p:origin x="2844"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font" Target="fonts/font1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font" Target="fonts/font17.fntdata"/><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font" Target="fonts/font20.fntdata"/><Relationship Id="rId8" Type="http://schemas.openxmlformats.org/officeDocument/2006/relationships/slide" Target="slides/slide7.xml"/><Relationship Id="rId51" Type="http://schemas.openxmlformats.org/officeDocument/2006/relationships/font" Target="fonts/font1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5.fntdata"/><Relationship Id="rId54"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49" Type="http://schemas.openxmlformats.org/officeDocument/2006/relationships/font" Target="fonts/font13.fntdata"/><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font" Target="fonts/font16.fntdata"/><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E2921DC-3109-4569-9FE5-3F5BA0747F75}" type="datetimeFigureOut">
              <a:rPr lang="en-US" smtClean="0"/>
              <a:t>7/22/2021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39E4867-9854-45D8-A58B-AED9F0BB4DCA}" type="slidenum">
              <a:rPr lang="en-US" smtClean="0"/>
              <a:t>‹#›</a:t>
            </a:fld>
            <a:endParaRPr lang="en-US"/>
          </a:p>
        </p:txBody>
      </p:sp>
    </p:spTree>
    <p:extLst>
      <p:ext uri="{BB962C8B-B14F-4D97-AF65-F5344CB8AC3E}">
        <p14:creationId xmlns:p14="http://schemas.microsoft.com/office/powerpoint/2010/main" val="38757690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7/22/2021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12.jpeg"/><Relationship Id="rId4" Type="http://schemas.openxmlformats.org/officeDocument/2006/relationships/image" Target="../media/image3.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3.png"/><Relationship Id="rId4" Type="http://schemas.openxmlformats.org/officeDocument/2006/relationships/image" Target="../media/image4.png"/><Relationship Id="rId9" Type="http://schemas.openxmlformats.org/officeDocument/2006/relationships/image" Target="../media/image9.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6.png"/><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xmlns="" id="{E0042908-6588-4C7A-9615-8D5899E8A9FA}"/>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xmlns="" id="{3C805A05-DDF6-4BA6-8EDB-D97128A43BFF}"/>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xmlns=""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57059326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xmlns=""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xmlns=""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xmlns=""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xmlns=""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xmlns=""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00C9ED70-1CC8-4EF2-BE10-AAFE24AAC5D7}"/>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61585978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80BF4AFD-B365-46D4-AAC5-485DFA5A7D4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3162591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2967F7A9-F404-4412-B868-8EB67A41E2A4}"/>
              </a:ext>
            </a:extLst>
          </p:cNvPr>
          <p:cNvGrpSpPr/>
          <p:nvPr userDrawn="1"/>
        </p:nvGrpSpPr>
        <p:grpSpPr>
          <a:xfrm>
            <a:off x="9576895" y="861192"/>
            <a:ext cx="2554143" cy="587454"/>
            <a:chOff x="131177" y="5775962"/>
            <a:chExt cx="2530239" cy="581956"/>
          </a:xfrm>
        </p:grpSpPr>
        <p:pic>
          <p:nvPicPr>
            <p:cNvPr id="16" name="Picture 15">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Gopi</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Sanghani</a:t>
            </a:r>
            <a:endPar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599" y="6604000"/>
            <a:ext cx="4270513"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#3150703 (ADA)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1 – Basics of Algorithms and Mathematics</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srcRect t="86739" r="1768" b="3535"/>
          <a:stretch/>
        </p:blipFill>
        <p:spPr>
          <a:xfrm>
            <a:off x="0" y="0"/>
            <a:ext cx="12192000" cy="711201"/>
          </a:xfrm>
          <a:prstGeom prst="rect">
            <a:avLst/>
          </a:prstGeom>
          <a:solidFill>
            <a:srgbClr val="DFDFDF">
              <a:alpha val="49804"/>
            </a:srgbClr>
          </a:solidFill>
          <a:ln>
            <a:noFill/>
          </a:ln>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DFDFDF">
              <a:alpha val="49804"/>
            </a:srgbClr>
          </a:solidFill>
          <a:ln>
            <a:noFill/>
          </a:ln>
        </p:spPr>
        <p:txBody>
          <a:bodyPr vert="horz" lIns="216000" tIns="108000" rIns="216000" bIns="108000" rtlCol="0" anchor="ctr">
            <a:normAutofit/>
          </a:bodyPr>
          <a:lstStyle>
            <a:lvl1pPr>
              <a:defRPr lang="en-US" sz="3400" b="1" dirty="0">
                <a:solidFill>
                  <a:schemeClr val="tx1">
                    <a:lumMod val="90000"/>
                    <a:lumOff val="10000"/>
                  </a:schemeClr>
                </a:solidFill>
                <a:effectLst/>
              </a:defRPr>
            </a:lvl1pPr>
          </a:lstStyle>
          <a:p>
            <a:pPr lvl="0"/>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3331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xmlns=""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xmlns=""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lgn="ctr"/>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85918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r>
              <a:rPr lang="en-US" sz="1800" b="1" dirty="0" smtClean="0"/>
              <a:t>Analysis and Design of Algorithms </a:t>
            </a:r>
            <a:r>
              <a:rPr lang="en-US" sz="1800" dirty="0" smtClean="0">
                <a:latin typeface="Roboto Condensed Light" panose="02000000000000000000" pitchFamily="2" charset="0"/>
                <a:ea typeface="Roboto Condensed Light" panose="02000000000000000000" pitchFamily="2" charset="0"/>
              </a:rPr>
              <a:t>(ADA</a:t>
            </a:r>
            <a:r>
              <a:rPr lang="en-US" dirty="0" smtClean="0">
                <a:latin typeface="Roboto Condensed Light" panose="02000000000000000000" pitchFamily="2" charset="0"/>
                <a:ea typeface="Roboto Condensed Light" panose="02000000000000000000" pitchFamily="2" charset="0"/>
              </a:rPr>
              <a:t>)</a:t>
            </a:r>
          </a:p>
          <a:p>
            <a:r>
              <a:rPr lang="en-US" dirty="0" smtClean="0">
                <a:latin typeface="Roboto Condensed Light" panose="02000000000000000000" pitchFamily="2" charset="0"/>
                <a:ea typeface="Roboto Condensed Light" panose="02000000000000000000" pitchFamily="2" charset="0"/>
              </a:rPr>
              <a:t>GTU # 3150703</a:t>
            </a:r>
          </a:p>
        </p:txBody>
      </p:sp>
      <p:pic>
        <p:nvPicPr>
          <p:cNvPr id="21" name="Picture 20" descr="User icon Royalty Free Vector Image - VectorStock">
            <a:extLst>
              <a:ext uri="{FF2B5EF4-FFF2-40B4-BE49-F238E27FC236}">
                <a16:creationId xmlns:a16="http://schemas.microsoft.com/office/drawing/2014/main" xmlns="" id="{A2F1AAAC-C051-4A31-837B-4A9977722A4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p:cNvPicPr>
            <a:picLocks noChangeAspect="1"/>
          </p:cNvPicPr>
          <p:nvPr userDrawn="1"/>
        </p:nvPicPr>
        <p:blipFill>
          <a:blip r:embed="rId10"/>
          <a:stretch>
            <a:fillRect/>
          </a:stretch>
        </p:blipFill>
        <p:spPr>
          <a:xfrm>
            <a:off x="8948527" y="2262677"/>
            <a:ext cx="2560320" cy="16751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705025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4000" y="106364"/>
            <a:ext cx="11684000" cy="808037"/>
          </a:xfrm>
        </p:spPr>
        <p:txBody>
          <a:bodyPr/>
          <a:lstStyle>
            <a:lvl1pPr algn="l">
              <a:defRPr>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254000" y="990600"/>
            <a:ext cx="11684000" cy="5334000"/>
          </a:xfrm>
        </p:spPr>
        <p:txBody>
          <a:bodyPr>
            <a:normAutofit/>
          </a:bodyPr>
          <a:lstStyle>
            <a:lvl1pPr marL="342900" indent="-342900" algn="just">
              <a:lnSpc>
                <a:spcPct val="110000"/>
              </a:lnSpc>
              <a:spcBef>
                <a:spcPts val="0"/>
              </a:spcBef>
              <a:spcAft>
                <a:spcPts val="600"/>
              </a:spcAft>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gn="just">
              <a:lnSpc>
                <a:spcPct val="110000"/>
              </a:lnSpc>
              <a:spcBef>
                <a:spcPts val="0"/>
              </a:spcBef>
              <a:spcAft>
                <a:spcPts val="600"/>
              </a:spcAft>
              <a:buClrTx/>
              <a:buFont typeface="Arial" panose="020B0604020202020204" pitchFamily="34" charset="0"/>
              <a:buChar char="•"/>
              <a:defRPr sz="2200">
                <a:latin typeface="+mj-lt"/>
                <a:ea typeface="Times New Roman" panose="02020603050405020304" pitchFamily="18" charset="0"/>
                <a:cs typeface="Times New Roman" panose="02020603050405020304" pitchFamily="18" charset="0"/>
              </a:defRPr>
            </a:lvl2pPr>
            <a:lvl3pPr marL="1200150" indent="-285750" algn="just">
              <a:lnSpc>
                <a:spcPct val="110000"/>
              </a:lnSpc>
              <a:spcBef>
                <a:spcPts val="0"/>
              </a:spcBef>
              <a:spcAft>
                <a:spcPts val="600"/>
              </a:spcAft>
              <a:buClrTx/>
              <a:buSzPct val="80000"/>
              <a:buFont typeface="Wingdings" panose="05000000000000000000" pitchFamily="2" charset="2"/>
              <a:buChar char="q"/>
              <a:defRPr sz="2000">
                <a:latin typeface="+mj-lt"/>
                <a:ea typeface="Times New Roman" panose="02020603050405020304" pitchFamily="18" charset="0"/>
                <a:cs typeface="Times New Roman" panose="02020603050405020304" pitchFamily="18" charset="0"/>
              </a:defRPr>
            </a:lvl3pPr>
            <a:lvl4pPr algn="just">
              <a:lnSpc>
                <a:spcPct val="110000"/>
              </a:lnSpc>
              <a:spcBef>
                <a:spcPts val="0"/>
              </a:spcBef>
              <a:spcAft>
                <a:spcPts val="600"/>
              </a:spcAft>
              <a:buClrTx/>
              <a:defRPr sz="1600">
                <a:latin typeface="+mj-lt"/>
                <a:ea typeface="Times New Roman" panose="02020603050405020304" pitchFamily="18" charset="0"/>
                <a:cs typeface="Times New Roman" panose="02020603050405020304" pitchFamily="18" charset="0"/>
              </a:defRPr>
            </a:lvl4pPr>
            <a:lvl5pPr algn="just">
              <a:lnSpc>
                <a:spcPct val="110000"/>
              </a:lnSpc>
              <a:spcBef>
                <a:spcPts val="0"/>
              </a:spcBef>
              <a:spcAft>
                <a:spcPts val="600"/>
              </a:spcAft>
              <a:buClrTx/>
              <a:defRPr sz="1600">
                <a:latin typeface="+mj-lt"/>
                <a:ea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ktangel 11"/>
          <p:cNvSpPr/>
          <p:nvPr userDrawn="1"/>
        </p:nvSpPr>
        <p:spPr>
          <a:xfrm>
            <a:off x="0" y="6477000"/>
            <a:ext cx="12192000" cy="381000"/>
          </a:xfrm>
          <a:prstGeom prst="rect">
            <a:avLst/>
          </a:prstGeom>
          <a:solidFill>
            <a:srgbClr val="0070C0"/>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r>
              <a:rPr lang="en-US" sz="1800" noProof="1" smtClean="0">
                <a:solidFill>
                  <a:srgbClr val="FFFFFF"/>
                </a:solidFill>
                <a:latin typeface="+mj-lt"/>
                <a:ea typeface="Open Sans" panose="020B0606030504020204" pitchFamily="34" charset="0"/>
                <a:cs typeface="Open Sans" panose="020B0606030504020204" pitchFamily="34" charset="0"/>
              </a:rPr>
              <a:t>Basics of Algorithms and Mathematics</a:t>
            </a:r>
            <a:r>
              <a:rPr lang="da-DK" sz="1800" noProof="1" smtClean="0">
                <a:solidFill>
                  <a:srgbClr val="FFFFFF"/>
                </a:solidFill>
                <a:latin typeface="+mj-lt"/>
                <a:ea typeface="Open Sans" panose="020B0606030504020204" pitchFamily="34" charset="0"/>
                <a:cs typeface="Open Sans" panose="020B0606030504020204" pitchFamily="34" charset="0"/>
              </a:rPr>
              <a:t>     </a:t>
            </a:r>
            <a:fld id="{0DFAFC65-7612-4714-8C31-D331BBD2B88A}" type="slidenum">
              <a:rPr lang="da-DK" sz="1800" noProof="1" smtClean="0">
                <a:solidFill>
                  <a:srgbClr val="FFFFFF"/>
                </a:solidFill>
                <a:latin typeface="+mj-lt"/>
                <a:ea typeface="Open Sans" panose="020B0606030504020204" pitchFamily="34" charset="0"/>
                <a:cs typeface="Open Sans" panose="020B0606030504020204" pitchFamily="34" charset="0"/>
              </a:rPr>
              <a:pPr indent="-342900" algn="ctr">
                <a:defRPr/>
              </a:pPr>
              <a:t>‹#›</a:t>
            </a:fld>
            <a:r>
              <a:rPr lang="da-DK" sz="1800" noProof="1" smtClean="0">
                <a:solidFill>
                  <a:srgbClr val="FFFFFF"/>
                </a:solidFill>
                <a:latin typeface="+mj-lt"/>
                <a:ea typeface="Open Sans" panose="020B0606030504020204" pitchFamily="34" charset="0"/>
                <a:cs typeface="Open Sans" panose="020B0606030504020204" pitchFamily="34" charset="0"/>
              </a:rPr>
              <a:t>           Darshan </a:t>
            </a:r>
            <a:r>
              <a:rPr lang="da-DK" sz="1800" noProof="1">
                <a:solidFill>
                  <a:srgbClr val="FFFFFF"/>
                </a:solidFill>
                <a:latin typeface="+mj-lt"/>
                <a:ea typeface="Open Sans" panose="020B0606030504020204" pitchFamily="34" charset="0"/>
                <a:cs typeface="Open Sans" panose="020B0606030504020204" pitchFamily="34" charset="0"/>
              </a:rPr>
              <a:t>Institute of Engineering &amp; </a:t>
            </a:r>
            <a:r>
              <a:rPr lang="da-DK" sz="1800" noProof="1" smtClean="0">
                <a:solidFill>
                  <a:srgbClr val="FFFFFF"/>
                </a:solidFill>
                <a:latin typeface="+mj-lt"/>
                <a:ea typeface="Open Sans" panose="020B0606030504020204" pitchFamily="34" charset="0"/>
                <a:cs typeface="Open Sans" panose="020B0606030504020204" pitchFamily="34" charset="0"/>
              </a:rPr>
              <a:t>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254000" y="914400"/>
            <a:ext cx="1168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355290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35041395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Complete Blanck">
    <p:spTree>
      <p:nvGrpSpPr>
        <p:cNvPr id="1" name=""/>
        <p:cNvGrpSpPr/>
        <p:nvPr/>
      </p:nvGrpSpPr>
      <p:grpSpPr>
        <a:xfrm>
          <a:off x="0" y="0"/>
          <a:ext cx="0" cy="0"/>
          <a:chOff x="0" y="0"/>
          <a:chExt cx="0" cy="0"/>
        </a:xfrm>
      </p:grpSpPr>
      <p:sp>
        <p:nvSpPr>
          <p:cNvPr id="9" name="Title 1">
            <a:extLst>
              <a:ext uri="{FF2B5EF4-FFF2-40B4-BE49-F238E27FC236}">
                <a16:creationId xmlns="" xmlns:a16="http://schemas.microsoft.com/office/drawing/2014/main" id="{D5CD07E8-CBAA-45BA-85CF-1233D4AA86C9}"/>
              </a:ext>
            </a:extLst>
          </p:cNvPr>
          <p:cNvSpPr>
            <a:spLocks noGrp="1"/>
          </p:cNvSpPr>
          <p:nvPr>
            <p:ph type="title"/>
          </p:nvPr>
        </p:nvSpPr>
        <p:spPr>
          <a:xfrm>
            <a:off x="0" y="1"/>
            <a:ext cx="731520" cy="6858000"/>
          </a:xfrm>
          <a:solidFill>
            <a:srgbClr val="FFA3C2">
              <a:alpha val="49804"/>
            </a:srgbClr>
          </a:solidFill>
          <a:ln>
            <a:noFill/>
          </a:ln>
        </p:spPr>
        <p:txBody>
          <a:bodyPr vert="vert270" lIns="216000" tIns="108000" rIns="182880" bIns="108000">
            <a:normAutofit/>
          </a:bodyPr>
          <a:lstStyle>
            <a:lvl1pPr algn="r">
              <a:defRPr lang="en-US" sz="3400" b="1" kern="1200" dirty="0">
                <a:solidFill>
                  <a:schemeClr val="tx1">
                    <a:lumMod val="90000"/>
                    <a:lumOff val="10000"/>
                  </a:schemeClr>
                </a:solidFill>
                <a:effectLst/>
                <a:latin typeface="+mj-lt"/>
                <a:ea typeface="+mj-ea"/>
                <a:cs typeface="+mj-cs"/>
              </a:defRPr>
            </a:lvl1pPr>
          </a:lstStyle>
          <a:p>
            <a:endParaRPr lang="en-US" dirty="0"/>
          </a:p>
        </p:txBody>
      </p:sp>
      <p:sp>
        <p:nvSpPr>
          <p:cNvPr id="12" name="Right Triangle 11"/>
          <p:cNvSpPr/>
          <p:nvPr userDrawn="1"/>
        </p:nvSpPr>
        <p:spPr>
          <a:xfrm>
            <a:off x="0" y="5741894"/>
            <a:ext cx="731520" cy="1116106"/>
          </a:xfrm>
          <a:prstGeom prst="rtTriangle">
            <a:avLst/>
          </a:prstGeom>
          <a:solidFill>
            <a:srgbClr val="AD1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468660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2967F7A9-F404-4412-B868-8EB67A41E2A4}"/>
              </a:ext>
            </a:extLst>
          </p:cNvPr>
          <p:cNvGrpSpPr/>
          <p:nvPr userDrawn="1"/>
        </p:nvGrpSpPr>
        <p:grpSpPr>
          <a:xfrm>
            <a:off x="9576895" y="5890392"/>
            <a:ext cx="2554143" cy="587454"/>
            <a:chOff x="131177" y="5775962"/>
            <a:chExt cx="2530239" cy="581956"/>
          </a:xfrm>
        </p:grpSpPr>
        <p:pic>
          <p:nvPicPr>
            <p:cNvPr id="16" name="Picture 15">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Gopi</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Sanghani</a:t>
            </a:r>
            <a:endPar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600" y="6604000"/>
            <a:ext cx="4283765"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#3170716 (AI)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3 – Knowledge Representation</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solidFill>
            <a:srgbClr val="F48CAF"/>
          </a:solid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DFDFDF">
              <a:alpha val="49804"/>
            </a:srgbClr>
          </a:solidFill>
          <a:ln>
            <a:noFill/>
          </a:ln>
        </p:spPr>
        <p:txBody>
          <a:bodyPr vert="horz" lIns="216000" tIns="108000" rIns="216000" bIns="108000" rtlCol="0" anchor="ctr">
            <a:normAutofit/>
          </a:bodyPr>
          <a:lstStyle>
            <a:lvl1pPr>
              <a:defRPr lang="en-US" sz="3400" b="1" dirty="0">
                <a:solidFill>
                  <a:schemeClr val="tx1">
                    <a:lumMod val="90000"/>
                    <a:lumOff val="10000"/>
                  </a:schemeClr>
                </a:solidFill>
                <a:effectLst/>
              </a:defRPr>
            </a:lvl1pPr>
          </a:lstStyle>
          <a:p>
            <a:pPr lvl="0"/>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rgbClr val="AD1457"/>
              </a:buClr>
              <a:buFont typeface="Wingdings 3" panose="05040102010807070707" pitchFamily="18" charset="2"/>
              <a:buChar char=""/>
              <a:defRPr sz="2400">
                <a:solidFill>
                  <a:schemeClr val="tx1"/>
                </a:solidFill>
              </a:defRPr>
            </a:lvl1pPr>
            <a:lvl2pPr marL="809625" indent="-352425" algn="just">
              <a:buClr>
                <a:srgbClr val="AD1457"/>
              </a:buClr>
              <a:buFont typeface="Wingdings 3" panose="05040102010807070707" pitchFamily="18" charset="2"/>
              <a:buChar char=""/>
              <a:defRPr sz="2000">
                <a:solidFill>
                  <a:schemeClr val="tx1"/>
                </a:solidFill>
              </a:defRPr>
            </a:lvl2pPr>
            <a:lvl3pPr marL="1143000" indent="-228600" algn="just">
              <a:buClr>
                <a:srgbClr val="AD1457"/>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solidFill>
            <a:srgbClr val="DFDFDF">
              <a:alpha val="49804"/>
            </a:srgbClr>
          </a:solidFill>
          <a:ln>
            <a:noFill/>
          </a:ln>
        </p:spPr>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124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2967F7A9-F404-4412-B868-8EB67A41E2A4}"/>
              </a:ext>
            </a:extLst>
          </p:cNvPr>
          <p:cNvGrpSpPr/>
          <p:nvPr userDrawn="1"/>
        </p:nvGrpSpPr>
        <p:grpSpPr>
          <a:xfrm>
            <a:off x="128095" y="5890392"/>
            <a:ext cx="2554143" cy="587454"/>
            <a:chOff x="131177" y="5775962"/>
            <a:chExt cx="2530239" cy="581956"/>
          </a:xfrm>
        </p:grpSpPr>
        <p:pic>
          <p:nvPicPr>
            <p:cNvPr id="16" name="Picture 15">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Gopi</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Sanghani</a:t>
            </a:r>
            <a:endPar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600" y="6604000"/>
            <a:ext cx="4297018"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#3150703 (ADA)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Unit 9 –Introduction to NP-Completeness</a:t>
            </a: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DFDFDF">
              <a:alpha val="49804"/>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86285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xmlns=""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xmlns=""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xmlns=""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10000">
                      <a:srgbClr val="890E4F"/>
                    </a:gs>
                    <a:gs pos="100000">
                      <a:srgbClr val="D81A60"/>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xmlns=""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grpSp>
        <p:nvGrpSpPr>
          <p:cNvPr id="9" name="Group 8">
            <a:extLst>
              <a:ext uri="{FF2B5EF4-FFF2-40B4-BE49-F238E27FC236}">
                <a16:creationId xmlns:a16="http://schemas.microsoft.com/office/drawing/2014/main" xmlns="" id="{2802A992-B18A-47D4-8497-02E7586DF58D}"/>
              </a:ext>
            </a:extLst>
          </p:cNvPr>
          <p:cNvGrpSpPr/>
          <p:nvPr userDrawn="1"/>
        </p:nvGrpSpPr>
        <p:grpSpPr>
          <a:xfrm>
            <a:off x="9437223" y="6087939"/>
            <a:ext cx="2554143" cy="587454"/>
            <a:chOff x="131177" y="5775962"/>
            <a:chExt cx="2530239" cy="581956"/>
          </a:xfrm>
        </p:grpSpPr>
        <p:pic>
          <p:nvPicPr>
            <p:cNvPr id="13" name="Picture 12">
              <a:extLst>
                <a:ext uri="{FF2B5EF4-FFF2-40B4-BE49-F238E27FC236}">
                  <a16:creationId xmlns:a16="http://schemas.microsoft.com/office/drawing/2014/main" xmlns="" id="{8DD61FEC-075B-4EDD-97CA-36E6F72630F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4" name="Rectangle 13">
              <a:extLst>
                <a:ext uri="{FF2B5EF4-FFF2-40B4-BE49-F238E27FC236}">
                  <a16:creationId xmlns:a16="http://schemas.microsoft.com/office/drawing/2014/main" xmlns="" id="{CB550E12-AA95-4B1B-A8D2-ED01E515FC43}"/>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Tree>
    <p:extLst>
      <p:ext uri="{BB962C8B-B14F-4D97-AF65-F5344CB8AC3E}">
        <p14:creationId xmlns:p14="http://schemas.microsoft.com/office/powerpoint/2010/main" val="200169294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Gopi</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Sanghani</a:t>
            </a:r>
            <a:endPar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4038599" y="6604000"/>
            <a:ext cx="4383505"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#3170716 (AI)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3 – Knowledge</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Representation</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FE191CF5-3D57-422B-B2EB-FF235E30DB22}"/>
              </a:ext>
            </a:extLst>
          </p:cNvPr>
          <p:cNvGrpSpPr/>
          <p:nvPr userDrawn="1"/>
        </p:nvGrpSpPr>
        <p:grpSpPr>
          <a:xfrm>
            <a:off x="9576895" y="99192"/>
            <a:ext cx="2554143" cy="587454"/>
            <a:chOff x="131177" y="5775962"/>
            <a:chExt cx="2530239" cy="581956"/>
          </a:xfrm>
        </p:grpSpPr>
        <p:pic>
          <p:nvPicPr>
            <p:cNvPr id="12" name="Picture 11">
              <a:extLst>
                <a:ext uri="{FF2B5EF4-FFF2-40B4-BE49-F238E27FC236}">
                  <a16:creationId xmlns:a16="http://schemas.microsoft.com/office/drawing/2014/main" xmlns="" id="{C9B183D5-5DE8-48E7-85E7-60CE9D0FD2D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62445F4B-50F2-4CA0-A5C5-6D690A29F3F2}"/>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7250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Gopi</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Sanghani</a:t>
            </a:r>
            <a:endPar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4038599" y="6604000"/>
            <a:ext cx="4399547"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#3150703 (ADA)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9 –Introduction to NP-Completeness</a:t>
            </a: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91440" y="6593188"/>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913602D2-CAF0-4790-95E8-87990761ED0C}"/>
              </a:ext>
            </a:extLst>
          </p:cNvPr>
          <p:cNvGrpSpPr/>
          <p:nvPr userDrawn="1"/>
        </p:nvGrpSpPr>
        <p:grpSpPr>
          <a:xfrm>
            <a:off x="9576895" y="5890392"/>
            <a:ext cx="2554143" cy="587454"/>
            <a:chOff x="131177" y="5775962"/>
            <a:chExt cx="2530239" cy="581956"/>
          </a:xfrm>
        </p:grpSpPr>
        <p:pic>
          <p:nvPicPr>
            <p:cNvPr id="12" name="Picture 11">
              <a:extLst>
                <a:ext uri="{FF2B5EF4-FFF2-40B4-BE49-F238E27FC236}">
                  <a16:creationId xmlns:a16="http://schemas.microsoft.com/office/drawing/2014/main" xmlns="" id="{A378A2C8-EF9C-479C-ACF0-D9819B46DF5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61DE4F58-7D48-453D-89E1-B25767150977}"/>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Gopi</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Sanghani</a:t>
            </a:r>
            <a:endPar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4038599" y="6604000"/>
            <a:ext cx="4335379"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#3150703 (ADA)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9 –Introduction to NP-Completeness</a:t>
            </a: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15C60ED7-12D4-496E-AF73-0995BE8C12FD}"/>
              </a:ext>
            </a:extLst>
          </p:cNvPr>
          <p:cNvGrpSpPr/>
          <p:nvPr userDrawn="1"/>
        </p:nvGrpSpPr>
        <p:grpSpPr>
          <a:xfrm>
            <a:off x="128095" y="5890392"/>
            <a:ext cx="2554143" cy="587454"/>
            <a:chOff x="131177" y="5775962"/>
            <a:chExt cx="2530239" cy="581956"/>
          </a:xfrm>
        </p:grpSpPr>
        <p:pic>
          <p:nvPicPr>
            <p:cNvPr id="12" name="Picture 11">
              <a:extLst>
                <a:ext uri="{FF2B5EF4-FFF2-40B4-BE49-F238E27FC236}">
                  <a16:creationId xmlns:a16="http://schemas.microsoft.com/office/drawing/2014/main" xmlns="" id="{30CB04CE-0025-4B1F-B962-A759D179D8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331452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7/22/2021</a:t>
            </a:fld>
            <a:endParaRPr lang="en-US"/>
          </a:p>
        </p:txBody>
      </p:sp>
      <p:sp>
        <p:nvSpPr>
          <p:cNvPr id="5" name="Footer Placeholder 4">
            <a:extLst>
              <a:ext uri="{FF2B5EF4-FFF2-40B4-BE49-F238E27FC236}">
                <a16:creationId xmlns:a16="http://schemas.microsoft.com/office/drawing/2014/main" xmlns=""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86" r:id="rId21"/>
    <p:sldLayoutId id="2147483692" r:id="rId22"/>
    <p:sldLayoutId id="2147483693" r:id="rId23"/>
    <p:sldLayoutId id="2147483694" r:id="rId24"/>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6700F155-879E-4253-A2D1-B37B688D171B}"/>
              </a:ext>
            </a:extLst>
          </p:cNvPr>
          <p:cNvSpPr>
            <a:spLocks noGrp="1"/>
          </p:cNvSpPr>
          <p:nvPr>
            <p:ph type="ctrTitle"/>
          </p:nvPr>
        </p:nvSpPr>
        <p:spPr>
          <a:xfrm>
            <a:off x="559490" y="1122363"/>
            <a:ext cx="7035300" cy="3740801"/>
          </a:xfrm>
        </p:spPr>
        <p:txBody>
          <a:bodyPr/>
          <a:lstStyle/>
          <a:p>
            <a:r>
              <a:rPr lang="en-US" sz="5400" b="0" dirty="0" smtClean="0"/>
              <a:t>Unit-3:</a:t>
            </a:r>
            <a:r>
              <a:rPr lang="en-US" sz="5400" dirty="0" smtClean="0"/>
              <a:t> </a:t>
            </a:r>
            <a:r>
              <a:rPr lang="en-US" sz="5400" b="0" dirty="0" smtClean="0"/>
              <a:t>Knowledge 				</a:t>
            </a:r>
            <a:r>
              <a:rPr lang="en-US" sz="5400" dirty="0" smtClean="0"/>
              <a:t>Representation</a:t>
            </a:r>
            <a:endParaRPr lang="en-US" sz="5400" dirty="0"/>
          </a:p>
        </p:txBody>
      </p:sp>
      <p:sp>
        <p:nvSpPr>
          <p:cNvPr id="10" name="Text Placeholder 9">
            <a:extLst>
              <a:ext uri="{FF2B5EF4-FFF2-40B4-BE49-F238E27FC236}">
                <a16:creationId xmlns:a16="http://schemas.microsoft.com/office/drawing/2014/main" xmlns="" id="{91BCC6A4-CA58-4C8C-86C4-5A5EA7071D0F}"/>
              </a:ext>
            </a:extLst>
          </p:cNvPr>
          <p:cNvSpPr>
            <a:spLocks noGrp="1"/>
          </p:cNvSpPr>
          <p:nvPr>
            <p:ph type="body" sz="quarter" idx="11"/>
          </p:nvPr>
        </p:nvSpPr>
        <p:spPr/>
        <p:txBody>
          <a:bodyPr/>
          <a:lstStyle/>
          <a:p>
            <a:r>
              <a:rPr lang="en-US" dirty="0" smtClean="0"/>
              <a:t>gopi.sanghani@darshan.ac.in</a:t>
            </a:r>
            <a:endParaRPr lang="en-US" dirty="0"/>
          </a:p>
        </p:txBody>
      </p:sp>
      <p:sp>
        <p:nvSpPr>
          <p:cNvPr id="11" name="Text Placeholder 10">
            <a:extLst>
              <a:ext uri="{FF2B5EF4-FFF2-40B4-BE49-F238E27FC236}">
                <a16:creationId xmlns:a16="http://schemas.microsoft.com/office/drawing/2014/main" xmlns="" id="{73DAF969-5487-4485-9486-76BDA533800E}"/>
              </a:ext>
            </a:extLst>
          </p:cNvPr>
          <p:cNvSpPr>
            <a:spLocks noGrp="1"/>
          </p:cNvSpPr>
          <p:nvPr>
            <p:ph type="body" sz="quarter" idx="12"/>
          </p:nvPr>
        </p:nvSpPr>
        <p:spPr/>
        <p:txBody>
          <a:bodyPr/>
          <a:lstStyle/>
          <a:p>
            <a:r>
              <a:rPr lang="en-US" dirty="0"/>
              <a:t>9825621471</a:t>
            </a:r>
          </a:p>
        </p:txBody>
      </p:sp>
      <p:sp>
        <p:nvSpPr>
          <p:cNvPr id="12" name="Text Placeholder 11">
            <a:extLst>
              <a:ext uri="{FF2B5EF4-FFF2-40B4-BE49-F238E27FC236}">
                <a16:creationId xmlns:a16="http://schemas.microsoft.com/office/drawing/2014/main" xmlns="" id="{CB882FCE-AB64-406E-AD3E-C406330FA233}"/>
              </a:ext>
            </a:extLst>
          </p:cNvPr>
          <p:cNvSpPr>
            <a:spLocks noGrp="1"/>
          </p:cNvSpPr>
          <p:nvPr>
            <p:ph type="body" sz="quarter" idx="13"/>
          </p:nvPr>
        </p:nvSpPr>
        <p:spPr/>
        <p:txBody>
          <a:bodyPr/>
          <a:lstStyle/>
          <a:p>
            <a:r>
              <a:rPr lang="en-US" dirty="0"/>
              <a:t>Computer Engineering </a:t>
            </a:r>
            <a:r>
              <a:rPr lang="en-US" dirty="0" smtClean="0"/>
              <a:t>Department</a:t>
            </a:r>
            <a:endParaRPr lang="en-US" dirty="0"/>
          </a:p>
        </p:txBody>
      </p:sp>
      <p:sp>
        <p:nvSpPr>
          <p:cNvPr id="13" name="Text Placeholder 12">
            <a:extLst>
              <a:ext uri="{FF2B5EF4-FFF2-40B4-BE49-F238E27FC236}">
                <a16:creationId xmlns:a16="http://schemas.microsoft.com/office/drawing/2014/main" xmlns="" id="{C06E432F-88D3-43E4-900F-2EEC807E9E4D}"/>
              </a:ext>
            </a:extLst>
          </p:cNvPr>
          <p:cNvSpPr>
            <a:spLocks noGrp="1"/>
          </p:cNvSpPr>
          <p:nvPr>
            <p:ph type="body" sz="quarter" idx="14"/>
          </p:nvPr>
        </p:nvSpPr>
        <p:spPr/>
        <p:txBody>
          <a:bodyPr/>
          <a:lstStyle/>
          <a:p>
            <a:r>
              <a:rPr lang="en-US" dirty="0"/>
              <a:t>Dr. </a:t>
            </a:r>
            <a:r>
              <a:rPr lang="en-US" dirty="0" err="1"/>
              <a:t>Gopi</a:t>
            </a:r>
            <a:r>
              <a:rPr lang="en-US" dirty="0"/>
              <a:t> </a:t>
            </a:r>
            <a:r>
              <a:rPr lang="en-US" dirty="0" err="1" smtClean="0"/>
              <a:t>Sanghani</a:t>
            </a:r>
            <a:endParaRPr lang="en-US" dirty="0"/>
          </a:p>
        </p:txBody>
      </p:sp>
      <p:sp>
        <p:nvSpPr>
          <p:cNvPr id="14" name="Text Placeholder 13">
            <a:extLst>
              <a:ext uri="{FF2B5EF4-FFF2-40B4-BE49-F238E27FC236}">
                <a16:creationId xmlns:a16="http://schemas.microsoft.com/office/drawing/2014/main" xmlns="" id="{64FB63FA-504F-4C2F-94BC-4E75D37EEF6A}"/>
              </a:ext>
            </a:extLst>
          </p:cNvPr>
          <p:cNvSpPr>
            <a:spLocks noGrp="1"/>
          </p:cNvSpPr>
          <p:nvPr>
            <p:ph type="body" sz="quarter" idx="16"/>
          </p:nvPr>
        </p:nvSpPr>
        <p:spPr>
          <a:xfrm>
            <a:off x="2756567" y="13855"/>
            <a:ext cx="4572000" cy="734653"/>
          </a:xfrm>
        </p:spPr>
        <p:txBody>
          <a:bodyPr/>
          <a:lstStyle/>
          <a:p>
            <a:r>
              <a:rPr lang="en-US" sz="2000" b="1" dirty="0"/>
              <a:t>Artificial Intelligence (AI)</a:t>
            </a:r>
          </a:p>
          <a:p>
            <a:r>
              <a:rPr lang="en-US" sz="2000" b="1" dirty="0"/>
              <a:t>3170716</a:t>
            </a:r>
          </a:p>
        </p:txBody>
      </p:sp>
      <p:pic>
        <p:nvPicPr>
          <p:cNvPr id="6" name="Picture Placeholder 5"/>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l="16667" r="16667"/>
          <a:stretch>
            <a:fillRect/>
          </a:stretch>
        </p:blipFill>
        <p:spPr/>
      </p:pic>
    </p:spTree>
    <p:extLst>
      <p:ext uri="{BB962C8B-B14F-4D97-AF65-F5344CB8AC3E}">
        <p14:creationId xmlns:p14="http://schemas.microsoft.com/office/powerpoint/2010/main" val="15353292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Knowledge Representation Schemes</a:t>
            </a:r>
          </a:p>
        </p:txBody>
      </p:sp>
      <p:sp>
        <p:nvSpPr>
          <p:cNvPr id="3" name="Content Placeholder 2"/>
          <p:cNvSpPr>
            <a:spLocks noGrp="1"/>
          </p:cNvSpPr>
          <p:nvPr>
            <p:ph idx="1"/>
          </p:nvPr>
        </p:nvSpPr>
        <p:spPr/>
        <p:txBody>
          <a:bodyPr/>
          <a:lstStyle/>
          <a:p>
            <a:r>
              <a:rPr lang="en-US" dirty="0">
                <a:solidFill>
                  <a:srgbClr val="CC3399"/>
                </a:solidFill>
              </a:rPr>
              <a:t>Procedural </a:t>
            </a:r>
            <a:r>
              <a:rPr lang="en-US" dirty="0" smtClean="0">
                <a:solidFill>
                  <a:srgbClr val="CC3399"/>
                </a:solidFill>
              </a:rPr>
              <a:t>Knowledge </a:t>
            </a:r>
            <a:r>
              <a:rPr lang="en-US" dirty="0" smtClean="0"/>
              <a:t>:</a:t>
            </a:r>
            <a:r>
              <a:rPr lang="en-US" dirty="0" smtClean="0">
                <a:solidFill>
                  <a:srgbClr val="CC3399"/>
                </a:solidFill>
              </a:rPr>
              <a:t> </a:t>
            </a:r>
            <a:r>
              <a:rPr lang="en-US" dirty="0"/>
              <a:t>A representation in which the control information, to use the knowledge, is embedded in the knowledge itself. </a:t>
            </a:r>
          </a:p>
          <a:p>
            <a:r>
              <a:rPr lang="en-US" dirty="0"/>
              <a:t>For example, computer programs, directions, and recipes. </a:t>
            </a:r>
          </a:p>
          <a:p>
            <a:r>
              <a:rPr lang="en-US" dirty="0"/>
              <a:t>Knowledge is encoded in some procedures, small programs that know how to do specific things, how to proceed.</a:t>
            </a:r>
          </a:p>
          <a:p>
            <a:endParaRPr lang="en-US" dirty="0"/>
          </a:p>
        </p:txBody>
      </p:sp>
    </p:spTree>
    <p:extLst>
      <p:ext uri="{BB962C8B-B14F-4D97-AF65-F5344CB8AC3E}">
        <p14:creationId xmlns:p14="http://schemas.microsoft.com/office/powerpoint/2010/main" val="2576989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Representation of Simple Facts In Logic</a:t>
            </a:r>
            <a:endParaRPr lang="en-US" sz="4800"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374349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 </a:t>
            </a:r>
            <a:endParaRPr lang="en-US" dirty="0"/>
          </a:p>
        </p:txBody>
      </p:sp>
      <p:sp>
        <p:nvSpPr>
          <p:cNvPr id="3" name="Content Placeholder 2"/>
          <p:cNvSpPr>
            <a:spLocks noGrp="1"/>
          </p:cNvSpPr>
          <p:nvPr>
            <p:ph idx="1"/>
          </p:nvPr>
        </p:nvSpPr>
        <p:spPr/>
        <p:txBody>
          <a:bodyPr/>
          <a:lstStyle/>
          <a:p>
            <a:r>
              <a:rPr lang="en-US" dirty="0"/>
              <a:t>Logic</a:t>
            </a:r>
          </a:p>
          <a:p>
            <a:pPr lvl="1"/>
            <a:r>
              <a:rPr lang="en-US" dirty="0"/>
              <a:t>The logical formalism of a language is useful because it immediately suggests a powerful way of deriving new knowledge from old using mathematical deduction. </a:t>
            </a:r>
          </a:p>
          <a:p>
            <a:pPr lvl="1"/>
            <a:r>
              <a:rPr lang="en-US" dirty="0"/>
              <a:t>In this formalism, we can conclude that a new statement is true by proving that it follows from the statements that are already known.</a:t>
            </a:r>
          </a:p>
          <a:p>
            <a:r>
              <a:rPr lang="en-US" dirty="0"/>
              <a:t>Proposition </a:t>
            </a:r>
          </a:p>
          <a:p>
            <a:pPr lvl="1"/>
            <a:r>
              <a:rPr lang="en-US" dirty="0"/>
              <a:t>A proposition is a statement, or a simple declarative sentence.</a:t>
            </a:r>
          </a:p>
          <a:p>
            <a:pPr lvl="1"/>
            <a:r>
              <a:rPr lang="en-US" dirty="0"/>
              <a:t>For example, “the book is expensive” is a proposition.</a:t>
            </a:r>
          </a:p>
          <a:p>
            <a:pPr lvl="1"/>
            <a:r>
              <a:rPr lang="en-US" dirty="0"/>
              <a:t>A proposition can be either true or false</a:t>
            </a:r>
          </a:p>
          <a:p>
            <a:endParaRPr lang="en-US" dirty="0"/>
          </a:p>
        </p:txBody>
      </p:sp>
    </p:spTree>
    <p:extLst>
      <p:ext uri="{BB962C8B-B14F-4D97-AF65-F5344CB8AC3E}">
        <p14:creationId xmlns:p14="http://schemas.microsoft.com/office/powerpoint/2010/main" val="2237720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Propositional logic</a:t>
            </a:r>
          </a:p>
        </p:txBody>
      </p:sp>
      <p:sp>
        <p:nvSpPr>
          <p:cNvPr id="3" name="Content Placeholder 2"/>
          <p:cNvSpPr>
            <a:spLocks noGrp="1"/>
          </p:cNvSpPr>
          <p:nvPr>
            <p:ph idx="1"/>
          </p:nvPr>
        </p:nvSpPr>
        <p:spPr/>
        <p:txBody>
          <a:bodyPr/>
          <a:lstStyle/>
          <a:p>
            <a:r>
              <a:rPr lang="en-US" dirty="0"/>
              <a:t>Logical constants: true, false </a:t>
            </a:r>
          </a:p>
          <a:p>
            <a:r>
              <a:rPr lang="en-US" dirty="0"/>
              <a:t>Propositional symbols: P, Q, S,...  (atomic sentences)</a:t>
            </a:r>
          </a:p>
          <a:p>
            <a:r>
              <a:rPr lang="en-US" dirty="0"/>
              <a:t>Propositions are combined by connectives:</a:t>
            </a:r>
          </a:p>
          <a:p>
            <a:endParaRPr lang="en-US" dirty="0"/>
          </a:p>
        </p:txBody>
      </p:sp>
      <p:graphicFrame>
        <p:nvGraphicFramePr>
          <p:cNvPr id="4" name="Content Placeholder 7"/>
          <p:cNvGraphicFramePr>
            <a:graphicFrameLocks/>
          </p:cNvGraphicFramePr>
          <p:nvPr>
            <p:extLst>
              <p:ext uri="{D42A27DB-BD31-4B8C-83A1-F6EECF244321}">
                <p14:modId xmlns:p14="http://schemas.microsoft.com/office/powerpoint/2010/main" val="1709743852"/>
              </p:ext>
            </p:extLst>
          </p:nvPr>
        </p:nvGraphicFramePr>
        <p:xfrm>
          <a:off x="3004457" y="2714897"/>
          <a:ext cx="5257800" cy="2599002"/>
        </p:xfrm>
        <a:graphic>
          <a:graphicData uri="http://schemas.openxmlformats.org/drawingml/2006/table">
            <a:tbl>
              <a:tblPr firstRow="1" firstCol="1" bandRow="1">
                <a:tableStyleId>{5DA37D80-6434-44D0-A028-1B22A696006F}</a:tableStyleId>
              </a:tblPr>
              <a:tblGrid>
                <a:gridCol w="1462389">
                  <a:extLst>
                    <a:ext uri="{9D8B030D-6E8A-4147-A177-3AD203B41FA5}">
                      <a16:colId xmlns="" xmlns:a16="http://schemas.microsoft.com/office/drawing/2014/main" val="20000"/>
                    </a:ext>
                  </a:extLst>
                </a:gridCol>
                <a:gridCol w="3795411">
                  <a:extLst>
                    <a:ext uri="{9D8B030D-6E8A-4147-A177-3AD203B41FA5}">
                      <a16:colId xmlns="" xmlns:a16="http://schemas.microsoft.com/office/drawing/2014/main" val="20001"/>
                    </a:ext>
                  </a:extLst>
                </a:gridCol>
              </a:tblGrid>
              <a:tr h="457161">
                <a:tc>
                  <a:txBody>
                    <a:bodyPr/>
                    <a:lstStyle/>
                    <a:p>
                      <a:pPr marL="0" marR="0" algn="ctr">
                        <a:lnSpc>
                          <a:spcPct val="115000"/>
                        </a:lnSpc>
                        <a:spcBef>
                          <a:spcPts val="0"/>
                        </a:spcBef>
                        <a:spcAft>
                          <a:spcPts val="0"/>
                        </a:spcAft>
                      </a:pPr>
                      <a:r>
                        <a:rPr lang="en-US" sz="2400" dirty="0">
                          <a:solidFill>
                            <a:srgbClr val="0070C0"/>
                          </a:solidFill>
                          <a:effectLst/>
                          <a:sym typeface="Symbol"/>
                        </a:rPr>
                        <a:t></a:t>
                      </a:r>
                      <a:endParaRPr lang="en-US" sz="2400" b="1" dirty="0">
                        <a:solidFill>
                          <a:srgbClr val="0070C0"/>
                        </a:solidFill>
                        <a:effectLst/>
                        <a:latin typeface="Calibri"/>
                        <a:ea typeface="Calibri"/>
                        <a:cs typeface="Times New Roman"/>
                      </a:endParaRPr>
                    </a:p>
                  </a:txBody>
                  <a:tcPr marL="68580" marR="68580" marT="0" marB="0">
                    <a:lnL w="9525" cap="flat" cmpd="sng" algn="ctr">
                      <a:solidFill>
                        <a:srgbClr val="CC3399"/>
                      </a:solidFill>
                      <a:prstDash val="solid"/>
                      <a:round/>
                      <a:headEnd type="none" w="med" len="med"/>
                      <a:tailEnd type="none" w="med" len="med"/>
                    </a:lnL>
                    <a:lnR w="9525" cap="flat" cmpd="sng" algn="ctr">
                      <a:solidFill>
                        <a:srgbClr val="CC3399"/>
                      </a:solidFill>
                      <a:prstDash val="solid"/>
                      <a:round/>
                      <a:headEnd type="none" w="med" len="med"/>
                      <a:tailEnd type="none" w="med" len="med"/>
                    </a:lnR>
                    <a:lnT w="9525" cap="flat" cmpd="sng" algn="ctr">
                      <a:solidFill>
                        <a:srgbClr val="CC3399"/>
                      </a:solidFill>
                      <a:prstDash val="solid"/>
                      <a:round/>
                      <a:headEnd type="none" w="med" len="med"/>
                      <a:tailEnd type="none" w="med" len="med"/>
                    </a:lnT>
                    <a:lnB w="9525" cap="flat" cmpd="sng" algn="ctr">
                      <a:solidFill>
                        <a:srgbClr val="CC3399"/>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just">
                        <a:lnSpc>
                          <a:spcPct val="115000"/>
                        </a:lnSpc>
                        <a:spcBef>
                          <a:spcPts val="0"/>
                        </a:spcBef>
                        <a:spcAft>
                          <a:spcPts val="0"/>
                        </a:spcAft>
                      </a:pPr>
                      <a:r>
                        <a:rPr lang="en-US" sz="2400" b="0" dirty="0">
                          <a:solidFill>
                            <a:srgbClr val="0070C0"/>
                          </a:solidFill>
                          <a:effectLst/>
                        </a:rPr>
                        <a:t>and 	[conjunction]</a:t>
                      </a:r>
                      <a:endParaRPr lang="en-US" sz="2400" b="0" dirty="0">
                        <a:solidFill>
                          <a:srgbClr val="0070C0"/>
                        </a:solidFill>
                        <a:effectLst/>
                        <a:latin typeface="Calibri"/>
                        <a:ea typeface="Calibri"/>
                        <a:cs typeface="Times New Roman"/>
                      </a:endParaRPr>
                    </a:p>
                  </a:txBody>
                  <a:tcPr marL="68580" marR="68580" marT="0" marB="0">
                    <a:lnL w="9525" cap="flat" cmpd="sng" algn="ctr">
                      <a:solidFill>
                        <a:srgbClr val="CC3399"/>
                      </a:solidFill>
                      <a:prstDash val="solid"/>
                      <a:round/>
                      <a:headEnd type="none" w="med" len="med"/>
                      <a:tailEnd type="none" w="med" len="med"/>
                    </a:lnL>
                    <a:lnR w="9525" cap="flat" cmpd="sng" algn="ctr">
                      <a:solidFill>
                        <a:srgbClr val="CC3399"/>
                      </a:solidFill>
                      <a:prstDash val="solid"/>
                      <a:round/>
                      <a:headEnd type="none" w="med" len="med"/>
                      <a:tailEnd type="none" w="med" len="med"/>
                    </a:lnR>
                    <a:lnT w="9525" cap="flat" cmpd="sng" algn="ctr">
                      <a:solidFill>
                        <a:srgbClr val="CC3399"/>
                      </a:solidFill>
                      <a:prstDash val="solid"/>
                      <a:round/>
                      <a:headEnd type="none" w="med" len="med"/>
                      <a:tailEnd type="none" w="med" len="med"/>
                    </a:lnT>
                    <a:lnB w="9525" cap="flat" cmpd="sng" algn="ctr">
                      <a:solidFill>
                        <a:srgbClr val="CC3399"/>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459345">
                <a:tc>
                  <a:txBody>
                    <a:bodyPr/>
                    <a:lstStyle/>
                    <a:p>
                      <a:pPr marL="0" marR="0" algn="ctr">
                        <a:lnSpc>
                          <a:spcPct val="115000"/>
                        </a:lnSpc>
                        <a:spcBef>
                          <a:spcPts val="0"/>
                        </a:spcBef>
                        <a:spcAft>
                          <a:spcPts val="0"/>
                        </a:spcAft>
                      </a:pPr>
                      <a:r>
                        <a:rPr lang="en-US" sz="2400" dirty="0">
                          <a:solidFill>
                            <a:srgbClr val="0070C0"/>
                          </a:solidFill>
                          <a:effectLst/>
                          <a:sym typeface="Symbol"/>
                        </a:rPr>
                        <a:t></a:t>
                      </a:r>
                      <a:endParaRPr lang="en-US" sz="2400" b="1" dirty="0">
                        <a:solidFill>
                          <a:srgbClr val="0070C0"/>
                        </a:solidFill>
                        <a:effectLst/>
                        <a:latin typeface="Calibri"/>
                        <a:ea typeface="Calibri"/>
                        <a:cs typeface="Times New Roman"/>
                      </a:endParaRPr>
                    </a:p>
                  </a:txBody>
                  <a:tcPr marL="68580" marR="68580" marT="0" marB="0">
                    <a:lnL w="9525" cap="flat" cmpd="sng" algn="ctr">
                      <a:solidFill>
                        <a:srgbClr val="CC3399"/>
                      </a:solidFill>
                      <a:prstDash val="solid"/>
                      <a:round/>
                      <a:headEnd type="none" w="med" len="med"/>
                      <a:tailEnd type="none" w="med" len="med"/>
                    </a:lnL>
                    <a:lnR w="9525" cap="flat" cmpd="sng" algn="ctr">
                      <a:solidFill>
                        <a:srgbClr val="CC3399"/>
                      </a:solidFill>
                      <a:prstDash val="solid"/>
                      <a:round/>
                      <a:headEnd type="none" w="med" len="med"/>
                      <a:tailEnd type="none" w="med" len="med"/>
                    </a:lnR>
                    <a:lnT w="9525" cap="flat" cmpd="sng" algn="ctr">
                      <a:solidFill>
                        <a:srgbClr val="CC3399"/>
                      </a:solidFill>
                      <a:prstDash val="solid"/>
                      <a:round/>
                      <a:headEnd type="none" w="med" len="med"/>
                      <a:tailEnd type="none" w="med" len="med"/>
                    </a:lnT>
                    <a:lnB w="9525" cap="flat" cmpd="sng" algn="ctr">
                      <a:solidFill>
                        <a:srgbClr val="CC3399"/>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alpha val="20000"/>
                      </a:schemeClr>
                    </a:solidFill>
                  </a:tcPr>
                </a:tc>
                <a:tc>
                  <a:txBody>
                    <a:bodyPr/>
                    <a:lstStyle/>
                    <a:p>
                      <a:pPr marL="0" marR="0" algn="just">
                        <a:lnSpc>
                          <a:spcPct val="115000"/>
                        </a:lnSpc>
                        <a:spcBef>
                          <a:spcPts val="0"/>
                        </a:spcBef>
                        <a:spcAft>
                          <a:spcPts val="0"/>
                        </a:spcAft>
                      </a:pPr>
                      <a:r>
                        <a:rPr lang="en-US" sz="2400" dirty="0">
                          <a:solidFill>
                            <a:srgbClr val="0070C0"/>
                          </a:solidFill>
                          <a:effectLst/>
                        </a:rPr>
                        <a:t>or 	[disjunction]</a:t>
                      </a:r>
                      <a:endParaRPr lang="en-US" sz="2400" b="1" dirty="0">
                        <a:solidFill>
                          <a:srgbClr val="0070C0"/>
                        </a:solidFill>
                        <a:effectLst/>
                        <a:latin typeface="Calibri"/>
                        <a:ea typeface="Calibri"/>
                        <a:cs typeface="Times New Roman"/>
                      </a:endParaRPr>
                    </a:p>
                  </a:txBody>
                  <a:tcPr marL="68580" marR="68580" marT="0" marB="0">
                    <a:lnL w="9525" cap="flat" cmpd="sng" algn="ctr">
                      <a:solidFill>
                        <a:srgbClr val="CC3399"/>
                      </a:solidFill>
                      <a:prstDash val="solid"/>
                      <a:round/>
                      <a:headEnd type="none" w="med" len="med"/>
                      <a:tailEnd type="none" w="med" len="med"/>
                    </a:lnL>
                    <a:lnR w="9525" cap="flat" cmpd="sng" algn="ctr">
                      <a:solidFill>
                        <a:srgbClr val="CC3399"/>
                      </a:solidFill>
                      <a:prstDash val="solid"/>
                      <a:round/>
                      <a:headEnd type="none" w="med" len="med"/>
                      <a:tailEnd type="none" w="med" len="med"/>
                    </a:lnR>
                    <a:lnT w="9525" cap="flat" cmpd="sng" algn="ctr">
                      <a:solidFill>
                        <a:srgbClr val="CC3399"/>
                      </a:solidFill>
                      <a:prstDash val="solid"/>
                      <a:round/>
                      <a:headEnd type="none" w="med" len="med"/>
                      <a:tailEnd type="none" w="med" len="med"/>
                    </a:lnT>
                    <a:lnB w="9525" cap="flat" cmpd="sng" algn="ctr">
                      <a:solidFill>
                        <a:srgbClr val="CC3399"/>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alpha val="20000"/>
                      </a:schemeClr>
                    </a:solidFill>
                  </a:tcPr>
                </a:tc>
                <a:extLst>
                  <a:ext uri="{0D108BD9-81ED-4DB2-BD59-A6C34878D82A}">
                    <a16:rowId xmlns="" xmlns:a16="http://schemas.microsoft.com/office/drawing/2014/main" val="10001"/>
                  </a:ext>
                </a:extLst>
              </a:tr>
              <a:tr h="362192">
                <a:tc>
                  <a:txBody>
                    <a:bodyPr/>
                    <a:lstStyle/>
                    <a:p>
                      <a:pPr marL="0" marR="0" algn="ctr">
                        <a:lnSpc>
                          <a:spcPct val="115000"/>
                        </a:lnSpc>
                        <a:spcBef>
                          <a:spcPts val="0"/>
                        </a:spcBef>
                        <a:spcAft>
                          <a:spcPts val="0"/>
                        </a:spcAft>
                      </a:pPr>
                      <a:r>
                        <a:rPr lang="en-US" sz="2400" dirty="0">
                          <a:solidFill>
                            <a:srgbClr val="0070C0"/>
                          </a:solidFill>
                          <a:effectLst/>
                          <a:sym typeface="Symbol"/>
                        </a:rPr>
                        <a:t></a:t>
                      </a:r>
                      <a:endParaRPr lang="en-US" sz="2400" b="1" dirty="0">
                        <a:solidFill>
                          <a:srgbClr val="0070C0"/>
                        </a:solidFill>
                        <a:effectLst/>
                        <a:latin typeface="Calibri"/>
                        <a:ea typeface="Calibri"/>
                        <a:cs typeface="Times New Roman"/>
                      </a:endParaRPr>
                    </a:p>
                  </a:txBody>
                  <a:tcPr marL="68580" marR="68580" marT="0" marB="0">
                    <a:lnL w="9525" cap="flat" cmpd="sng" algn="ctr">
                      <a:solidFill>
                        <a:srgbClr val="CC3399"/>
                      </a:solidFill>
                      <a:prstDash val="solid"/>
                      <a:round/>
                      <a:headEnd type="none" w="med" len="med"/>
                      <a:tailEnd type="none" w="med" len="med"/>
                    </a:lnL>
                    <a:lnR w="9525" cap="flat" cmpd="sng" algn="ctr">
                      <a:solidFill>
                        <a:srgbClr val="CC3399"/>
                      </a:solidFill>
                      <a:prstDash val="solid"/>
                      <a:round/>
                      <a:headEnd type="none" w="med" len="med"/>
                      <a:tailEnd type="none" w="med" len="med"/>
                    </a:lnR>
                    <a:lnT w="9525" cap="flat" cmpd="sng" algn="ctr">
                      <a:solidFill>
                        <a:srgbClr val="CC3399"/>
                      </a:solidFill>
                      <a:prstDash val="solid"/>
                      <a:round/>
                      <a:headEnd type="none" w="med" len="med"/>
                      <a:tailEnd type="none" w="med" len="med"/>
                    </a:lnT>
                    <a:lnB w="9525" cap="flat" cmpd="sng" algn="ctr">
                      <a:solidFill>
                        <a:srgbClr val="CC3399"/>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just">
                        <a:lnSpc>
                          <a:spcPct val="115000"/>
                        </a:lnSpc>
                        <a:spcBef>
                          <a:spcPts val="0"/>
                        </a:spcBef>
                        <a:spcAft>
                          <a:spcPts val="0"/>
                        </a:spcAft>
                      </a:pPr>
                      <a:r>
                        <a:rPr lang="en-US" sz="2400" dirty="0">
                          <a:solidFill>
                            <a:srgbClr val="0070C0"/>
                          </a:solidFill>
                          <a:effectLst/>
                        </a:rPr>
                        <a:t>implies  [implication]</a:t>
                      </a:r>
                      <a:endParaRPr lang="en-US" sz="2400" b="1" dirty="0">
                        <a:solidFill>
                          <a:srgbClr val="0070C0"/>
                        </a:solidFill>
                        <a:effectLst/>
                        <a:latin typeface="Calibri"/>
                        <a:ea typeface="Calibri"/>
                        <a:cs typeface="Times New Roman"/>
                      </a:endParaRPr>
                    </a:p>
                  </a:txBody>
                  <a:tcPr marL="68580" marR="68580" marT="0" marB="0">
                    <a:lnL w="9525" cap="flat" cmpd="sng" algn="ctr">
                      <a:solidFill>
                        <a:srgbClr val="CC3399"/>
                      </a:solidFill>
                      <a:prstDash val="solid"/>
                      <a:round/>
                      <a:headEnd type="none" w="med" len="med"/>
                      <a:tailEnd type="none" w="med" len="med"/>
                    </a:lnL>
                    <a:lnR w="9525" cap="flat" cmpd="sng" algn="ctr">
                      <a:solidFill>
                        <a:srgbClr val="CC3399"/>
                      </a:solidFill>
                      <a:prstDash val="solid"/>
                      <a:round/>
                      <a:headEnd type="none" w="med" len="med"/>
                      <a:tailEnd type="none" w="med" len="med"/>
                    </a:lnR>
                    <a:lnT w="9525" cap="flat" cmpd="sng" algn="ctr">
                      <a:solidFill>
                        <a:srgbClr val="CC3399"/>
                      </a:solidFill>
                      <a:prstDash val="solid"/>
                      <a:round/>
                      <a:headEnd type="none" w="med" len="med"/>
                      <a:tailEnd type="none" w="med" len="med"/>
                    </a:lnT>
                    <a:lnB w="9525" cap="flat" cmpd="sng" algn="ctr">
                      <a:solidFill>
                        <a:srgbClr val="CC3399"/>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362192">
                <a:tc>
                  <a:txBody>
                    <a:bodyPr/>
                    <a:lstStyle/>
                    <a:p>
                      <a:pPr marL="0" marR="0" algn="ctr">
                        <a:lnSpc>
                          <a:spcPct val="115000"/>
                        </a:lnSpc>
                        <a:spcBef>
                          <a:spcPts val="0"/>
                        </a:spcBef>
                        <a:spcAft>
                          <a:spcPts val="0"/>
                        </a:spcAft>
                      </a:pPr>
                      <a:r>
                        <a:rPr lang="en-US" sz="2400" dirty="0">
                          <a:solidFill>
                            <a:srgbClr val="0070C0"/>
                          </a:solidFill>
                          <a:effectLst/>
                          <a:sym typeface="Symbol"/>
                        </a:rPr>
                        <a:t></a:t>
                      </a:r>
                      <a:endParaRPr lang="en-US" sz="2400" b="1" dirty="0">
                        <a:solidFill>
                          <a:srgbClr val="0070C0"/>
                        </a:solidFill>
                        <a:effectLst/>
                        <a:latin typeface="Calibri"/>
                        <a:ea typeface="Calibri"/>
                        <a:cs typeface="Times New Roman"/>
                      </a:endParaRPr>
                    </a:p>
                  </a:txBody>
                  <a:tcPr marL="68580" marR="68580" marT="0" marB="0">
                    <a:lnL w="9525" cap="flat" cmpd="sng" algn="ctr">
                      <a:solidFill>
                        <a:srgbClr val="CC3399"/>
                      </a:solidFill>
                      <a:prstDash val="solid"/>
                      <a:round/>
                      <a:headEnd type="none" w="med" len="med"/>
                      <a:tailEnd type="none" w="med" len="med"/>
                    </a:lnL>
                    <a:lnR w="9525" cap="flat" cmpd="sng" algn="ctr">
                      <a:solidFill>
                        <a:srgbClr val="CC3399"/>
                      </a:solidFill>
                      <a:prstDash val="solid"/>
                      <a:round/>
                      <a:headEnd type="none" w="med" len="med"/>
                      <a:tailEnd type="none" w="med" len="med"/>
                    </a:lnR>
                    <a:lnT w="9525" cap="flat" cmpd="sng" algn="ctr">
                      <a:solidFill>
                        <a:srgbClr val="CC3399"/>
                      </a:solidFill>
                      <a:prstDash val="solid"/>
                      <a:round/>
                      <a:headEnd type="none" w="med" len="med"/>
                      <a:tailEnd type="none" w="med" len="med"/>
                    </a:lnT>
                    <a:lnB w="9525" cap="flat" cmpd="sng" algn="ctr">
                      <a:solidFill>
                        <a:srgbClr val="CC3399"/>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alpha val="20000"/>
                      </a:schemeClr>
                    </a:solidFill>
                  </a:tcPr>
                </a:tc>
                <a:tc>
                  <a:txBody>
                    <a:bodyPr/>
                    <a:lstStyle/>
                    <a:p>
                      <a:pPr marL="0" marR="0" algn="just">
                        <a:lnSpc>
                          <a:spcPct val="115000"/>
                        </a:lnSpc>
                        <a:spcBef>
                          <a:spcPts val="0"/>
                        </a:spcBef>
                        <a:spcAft>
                          <a:spcPts val="0"/>
                        </a:spcAft>
                      </a:pPr>
                      <a:r>
                        <a:rPr lang="en-US" sz="2400" dirty="0">
                          <a:solidFill>
                            <a:srgbClr val="0070C0"/>
                          </a:solidFill>
                          <a:effectLst/>
                        </a:rPr>
                        <a:t>not 	[negation]</a:t>
                      </a:r>
                      <a:endParaRPr lang="en-US" sz="2400" b="1" dirty="0">
                        <a:solidFill>
                          <a:srgbClr val="0070C0"/>
                        </a:solidFill>
                        <a:effectLst/>
                        <a:latin typeface="Calibri"/>
                        <a:ea typeface="Calibri"/>
                        <a:cs typeface="Times New Roman"/>
                      </a:endParaRPr>
                    </a:p>
                  </a:txBody>
                  <a:tcPr marL="68580" marR="68580" marT="0" marB="0">
                    <a:lnL w="9525" cap="flat" cmpd="sng" algn="ctr">
                      <a:solidFill>
                        <a:srgbClr val="CC3399"/>
                      </a:solidFill>
                      <a:prstDash val="solid"/>
                      <a:round/>
                      <a:headEnd type="none" w="med" len="med"/>
                      <a:tailEnd type="none" w="med" len="med"/>
                    </a:lnL>
                    <a:lnR w="9525" cap="flat" cmpd="sng" algn="ctr">
                      <a:solidFill>
                        <a:srgbClr val="CC3399"/>
                      </a:solidFill>
                      <a:prstDash val="solid"/>
                      <a:round/>
                      <a:headEnd type="none" w="med" len="med"/>
                      <a:tailEnd type="none" w="med" len="med"/>
                    </a:lnR>
                    <a:lnT w="9525" cap="flat" cmpd="sng" algn="ctr">
                      <a:solidFill>
                        <a:srgbClr val="CC3399"/>
                      </a:solidFill>
                      <a:prstDash val="solid"/>
                      <a:round/>
                      <a:headEnd type="none" w="med" len="med"/>
                      <a:tailEnd type="none" w="med" len="med"/>
                    </a:lnT>
                    <a:lnB w="9525" cap="flat" cmpd="sng" algn="ctr">
                      <a:solidFill>
                        <a:srgbClr val="CC3399"/>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alpha val="20000"/>
                      </a:schemeClr>
                    </a:solidFill>
                  </a:tcPr>
                </a:tc>
                <a:extLst>
                  <a:ext uri="{0D108BD9-81ED-4DB2-BD59-A6C34878D82A}">
                    <a16:rowId xmlns="" xmlns:a16="http://schemas.microsoft.com/office/drawing/2014/main" val="10003"/>
                  </a:ext>
                </a:extLst>
              </a:tr>
              <a:tr h="363830">
                <a:tc>
                  <a:txBody>
                    <a:bodyPr/>
                    <a:lstStyle/>
                    <a:p>
                      <a:pPr marL="0" marR="0" algn="ctr">
                        <a:lnSpc>
                          <a:spcPct val="115000"/>
                        </a:lnSpc>
                        <a:spcBef>
                          <a:spcPts val="0"/>
                        </a:spcBef>
                        <a:spcAft>
                          <a:spcPts val="0"/>
                        </a:spcAft>
                      </a:pPr>
                      <a:r>
                        <a:rPr lang="en-US" sz="2400" dirty="0">
                          <a:solidFill>
                            <a:srgbClr val="0070C0"/>
                          </a:solidFill>
                          <a:effectLst/>
                        </a:rPr>
                        <a:t>∀</a:t>
                      </a:r>
                      <a:endParaRPr lang="en-US" sz="2400" b="1" dirty="0">
                        <a:solidFill>
                          <a:srgbClr val="0070C0"/>
                        </a:solidFill>
                        <a:effectLst/>
                        <a:latin typeface="Calibri"/>
                        <a:ea typeface="Calibri"/>
                        <a:cs typeface="Times New Roman"/>
                      </a:endParaRPr>
                    </a:p>
                  </a:txBody>
                  <a:tcPr marL="68580" marR="68580" marT="0" marB="0">
                    <a:lnL w="9525" cap="flat" cmpd="sng" algn="ctr">
                      <a:solidFill>
                        <a:srgbClr val="CC3399"/>
                      </a:solidFill>
                      <a:prstDash val="solid"/>
                      <a:round/>
                      <a:headEnd type="none" w="med" len="med"/>
                      <a:tailEnd type="none" w="med" len="med"/>
                    </a:lnL>
                    <a:lnR w="9525" cap="flat" cmpd="sng" algn="ctr">
                      <a:solidFill>
                        <a:srgbClr val="CC3399"/>
                      </a:solidFill>
                      <a:prstDash val="solid"/>
                      <a:round/>
                      <a:headEnd type="none" w="med" len="med"/>
                      <a:tailEnd type="none" w="med" len="med"/>
                    </a:lnR>
                    <a:lnT w="9525" cap="flat" cmpd="sng" algn="ctr">
                      <a:solidFill>
                        <a:srgbClr val="CC3399"/>
                      </a:solidFill>
                      <a:prstDash val="solid"/>
                      <a:round/>
                      <a:headEnd type="none" w="med" len="med"/>
                      <a:tailEnd type="none" w="med" len="med"/>
                    </a:lnT>
                    <a:lnB w="9525" cap="flat" cmpd="sng" algn="ctr">
                      <a:solidFill>
                        <a:srgbClr val="CC3399"/>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just">
                        <a:lnSpc>
                          <a:spcPct val="115000"/>
                        </a:lnSpc>
                        <a:spcBef>
                          <a:spcPts val="0"/>
                        </a:spcBef>
                        <a:spcAft>
                          <a:spcPts val="0"/>
                        </a:spcAft>
                      </a:pPr>
                      <a:r>
                        <a:rPr lang="en-US" sz="2400" dirty="0">
                          <a:solidFill>
                            <a:srgbClr val="0070C0"/>
                          </a:solidFill>
                          <a:effectLst/>
                        </a:rPr>
                        <a:t>For all</a:t>
                      </a:r>
                      <a:endParaRPr lang="en-US" sz="2400" b="1" dirty="0">
                        <a:solidFill>
                          <a:srgbClr val="0070C0"/>
                        </a:solidFill>
                        <a:effectLst/>
                        <a:latin typeface="Calibri"/>
                        <a:ea typeface="Calibri"/>
                        <a:cs typeface="Times New Roman"/>
                      </a:endParaRPr>
                    </a:p>
                  </a:txBody>
                  <a:tcPr marL="68580" marR="68580" marT="0" marB="0">
                    <a:lnL w="9525" cap="flat" cmpd="sng" algn="ctr">
                      <a:solidFill>
                        <a:srgbClr val="CC3399"/>
                      </a:solidFill>
                      <a:prstDash val="solid"/>
                      <a:round/>
                      <a:headEnd type="none" w="med" len="med"/>
                      <a:tailEnd type="none" w="med" len="med"/>
                    </a:lnL>
                    <a:lnR w="9525" cap="flat" cmpd="sng" algn="ctr">
                      <a:solidFill>
                        <a:srgbClr val="CC3399"/>
                      </a:solidFill>
                      <a:prstDash val="solid"/>
                      <a:round/>
                      <a:headEnd type="none" w="med" len="med"/>
                      <a:tailEnd type="none" w="med" len="med"/>
                    </a:lnR>
                    <a:lnT w="9525" cap="flat" cmpd="sng" algn="ctr">
                      <a:solidFill>
                        <a:srgbClr val="CC3399"/>
                      </a:solidFill>
                      <a:prstDash val="solid"/>
                      <a:round/>
                      <a:headEnd type="none" w="med" len="med"/>
                      <a:tailEnd type="none" w="med" len="med"/>
                    </a:lnT>
                    <a:lnB w="9525" cap="flat" cmpd="sng" algn="ctr">
                      <a:solidFill>
                        <a:srgbClr val="CC3399"/>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363830">
                <a:tc>
                  <a:txBody>
                    <a:bodyPr/>
                    <a:lstStyle/>
                    <a:p>
                      <a:pPr marL="0" marR="0" algn="ctr">
                        <a:lnSpc>
                          <a:spcPct val="115000"/>
                        </a:lnSpc>
                        <a:spcBef>
                          <a:spcPts val="0"/>
                        </a:spcBef>
                        <a:spcAft>
                          <a:spcPts val="0"/>
                        </a:spcAft>
                      </a:pPr>
                      <a:r>
                        <a:rPr lang="en-US" sz="2400" dirty="0">
                          <a:solidFill>
                            <a:srgbClr val="0070C0"/>
                          </a:solidFill>
                          <a:effectLst/>
                        </a:rPr>
                        <a:t>∃</a:t>
                      </a:r>
                      <a:endParaRPr lang="en-US" sz="2400" b="1" dirty="0">
                        <a:solidFill>
                          <a:srgbClr val="0070C0"/>
                        </a:solidFill>
                        <a:effectLst/>
                        <a:latin typeface="Calibri"/>
                        <a:ea typeface="Calibri"/>
                        <a:cs typeface="Times New Roman"/>
                      </a:endParaRPr>
                    </a:p>
                  </a:txBody>
                  <a:tcPr marL="68580" marR="68580" marT="0" marB="0">
                    <a:lnL w="9525" cap="flat" cmpd="sng" algn="ctr">
                      <a:solidFill>
                        <a:srgbClr val="CC3399"/>
                      </a:solidFill>
                      <a:prstDash val="solid"/>
                      <a:round/>
                      <a:headEnd type="none" w="med" len="med"/>
                      <a:tailEnd type="none" w="med" len="med"/>
                    </a:lnL>
                    <a:lnR w="9525" cap="flat" cmpd="sng" algn="ctr">
                      <a:solidFill>
                        <a:srgbClr val="CC3399"/>
                      </a:solidFill>
                      <a:prstDash val="solid"/>
                      <a:round/>
                      <a:headEnd type="none" w="med" len="med"/>
                      <a:tailEnd type="none" w="med" len="med"/>
                    </a:lnR>
                    <a:lnT w="9525" cap="flat" cmpd="sng" algn="ctr">
                      <a:solidFill>
                        <a:srgbClr val="CC3399"/>
                      </a:solidFill>
                      <a:prstDash val="solid"/>
                      <a:round/>
                      <a:headEnd type="none" w="med" len="med"/>
                      <a:tailEnd type="none" w="med" len="med"/>
                    </a:lnT>
                    <a:lnB w="9525" cap="flat" cmpd="sng" algn="ctr">
                      <a:solidFill>
                        <a:srgbClr val="CC3399"/>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alpha val="20000"/>
                      </a:schemeClr>
                    </a:solidFill>
                  </a:tcPr>
                </a:tc>
                <a:tc>
                  <a:txBody>
                    <a:bodyPr/>
                    <a:lstStyle/>
                    <a:p>
                      <a:pPr marL="0" marR="0" algn="just">
                        <a:lnSpc>
                          <a:spcPct val="115000"/>
                        </a:lnSpc>
                        <a:spcBef>
                          <a:spcPts val="0"/>
                        </a:spcBef>
                        <a:spcAft>
                          <a:spcPts val="0"/>
                        </a:spcAft>
                      </a:pPr>
                      <a:r>
                        <a:rPr lang="en-US" sz="2400" dirty="0">
                          <a:solidFill>
                            <a:srgbClr val="0070C0"/>
                          </a:solidFill>
                          <a:effectLst/>
                        </a:rPr>
                        <a:t>There exists</a:t>
                      </a:r>
                      <a:endParaRPr lang="en-US" sz="2400" b="1" dirty="0">
                        <a:solidFill>
                          <a:srgbClr val="0070C0"/>
                        </a:solidFill>
                        <a:effectLst/>
                        <a:latin typeface="Calibri"/>
                        <a:ea typeface="Calibri"/>
                        <a:cs typeface="Times New Roman"/>
                      </a:endParaRPr>
                    </a:p>
                  </a:txBody>
                  <a:tcPr marL="68580" marR="68580" marT="0" marB="0">
                    <a:lnL w="9525" cap="flat" cmpd="sng" algn="ctr">
                      <a:solidFill>
                        <a:srgbClr val="CC3399"/>
                      </a:solidFill>
                      <a:prstDash val="solid"/>
                      <a:round/>
                      <a:headEnd type="none" w="med" len="med"/>
                      <a:tailEnd type="none" w="med" len="med"/>
                    </a:lnL>
                    <a:lnR w="9525" cap="flat" cmpd="sng" algn="ctr">
                      <a:solidFill>
                        <a:srgbClr val="CC3399"/>
                      </a:solidFill>
                      <a:prstDash val="solid"/>
                      <a:round/>
                      <a:headEnd type="none" w="med" len="med"/>
                      <a:tailEnd type="none" w="med" len="med"/>
                    </a:lnR>
                    <a:lnT w="9525" cap="flat" cmpd="sng" algn="ctr">
                      <a:solidFill>
                        <a:srgbClr val="CC3399"/>
                      </a:solidFill>
                      <a:prstDash val="solid"/>
                      <a:round/>
                      <a:headEnd type="none" w="med" len="med"/>
                      <a:tailEnd type="none" w="med" len="med"/>
                    </a:lnT>
                    <a:lnB w="9525" cap="flat" cmpd="sng" algn="ctr">
                      <a:solidFill>
                        <a:srgbClr val="CC3399"/>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alpha val="20000"/>
                      </a:schemeClr>
                    </a:solidFill>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2557127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up)">
                                      <p:cBhvr>
                                        <p:cTn id="21"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Propositional Logic</a:t>
            </a:r>
          </a:p>
        </p:txBody>
      </p:sp>
      <p:sp>
        <p:nvSpPr>
          <p:cNvPr id="3" name="Content Placeholder 2"/>
          <p:cNvSpPr>
            <a:spLocks noGrp="1"/>
          </p:cNvSpPr>
          <p:nvPr>
            <p:ph idx="1"/>
          </p:nvPr>
        </p:nvSpPr>
        <p:spPr/>
        <p:txBody>
          <a:bodyPr/>
          <a:lstStyle/>
          <a:p>
            <a:r>
              <a:rPr lang="en-US" dirty="0"/>
              <a:t>Representing simple </a:t>
            </a:r>
            <a:r>
              <a:rPr lang="en-US" dirty="0" smtClean="0"/>
              <a:t>facts using propositional logic:</a:t>
            </a:r>
            <a:endParaRPr lang="en-US" dirty="0"/>
          </a:p>
          <a:p>
            <a:pPr marL="1001712" lvl="1" indent="-457200">
              <a:buFont typeface="+mj-lt"/>
              <a:buAutoNum type="arabicPeriod"/>
            </a:pPr>
            <a:r>
              <a:rPr lang="en-US" dirty="0"/>
              <a:t>It is raining</a:t>
            </a:r>
          </a:p>
          <a:p>
            <a:pPr marL="544512" lvl="1" indent="0" algn="l">
              <a:buNone/>
            </a:pPr>
            <a:r>
              <a:rPr lang="en-US" dirty="0"/>
              <a:t>	</a:t>
            </a:r>
            <a:r>
              <a:rPr lang="en-US" dirty="0" smtClean="0"/>
              <a:t>	</a:t>
            </a:r>
            <a:r>
              <a:rPr lang="en-US" dirty="0" smtClean="0">
                <a:solidFill>
                  <a:srgbClr val="CC3399"/>
                </a:solidFill>
              </a:rPr>
              <a:t>RAINING</a:t>
            </a:r>
            <a:endParaRPr lang="en-US" dirty="0">
              <a:solidFill>
                <a:srgbClr val="CC3399"/>
              </a:solidFill>
            </a:endParaRPr>
          </a:p>
          <a:p>
            <a:pPr marL="1001712" lvl="1" indent="-457200">
              <a:buFont typeface="+mj-lt"/>
              <a:buAutoNum type="arabicPeriod" startAt="2"/>
            </a:pPr>
            <a:r>
              <a:rPr lang="en-US" dirty="0"/>
              <a:t>It is sunny</a:t>
            </a:r>
          </a:p>
          <a:p>
            <a:pPr marL="544512" lvl="1" indent="0">
              <a:buNone/>
            </a:pPr>
            <a:r>
              <a:rPr lang="en-US" dirty="0"/>
              <a:t>	</a:t>
            </a:r>
            <a:r>
              <a:rPr lang="en-US" dirty="0" smtClean="0"/>
              <a:t>	</a:t>
            </a:r>
            <a:r>
              <a:rPr lang="en-US" dirty="0" smtClean="0">
                <a:solidFill>
                  <a:srgbClr val="CC3399"/>
                </a:solidFill>
              </a:rPr>
              <a:t>SUNNY</a:t>
            </a:r>
            <a:endParaRPr lang="en-US" dirty="0">
              <a:solidFill>
                <a:srgbClr val="CC3399"/>
              </a:solidFill>
            </a:endParaRPr>
          </a:p>
          <a:p>
            <a:pPr marL="1001712" lvl="1" indent="-457200">
              <a:buFont typeface="+mj-lt"/>
              <a:buAutoNum type="arabicPeriod" startAt="3"/>
            </a:pPr>
            <a:r>
              <a:rPr lang="en-US" dirty="0"/>
              <a:t>It is windy</a:t>
            </a:r>
          </a:p>
          <a:p>
            <a:pPr marL="544512" lvl="1" indent="0">
              <a:buNone/>
            </a:pPr>
            <a:r>
              <a:rPr lang="en-US" dirty="0"/>
              <a:t>	</a:t>
            </a:r>
            <a:r>
              <a:rPr lang="en-US" dirty="0" smtClean="0"/>
              <a:t>	</a:t>
            </a:r>
            <a:r>
              <a:rPr lang="en-US" dirty="0" smtClean="0">
                <a:solidFill>
                  <a:srgbClr val="CC3399"/>
                </a:solidFill>
              </a:rPr>
              <a:t>WINDY</a:t>
            </a:r>
            <a:endParaRPr lang="en-US" dirty="0">
              <a:solidFill>
                <a:srgbClr val="CC3399"/>
              </a:solidFill>
            </a:endParaRPr>
          </a:p>
          <a:p>
            <a:pPr marL="1001712" lvl="1" indent="-457200">
              <a:buFont typeface="+mj-lt"/>
              <a:buAutoNum type="arabicPeriod" startAt="4"/>
            </a:pPr>
            <a:r>
              <a:rPr lang="en-US" dirty="0"/>
              <a:t>If it is raining, then it is not sunny</a:t>
            </a:r>
          </a:p>
          <a:p>
            <a:pPr marL="0" indent="0">
              <a:buNone/>
            </a:pPr>
            <a:r>
              <a:rPr lang="en-US" dirty="0"/>
              <a:t>		</a:t>
            </a:r>
            <a:r>
              <a:rPr lang="en-US" dirty="0">
                <a:solidFill>
                  <a:srgbClr val="0070C0"/>
                </a:solidFill>
              </a:rPr>
              <a:t>RAINING </a:t>
            </a:r>
            <a:r>
              <a:rPr lang="en-GB" altLang="en-US" dirty="0">
                <a:solidFill>
                  <a:srgbClr val="0070C0"/>
                </a:solidFill>
                <a:sym typeface="Symbol" panose="05050102010706020507" pitchFamily="18" charset="2"/>
              </a:rPr>
              <a:t>  </a:t>
            </a:r>
            <a:r>
              <a:rPr lang="en-US" dirty="0" smtClean="0">
                <a:solidFill>
                  <a:srgbClr val="0070C0"/>
                </a:solidFill>
              </a:rPr>
              <a:t>SUNNY</a:t>
            </a:r>
            <a:endParaRPr lang="en-US" dirty="0">
              <a:solidFill>
                <a:srgbClr val="0070C0"/>
              </a:solidFill>
            </a:endParaRPr>
          </a:p>
          <a:p>
            <a:endParaRPr lang="en-US" dirty="0"/>
          </a:p>
        </p:txBody>
      </p:sp>
    </p:spTree>
    <p:extLst>
      <p:ext uri="{BB962C8B-B14F-4D97-AF65-F5344CB8AC3E}">
        <p14:creationId xmlns:p14="http://schemas.microsoft.com/office/powerpoint/2010/main" val="3551302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500"/>
                                        <p:tgtEl>
                                          <p:spTgt spid="3">
                                            <p:txEl>
                                              <p:pRg st="7" end="7"/>
                                            </p:txEl>
                                          </p:spTgt>
                                        </p:tgtEl>
                                      </p:cBhvr>
                                    </p:animEffect>
                                  </p:childTnLst>
                                </p:cTn>
                              </p:par>
                            </p:childTnLst>
                          </p:cTn>
                        </p:par>
                        <p:par>
                          <p:cTn id="40" fill="hold">
                            <p:stCondLst>
                              <p:cond delay="500"/>
                            </p:stCondLst>
                            <p:childTnLst>
                              <p:par>
                                <p:cTn id="41" presetID="10" presetClass="entr" presetSubtype="0" fill="hold" nodeType="after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Predicate Logic</a:t>
            </a:r>
          </a:p>
        </p:txBody>
      </p:sp>
      <p:sp>
        <p:nvSpPr>
          <p:cNvPr id="3" name="Content Placeholder 2"/>
          <p:cNvSpPr>
            <a:spLocks noGrp="1"/>
          </p:cNvSpPr>
          <p:nvPr>
            <p:ph idx="1"/>
          </p:nvPr>
        </p:nvSpPr>
        <p:spPr/>
        <p:txBody>
          <a:bodyPr/>
          <a:lstStyle/>
          <a:p>
            <a:r>
              <a:rPr lang="en-US" dirty="0"/>
              <a:t>First-order Predicate logic (FOPL) is a formal language in which propositions are expressed in terms of </a:t>
            </a:r>
            <a:r>
              <a:rPr lang="en-US" dirty="0">
                <a:solidFill>
                  <a:srgbClr val="CC3399"/>
                </a:solidFill>
              </a:rPr>
              <a:t>predicates, variables and quantifiers</a:t>
            </a:r>
            <a:r>
              <a:rPr lang="en-US" dirty="0"/>
              <a:t>. </a:t>
            </a:r>
            <a:endParaRPr lang="en-US" dirty="0" smtClean="0"/>
          </a:p>
          <a:p>
            <a:r>
              <a:rPr lang="en-US" dirty="0" smtClean="0"/>
              <a:t>It </a:t>
            </a:r>
            <a:r>
              <a:rPr lang="en-US" dirty="0"/>
              <a:t>is different from propositional logic which lacks quantifiers.</a:t>
            </a:r>
          </a:p>
          <a:p>
            <a:r>
              <a:rPr lang="en-US" dirty="0" smtClean="0"/>
              <a:t>It </a:t>
            </a:r>
            <a:r>
              <a:rPr lang="en-US" dirty="0"/>
              <a:t>should be viewed as an extension to propositional logic, in which the notions of truth values, logical connectives, etc. still apply but propositional letters will be replaced by a newer notion of proposition involving predicates and quantifiers.</a:t>
            </a:r>
          </a:p>
          <a:p>
            <a:r>
              <a:rPr lang="en-US" dirty="0" smtClean="0">
                <a:solidFill>
                  <a:srgbClr val="CC3399"/>
                </a:solidFill>
              </a:rPr>
              <a:t>A </a:t>
            </a:r>
            <a:r>
              <a:rPr lang="en-US" dirty="0">
                <a:solidFill>
                  <a:srgbClr val="CC3399"/>
                </a:solidFill>
              </a:rPr>
              <a:t>predicate is an expression of one or more variables defined on some specific domain</a:t>
            </a:r>
            <a:r>
              <a:rPr lang="en-US" dirty="0"/>
              <a:t>. </a:t>
            </a:r>
            <a:endParaRPr lang="en-US" dirty="0" smtClean="0"/>
          </a:p>
          <a:p>
            <a:r>
              <a:rPr lang="en-US" dirty="0" smtClean="0"/>
              <a:t>A </a:t>
            </a:r>
            <a:r>
              <a:rPr lang="en-US" dirty="0"/>
              <a:t>predicate with variables can be made up of a proposition by either assigning a value to the variable or by quantifying the variable.</a:t>
            </a:r>
          </a:p>
          <a:p>
            <a:endParaRPr lang="en-US" dirty="0"/>
          </a:p>
        </p:txBody>
      </p:sp>
    </p:spTree>
    <p:extLst>
      <p:ext uri="{BB962C8B-B14F-4D97-AF65-F5344CB8AC3E}">
        <p14:creationId xmlns:p14="http://schemas.microsoft.com/office/powerpoint/2010/main" val="1695672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Well Formed Formula </a:t>
            </a:r>
          </a:p>
        </p:txBody>
      </p:sp>
      <p:sp>
        <p:nvSpPr>
          <p:cNvPr id="3" name="Content Placeholder 2"/>
          <p:cNvSpPr>
            <a:spLocks noGrp="1"/>
          </p:cNvSpPr>
          <p:nvPr>
            <p:ph idx="1"/>
          </p:nvPr>
        </p:nvSpPr>
        <p:spPr/>
        <p:txBody>
          <a:bodyPr/>
          <a:lstStyle/>
          <a:p>
            <a:r>
              <a:rPr lang="en-US" dirty="0">
                <a:solidFill>
                  <a:srgbClr val="CC0066"/>
                </a:solidFill>
              </a:rPr>
              <a:t>Well Formed Formula </a:t>
            </a:r>
            <a:r>
              <a:rPr lang="en-US" dirty="0"/>
              <a:t>(</a:t>
            </a:r>
            <a:r>
              <a:rPr lang="en-US" dirty="0" err="1"/>
              <a:t>wff</a:t>
            </a:r>
            <a:r>
              <a:rPr lang="en-US" dirty="0"/>
              <a:t>) is a predicate holding any of the following −</a:t>
            </a:r>
          </a:p>
          <a:p>
            <a:pPr lvl="1"/>
            <a:r>
              <a:rPr lang="en-US" dirty="0" smtClean="0"/>
              <a:t>All </a:t>
            </a:r>
            <a:r>
              <a:rPr lang="en-US" dirty="0"/>
              <a:t>propositional constants and propositional variables are </a:t>
            </a:r>
            <a:r>
              <a:rPr lang="en-US" dirty="0" err="1"/>
              <a:t>wffs</a:t>
            </a:r>
            <a:endParaRPr lang="en-US" dirty="0"/>
          </a:p>
          <a:p>
            <a:pPr lvl="1"/>
            <a:r>
              <a:rPr lang="en-US" dirty="0"/>
              <a:t>If x is a variable and Y is a </a:t>
            </a:r>
            <a:r>
              <a:rPr lang="en-US" dirty="0" err="1"/>
              <a:t>wff</a:t>
            </a:r>
            <a:r>
              <a:rPr lang="en-US" dirty="0"/>
              <a:t>, ∀Y and ∃x are also </a:t>
            </a:r>
            <a:r>
              <a:rPr lang="en-US" dirty="0" err="1"/>
              <a:t>wff</a:t>
            </a:r>
            <a:endParaRPr lang="en-US" dirty="0"/>
          </a:p>
          <a:p>
            <a:pPr lvl="1"/>
            <a:r>
              <a:rPr lang="en-US" dirty="0"/>
              <a:t>Truth value and false values are </a:t>
            </a:r>
            <a:r>
              <a:rPr lang="en-US" dirty="0" err="1"/>
              <a:t>wffs</a:t>
            </a:r>
            <a:endParaRPr lang="en-US" dirty="0"/>
          </a:p>
          <a:p>
            <a:pPr lvl="1"/>
            <a:r>
              <a:rPr lang="en-US" dirty="0"/>
              <a:t>Each atomic formula is a </a:t>
            </a:r>
            <a:r>
              <a:rPr lang="en-US" dirty="0" err="1"/>
              <a:t>wff</a:t>
            </a:r>
            <a:endParaRPr lang="en-US" dirty="0"/>
          </a:p>
          <a:p>
            <a:pPr lvl="1"/>
            <a:r>
              <a:rPr lang="en-US" dirty="0"/>
              <a:t>All connectives connecting </a:t>
            </a:r>
            <a:r>
              <a:rPr lang="en-US" dirty="0" err="1"/>
              <a:t>wffs</a:t>
            </a:r>
            <a:r>
              <a:rPr lang="en-US" dirty="0"/>
              <a:t> are </a:t>
            </a:r>
            <a:r>
              <a:rPr lang="en-US" dirty="0" err="1"/>
              <a:t>wffs</a:t>
            </a:r>
            <a:endParaRPr lang="en-US" dirty="0"/>
          </a:p>
          <a:p>
            <a:endParaRPr lang="en-US" dirty="0"/>
          </a:p>
        </p:txBody>
      </p:sp>
    </p:spTree>
    <p:extLst>
      <p:ext uri="{BB962C8B-B14F-4D97-AF65-F5344CB8AC3E}">
        <p14:creationId xmlns:p14="http://schemas.microsoft.com/office/powerpoint/2010/main" val="2045273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Facts Represented as Well Formed Formula in FOPL</a:t>
            </a:r>
          </a:p>
        </p:txBody>
      </p:sp>
      <p:sp>
        <p:nvSpPr>
          <p:cNvPr id="3" name="Content Placeholder 2"/>
          <p:cNvSpPr>
            <a:spLocks noGrp="1"/>
          </p:cNvSpPr>
          <p:nvPr>
            <p:ph idx="1"/>
          </p:nvPr>
        </p:nvSpPr>
        <p:spPr/>
        <p:txBody>
          <a:bodyPr/>
          <a:lstStyle/>
          <a:p>
            <a:pPr marL="457200" indent="-457200">
              <a:buFont typeface="+mj-lt"/>
              <a:buAutoNum type="arabicPeriod"/>
            </a:pPr>
            <a:r>
              <a:rPr lang="en-US" dirty="0"/>
              <a:t>Marcus was a man.</a:t>
            </a:r>
          </a:p>
          <a:p>
            <a:pPr marL="0" indent="0">
              <a:buNone/>
            </a:pPr>
            <a:r>
              <a:rPr lang="en-US" dirty="0"/>
              <a:t>	</a:t>
            </a:r>
            <a:r>
              <a:rPr lang="en-US" dirty="0">
                <a:solidFill>
                  <a:srgbClr val="CC3399"/>
                </a:solidFill>
              </a:rPr>
              <a:t>man(Marcus)</a:t>
            </a:r>
          </a:p>
          <a:p>
            <a:pPr marL="457200" indent="-457200">
              <a:buFont typeface="+mj-lt"/>
              <a:buAutoNum type="arabicPeriod" startAt="2"/>
            </a:pPr>
            <a:r>
              <a:rPr lang="en-US" dirty="0"/>
              <a:t>Marcus was a Pompeian.</a:t>
            </a:r>
          </a:p>
          <a:p>
            <a:pPr marL="0" indent="0">
              <a:buNone/>
            </a:pPr>
            <a:r>
              <a:rPr lang="en-US" dirty="0"/>
              <a:t>	</a:t>
            </a:r>
            <a:r>
              <a:rPr lang="en-US" dirty="0">
                <a:solidFill>
                  <a:srgbClr val="CC3399"/>
                </a:solidFill>
              </a:rPr>
              <a:t>Pompeian(Marcus)</a:t>
            </a:r>
          </a:p>
          <a:p>
            <a:pPr marL="457200" indent="-457200">
              <a:buFont typeface="+mj-lt"/>
              <a:buAutoNum type="arabicPeriod" startAt="3"/>
            </a:pPr>
            <a:r>
              <a:rPr lang="en-US" dirty="0"/>
              <a:t>All </a:t>
            </a:r>
            <a:r>
              <a:rPr lang="en-US" dirty="0" err="1"/>
              <a:t>Pompeians</a:t>
            </a:r>
            <a:r>
              <a:rPr lang="en-US" dirty="0"/>
              <a:t> were Romans.</a:t>
            </a:r>
          </a:p>
          <a:p>
            <a:pPr marL="0" indent="0">
              <a:buNone/>
            </a:pPr>
            <a:r>
              <a:rPr lang="en-US" dirty="0"/>
              <a:t>	</a:t>
            </a:r>
            <a:r>
              <a:rPr lang="en-GB" altLang="en-US" dirty="0">
                <a:solidFill>
                  <a:srgbClr val="CC3399"/>
                </a:solidFill>
                <a:sym typeface="Symbol" panose="05050102010706020507" pitchFamily="18" charset="2"/>
              </a:rPr>
              <a:t>  </a:t>
            </a:r>
            <a:r>
              <a:rPr lang="en-US" dirty="0" smtClean="0">
                <a:solidFill>
                  <a:srgbClr val="CC3399"/>
                </a:solidFill>
              </a:rPr>
              <a:t>x</a:t>
            </a:r>
            <a:r>
              <a:rPr lang="en-US" dirty="0">
                <a:solidFill>
                  <a:srgbClr val="CC3399"/>
                </a:solidFill>
              </a:rPr>
              <a:t>: Pompeian(x) </a:t>
            </a:r>
            <a:r>
              <a:rPr lang="en-GB" altLang="en-US" dirty="0">
                <a:solidFill>
                  <a:srgbClr val="CC3399"/>
                </a:solidFill>
                <a:sym typeface="Symbol" panose="05050102010706020507" pitchFamily="18" charset="2"/>
              </a:rPr>
              <a:t></a:t>
            </a:r>
            <a:r>
              <a:rPr lang="en-US" dirty="0" smtClean="0">
                <a:solidFill>
                  <a:srgbClr val="CC3399"/>
                </a:solidFill>
              </a:rPr>
              <a:t> </a:t>
            </a:r>
            <a:r>
              <a:rPr lang="en-US" dirty="0">
                <a:solidFill>
                  <a:srgbClr val="CC3399"/>
                </a:solidFill>
              </a:rPr>
              <a:t>Roman(x)</a:t>
            </a:r>
          </a:p>
          <a:p>
            <a:pPr marL="457200" indent="-457200">
              <a:buFont typeface="+mj-lt"/>
              <a:buAutoNum type="arabicPeriod" startAt="4"/>
            </a:pPr>
            <a:r>
              <a:rPr lang="en-US" dirty="0"/>
              <a:t>Caesar was a ruler.</a:t>
            </a:r>
          </a:p>
          <a:p>
            <a:pPr marL="0" indent="0">
              <a:buNone/>
            </a:pPr>
            <a:r>
              <a:rPr lang="en-US" dirty="0"/>
              <a:t>	</a:t>
            </a:r>
            <a:r>
              <a:rPr lang="en-US" dirty="0">
                <a:solidFill>
                  <a:srgbClr val="CC3399"/>
                </a:solidFill>
              </a:rPr>
              <a:t>ruler(Caesar)</a:t>
            </a:r>
          </a:p>
          <a:p>
            <a:pPr marL="457200" indent="-457200">
              <a:buFont typeface="+mj-lt"/>
              <a:buAutoNum type="arabicPeriod" startAt="5"/>
            </a:pPr>
            <a:r>
              <a:rPr lang="en-US" dirty="0"/>
              <a:t>All </a:t>
            </a:r>
            <a:r>
              <a:rPr lang="en-US" dirty="0" err="1"/>
              <a:t>Pompeians</a:t>
            </a:r>
            <a:r>
              <a:rPr lang="en-US" dirty="0"/>
              <a:t> were either loyal to Caesar or hated him.</a:t>
            </a:r>
          </a:p>
          <a:p>
            <a:pPr marL="0" indent="0">
              <a:buNone/>
            </a:pPr>
            <a:r>
              <a:rPr lang="en-US" dirty="0"/>
              <a:t>	</a:t>
            </a:r>
            <a:r>
              <a:rPr lang="en-GB" altLang="en-US" dirty="0">
                <a:solidFill>
                  <a:srgbClr val="CC3399"/>
                </a:solidFill>
                <a:sym typeface="Symbol" panose="05050102010706020507" pitchFamily="18" charset="2"/>
              </a:rPr>
              <a:t>x: </a:t>
            </a:r>
            <a:r>
              <a:rPr lang="en-GB" altLang="en-US" dirty="0">
                <a:solidFill>
                  <a:srgbClr val="CC3399"/>
                </a:solidFill>
              </a:rPr>
              <a:t>Roman(x) </a:t>
            </a:r>
            <a:r>
              <a:rPr lang="en-GB" altLang="en-US" dirty="0">
                <a:solidFill>
                  <a:srgbClr val="CC3399"/>
                </a:solidFill>
                <a:sym typeface="Symbol" panose="05050102010706020507" pitchFamily="18" charset="2"/>
              </a:rPr>
              <a:t> </a:t>
            </a:r>
            <a:r>
              <a:rPr lang="en-GB" altLang="en-US" dirty="0" err="1">
                <a:solidFill>
                  <a:srgbClr val="CC3399"/>
                </a:solidFill>
              </a:rPr>
              <a:t>loyalto</a:t>
            </a:r>
            <a:r>
              <a:rPr lang="en-GB" altLang="en-US" dirty="0">
                <a:solidFill>
                  <a:srgbClr val="CC3399"/>
                </a:solidFill>
              </a:rPr>
              <a:t>(x, Caesar) </a:t>
            </a:r>
            <a:r>
              <a:rPr lang="en-GB" altLang="en-US" dirty="0">
                <a:solidFill>
                  <a:srgbClr val="CC3399"/>
                </a:solidFill>
                <a:sym typeface="Symbol" panose="05050102010706020507" pitchFamily="18" charset="2"/>
              </a:rPr>
              <a:t> </a:t>
            </a:r>
            <a:r>
              <a:rPr lang="en-GB" altLang="en-US" dirty="0">
                <a:solidFill>
                  <a:srgbClr val="CC3399"/>
                </a:solidFill>
              </a:rPr>
              <a:t>hate(x, Caesar)</a:t>
            </a:r>
          </a:p>
          <a:p>
            <a:endParaRPr lang="en-US" dirty="0">
              <a:solidFill>
                <a:srgbClr val="CC3399"/>
              </a:solidFill>
            </a:endParaRPr>
          </a:p>
        </p:txBody>
      </p:sp>
    </p:spTree>
    <p:extLst>
      <p:ext uri="{BB962C8B-B14F-4D97-AF65-F5344CB8AC3E}">
        <p14:creationId xmlns:p14="http://schemas.microsoft.com/office/powerpoint/2010/main" val="2285463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childTnLst>
                          </p:cTn>
                        </p:par>
                        <p:par>
                          <p:cTn id="44" fill="hold">
                            <p:stCondLst>
                              <p:cond delay="500"/>
                            </p:stCondLst>
                            <p:childTnLst>
                              <p:par>
                                <p:cTn id="45" presetID="10" presetClass="entr" presetSubtype="0" fill="hold" nodeType="after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54B20E2A-F2D8-419C-9FD1-95D26342647C}"/>
              </a:ext>
            </a:extLst>
          </p:cNvPr>
          <p:cNvSpPr/>
          <p:nvPr/>
        </p:nvSpPr>
        <p:spPr>
          <a:xfrm>
            <a:off x="6096000" y="0"/>
            <a:ext cx="6096000" cy="6588000"/>
          </a:xfrm>
          <a:prstGeom prst="rect">
            <a:avLst/>
          </a:prstGeom>
          <a:gradFill flip="none" rotWithShape="1">
            <a:gsLst>
              <a:gs pos="55000">
                <a:srgbClr val="B21266"/>
              </a:gs>
              <a:gs pos="30000">
                <a:srgbClr val="A3115D">
                  <a:lumMod val="100000"/>
                </a:srgbClr>
              </a:gs>
              <a:gs pos="100000">
                <a:srgbClr val="ED6D9B"/>
              </a:gs>
            </a:gsLst>
            <a:path path="circle">
              <a:fillToRect r="100000" b="100000"/>
            </a:path>
            <a:tileRect l="-100000" t="-100000"/>
          </a:gradFill>
          <a:ln>
            <a:noFill/>
          </a:ln>
        </p:spPr>
        <p:txBody>
          <a:bodyPr vert="horz" wrap="square" lIns="91440" tIns="45720" rIns="91440" bIns="45720" numCol="1" anchor="t" anchorCtr="0" compatLnSpc="1">
            <a:prstTxWarp prst="textNoShape">
              <a:avLst/>
            </a:prstTxWarp>
          </a:bodyPr>
          <a:lstStyle/>
          <a:p>
            <a:pPr marL="342900" indent="-342900" algn="just">
              <a:buFont typeface="Wingdings" panose="05000000000000000000" pitchFamily="2" charset="2"/>
              <a:buChar char="§"/>
            </a:pPr>
            <a:endParaRPr lang="en-US" sz="2400" dirty="0" smtClean="0">
              <a:solidFill>
                <a:schemeClr val="bg1"/>
              </a:solidFill>
            </a:endParaRPr>
          </a:p>
          <a:p>
            <a:pPr marL="342900" indent="-342900" algn="just">
              <a:buFont typeface="Wingdings" panose="05000000000000000000" pitchFamily="2" charset="2"/>
              <a:buChar char="§"/>
            </a:pPr>
            <a:r>
              <a:rPr lang="en-US" sz="2400" dirty="0" smtClean="0">
                <a:solidFill>
                  <a:schemeClr val="bg1"/>
                </a:solidFill>
              </a:rPr>
              <a:t>Specific </a:t>
            </a:r>
            <a:r>
              <a:rPr lang="en-US" sz="2400" dirty="0">
                <a:solidFill>
                  <a:schemeClr val="bg1"/>
                </a:solidFill>
              </a:rPr>
              <a:t>attributes instance and </a:t>
            </a:r>
            <a:r>
              <a:rPr lang="en-US" sz="2400" dirty="0" err="1">
                <a:solidFill>
                  <a:schemeClr val="bg1"/>
                </a:solidFill>
              </a:rPr>
              <a:t>isa</a:t>
            </a:r>
            <a:r>
              <a:rPr lang="en-US" sz="2400" dirty="0">
                <a:solidFill>
                  <a:schemeClr val="bg1"/>
                </a:solidFill>
              </a:rPr>
              <a:t> play important role particularly in a useful form of reasoning called </a:t>
            </a:r>
            <a:r>
              <a:rPr lang="en-US" sz="2400" dirty="0">
                <a:solidFill>
                  <a:schemeClr val="accent2">
                    <a:lumMod val="40000"/>
                    <a:lumOff val="60000"/>
                  </a:schemeClr>
                </a:solidFill>
              </a:rPr>
              <a:t>property inheritance</a:t>
            </a:r>
            <a:r>
              <a:rPr lang="en-US" sz="2400" dirty="0">
                <a:solidFill>
                  <a:schemeClr val="bg1"/>
                </a:solidFill>
              </a:rPr>
              <a:t>. </a:t>
            </a:r>
          </a:p>
          <a:p>
            <a:pPr marL="342900" indent="-342900" algn="just">
              <a:buFont typeface="Wingdings" panose="05000000000000000000" pitchFamily="2" charset="2"/>
              <a:buChar char="§"/>
            </a:pPr>
            <a:r>
              <a:rPr lang="en-US" sz="2400" dirty="0" smtClean="0">
                <a:solidFill>
                  <a:schemeClr val="bg1"/>
                </a:solidFill>
              </a:rPr>
              <a:t>The </a:t>
            </a:r>
            <a:r>
              <a:rPr lang="en-US" sz="2400" dirty="0">
                <a:solidFill>
                  <a:schemeClr val="bg1"/>
                </a:solidFill>
              </a:rPr>
              <a:t>predicates </a:t>
            </a:r>
            <a:r>
              <a:rPr lang="en-US" sz="2400" dirty="0">
                <a:solidFill>
                  <a:schemeClr val="accent2">
                    <a:lumMod val="40000"/>
                    <a:lumOff val="60000"/>
                  </a:schemeClr>
                </a:solidFill>
              </a:rPr>
              <a:t>instance and </a:t>
            </a:r>
            <a:r>
              <a:rPr lang="en-US" sz="2400" dirty="0" err="1">
                <a:solidFill>
                  <a:schemeClr val="accent2">
                    <a:lumMod val="40000"/>
                    <a:lumOff val="60000"/>
                  </a:schemeClr>
                </a:solidFill>
              </a:rPr>
              <a:t>isa</a:t>
            </a:r>
            <a:r>
              <a:rPr lang="en-US" sz="2400" dirty="0">
                <a:solidFill>
                  <a:schemeClr val="accent2">
                    <a:lumMod val="40000"/>
                    <a:lumOff val="60000"/>
                  </a:schemeClr>
                </a:solidFill>
              </a:rPr>
              <a:t> </a:t>
            </a:r>
            <a:r>
              <a:rPr lang="en-US" sz="2400" dirty="0">
                <a:solidFill>
                  <a:schemeClr val="bg1"/>
                </a:solidFill>
              </a:rPr>
              <a:t>explicitly captured the relationships they are used to express, namely </a:t>
            </a:r>
            <a:r>
              <a:rPr lang="en-US" sz="2400" dirty="0">
                <a:solidFill>
                  <a:schemeClr val="accent2">
                    <a:lumMod val="40000"/>
                    <a:lumOff val="60000"/>
                  </a:schemeClr>
                </a:solidFill>
              </a:rPr>
              <a:t>class membership and class inclusion</a:t>
            </a:r>
            <a:r>
              <a:rPr lang="en-US" sz="2400" dirty="0" smtClean="0">
                <a:solidFill>
                  <a:schemeClr val="accent2">
                    <a:lumMod val="40000"/>
                    <a:lumOff val="60000"/>
                  </a:schemeClr>
                </a:solidFill>
              </a:rPr>
              <a:t>.</a:t>
            </a:r>
          </a:p>
          <a:p>
            <a:pPr marL="342900" indent="-342900" algn="just">
              <a:buFont typeface="Wingdings" panose="05000000000000000000" pitchFamily="2" charset="2"/>
              <a:buChar char="§"/>
            </a:pPr>
            <a:r>
              <a:rPr lang="en-US" sz="2400" dirty="0" smtClean="0">
                <a:solidFill>
                  <a:schemeClr val="bg1"/>
                </a:solidFill>
              </a:rPr>
              <a:t>The </a:t>
            </a:r>
            <a:r>
              <a:rPr lang="en-US" sz="2400" dirty="0">
                <a:solidFill>
                  <a:schemeClr val="bg1"/>
                </a:solidFill>
              </a:rPr>
              <a:t>predicate instance is a binary one, whose first argument is an object and whose second argument is a class to which the object belongs. </a:t>
            </a:r>
            <a:endParaRPr lang="en-US" sz="2400" dirty="0" smtClean="0">
              <a:solidFill>
                <a:schemeClr val="bg1"/>
              </a:solidFill>
            </a:endParaRPr>
          </a:p>
          <a:p>
            <a:pPr marL="342900" indent="-342900" algn="just">
              <a:buFont typeface="Wingdings" panose="05000000000000000000" pitchFamily="2" charset="2"/>
              <a:buChar char="§"/>
            </a:pPr>
            <a:r>
              <a:rPr lang="en-US" sz="2400" dirty="0" smtClean="0">
                <a:solidFill>
                  <a:schemeClr val="bg1"/>
                </a:solidFill>
              </a:rPr>
              <a:t>The </a:t>
            </a:r>
            <a:r>
              <a:rPr lang="en-US" sz="2400" dirty="0">
                <a:solidFill>
                  <a:schemeClr val="bg1"/>
                </a:solidFill>
              </a:rPr>
              <a:t>use of the </a:t>
            </a:r>
            <a:r>
              <a:rPr lang="en-US" sz="2400" dirty="0" err="1">
                <a:solidFill>
                  <a:schemeClr val="bg1"/>
                </a:solidFill>
              </a:rPr>
              <a:t>isa</a:t>
            </a:r>
            <a:r>
              <a:rPr lang="en-US" sz="2400" dirty="0">
                <a:solidFill>
                  <a:schemeClr val="bg1"/>
                </a:solidFill>
              </a:rPr>
              <a:t> predicate simplifies the representation of sentence 3, but it requires that one additional axiom (shown here as number 6) be provided.</a:t>
            </a:r>
            <a:endParaRPr lang="en-US" sz="2400" dirty="0" smtClean="0">
              <a:solidFill>
                <a:schemeClr val="bg1"/>
              </a:solidFill>
            </a:endParaRPr>
          </a:p>
          <a:p>
            <a:pPr algn="just"/>
            <a:endParaRPr lang="en-US" sz="2400" dirty="0">
              <a:solidFill>
                <a:schemeClr val="bg1"/>
              </a:solidFill>
            </a:endParaRPr>
          </a:p>
          <a:p>
            <a:pPr algn="just"/>
            <a:endParaRPr lang="en-US" sz="2800" dirty="0"/>
          </a:p>
        </p:txBody>
      </p:sp>
      <p:sp>
        <p:nvSpPr>
          <p:cNvPr id="5" name="TextBox 4"/>
          <p:cNvSpPr txBox="1"/>
          <p:nvPr/>
        </p:nvSpPr>
        <p:spPr>
          <a:xfrm>
            <a:off x="-20781" y="140785"/>
            <a:ext cx="6126480" cy="424732"/>
          </a:xfrm>
          <a:prstGeom prst="rect">
            <a:avLst/>
          </a:prstGeom>
          <a:noFill/>
        </p:spPr>
        <p:txBody>
          <a:bodyPr wrap="square" lIns="274320" rtlCol="0" anchor="ctr">
            <a:spAutoFit/>
          </a:bodyPr>
          <a:lstStyle/>
          <a:p>
            <a:pPr>
              <a:lnSpc>
                <a:spcPct val="90000"/>
              </a:lnSpc>
              <a:spcBef>
                <a:spcPct val="0"/>
              </a:spcBef>
            </a:pPr>
            <a:r>
              <a:rPr lang="en-US" sz="2400" b="1" dirty="0">
                <a:gradFill flip="none" rotWithShape="1">
                  <a:gsLst>
                    <a:gs pos="10000">
                      <a:srgbClr val="890E4F"/>
                    </a:gs>
                    <a:gs pos="100000">
                      <a:srgbClr val="D81A60"/>
                    </a:gs>
                  </a:gsLst>
                  <a:lin ang="0" scaled="1"/>
                  <a:tileRect/>
                </a:gradFill>
              </a:rPr>
              <a:t>Representing INSTANCE and ISA Relationships</a:t>
            </a:r>
          </a:p>
        </p:txBody>
      </p:sp>
      <p:pic>
        <p:nvPicPr>
          <p:cNvPr id="7" name="Picture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6017" y="965286"/>
            <a:ext cx="5392883" cy="5061441"/>
          </a:xfrm>
          <a:prstGeom prst="rect">
            <a:avLst/>
          </a:prstGeom>
          <a:noFill/>
        </p:spPr>
      </p:pic>
    </p:spTree>
    <p:extLst>
      <p:ext uri="{BB962C8B-B14F-4D97-AF65-F5344CB8AC3E}">
        <p14:creationId xmlns:p14="http://schemas.microsoft.com/office/powerpoint/2010/main" val="3002662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10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Resolution </a:t>
            </a:r>
            <a:endParaRPr lang="en-US" sz="4800"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944631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xmlns="" id="{D9EBF344-4A7B-4C4A-AF6D-6441BD040AB3}"/>
              </a:ext>
            </a:extLst>
          </p:cNvPr>
          <p:cNvCxnSpPr>
            <a:cxnSpLocks/>
          </p:cNvCxnSpPr>
          <p:nvPr/>
        </p:nvCxnSpPr>
        <p:spPr>
          <a:xfrm>
            <a:off x="1191446" y="-17287"/>
            <a:ext cx="0" cy="54864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xmlns="" id="{4BD1E24D-7739-4C4F-8234-2614FB54ADBC}"/>
              </a:ext>
            </a:extLst>
          </p:cNvPr>
          <p:cNvSpPr/>
          <p:nvPr/>
        </p:nvSpPr>
        <p:spPr>
          <a:xfrm>
            <a:off x="954165" y="534989"/>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xmlns=""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xmlns="" id="{F34260FD-CAA3-43A0-977C-7E4B57013872}"/>
              </a:ext>
            </a:extLst>
          </p:cNvPr>
          <p:cNvCxnSpPr>
            <a:cxnSpLocks/>
            <a:stCxn id="6" idx="4"/>
          </p:cNvCxnSpPr>
          <p:nvPr/>
        </p:nvCxnSpPr>
        <p:spPr>
          <a:xfrm>
            <a:off x="1191446" y="1009551"/>
            <a:ext cx="0" cy="50292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BDA2F9A4-6988-4274-8384-12496EC9D59D}"/>
              </a:ext>
            </a:extLst>
          </p:cNvPr>
          <p:cNvSpPr txBox="1"/>
          <p:nvPr/>
        </p:nvSpPr>
        <p:spPr>
          <a:xfrm>
            <a:off x="1512750" y="530001"/>
            <a:ext cx="8689341" cy="5170646"/>
          </a:xfrm>
          <a:prstGeom prst="rect">
            <a:avLst/>
          </a:prstGeom>
          <a:noFill/>
        </p:spPr>
        <p:txBody>
          <a:bodyPr wrap="square" rtlCol="0">
            <a:spAutoFit/>
          </a:bodyPr>
          <a:lstStyle/>
          <a:p>
            <a:r>
              <a:rPr lang="en-US" sz="2400" b="1" dirty="0">
                <a:solidFill>
                  <a:srgbClr val="AD1457"/>
                </a:solidFill>
              </a:rPr>
              <a:t>Outline</a:t>
            </a:r>
          </a:p>
          <a:p>
            <a:pPr marL="800100" lvl="1" indent="-342900">
              <a:spcBef>
                <a:spcPts val="1200"/>
              </a:spcBef>
              <a:buClr>
                <a:srgbClr val="424242"/>
              </a:buClr>
              <a:buFont typeface="Wingdings" panose="05000000000000000000" pitchFamily="2" charset="2"/>
              <a:buChar char="§"/>
            </a:pPr>
            <a:r>
              <a:rPr lang="en-US" sz="2400" dirty="0">
                <a:solidFill>
                  <a:srgbClr val="424242"/>
                </a:solidFill>
              </a:rPr>
              <a:t>Representations And </a:t>
            </a:r>
            <a:r>
              <a:rPr lang="en-US" sz="2400" dirty="0" smtClean="0">
                <a:solidFill>
                  <a:srgbClr val="424242"/>
                </a:solidFill>
              </a:rPr>
              <a:t>Mappings</a:t>
            </a:r>
          </a:p>
          <a:p>
            <a:pPr marL="800100" lvl="1" indent="-342900">
              <a:spcBef>
                <a:spcPts val="1200"/>
              </a:spcBef>
              <a:buClr>
                <a:srgbClr val="424242"/>
              </a:buClr>
              <a:buFont typeface="Wingdings" panose="05000000000000000000" pitchFamily="2" charset="2"/>
              <a:buChar char="§"/>
            </a:pPr>
            <a:r>
              <a:rPr lang="en-US" sz="2400" dirty="0" smtClean="0">
                <a:solidFill>
                  <a:srgbClr val="424242"/>
                </a:solidFill>
              </a:rPr>
              <a:t>Approaches </a:t>
            </a:r>
            <a:r>
              <a:rPr lang="en-US" sz="2400" dirty="0">
                <a:solidFill>
                  <a:srgbClr val="424242"/>
                </a:solidFill>
              </a:rPr>
              <a:t>To Knowledge </a:t>
            </a:r>
            <a:r>
              <a:rPr lang="en-US" sz="2400" dirty="0" smtClean="0">
                <a:solidFill>
                  <a:srgbClr val="424242"/>
                </a:solidFill>
              </a:rPr>
              <a:t>Representation</a:t>
            </a:r>
          </a:p>
          <a:p>
            <a:pPr marL="800100" lvl="1" indent="-342900">
              <a:spcBef>
                <a:spcPts val="1200"/>
              </a:spcBef>
              <a:buClr>
                <a:srgbClr val="424242"/>
              </a:buClr>
              <a:buFont typeface="Wingdings" panose="05000000000000000000" pitchFamily="2" charset="2"/>
              <a:buChar char="§"/>
            </a:pPr>
            <a:r>
              <a:rPr lang="en-US" sz="2400" dirty="0" smtClean="0">
                <a:solidFill>
                  <a:srgbClr val="424242"/>
                </a:solidFill>
              </a:rPr>
              <a:t>Representation of Simple </a:t>
            </a:r>
            <a:r>
              <a:rPr lang="en-US" sz="2400" dirty="0">
                <a:solidFill>
                  <a:srgbClr val="424242"/>
                </a:solidFill>
              </a:rPr>
              <a:t>Facts In </a:t>
            </a:r>
            <a:r>
              <a:rPr lang="en-US" sz="2400" dirty="0" smtClean="0">
                <a:solidFill>
                  <a:srgbClr val="424242"/>
                </a:solidFill>
              </a:rPr>
              <a:t>Logic</a:t>
            </a:r>
          </a:p>
          <a:p>
            <a:pPr marL="800100" lvl="1" indent="-342900">
              <a:spcBef>
                <a:spcPts val="1200"/>
              </a:spcBef>
              <a:buClr>
                <a:srgbClr val="424242"/>
              </a:buClr>
              <a:buFont typeface="Wingdings" panose="05000000000000000000" pitchFamily="2" charset="2"/>
              <a:buChar char="§"/>
            </a:pPr>
            <a:r>
              <a:rPr lang="en-US" sz="2400" dirty="0" smtClean="0">
                <a:solidFill>
                  <a:srgbClr val="424242"/>
                </a:solidFill>
              </a:rPr>
              <a:t>Representing </a:t>
            </a:r>
            <a:r>
              <a:rPr lang="en-US" sz="2400" dirty="0">
                <a:solidFill>
                  <a:srgbClr val="424242"/>
                </a:solidFill>
              </a:rPr>
              <a:t>Instance And Isa </a:t>
            </a:r>
            <a:r>
              <a:rPr lang="en-US" sz="2400" dirty="0" smtClean="0">
                <a:solidFill>
                  <a:srgbClr val="424242"/>
                </a:solidFill>
              </a:rPr>
              <a:t>Relationships</a:t>
            </a:r>
          </a:p>
          <a:p>
            <a:pPr marL="800100" lvl="1" indent="-342900">
              <a:spcBef>
                <a:spcPts val="1200"/>
              </a:spcBef>
              <a:buClr>
                <a:srgbClr val="424242"/>
              </a:buClr>
              <a:buFont typeface="Wingdings" panose="05000000000000000000" pitchFamily="2" charset="2"/>
              <a:buChar char="§"/>
            </a:pPr>
            <a:r>
              <a:rPr lang="en-US" sz="2400" dirty="0" smtClean="0">
                <a:solidFill>
                  <a:srgbClr val="424242"/>
                </a:solidFill>
              </a:rPr>
              <a:t>Computable </a:t>
            </a:r>
            <a:r>
              <a:rPr lang="en-US" sz="2400" dirty="0">
                <a:solidFill>
                  <a:srgbClr val="424242"/>
                </a:solidFill>
              </a:rPr>
              <a:t>Functions and </a:t>
            </a:r>
            <a:r>
              <a:rPr lang="en-US" sz="2400" dirty="0" smtClean="0">
                <a:solidFill>
                  <a:srgbClr val="424242"/>
                </a:solidFill>
              </a:rPr>
              <a:t>Predicates</a:t>
            </a:r>
          </a:p>
          <a:p>
            <a:pPr marL="800100" lvl="1" indent="-342900">
              <a:spcBef>
                <a:spcPts val="1200"/>
              </a:spcBef>
              <a:buClr>
                <a:srgbClr val="424242"/>
              </a:buClr>
              <a:buFont typeface="Wingdings" panose="05000000000000000000" pitchFamily="2" charset="2"/>
              <a:buChar char="§"/>
            </a:pPr>
            <a:r>
              <a:rPr lang="en-US" sz="2400" dirty="0" smtClean="0">
                <a:solidFill>
                  <a:srgbClr val="424242"/>
                </a:solidFill>
              </a:rPr>
              <a:t>Resolution</a:t>
            </a:r>
          </a:p>
          <a:p>
            <a:pPr marL="800100" lvl="1" indent="-342900">
              <a:spcBef>
                <a:spcPts val="1200"/>
              </a:spcBef>
              <a:buClr>
                <a:srgbClr val="424242"/>
              </a:buClr>
              <a:buFont typeface="Wingdings" panose="05000000000000000000" pitchFamily="2" charset="2"/>
              <a:buChar char="§"/>
            </a:pPr>
            <a:r>
              <a:rPr lang="en-US" sz="2400" dirty="0" smtClean="0">
                <a:solidFill>
                  <a:srgbClr val="424242"/>
                </a:solidFill>
              </a:rPr>
              <a:t>Procedural </a:t>
            </a:r>
            <a:r>
              <a:rPr lang="en-US" sz="2400" dirty="0">
                <a:solidFill>
                  <a:srgbClr val="424242"/>
                </a:solidFill>
              </a:rPr>
              <a:t>versus Declarative </a:t>
            </a:r>
            <a:r>
              <a:rPr lang="en-US" sz="2400" dirty="0" smtClean="0">
                <a:solidFill>
                  <a:srgbClr val="424242"/>
                </a:solidFill>
              </a:rPr>
              <a:t>Knowledge</a:t>
            </a:r>
          </a:p>
          <a:p>
            <a:pPr marL="800100" lvl="1" indent="-342900">
              <a:spcBef>
                <a:spcPts val="1200"/>
              </a:spcBef>
              <a:buClr>
                <a:srgbClr val="424242"/>
              </a:buClr>
              <a:buFont typeface="Wingdings" panose="05000000000000000000" pitchFamily="2" charset="2"/>
              <a:buChar char="§"/>
            </a:pPr>
            <a:r>
              <a:rPr lang="en-US" sz="2400" dirty="0" smtClean="0">
                <a:solidFill>
                  <a:srgbClr val="424242"/>
                </a:solidFill>
              </a:rPr>
              <a:t>Logic Programming</a:t>
            </a:r>
          </a:p>
          <a:p>
            <a:pPr marL="800100" lvl="1" indent="-342900">
              <a:spcBef>
                <a:spcPts val="1200"/>
              </a:spcBef>
              <a:buClr>
                <a:srgbClr val="424242"/>
              </a:buClr>
              <a:buFont typeface="Wingdings" panose="05000000000000000000" pitchFamily="2" charset="2"/>
              <a:buChar char="§"/>
            </a:pPr>
            <a:r>
              <a:rPr lang="en-US" sz="2400" dirty="0" smtClean="0">
                <a:solidFill>
                  <a:srgbClr val="424242"/>
                </a:solidFill>
              </a:rPr>
              <a:t>Forward </a:t>
            </a:r>
            <a:r>
              <a:rPr lang="en-US" sz="2400" dirty="0">
                <a:solidFill>
                  <a:srgbClr val="424242"/>
                </a:solidFill>
              </a:rPr>
              <a:t>versus Backward </a:t>
            </a:r>
            <a:r>
              <a:rPr lang="en-US" sz="2400" dirty="0" smtClean="0">
                <a:solidFill>
                  <a:srgbClr val="424242"/>
                </a:solidFill>
              </a:rPr>
              <a:t>Reasoning</a:t>
            </a:r>
          </a:p>
        </p:txBody>
      </p:sp>
    </p:spTree>
    <p:extLst>
      <p:ext uri="{BB962C8B-B14F-4D97-AF65-F5344CB8AC3E}">
        <p14:creationId xmlns:p14="http://schemas.microsoft.com/office/powerpoint/2010/main" val="2724533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par>
                          <p:cTn id="24" fill="hold">
                            <p:stCondLst>
                              <p:cond delay="1500"/>
                            </p:stCondLst>
                            <p:childTnLst>
                              <p:par>
                                <p:cTn id="25" presetID="10" presetClass="entr" presetSubtype="0" fill="hold" nodeType="afterEffect">
                                  <p:stCondLst>
                                    <p:cond delay="0"/>
                                  </p:stCondLst>
                                  <p:childTnLst>
                                    <p:set>
                                      <p:cBhvr>
                                        <p:cTn id="26" dur="1" fill="hold">
                                          <p:stCondLst>
                                            <p:cond delay="0"/>
                                          </p:stCondLst>
                                        </p:cTn>
                                        <p:tgtEl>
                                          <p:spTgt spid="9">
                                            <p:txEl>
                                              <p:pRg st="1" end="1"/>
                                            </p:txEl>
                                          </p:spTgt>
                                        </p:tgtEl>
                                        <p:attrNameLst>
                                          <p:attrName>style.visibility</p:attrName>
                                        </p:attrNameLst>
                                      </p:cBhvr>
                                      <p:to>
                                        <p:strVal val="visible"/>
                                      </p:to>
                                    </p:set>
                                    <p:animEffect transition="in" filter="fade">
                                      <p:cBhvr>
                                        <p:cTn id="27" dur="500"/>
                                        <p:tgtEl>
                                          <p:spTgt spid="9">
                                            <p:txEl>
                                              <p:pRg st="1" end="1"/>
                                            </p:txEl>
                                          </p:spTgt>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9">
                                            <p:txEl>
                                              <p:pRg st="2" end="2"/>
                                            </p:txEl>
                                          </p:spTgt>
                                        </p:tgtEl>
                                        <p:attrNameLst>
                                          <p:attrName>style.visibility</p:attrName>
                                        </p:attrNameLst>
                                      </p:cBhvr>
                                      <p:to>
                                        <p:strVal val="visible"/>
                                      </p:to>
                                    </p:set>
                                    <p:animEffect transition="in" filter="fade">
                                      <p:cBhvr>
                                        <p:cTn id="31" dur="500"/>
                                        <p:tgtEl>
                                          <p:spTgt spid="9">
                                            <p:txEl>
                                              <p:pRg st="2" end="2"/>
                                            </p:txEl>
                                          </p:spTgt>
                                        </p:tgtEl>
                                      </p:cBhvr>
                                    </p:animEffect>
                                  </p:childTnLst>
                                </p:cTn>
                              </p:par>
                            </p:childTnLst>
                          </p:cTn>
                        </p:par>
                        <p:par>
                          <p:cTn id="32" fill="hold">
                            <p:stCondLst>
                              <p:cond delay="2500"/>
                            </p:stCondLst>
                            <p:childTnLst>
                              <p:par>
                                <p:cTn id="33" presetID="10" presetClass="entr" presetSubtype="0" fill="hold" nodeType="afterEffect">
                                  <p:stCondLst>
                                    <p:cond delay="0"/>
                                  </p:stCondLst>
                                  <p:childTnLst>
                                    <p:set>
                                      <p:cBhvr>
                                        <p:cTn id="34" dur="1" fill="hold">
                                          <p:stCondLst>
                                            <p:cond delay="0"/>
                                          </p:stCondLst>
                                        </p:cTn>
                                        <p:tgtEl>
                                          <p:spTgt spid="9">
                                            <p:txEl>
                                              <p:pRg st="3" end="3"/>
                                            </p:txEl>
                                          </p:spTgt>
                                        </p:tgtEl>
                                        <p:attrNameLst>
                                          <p:attrName>style.visibility</p:attrName>
                                        </p:attrNameLst>
                                      </p:cBhvr>
                                      <p:to>
                                        <p:strVal val="visible"/>
                                      </p:to>
                                    </p:set>
                                    <p:animEffect transition="in" filter="fade">
                                      <p:cBhvr>
                                        <p:cTn id="35" dur="500"/>
                                        <p:tgtEl>
                                          <p:spTgt spid="9">
                                            <p:txEl>
                                              <p:pRg st="3" end="3"/>
                                            </p:txEl>
                                          </p:spTgt>
                                        </p:tgtEl>
                                      </p:cBhvr>
                                    </p:animEffect>
                                  </p:childTnLst>
                                </p:cTn>
                              </p:par>
                            </p:childTnLst>
                          </p:cTn>
                        </p:par>
                        <p:par>
                          <p:cTn id="36" fill="hold">
                            <p:stCondLst>
                              <p:cond delay="3000"/>
                            </p:stCondLst>
                            <p:childTnLst>
                              <p:par>
                                <p:cTn id="37" presetID="10" presetClass="entr" presetSubtype="0" fill="hold" nodeType="afterEffect">
                                  <p:stCondLst>
                                    <p:cond delay="0"/>
                                  </p:stCondLst>
                                  <p:childTnLst>
                                    <p:set>
                                      <p:cBhvr>
                                        <p:cTn id="38" dur="1" fill="hold">
                                          <p:stCondLst>
                                            <p:cond delay="0"/>
                                          </p:stCondLst>
                                        </p:cTn>
                                        <p:tgtEl>
                                          <p:spTgt spid="9">
                                            <p:txEl>
                                              <p:pRg st="4" end="4"/>
                                            </p:txEl>
                                          </p:spTgt>
                                        </p:tgtEl>
                                        <p:attrNameLst>
                                          <p:attrName>style.visibility</p:attrName>
                                        </p:attrNameLst>
                                      </p:cBhvr>
                                      <p:to>
                                        <p:strVal val="visible"/>
                                      </p:to>
                                    </p:set>
                                    <p:animEffect transition="in" filter="fade">
                                      <p:cBhvr>
                                        <p:cTn id="39" dur="500"/>
                                        <p:tgtEl>
                                          <p:spTgt spid="9">
                                            <p:txEl>
                                              <p:pRg st="4" end="4"/>
                                            </p:txEl>
                                          </p:spTgt>
                                        </p:tgtEl>
                                      </p:cBhvr>
                                    </p:animEffect>
                                  </p:childTnLst>
                                </p:cTn>
                              </p:par>
                            </p:childTnLst>
                          </p:cTn>
                        </p:par>
                        <p:par>
                          <p:cTn id="40" fill="hold">
                            <p:stCondLst>
                              <p:cond delay="3500"/>
                            </p:stCondLst>
                            <p:childTnLst>
                              <p:par>
                                <p:cTn id="41" presetID="10" presetClass="entr" presetSubtype="0" fill="hold" nodeType="afterEffect">
                                  <p:stCondLst>
                                    <p:cond delay="0"/>
                                  </p:stCondLst>
                                  <p:childTnLst>
                                    <p:set>
                                      <p:cBhvr>
                                        <p:cTn id="42" dur="1" fill="hold">
                                          <p:stCondLst>
                                            <p:cond delay="0"/>
                                          </p:stCondLst>
                                        </p:cTn>
                                        <p:tgtEl>
                                          <p:spTgt spid="9">
                                            <p:txEl>
                                              <p:pRg st="5" end="5"/>
                                            </p:txEl>
                                          </p:spTgt>
                                        </p:tgtEl>
                                        <p:attrNameLst>
                                          <p:attrName>style.visibility</p:attrName>
                                        </p:attrNameLst>
                                      </p:cBhvr>
                                      <p:to>
                                        <p:strVal val="visible"/>
                                      </p:to>
                                    </p:set>
                                    <p:animEffect transition="in" filter="fade">
                                      <p:cBhvr>
                                        <p:cTn id="43" dur="500"/>
                                        <p:tgtEl>
                                          <p:spTgt spid="9">
                                            <p:txEl>
                                              <p:pRg st="5" end="5"/>
                                            </p:txEl>
                                          </p:spTgt>
                                        </p:tgtEl>
                                      </p:cBhvr>
                                    </p:animEffect>
                                  </p:childTnLst>
                                </p:cTn>
                              </p:par>
                            </p:childTnLst>
                          </p:cTn>
                        </p:par>
                        <p:par>
                          <p:cTn id="44" fill="hold">
                            <p:stCondLst>
                              <p:cond delay="4000"/>
                            </p:stCondLst>
                            <p:childTnLst>
                              <p:par>
                                <p:cTn id="45" presetID="10" presetClass="entr" presetSubtype="0" fill="hold" nodeType="afterEffect">
                                  <p:stCondLst>
                                    <p:cond delay="0"/>
                                  </p:stCondLst>
                                  <p:childTnLst>
                                    <p:set>
                                      <p:cBhvr>
                                        <p:cTn id="46" dur="1" fill="hold">
                                          <p:stCondLst>
                                            <p:cond delay="0"/>
                                          </p:stCondLst>
                                        </p:cTn>
                                        <p:tgtEl>
                                          <p:spTgt spid="9">
                                            <p:txEl>
                                              <p:pRg st="6" end="6"/>
                                            </p:txEl>
                                          </p:spTgt>
                                        </p:tgtEl>
                                        <p:attrNameLst>
                                          <p:attrName>style.visibility</p:attrName>
                                        </p:attrNameLst>
                                      </p:cBhvr>
                                      <p:to>
                                        <p:strVal val="visible"/>
                                      </p:to>
                                    </p:set>
                                    <p:animEffect transition="in" filter="fade">
                                      <p:cBhvr>
                                        <p:cTn id="47" dur="500"/>
                                        <p:tgtEl>
                                          <p:spTgt spid="9">
                                            <p:txEl>
                                              <p:pRg st="6" end="6"/>
                                            </p:txEl>
                                          </p:spTgt>
                                        </p:tgtEl>
                                      </p:cBhvr>
                                    </p:animEffect>
                                  </p:childTnLst>
                                </p:cTn>
                              </p:par>
                            </p:childTnLst>
                          </p:cTn>
                        </p:par>
                        <p:par>
                          <p:cTn id="48" fill="hold">
                            <p:stCondLst>
                              <p:cond delay="4500"/>
                            </p:stCondLst>
                            <p:childTnLst>
                              <p:par>
                                <p:cTn id="49" presetID="10" presetClass="entr" presetSubtype="0" fill="hold" nodeType="afterEffect">
                                  <p:stCondLst>
                                    <p:cond delay="0"/>
                                  </p:stCondLst>
                                  <p:childTnLst>
                                    <p:set>
                                      <p:cBhvr>
                                        <p:cTn id="50" dur="1" fill="hold">
                                          <p:stCondLst>
                                            <p:cond delay="0"/>
                                          </p:stCondLst>
                                        </p:cTn>
                                        <p:tgtEl>
                                          <p:spTgt spid="9">
                                            <p:txEl>
                                              <p:pRg st="7" end="7"/>
                                            </p:txEl>
                                          </p:spTgt>
                                        </p:tgtEl>
                                        <p:attrNameLst>
                                          <p:attrName>style.visibility</p:attrName>
                                        </p:attrNameLst>
                                      </p:cBhvr>
                                      <p:to>
                                        <p:strVal val="visible"/>
                                      </p:to>
                                    </p:set>
                                    <p:animEffect transition="in" filter="fade">
                                      <p:cBhvr>
                                        <p:cTn id="51" dur="500"/>
                                        <p:tgtEl>
                                          <p:spTgt spid="9">
                                            <p:txEl>
                                              <p:pRg st="7" end="7"/>
                                            </p:txEl>
                                          </p:spTgt>
                                        </p:tgtEl>
                                      </p:cBhvr>
                                    </p:animEffect>
                                  </p:childTnLst>
                                </p:cTn>
                              </p:par>
                            </p:childTnLst>
                          </p:cTn>
                        </p:par>
                        <p:par>
                          <p:cTn id="52" fill="hold">
                            <p:stCondLst>
                              <p:cond delay="5000"/>
                            </p:stCondLst>
                            <p:childTnLst>
                              <p:par>
                                <p:cTn id="53" presetID="10" presetClass="entr" presetSubtype="0" fill="hold" nodeType="afterEffect">
                                  <p:stCondLst>
                                    <p:cond delay="0"/>
                                  </p:stCondLst>
                                  <p:childTnLst>
                                    <p:set>
                                      <p:cBhvr>
                                        <p:cTn id="54" dur="1" fill="hold">
                                          <p:stCondLst>
                                            <p:cond delay="0"/>
                                          </p:stCondLst>
                                        </p:cTn>
                                        <p:tgtEl>
                                          <p:spTgt spid="9">
                                            <p:txEl>
                                              <p:pRg st="8" end="8"/>
                                            </p:txEl>
                                          </p:spTgt>
                                        </p:tgtEl>
                                        <p:attrNameLst>
                                          <p:attrName>style.visibility</p:attrName>
                                        </p:attrNameLst>
                                      </p:cBhvr>
                                      <p:to>
                                        <p:strVal val="visible"/>
                                      </p:to>
                                    </p:set>
                                    <p:animEffect transition="in" filter="fade">
                                      <p:cBhvr>
                                        <p:cTn id="55" dur="500"/>
                                        <p:tgtEl>
                                          <p:spTgt spid="9">
                                            <p:txEl>
                                              <p:pRg st="8" end="8"/>
                                            </p:txEl>
                                          </p:spTgt>
                                        </p:tgtEl>
                                      </p:cBhvr>
                                    </p:animEffect>
                                  </p:childTnLst>
                                </p:cTn>
                              </p:par>
                            </p:childTnLst>
                          </p:cTn>
                        </p:par>
                        <p:par>
                          <p:cTn id="56" fill="hold">
                            <p:stCondLst>
                              <p:cond delay="5500"/>
                            </p:stCondLst>
                            <p:childTnLst>
                              <p:par>
                                <p:cTn id="57" presetID="10" presetClass="entr" presetSubtype="0" fill="hold" nodeType="afterEffect">
                                  <p:stCondLst>
                                    <p:cond delay="0"/>
                                  </p:stCondLst>
                                  <p:childTnLst>
                                    <p:set>
                                      <p:cBhvr>
                                        <p:cTn id="58" dur="1" fill="hold">
                                          <p:stCondLst>
                                            <p:cond delay="0"/>
                                          </p:stCondLst>
                                        </p:cTn>
                                        <p:tgtEl>
                                          <p:spTgt spid="9">
                                            <p:txEl>
                                              <p:pRg st="9" end="9"/>
                                            </p:txEl>
                                          </p:spTgt>
                                        </p:tgtEl>
                                        <p:attrNameLst>
                                          <p:attrName>style.visibility</p:attrName>
                                        </p:attrNameLst>
                                      </p:cBhvr>
                                      <p:to>
                                        <p:strVal val="visible"/>
                                      </p:to>
                                    </p:set>
                                    <p:animEffect transition="in" filter="fade">
                                      <p:cBhvr>
                                        <p:cTn id="59" dur="500"/>
                                        <p:tgtEl>
                                          <p:spTgt spid="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p:txBody>
          <a:bodyPr/>
          <a:lstStyle/>
          <a:p>
            <a:r>
              <a:rPr lang="en-US" dirty="0"/>
              <a:t>Resolution is a procedure, which gains its efficiency from the fact that it operates on statements that have been converted to a very </a:t>
            </a:r>
            <a:r>
              <a:rPr lang="en-US" dirty="0">
                <a:solidFill>
                  <a:srgbClr val="CC3399"/>
                </a:solidFill>
              </a:rPr>
              <a:t>convenient standard form</a:t>
            </a:r>
            <a:r>
              <a:rPr lang="en-US" dirty="0"/>
              <a:t>.</a:t>
            </a:r>
          </a:p>
          <a:p>
            <a:r>
              <a:rPr lang="en-US" dirty="0"/>
              <a:t>Resolution produces proofs by </a:t>
            </a:r>
            <a:r>
              <a:rPr lang="en-US" dirty="0">
                <a:solidFill>
                  <a:srgbClr val="CC3399"/>
                </a:solidFill>
              </a:rPr>
              <a:t>refutation</a:t>
            </a:r>
            <a:r>
              <a:rPr lang="en-US" dirty="0"/>
              <a:t>. </a:t>
            </a:r>
          </a:p>
          <a:p>
            <a:r>
              <a:rPr lang="en-US" dirty="0"/>
              <a:t>In other words, to prove a statement (i.e., to show that it is valid), resolution attempts to show that the </a:t>
            </a:r>
            <a:r>
              <a:rPr lang="en-US" dirty="0">
                <a:solidFill>
                  <a:srgbClr val="CC3399"/>
                </a:solidFill>
              </a:rPr>
              <a:t>negation of the statement produces a contradiction </a:t>
            </a:r>
            <a:r>
              <a:rPr lang="en-US" dirty="0"/>
              <a:t>with the known statements (that it is </a:t>
            </a:r>
            <a:r>
              <a:rPr lang="en-US" dirty="0" smtClean="0"/>
              <a:t>un-</a:t>
            </a:r>
            <a:r>
              <a:rPr lang="en-US" dirty="0" err="1" smtClean="0"/>
              <a:t>satisfiable</a:t>
            </a:r>
            <a:r>
              <a:rPr lang="en-US" dirty="0"/>
              <a:t>). </a:t>
            </a:r>
          </a:p>
          <a:p>
            <a:r>
              <a:rPr lang="en-US" dirty="0"/>
              <a:t>The resolution procedure is a </a:t>
            </a:r>
            <a:r>
              <a:rPr lang="en-US" dirty="0">
                <a:solidFill>
                  <a:srgbClr val="CC3399"/>
                </a:solidFill>
              </a:rPr>
              <a:t>simple iterative process</a:t>
            </a:r>
            <a:r>
              <a:rPr lang="en-US" dirty="0"/>
              <a:t>: at each step, two clauses, called the parent clauses, are compared (resolved), resulting into a new clause that has been inferred from them. </a:t>
            </a:r>
          </a:p>
          <a:p>
            <a:r>
              <a:rPr lang="en-US" dirty="0"/>
              <a:t>The new clause represents ways that the two parent clauses interact with each other.</a:t>
            </a:r>
          </a:p>
          <a:p>
            <a:endParaRPr lang="en-US" dirty="0"/>
          </a:p>
        </p:txBody>
      </p:sp>
    </p:spTree>
    <p:extLst>
      <p:ext uri="{BB962C8B-B14F-4D97-AF65-F5344CB8AC3E}">
        <p14:creationId xmlns:p14="http://schemas.microsoft.com/office/powerpoint/2010/main" val="4239394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Facts Represented as Well Formed Formula in FOPL</a:t>
            </a:r>
          </a:p>
        </p:txBody>
      </p:sp>
      <p:sp>
        <p:nvSpPr>
          <p:cNvPr id="3" name="Content Placeholder 2"/>
          <p:cNvSpPr>
            <a:spLocks noGrp="1"/>
          </p:cNvSpPr>
          <p:nvPr>
            <p:ph idx="1"/>
          </p:nvPr>
        </p:nvSpPr>
        <p:spPr/>
        <p:txBody>
          <a:bodyPr/>
          <a:lstStyle/>
          <a:p>
            <a:pPr marL="457200" indent="-457200">
              <a:buFont typeface="+mj-lt"/>
              <a:buAutoNum type="arabicPeriod"/>
            </a:pPr>
            <a:r>
              <a:rPr lang="en-US" dirty="0"/>
              <a:t>Marcus was a man.</a:t>
            </a:r>
          </a:p>
          <a:p>
            <a:pPr marL="0" indent="0">
              <a:buNone/>
            </a:pPr>
            <a:r>
              <a:rPr lang="en-US" dirty="0"/>
              <a:t>	</a:t>
            </a:r>
            <a:r>
              <a:rPr lang="en-US" dirty="0">
                <a:solidFill>
                  <a:srgbClr val="CC3399"/>
                </a:solidFill>
              </a:rPr>
              <a:t>man(Marcus)</a:t>
            </a:r>
          </a:p>
          <a:p>
            <a:pPr marL="457200" indent="-457200">
              <a:buFont typeface="+mj-lt"/>
              <a:buAutoNum type="arabicPeriod" startAt="2"/>
            </a:pPr>
            <a:r>
              <a:rPr lang="en-US" dirty="0"/>
              <a:t>Marcus was a Pompeian.</a:t>
            </a:r>
          </a:p>
          <a:p>
            <a:pPr marL="0" indent="0">
              <a:buNone/>
            </a:pPr>
            <a:r>
              <a:rPr lang="en-US" dirty="0"/>
              <a:t>	</a:t>
            </a:r>
            <a:r>
              <a:rPr lang="en-US" dirty="0">
                <a:solidFill>
                  <a:srgbClr val="CC3399"/>
                </a:solidFill>
              </a:rPr>
              <a:t>Pompeian(Marcus)</a:t>
            </a:r>
          </a:p>
          <a:p>
            <a:pPr marL="457200" indent="-457200">
              <a:buFont typeface="+mj-lt"/>
              <a:buAutoNum type="arabicPeriod" startAt="3"/>
            </a:pPr>
            <a:r>
              <a:rPr lang="en-US" dirty="0"/>
              <a:t>All </a:t>
            </a:r>
            <a:r>
              <a:rPr lang="en-US" dirty="0" err="1"/>
              <a:t>Pompeians</a:t>
            </a:r>
            <a:r>
              <a:rPr lang="en-US" dirty="0"/>
              <a:t> were Romans.</a:t>
            </a:r>
          </a:p>
          <a:p>
            <a:pPr marL="0" indent="0" algn="l">
              <a:buNone/>
            </a:pPr>
            <a:r>
              <a:rPr lang="en-GB" altLang="en-US" dirty="0">
                <a:solidFill>
                  <a:srgbClr val="0000FF"/>
                </a:solidFill>
                <a:sym typeface="Symbol" panose="05050102010706020507" pitchFamily="18" charset="2"/>
              </a:rPr>
              <a:t>	</a:t>
            </a:r>
            <a:r>
              <a:rPr lang="en-GB" altLang="en-US" dirty="0">
                <a:solidFill>
                  <a:srgbClr val="CC3399"/>
                </a:solidFill>
                <a:sym typeface="Symbol" panose="05050102010706020507" pitchFamily="18" charset="2"/>
              </a:rPr>
              <a:t>x: </a:t>
            </a:r>
            <a:r>
              <a:rPr lang="en-GB" altLang="en-US" dirty="0">
                <a:solidFill>
                  <a:srgbClr val="CC3399"/>
                </a:solidFill>
              </a:rPr>
              <a:t>Pompeian(x) </a:t>
            </a:r>
            <a:r>
              <a:rPr lang="en-GB" altLang="en-US" dirty="0">
                <a:solidFill>
                  <a:srgbClr val="CC3399"/>
                </a:solidFill>
                <a:sym typeface="Symbol" panose="05050102010706020507" pitchFamily="18" charset="2"/>
              </a:rPr>
              <a:t> </a:t>
            </a:r>
            <a:r>
              <a:rPr lang="en-GB" altLang="en-US" dirty="0">
                <a:solidFill>
                  <a:srgbClr val="CC3399"/>
                </a:solidFill>
              </a:rPr>
              <a:t>Roman(x)</a:t>
            </a:r>
          </a:p>
          <a:p>
            <a:pPr marL="457200" indent="-457200">
              <a:buFont typeface="+mj-lt"/>
              <a:buAutoNum type="arabicPeriod" startAt="4"/>
            </a:pPr>
            <a:r>
              <a:rPr lang="en-US" dirty="0"/>
              <a:t>Caesar was a ruler.</a:t>
            </a:r>
          </a:p>
          <a:p>
            <a:pPr marL="0" indent="0">
              <a:buNone/>
            </a:pPr>
            <a:r>
              <a:rPr lang="en-US" dirty="0"/>
              <a:t>	</a:t>
            </a:r>
            <a:r>
              <a:rPr lang="en-US" dirty="0">
                <a:solidFill>
                  <a:srgbClr val="CC3399"/>
                </a:solidFill>
              </a:rPr>
              <a:t>ruler(Caesar)</a:t>
            </a:r>
          </a:p>
          <a:p>
            <a:pPr marL="457200" indent="-457200">
              <a:buFont typeface="+mj-lt"/>
              <a:buAutoNum type="arabicPeriod" startAt="5"/>
            </a:pPr>
            <a:r>
              <a:rPr lang="en-US" dirty="0"/>
              <a:t>All </a:t>
            </a:r>
            <a:r>
              <a:rPr lang="en-US" dirty="0" err="1"/>
              <a:t>Pompeians</a:t>
            </a:r>
            <a:r>
              <a:rPr lang="en-US" dirty="0"/>
              <a:t> were either loyal to Caesar or hated him.</a:t>
            </a:r>
          </a:p>
          <a:p>
            <a:pPr marL="0" indent="0">
              <a:buNone/>
            </a:pPr>
            <a:r>
              <a:rPr lang="en-US" dirty="0"/>
              <a:t>	</a:t>
            </a:r>
            <a:r>
              <a:rPr lang="en-GB" altLang="en-US" dirty="0">
                <a:solidFill>
                  <a:srgbClr val="CC3399"/>
                </a:solidFill>
                <a:sym typeface="Symbol" panose="05050102010706020507" pitchFamily="18" charset="2"/>
              </a:rPr>
              <a:t>x: </a:t>
            </a:r>
            <a:r>
              <a:rPr lang="en-GB" altLang="en-US" dirty="0">
                <a:solidFill>
                  <a:srgbClr val="CC3399"/>
                </a:solidFill>
              </a:rPr>
              <a:t>Roman(x) </a:t>
            </a:r>
            <a:r>
              <a:rPr lang="en-GB" altLang="en-US" dirty="0">
                <a:solidFill>
                  <a:srgbClr val="CC3399"/>
                </a:solidFill>
                <a:sym typeface="Symbol" panose="05050102010706020507" pitchFamily="18" charset="2"/>
              </a:rPr>
              <a:t> </a:t>
            </a:r>
            <a:r>
              <a:rPr lang="en-GB" altLang="en-US" dirty="0" err="1">
                <a:solidFill>
                  <a:srgbClr val="CC3399"/>
                </a:solidFill>
              </a:rPr>
              <a:t>loyalto</a:t>
            </a:r>
            <a:r>
              <a:rPr lang="en-GB" altLang="en-US" dirty="0">
                <a:solidFill>
                  <a:srgbClr val="CC3399"/>
                </a:solidFill>
              </a:rPr>
              <a:t>(x, Caesar) </a:t>
            </a:r>
            <a:r>
              <a:rPr lang="en-GB" altLang="en-US" dirty="0">
                <a:solidFill>
                  <a:srgbClr val="CC3399"/>
                </a:solidFill>
                <a:sym typeface="Symbol" panose="05050102010706020507" pitchFamily="18" charset="2"/>
              </a:rPr>
              <a:t> </a:t>
            </a:r>
            <a:r>
              <a:rPr lang="en-GB" altLang="en-US" dirty="0">
                <a:solidFill>
                  <a:srgbClr val="CC3399"/>
                </a:solidFill>
              </a:rPr>
              <a:t>hate(x, Caesar)</a:t>
            </a:r>
          </a:p>
          <a:p>
            <a:endParaRPr lang="en-US" dirty="0"/>
          </a:p>
          <a:p>
            <a:endParaRPr lang="en-US" dirty="0"/>
          </a:p>
        </p:txBody>
      </p:sp>
    </p:spTree>
    <p:extLst>
      <p:ext uri="{BB962C8B-B14F-4D97-AF65-F5344CB8AC3E}">
        <p14:creationId xmlns:p14="http://schemas.microsoft.com/office/powerpoint/2010/main" val="1718813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childTnLst>
                          </p:cTn>
                        </p:par>
                        <p:par>
                          <p:cTn id="44" fill="hold">
                            <p:stCondLst>
                              <p:cond delay="500"/>
                            </p:stCondLst>
                            <p:childTnLst>
                              <p:par>
                                <p:cTn id="45" presetID="10" presetClass="entr" presetSubtype="0" fill="hold" nodeType="after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Facts Represented as Well Formed Formula in FOPL</a:t>
            </a:r>
          </a:p>
        </p:txBody>
      </p:sp>
      <p:sp>
        <p:nvSpPr>
          <p:cNvPr id="3" name="Content Placeholder 2"/>
          <p:cNvSpPr>
            <a:spLocks noGrp="1"/>
          </p:cNvSpPr>
          <p:nvPr>
            <p:ph idx="1"/>
          </p:nvPr>
        </p:nvSpPr>
        <p:spPr/>
        <p:txBody>
          <a:bodyPr/>
          <a:lstStyle/>
          <a:p>
            <a:pPr marL="457200" indent="-457200">
              <a:buFont typeface="+mj-lt"/>
              <a:buAutoNum type="arabicPeriod" startAt="6"/>
            </a:pPr>
            <a:r>
              <a:rPr lang="en-US" dirty="0"/>
              <a:t>Every one is loyal to someone.</a:t>
            </a:r>
          </a:p>
          <a:p>
            <a:pPr marL="0" indent="0">
              <a:buNone/>
            </a:pPr>
            <a:r>
              <a:rPr lang="en-GB" altLang="en-US" dirty="0">
                <a:solidFill>
                  <a:srgbClr val="0000FF"/>
                </a:solidFill>
                <a:sym typeface="Symbol" panose="05050102010706020507" pitchFamily="18" charset="2"/>
              </a:rPr>
              <a:t>	</a:t>
            </a:r>
            <a:r>
              <a:rPr lang="en-GB" altLang="en-US" dirty="0">
                <a:solidFill>
                  <a:srgbClr val="CC3399"/>
                </a:solidFill>
                <a:sym typeface="Symbol" panose="05050102010706020507" pitchFamily="18" charset="2"/>
              </a:rPr>
              <a:t>x: y: </a:t>
            </a:r>
            <a:r>
              <a:rPr lang="en-GB" altLang="en-US" dirty="0" err="1">
                <a:solidFill>
                  <a:srgbClr val="CC3399"/>
                </a:solidFill>
                <a:sym typeface="Symbol" panose="05050102010706020507" pitchFamily="18" charset="2"/>
              </a:rPr>
              <a:t>loyalto</a:t>
            </a:r>
            <a:r>
              <a:rPr lang="en-GB" altLang="en-US" dirty="0">
                <a:solidFill>
                  <a:srgbClr val="CC3399"/>
                </a:solidFill>
                <a:sym typeface="Symbol" panose="05050102010706020507" pitchFamily="18" charset="2"/>
              </a:rPr>
              <a:t>(x, y)</a:t>
            </a:r>
            <a:endParaRPr lang="en-US" dirty="0">
              <a:solidFill>
                <a:srgbClr val="CC3399"/>
              </a:solidFill>
            </a:endParaRPr>
          </a:p>
          <a:p>
            <a:pPr marL="457200" indent="-457200">
              <a:buFont typeface="+mj-lt"/>
              <a:buAutoNum type="arabicPeriod" startAt="7"/>
            </a:pPr>
            <a:r>
              <a:rPr lang="en-US" dirty="0"/>
              <a:t>People only try to assassinate rulers they are not loyal to.</a:t>
            </a:r>
          </a:p>
          <a:p>
            <a:pPr marL="533400" indent="-533400">
              <a:buClr>
                <a:schemeClr val="tx1"/>
              </a:buClr>
              <a:buNone/>
            </a:pPr>
            <a:r>
              <a:rPr lang="en-GB" altLang="en-US" dirty="0">
                <a:sym typeface="Symbol" panose="05050102010706020507" pitchFamily="18" charset="2"/>
              </a:rPr>
              <a:t> 		</a:t>
            </a:r>
            <a:r>
              <a:rPr lang="en-GB" altLang="en-US" dirty="0">
                <a:solidFill>
                  <a:srgbClr val="CC3399"/>
                </a:solidFill>
                <a:sym typeface="Symbol" panose="05050102010706020507" pitchFamily="18" charset="2"/>
              </a:rPr>
              <a:t>x: y: person(x)  ruler(y)  </a:t>
            </a:r>
            <a:r>
              <a:rPr lang="en-GB" altLang="en-US" dirty="0" err="1">
                <a:solidFill>
                  <a:srgbClr val="CC3399"/>
                </a:solidFill>
                <a:sym typeface="Symbol" panose="05050102010706020507" pitchFamily="18" charset="2"/>
              </a:rPr>
              <a:t>tryassassinate</a:t>
            </a:r>
            <a:r>
              <a:rPr lang="en-GB" altLang="en-US" dirty="0">
                <a:solidFill>
                  <a:srgbClr val="CC3399"/>
                </a:solidFill>
                <a:sym typeface="Symbol" panose="05050102010706020507" pitchFamily="18" charset="2"/>
              </a:rPr>
              <a:t>(x, y)  </a:t>
            </a:r>
            <a:r>
              <a:rPr lang="en-GB" altLang="en-US" dirty="0" err="1">
                <a:solidFill>
                  <a:srgbClr val="CC3399"/>
                </a:solidFill>
                <a:sym typeface="Symbol" panose="05050102010706020507" pitchFamily="18" charset="2"/>
              </a:rPr>
              <a:t>loyalto</a:t>
            </a:r>
            <a:r>
              <a:rPr lang="en-GB" altLang="en-US" dirty="0">
                <a:solidFill>
                  <a:srgbClr val="CC3399"/>
                </a:solidFill>
                <a:sym typeface="Symbol" panose="05050102010706020507" pitchFamily="18" charset="2"/>
              </a:rPr>
              <a:t>(x, y)</a:t>
            </a:r>
          </a:p>
          <a:p>
            <a:pPr marL="457200" indent="-457200">
              <a:buFont typeface="+mj-lt"/>
              <a:buAutoNum type="arabicPeriod" startAt="8"/>
            </a:pPr>
            <a:r>
              <a:rPr lang="en-US" dirty="0"/>
              <a:t>Marcus tried to assassinate Caesar.</a:t>
            </a:r>
          </a:p>
          <a:p>
            <a:pPr marL="0" indent="0">
              <a:buNone/>
            </a:pPr>
            <a:r>
              <a:rPr lang="en-US" dirty="0"/>
              <a:t>	</a:t>
            </a:r>
            <a:r>
              <a:rPr lang="en-US" dirty="0" err="1">
                <a:solidFill>
                  <a:srgbClr val="CC3399"/>
                </a:solidFill>
              </a:rPr>
              <a:t>tryassassinate</a:t>
            </a:r>
            <a:r>
              <a:rPr lang="en-US" dirty="0">
                <a:solidFill>
                  <a:srgbClr val="CC3399"/>
                </a:solidFill>
              </a:rPr>
              <a:t>(Marcus, Caesar)</a:t>
            </a:r>
          </a:p>
          <a:p>
            <a:endParaRPr lang="en-US" dirty="0"/>
          </a:p>
          <a:p>
            <a:pPr marL="0" indent="0">
              <a:buNone/>
            </a:pPr>
            <a:endParaRPr lang="en-US" dirty="0"/>
          </a:p>
        </p:txBody>
      </p:sp>
    </p:spTree>
    <p:extLst>
      <p:ext uri="{BB962C8B-B14F-4D97-AF65-F5344CB8AC3E}">
        <p14:creationId xmlns:p14="http://schemas.microsoft.com/office/powerpoint/2010/main" val="432670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Axioms in clause form </a:t>
            </a:r>
          </a:p>
        </p:txBody>
      </p:sp>
      <p:sp>
        <p:nvSpPr>
          <p:cNvPr id="4" name="Content Placeholder 2"/>
          <p:cNvSpPr txBox="1">
            <a:spLocks/>
          </p:cNvSpPr>
          <p:nvPr/>
        </p:nvSpPr>
        <p:spPr>
          <a:xfrm>
            <a:off x="131180" y="863444"/>
            <a:ext cx="5739041" cy="4775279"/>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rgbClr val="AD1457"/>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rgbClr val="AD1457"/>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rgbClr val="AD1457"/>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l">
              <a:spcBef>
                <a:spcPct val="0"/>
              </a:spcBef>
              <a:spcAft>
                <a:spcPct val="50000"/>
              </a:spcAft>
              <a:buClr>
                <a:schemeClr val="tx1"/>
              </a:buClr>
              <a:buFont typeface="+mj-lt"/>
              <a:buAutoNum type="arabicPeriod"/>
            </a:pPr>
            <a:r>
              <a:rPr lang="en-GB" altLang="en-US" dirty="0" smtClean="0"/>
              <a:t>man(Marcus).</a:t>
            </a:r>
            <a:endParaRPr lang="en-GB" altLang="en-US" dirty="0" smtClean="0">
              <a:sym typeface="Symbol" panose="05050102010706020507" pitchFamily="18" charset="2"/>
            </a:endParaRPr>
          </a:p>
          <a:p>
            <a:pPr marL="533400" indent="-533400" algn="l">
              <a:spcBef>
                <a:spcPct val="0"/>
              </a:spcBef>
              <a:spcAft>
                <a:spcPct val="50000"/>
              </a:spcAft>
              <a:buClr>
                <a:schemeClr val="tx1"/>
              </a:buClr>
              <a:buFont typeface="Wingdings 3" panose="05040102010807070707" pitchFamily="18" charset="2"/>
              <a:buAutoNum type="arabicPeriod" startAt="2"/>
            </a:pPr>
            <a:r>
              <a:rPr lang="en-GB" altLang="en-US" dirty="0" smtClean="0"/>
              <a:t>Pompeian(Marcus).</a:t>
            </a:r>
          </a:p>
          <a:p>
            <a:pPr marL="533400" indent="-533400" algn="l">
              <a:spcBef>
                <a:spcPct val="0"/>
              </a:spcBef>
              <a:spcAft>
                <a:spcPct val="50000"/>
              </a:spcAft>
              <a:buClr>
                <a:schemeClr val="tx1"/>
              </a:buClr>
              <a:buFont typeface="Wingdings 3" panose="05040102010807070707" pitchFamily="18" charset="2"/>
              <a:buAutoNum type="arabicPeriod" startAt="2"/>
            </a:pPr>
            <a:r>
              <a:rPr lang="en-GB" altLang="en-US" dirty="0" smtClean="0">
                <a:sym typeface="Symbol" panose="05050102010706020507" pitchFamily="18" charset="2"/>
              </a:rPr>
              <a:t>x: </a:t>
            </a:r>
            <a:r>
              <a:rPr lang="en-GB" altLang="en-US" dirty="0" smtClean="0"/>
              <a:t>Pompeian(x) </a:t>
            </a:r>
            <a:r>
              <a:rPr lang="en-GB" altLang="en-US" dirty="0" smtClean="0">
                <a:sym typeface="Symbol" panose="05050102010706020507" pitchFamily="18" charset="2"/>
              </a:rPr>
              <a:t> </a:t>
            </a:r>
            <a:r>
              <a:rPr lang="en-GB" altLang="en-US" dirty="0" smtClean="0"/>
              <a:t>Roman(x).</a:t>
            </a:r>
          </a:p>
          <a:p>
            <a:pPr marL="533400" indent="-533400" algn="l">
              <a:spcBef>
                <a:spcPct val="0"/>
              </a:spcBef>
              <a:spcAft>
                <a:spcPct val="50000"/>
              </a:spcAft>
              <a:buClr>
                <a:schemeClr val="tx1"/>
              </a:buClr>
              <a:buFont typeface="Wingdings 3" panose="05040102010807070707" pitchFamily="18" charset="2"/>
              <a:buAutoNum type="arabicPeriod" startAt="2"/>
            </a:pPr>
            <a:r>
              <a:rPr lang="en-GB" altLang="en-US" dirty="0" smtClean="0"/>
              <a:t>ruler(Caesar).</a:t>
            </a:r>
          </a:p>
          <a:p>
            <a:pPr marL="533400" indent="-533400" algn="l">
              <a:spcBef>
                <a:spcPct val="0"/>
              </a:spcBef>
              <a:spcAft>
                <a:spcPct val="50000"/>
              </a:spcAft>
              <a:buClr>
                <a:schemeClr val="tx1"/>
              </a:buClr>
              <a:buFont typeface="Wingdings 3" panose="05040102010807070707" pitchFamily="18" charset="2"/>
              <a:buAutoNum type="arabicPeriod" startAt="2"/>
            </a:pPr>
            <a:r>
              <a:rPr lang="en-GB" altLang="en-US" dirty="0" smtClean="0">
                <a:sym typeface="Symbol" panose="05050102010706020507" pitchFamily="18" charset="2"/>
              </a:rPr>
              <a:t>x: </a:t>
            </a:r>
            <a:r>
              <a:rPr lang="en-GB" altLang="en-US" dirty="0" smtClean="0"/>
              <a:t>Roman(x) </a:t>
            </a:r>
            <a:r>
              <a:rPr lang="en-GB" altLang="en-US" dirty="0" smtClean="0">
                <a:sym typeface="Symbol" panose="05050102010706020507" pitchFamily="18" charset="2"/>
              </a:rPr>
              <a:t> </a:t>
            </a:r>
            <a:r>
              <a:rPr lang="en-GB" altLang="en-US" dirty="0" err="1" smtClean="0"/>
              <a:t>loyalto</a:t>
            </a:r>
            <a:r>
              <a:rPr lang="en-GB" altLang="en-US" dirty="0" smtClean="0"/>
              <a:t>(x, Caesar) </a:t>
            </a:r>
            <a:r>
              <a:rPr lang="en-GB" altLang="en-US" dirty="0" smtClean="0">
                <a:sym typeface="Symbol" panose="05050102010706020507" pitchFamily="18" charset="2"/>
              </a:rPr>
              <a:t> </a:t>
            </a:r>
            <a:r>
              <a:rPr lang="en-GB" altLang="en-US" dirty="0" smtClean="0"/>
              <a:t>hate(x, Caesar).</a:t>
            </a:r>
          </a:p>
          <a:p>
            <a:pPr marL="533400" indent="-533400" algn="l">
              <a:spcBef>
                <a:spcPct val="0"/>
              </a:spcBef>
              <a:spcAft>
                <a:spcPct val="50000"/>
              </a:spcAft>
              <a:buClr>
                <a:schemeClr val="tx1"/>
              </a:buClr>
              <a:buFontTx/>
              <a:buAutoNum type="arabicPeriod" startAt="6"/>
            </a:pPr>
            <a:r>
              <a:rPr lang="en-GB" altLang="en-US" dirty="0" smtClean="0">
                <a:sym typeface="Symbol" panose="05050102010706020507" pitchFamily="18" charset="2"/>
              </a:rPr>
              <a:t>x: y: </a:t>
            </a:r>
            <a:r>
              <a:rPr lang="en-GB" altLang="en-US" dirty="0" err="1" smtClean="0">
                <a:sym typeface="Symbol" panose="05050102010706020507" pitchFamily="18" charset="2"/>
              </a:rPr>
              <a:t>loyalto</a:t>
            </a:r>
            <a:r>
              <a:rPr lang="en-GB" altLang="en-US" dirty="0" smtClean="0">
                <a:sym typeface="Symbol" panose="05050102010706020507" pitchFamily="18" charset="2"/>
              </a:rPr>
              <a:t>(x, y)</a:t>
            </a:r>
            <a:r>
              <a:rPr lang="en-GB" altLang="en-US" dirty="0" smtClean="0"/>
              <a:t>.</a:t>
            </a:r>
          </a:p>
          <a:p>
            <a:pPr marL="533400" indent="-533400" algn="l">
              <a:spcBef>
                <a:spcPct val="0"/>
              </a:spcBef>
              <a:spcAft>
                <a:spcPct val="50000"/>
              </a:spcAft>
              <a:buClr>
                <a:schemeClr val="tx1"/>
              </a:buClr>
              <a:buFontTx/>
              <a:buAutoNum type="arabicPeriod" startAt="6"/>
            </a:pPr>
            <a:r>
              <a:rPr lang="en-GB" altLang="en-US" dirty="0" smtClean="0">
                <a:sym typeface="Symbol" panose="05050102010706020507" pitchFamily="18" charset="2"/>
              </a:rPr>
              <a:t>x: y: person(x)  ruler(y)  </a:t>
            </a:r>
            <a:r>
              <a:rPr lang="en-GB" altLang="en-US" dirty="0" err="1" smtClean="0">
                <a:sym typeface="Symbol" panose="05050102010706020507" pitchFamily="18" charset="2"/>
              </a:rPr>
              <a:t>tryassassinate</a:t>
            </a:r>
            <a:r>
              <a:rPr lang="en-GB" altLang="en-US" dirty="0" smtClean="0">
                <a:sym typeface="Symbol" panose="05050102010706020507" pitchFamily="18" charset="2"/>
              </a:rPr>
              <a:t>(x, y)  </a:t>
            </a:r>
            <a:r>
              <a:rPr lang="en-GB" altLang="en-US" dirty="0" err="1" smtClean="0">
                <a:sym typeface="Symbol" panose="05050102010706020507" pitchFamily="18" charset="2"/>
              </a:rPr>
              <a:t>loyalto</a:t>
            </a:r>
            <a:r>
              <a:rPr lang="en-GB" altLang="en-US" dirty="0" smtClean="0">
                <a:sym typeface="Symbol" panose="05050102010706020507" pitchFamily="18" charset="2"/>
              </a:rPr>
              <a:t>(x, y)</a:t>
            </a:r>
            <a:r>
              <a:rPr lang="en-GB" altLang="en-US" dirty="0" smtClean="0"/>
              <a:t>.</a:t>
            </a:r>
          </a:p>
          <a:p>
            <a:pPr marL="533400" indent="-533400" algn="l">
              <a:spcBef>
                <a:spcPct val="0"/>
              </a:spcBef>
              <a:spcAft>
                <a:spcPct val="50000"/>
              </a:spcAft>
              <a:buClr>
                <a:schemeClr val="tx1"/>
              </a:buClr>
              <a:buFont typeface="Wingdings 3" panose="05040102010807070707" pitchFamily="18" charset="2"/>
              <a:buNone/>
            </a:pPr>
            <a:r>
              <a:rPr lang="en-GB" altLang="en-US" dirty="0" smtClean="0">
                <a:sym typeface="Symbol" panose="05050102010706020507" pitchFamily="18" charset="2"/>
              </a:rPr>
              <a:t>8.	</a:t>
            </a:r>
            <a:r>
              <a:rPr lang="en-GB" altLang="en-US" dirty="0" err="1" smtClean="0">
                <a:sym typeface="Symbol" panose="05050102010706020507" pitchFamily="18" charset="2"/>
              </a:rPr>
              <a:t>tryassassinate</a:t>
            </a:r>
            <a:r>
              <a:rPr lang="en-GB" altLang="en-US" dirty="0" smtClean="0">
                <a:sym typeface="Symbol" panose="05050102010706020507" pitchFamily="18" charset="2"/>
              </a:rPr>
              <a:t>(Marcus, Caesar).</a:t>
            </a:r>
          </a:p>
          <a:p>
            <a:endParaRPr lang="en-US" dirty="0"/>
          </a:p>
        </p:txBody>
      </p:sp>
      <p:sp>
        <p:nvSpPr>
          <p:cNvPr id="5" name="Content Placeholder 2"/>
          <p:cNvSpPr txBox="1">
            <a:spLocks/>
          </p:cNvSpPr>
          <p:nvPr/>
        </p:nvSpPr>
        <p:spPr>
          <a:xfrm>
            <a:off x="6198958" y="863445"/>
            <a:ext cx="5739041" cy="4775278"/>
          </a:xfrm>
          <a:prstGeom prst="rect">
            <a:avLst/>
          </a:prstGeom>
          <a:solidFill>
            <a:srgbClr val="FEF4FD"/>
          </a:solidFill>
        </p:spPr>
        <p:txBody>
          <a:bodyPr vert="horz" lIns="91440" tIns="45720" rIns="91440" bIns="45720" rtlCol="0">
            <a:noAutofit/>
          </a:bodyPr>
          <a:lstStyle>
            <a:defPPr>
              <a:defRPr lang="en-US"/>
            </a:defPPr>
            <a:lvl1pPr marL="457200" indent="-457200">
              <a:lnSpc>
                <a:spcPct val="90000"/>
              </a:lnSpc>
              <a:spcBef>
                <a:spcPct val="0"/>
              </a:spcBef>
              <a:spcAft>
                <a:spcPct val="50000"/>
              </a:spcAft>
              <a:buClr>
                <a:schemeClr val="tx1"/>
              </a:buClr>
              <a:buFont typeface="+mj-lt"/>
              <a:buAutoNum type="arabicPeriod"/>
              <a:defRPr sz="2400"/>
            </a:lvl1pPr>
            <a:lvl2pPr marL="809625" indent="-352425" algn="just">
              <a:lnSpc>
                <a:spcPct val="90000"/>
              </a:lnSpc>
              <a:spcBef>
                <a:spcPts val="500"/>
              </a:spcBef>
              <a:buClr>
                <a:srgbClr val="AD1457"/>
              </a:buClr>
              <a:buFont typeface="Wingdings 3" panose="05040102010807070707" pitchFamily="18" charset="2"/>
              <a:buChar char=""/>
              <a:defRPr sz="2000"/>
            </a:lvl2pPr>
            <a:lvl3pPr marL="1143000" indent="-228600" algn="just">
              <a:lnSpc>
                <a:spcPct val="90000"/>
              </a:lnSpc>
              <a:spcBef>
                <a:spcPts val="500"/>
              </a:spcBef>
              <a:buClr>
                <a:srgbClr val="AD1457"/>
              </a:buClr>
              <a:buFont typeface="Wingdings" panose="05000000000000000000" pitchFamily="2" charset="2"/>
              <a:buChar char="§"/>
            </a:lvl3pPr>
            <a:lvl4pPr marL="1600200" indent="-228600" algn="just">
              <a:lnSpc>
                <a:spcPct val="90000"/>
              </a:lnSpc>
              <a:spcBef>
                <a:spcPts val="500"/>
              </a:spcBef>
              <a:buClr>
                <a:schemeClr val="accent6"/>
              </a:buClr>
              <a:buFont typeface="Arial" panose="020B0604020202020204" pitchFamily="34" charset="0"/>
              <a:buChar char="•"/>
              <a:defRPr sz="1600"/>
            </a:lvl4pPr>
            <a:lvl5pPr marL="2057400" indent="-228600" algn="just">
              <a:lnSpc>
                <a:spcPct val="90000"/>
              </a:lnSpc>
              <a:spcBef>
                <a:spcPts val="500"/>
              </a:spcBef>
              <a:buClr>
                <a:schemeClr val="accent6"/>
              </a:buClr>
              <a:buFont typeface="Arial" panose="020B0604020202020204" pitchFamily="34" charset="0"/>
              <a:buChar char="•"/>
              <a:defRPr sz="160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solidFill>
                  <a:srgbClr val="CC3399"/>
                </a:solidFill>
              </a:rPr>
              <a:t>man(Marcus)</a:t>
            </a:r>
          </a:p>
          <a:p>
            <a:r>
              <a:rPr lang="en-US" dirty="0">
                <a:solidFill>
                  <a:srgbClr val="CC3399"/>
                </a:solidFill>
              </a:rPr>
              <a:t>Pompeian(Marcus)</a:t>
            </a:r>
          </a:p>
          <a:p>
            <a:r>
              <a:rPr lang="en-US" dirty="0">
                <a:solidFill>
                  <a:srgbClr val="CC3399"/>
                </a:solidFill>
              </a:rPr>
              <a:t>¬Pompeian(x1) </a:t>
            </a:r>
            <a:r>
              <a:rPr lang="en-GB" altLang="en-US" dirty="0">
                <a:solidFill>
                  <a:srgbClr val="CC3399"/>
                </a:solidFill>
                <a:sym typeface="Symbol" panose="05050102010706020507" pitchFamily="18" charset="2"/>
              </a:rPr>
              <a:t></a:t>
            </a:r>
            <a:r>
              <a:rPr lang="en-US" dirty="0">
                <a:solidFill>
                  <a:srgbClr val="CC3399"/>
                </a:solidFill>
              </a:rPr>
              <a:t> Roman(x1)</a:t>
            </a:r>
          </a:p>
          <a:p>
            <a:r>
              <a:rPr lang="en-US" dirty="0">
                <a:solidFill>
                  <a:srgbClr val="CC3399"/>
                </a:solidFill>
              </a:rPr>
              <a:t>ruler(Caesar)</a:t>
            </a:r>
          </a:p>
          <a:p>
            <a:r>
              <a:rPr lang="en-US" dirty="0">
                <a:solidFill>
                  <a:srgbClr val="CC3399"/>
                </a:solidFill>
              </a:rPr>
              <a:t>¬Roman(x2) </a:t>
            </a:r>
            <a:r>
              <a:rPr lang="en-GB" altLang="en-US" dirty="0">
                <a:solidFill>
                  <a:srgbClr val="CC3399"/>
                </a:solidFill>
                <a:sym typeface="Symbol" panose="05050102010706020507" pitchFamily="18" charset="2"/>
              </a:rPr>
              <a:t></a:t>
            </a:r>
            <a:r>
              <a:rPr lang="en-US" dirty="0">
                <a:solidFill>
                  <a:srgbClr val="CC3399"/>
                </a:solidFill>
              </a:rPr>
              <a:t> </a:t>
            </a:r>
            <a:r>
              <a:rPr lang="en-US" dirty="0" err="1">
                <a:solidFill>
                  <a:srgbClr val="CC3399"/>
                </a:solidFill>
              </a:rPr>
              <a:t>loyalto</a:t>
            </a:r>
            <a:r>
              <a:rPr lang="en-US" dirty="0">
                <a:solidFill>
                  <a:srgbClr val="CC3399"/>
                </a:solidFill>
              </a:rPr>
              <a:t>(x2, Caesar) </a:t>
            </a:r>
            <a:r>
              <a:rPr lang="en-GB" altLang="en-US" dirty="0">
                <a:solidFill>
                  <a:srgbClr val="CC3399"/>
                </a:solidFill>
                <a:sym typeface="Symbol" panose="05050102010706020507" pitchFamily="18" charset="2"/>
              </a:rPr>
              <a:t></a:t>
            </a:r>
            <a:r>
              <a:rPr lang="en-US" dirty="0">
                <a:solidFill>
                  <a:srgbClr val="CC3399"/>
                </a:solidFill>
              </a:rPr>
              <a:t> hate(x2, Caesar)</a:t>
            </a:r>
          </a:p>
          <a:p>
            <a:r>
              <a:rPr lang="en-US" dirty="0" err="1">
                <a:solidFill>
                  <a:srgbClr val="CC3399"/>
                </a:solidFill>
              </a:rPr>
              <a:t>loyalto</a:t>
            </a:r>
            <a:r>
              <a:rPr lang="en-US" dirty="0">
                <a:solidFill>
                  <a:srgbClr val="CC3399"/>
                </a:solidFill>
              </a:rPr>
              <a:t>(x3,fl(x3))</a:t>
            </a:r>
          </a:p>
          <a:p>
            <a:r>
              <a:rPr lang="en-US" dirty="0">
                <a:solidFill>
                  <a:srgbClr val="CC3399"/>
                </a:solidFill>
              </a:rPr>
              <a:t>¬man(x4) </a:t>
            </a:r>
            <a:r>
              <a:rPr lang="en-GB" altLang="en-US" dirty="0">
                <a:solidFill>
                  <a:srgbClr val="CC3399"/>
                </a:solidFill>
                <a:sym typeface="Symbol" panose="05050102010706020507" pitchFamily="18" charset="2"/>
              </a:rPr>
              <a:t></a:t>
            </a:r>
            <a:r>
              <a:rPr lang="en-US" dirty="0">
                <a:solidFill>
                  <a:srgbClr val="CC3399"/>
                </a:solidFill>
              </a:rPr>
              <a:t> ¬ruler(y1) </a:t>
            </a:r>
            <a:r>
              <a:rPr lang="en-GB" altLang="en-US" dirty="0">
                <a:solidFill>
                  <a:srgbClr val="CC3399"/>
                </a:solidFill>
                <a:sym typeface="Symbol" panose="05050102010706020507" pitchFamily="18" charset="2"/>
              </a:rPr>
              <a:t></a:t>
            </a:r>
            <a:r>
              <a:rPr lang="en-US" dirty="0">
                <a:solidFill>
                  <a:srgbClr val="CC3399"/>
                </a:solidFill>
              </a:rPr>
              <a:t> ¬</a:t>
            </a:r>
            <a:r>
              <a:rPr lang="en-US" dirty="0" err="1">
                <a:solidFill>
                  <a:srgbClr val="CC3399"/>
                </a:solidFill>
              </a:rPr>
              <a:t>tryassassinate</a:t>
            </a:r>
            <a:r>
              <a:rPr lang="en-US" dirty="0">
                <a:solidFill>
                  <a:srgbClr val="CC3399"/>
                </a:solidFill>
              </a:rPr>
              <a:t>(x4,y1) </a:t>
            </a:r>
            <a:r>
              <a:rPr lang="en-GB" altLang="en-US" dirty="0">
                <a:solidFill>
                  <a:srgbClr val="CC3399"/>
                </a:solidFill>
                <a:sym typeface="Symbol" panose="05050102010706020507" pitchFamily="18" charset="2"/>
              </a:rPr>
              <a:t></a:t>
            </a:r>
            <a:r>
              <a:rPr lang="en-US" dirty="0">
                <a:solidFill>
                  <a:srgbClr val="CC3399"/>
                </a:solidFill>
              </a:rPr>
              <a:t> ¬ </a:t>
            </a:r>
            <a:r>
              <a:rPr lang="en-US" dirty="0" err="1">
                <a:solidFill>
                  <a:srgbClr val="CC3399"/>
                </a:solidFill>
              </a:rPr>
              <a:t>loyalto</a:t>
            </a:r>
            <a:r>
              <a:rPr lang="en-US" dirty="0">
                <a:solidFill>
                  <a:srgbClr val="CC3399"/>
                </a:solidFill>
              </a:rPr>
              <a:t>(x4,y1)</a:t>
            </a:r>
          </a:p>
          <a:p>
            <a:r>
              <a:rPr lang="en-US" dirty="0" err="1">
                <a:solidFill>
                  <a:srgbClr val="CC3399"/>
                </a:solidFill>
              </a:rPr>
              <a:t>trayassassinate</a:t>
            </a:r>
            <a:r>
              <a:rPr lang="en-US" dirty="0">
                <a:solidFill>
                  <a:srgbClr val="CC3399"/>
                </a:solidFill>
              </a:rPr>
              <a:t>(</a:t>
            </a:r>
            <a:r>
              <a:rPr lang="en-US" dirty="0" err="1">
                <a:solidFill>
                  <a:srgbClr val="CC3399"/>
                </a:solidFill>
              </a:rPr>
              <a:t>Marcus,Caesar</a:t>
            </a:r>
            <a:r>
              <a:rPr lang="en-US" dirty="0" smtClean="0">
                <a:solidFill>
                  <a:srgbClr val="CC3399"/>
                </a:solidFill>
              </a:rPr>
              <a:t>)</a:t>
            </a:r>
            <a:endParaRPr lang="en-US" dirty="0">
              <a:solidFill>
                <a:srgbClr val="CC3399"/>
              </a:solidFill>
            </a:endParaRPr>
          </a:p>
        </p:txBody>
      </p:sp>
      <p:sp>
        <p:nvSpPr>
          <p:cNvPr id="6" name="TextBox 5"/>
          <p:cNvSpPr txBox="1"/>
          <p:nvPr/>
        </p:nvSpPr>
        <p:spPr>
          <a:xfrm>
            <a:off x="604636" y="5815533"/>
            <a:ext cx="3910920" cy="461665"/>
          </a:xfrm>
          <a:prstGeom prst="rect">
            <a:avLst/>
          </a:prstGeom>
          <a:noFill/>
        </p:spPr>
        <p:txBody>
          <a:bodyPr wrap="square" rtlCol="0">
            <a:spAutoFit/>
          </a:bodyPr>
          <a:lstStyle/>
          <a:p>
            <a:r>
              <a:rPr lang="en-US" sz="2400" dirty="0">
                <a:solidFill>
                  <a:srgbClr val="5308B8"/>
                </a:solidFill>
              </a:rPr>
              <a:t>a → b is equivalent to  ¬ a </a:t>
            </a:r>
            <a:r>
              <a:rPr lang="en-GB" altLang="en-US" sz="2400" dirty="0">
                <a:solidFill>
                  <a:srgbClr val="5308B8"/>
                </a:solidFill>
                <a:sym typeface="Symbol" panose="05050102010706020507" pitchFamily="18" charset="2"/>
              </a:rPr>
              <a:t></a:t>
            </a:r>
            <a:r>
              <a:rPr lang="en-US" sz="2400" dirty="0" smtClean="0">
                <a:solidFill>
                  <a:srgbClr val="5308B8"/>
                </a:solidFill>
              </a:rPr>
              <a:t> </a:t>
            </a:r>
            <a:r>
              <a:rPr lang="en-US" sz="2400" dirty="0">
                <a:solidFill>
                  <a:srgbClr val="5308B8"/>
                </a:solidFill>
              </a:rPr>
              <a:t>b</a:t>
            </a:r>
          </a:p>
        </p:txBody>
      </p:sp>
      <p:sp>
        <p:nvSpPr>
          <p:cNvPr id="7" name="Rectangle 6"/>
          <p:cNvSpPr/>
          <p:nvPr/>
        </p:nvSpPr>
        <p:spPr>
          <a:xfrm>
            <a:off x="4587650" y="5822548"/>
            <a:ext cx="3816322" cy="461665"/>
          </a:xfrm>
          <a:prstGeom prst="rect">
            <a:avLst/>
          </a:prstGeom>
          <a:solidFill>
            <a:schemeClr val="accent5">
              <a:lumMod val="20000"/>
              <a:lumOff val="80000"/>
            </a:schemeClr>
          </a:solidFill>
        </p:spPr>
        <p:txBody>
          <a:bodyPr wrap="square">
            <a:spAutoFit/>
          </a:bodyPr>
          <a:lstStyle/>
          <a:p>
            <a:pPr marL="533400" indent="-533400">
              <a:spcBef>
                <a:spcPct val="0"/>
              </a:spcBef>
              <a:spcAft>
                <a:spcPct val="50000"/>
              </a:spcAft>
              <a:buClr>
                <a:schemeClr val="tx1"/>
              </a:buClr>
              <a:buNone/>
            </a:pPr>
            <a:r>
              <a:rPr lang="en-GB" altLang="en-US" sz="2400" dirty="0">
                <a:solidFill>
                  <a:srgbClr val="5308B8"/>
                </a:solidFill>
              </a:rPr>
              <a:t>Prove</a:t>
            </a:r>
            <a:r>
              <a:rPr lang="en-GB" altLang="en-US" sz="2400" dirty="0" smtClean="0">
                <a:solidFill>
                  <a:srgbClr val="5308B8"/>
                </a:solidFill>
              </a:rPr>
              <a:t>: </a:t>
            </a:r>
            <a:r>
              <a:rPr lang="en-GB" altLang="en-US" sz="2400" dirty="0">
                <a:solidFill>
                  <a:srgbClr val="5308B8"/>
                </a:solidFill>
              </a:rPr>
              <a:t>	hate(Marcus, Caesar)</a:t>
            </a:r>
            <a:endParaRPr lang="en-GB" altLang="en-US" sz="2400" dirty="0">
              <a:solidFill>
                <a:srgbClr val="5308B8"/>
              </a:solidFill>
              <a:sym typeface="Symbol" panose="05050102010706020507" pitchFamily="18" charset="2"/>
            </a:endParaRPr>
          </a:p>
        </p:txBody>
      </p:sp>
    </p:spTree>
    <p:extLst>
      <p:ext uri="{BB962C8B-B14F-4D97-AF65-F5344CB8AC3E}">
        <p14:creationId xmlns:p14="http://schemas.microsoft.com/office/powerpoint/2010/main" val="1478484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1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Effect transition="in" filter="fade">
                                      <p:cBhvr>
                                        <p:cTn id="25" dur="500"/>
                                        <p:tgtEl>
                                          <p:spTgt spid="5">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
                                            <p:txEl>
                                              <p:pRg st="3" end="3"/>
                                            </p:txEl>
                                          </p:spTgt>
                                        </p:tgtEl>
                                        <p:attrNameLst>
                                          <p:attrName>style.visibility</p:attrName>
                                        </p:attrNameLst>
                                      </p:cBhvr>
                                      <p:to>
                                        <p:strVal val="visible"/>
                                      </p:to>
                                    </p:set>
                                    <p:animEffect transition="in" filter="fade">
                                      <p:cBhvr>
                                        <p:cTn id="30" dur="500"/>
                                        <p:tgtEl>
                                          <p:spTgt spid="5">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500"/>
                                        <p:tgtEl>
                                          <p:spTgt spid="5">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
                                            <p:txEl>
                                              <p:pRg st="5" end="5"/>
                                            </p:txEl>
                                          </p:spTgt>
                                        </p:tgtEl>
                                        <p:attrNameLst>
                                          <p:attrName>style.visibility</p:attrName>
                                        </p:attrNameLst>
                                      </p:cBhvr>
                                      <p:to>
                                        <p:strVal val="visible"/>
                                      </p:to>
                                    </p:set>
                                    <p:animEffect transition="in" filter="fade">
                                      <p:cBhvr>
                                        <p:cTn id="40" dur="500"/>
                                        <p:tgtEl>
                                          <p:spTgt spid="5">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5">
                                            <p:txEl>
                                              <p:pRg st="6" end="6"/>
                                            </p:txEl>
                                          </p:spTgt>
                                        </p:tgtEl>
                                        <p:attrNameLst>
                                          <p:attrName>style.visibility</p:attrName>
                                        </p:attrNameLst>
                                      </p:cBhvr>
                                      <p:to>
                                        <p:strVal val="visible"/>
                                      </p:to>
                                    </p:set>
                                    <p:animEffect transition="in" filter="fade">
                                      <p:cBhvr>
                                        <p:cTn id="45" dur="500"/>
                                        <p:tgtEl>
                                          <p:spTgt spid="5">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5">
                                            <p:txEl>
                                              <p:pRg st="7" end="7"/>
                                            </p:txEl>
                                          </p:spTgt>
                                        </p:tgtEl>
                                        <p:attrNameLst>
                                          <p:attrName>style.visibility</p:attrName>
                                        </p:attrNameLst>
                                      </p:cBhvr>
                                      <p:to>
                                        <p:strVal val="visible"/>
                                      </p:to>
                                    </p:set>
                                    <p:animEffect transition="in" filter="fade">
                                      <p:cBhvr>
                                        <p:cTn id="50" dur="500"/>
                                        <p:tgtEl>
                                          <p:spTgt spid="5">
                                            <p:txEl>
                                              <p:pRg st="7" end="7"/>
                                            </p:txEl>
                                          </p:spTgt>
                                        </p:tgtEl>
                                      </p:cBhvr>
                                    </p:animEffect>
                                  </p:childTnLst>
                                </p:cTn>
                              </p:par>
                            </p:childTnLst>
                          </p:cTn>
                        </p:par>
                        <p:par>
                          <p:cTn id="51" fill="hold">
                            <p:stCondLst>
                              <p:cond delay="500"/>
                            </p:stCondLst>
                            <p:childTnLst>
                              <p:par>
                                <p:cTn id="52" presetID="14" presetClass="exit" presetSubtype="10" fill="hold" grpId="1" nodeType="afterEffect">
                                  <p:stCondLst>
                                    <p:cond delay="0"/>
                                  </p:stCondLst>
                                  <p:childTnLst>
                                    <p:animEffect transition="out" filter="randombar(horizontal)">
                                      <p:cBhvr>
                                        <p:cTn id="53" dur="500"/>
                                        <p:tgtEl>
                                          <p:spTgt spid="6"/>
                                        </p:tgtEl>
                                      </p:cBhvr>
                                    </p:animEffect>
                                    <p:set>
                                      <p:cBhvr>
                                        <p:cTn id="54" dur="1" fill="hold">
                                          <p:stCondLst>
                                            <p:cond delay="499"/>
                                          </p:stCondLst>
                                        </p:cTn>
                                        <p:tgtEl>
                                          <p:spTgt spid="6"/>
                                        </p:tgtEl>
                                        <p:attrNameLst>
                                          <p:attrName>style.visibility</p:attrName>
                                        </p:attrNameLst>
                                      </p:cBhvr>
                                      <p:to>
                                        <p:strVal val="hidden"/>
                                      </p:to>
                                    </p:set>
                                  </p:childTnLst>
                                </p:cTn>
                              </p:par>
                            </p:childTnLst>
                          </p:cTn>
                        </p:par>
                        <p:par>
                          <p:cTn id="55" fill="hold">
                            <p:stCondLst>
                              <p:cond delay="1000"/>
                            </p:stCondLst>
                            <p:childTnLst>
                              <p:par>
                                <p:cTn id="56" presetID="10" presetClass="entr" presetSubtype="0" fill="hold" grpId="0" nodeType="after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fade">
                                      <p:cBhvr>
                                        <p:cTn id="5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6" grpId="1"/>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D5CD07E8-CBAA-45BA-85CF-1233D4AA86C9}"/>
              </a:ext>
            </a:extLst>
          </p:cNvPr>
          <p:cNvSpPr txBox="1">
            <a:spLocks/>
          </p:cNvSpPr>
          <p:nvPr/>
        </p:nvSpPr>
        <p:spPr>
          <a:xfrm rot="16200000">
            <a:off x="-3064208" y="3063240"/>
            <a:ext cx="6858000" cy="731520"/>
          </a:xfrm>
          <a:prstGeom prst="rect">
            <a:avLst/>
          </a:prstGeom>
          <a:solidFill>
            <a:srgbClr val="DFDFDF">
              <a:alpha val="49804"/>
            </a:srgbClr>
          </a:solidFill>
          <a:ln>
            <a:noFill/>
          </a:ln>
        </p:spPr>
        <p:txBody>
          <a:bodyPr vert="horz" lIns="216000" tIns="108000" rIns="216000" bIns="108000" rtlCol="0" anchor="ctr">
            <a:normAutofit/>
          </a:bodyPr>
          <a:lstStyle>
            <a:lvl1pPr algn="r" defTabSz="914400" rtl="0" eaLnBrk="1" latinLnBrk="0" hangingPunct="1">
              <a:lnSpc>
                <a:spcPct val="90000"/>
              </a:lnSpc>
              <a:spcBef>
                <a:spcPct val="0"/>
              </a:spcBef>
              <a:buNone/>
              <a:defRPr lang="en-US" sz="3400" b="1" kern="1200" dirty="0">
                <a:solidFill>
                  <a:schemeClr val="tx1">
                    <a:lumMod val="90000"/>
                    <a:lumOff val="10000"/>
                  </a:schemeClr>
                </a:solidFill>
                <a:effectLst/>
                <a:latin typeface="+mj-lt"/>
                <a:ea typeface="+mj-ea"/>
                <a:cs typeface="+mj-cs"/>
              </a:defRPr>
            </a:lvl1pPr>
          </a:lstStyle>
          <a:p>
            <a:pPr algn="ctr"/>
            <a:r>
              <a:rPr lang="en-US" dirty="0" smtClean="0"/>
              <a:t>Resolution by Refutation</a:t>
            </a:r>
            <a:endParaRPr lang="en-US" dirty="0"/>
          </a:p>
        </p:txBody>
      </p:sp>
      <p:sp>
        <p:nvSpPr>
          <p:cNvPr id="2" name="TextBox 1"/>
          <p:cNvSpPr txBox="1"/>
          <p:nvPr/>
        </p:nvSpPr>
        <p:spPr>
          <a:xfrm>
            <a:off x="6348858" y="83126"/>
            <a:ext cx="2377440" cy="369332"/>
          </a:xfrm>
          <a:prstGeom prst="rect">
            <a:avLst/>
          </a:prstGeom>
          <a:noFill/>
        </p:spPr>
        <p:txBody>
          <a:bodyPr wrap="square" rtlCol="0">
            <a:spAutoFit/>
          </a:bodyPr>
          <a:lstStyle/>
          <a:p>
            <a:r>
              <a:rPr lang="en-US" dirty="0"/>
              <a:t>¬hate (Marcus, </a:t>
            </a:r>
            <a:r>
              <a:rPr lang="en-US" dirty="0" smtClean="0"/>
              <a:t>Caesar)</a:t>
            </a:r>
            <a:endParaRPr lang="en-US" dirty="0"/>
          </a:p>
        </p:txBody>
      </p:sp>
      <p:sp>
        <p:nvSpPr>
          <p:cNvPr id="5" name="TextBox 4"/>
          <p:cNvSpPr txBox="1"/>
          <p:nvPr/>
        </p:nvSpPr>
        <p:spPr>
          <a:xfrm>
            <a:off x="10318186" y="83126"/>
            <a:ext cx="1463040" cy="369332"/>
          </a:xfrm>
          <a:prstGeom prst="rect">
            <a:avLst/>
          </a:prstGeom>
          <a:noFill/>
        </p:spPr>
        <p:txBody>
          <a:bodyPr wrap="square" rtlCol="0">
            <a:spAutoFit/>
          </a:bodyPr>
          <a:lstStyle/>
          <a:p>
            <a:r>
              <a:rPr lang="en-US" b="1" dirty="0" smtClean="0">
                <a:solidFill>
                  <a:srgbClr val="CC3399"/>
                </a:solidFill>
              </a:rPr>
              <a:t>5</a:t>
            </a:r>
            <a:r>
              <a:rPr lang="en-US" dirty="0" smtClean="0"/>
              <a:t> </a:t>
            </a:r>
            <a:r>
              <a:rPr lang="en-US" sz="1600" dirty="0" smtClean="0">
                <a:solidFill>
                  <a:srgbClr val="0070C0"/>
                </a:solidFill>
              </a:rPr>
              <a:t>(Marcus </a:t>
            </a:r>
            <a:r>
              <a:rPr lang="en-US" sz="1600" dirty="0">
                <a:solidFill>
                  <a:srgbClr val="0070C0"/>
                </a:solidFill>
              </a:rPr>
              <a:t>l </a:t>
            </a:r>
            <a:r>
              <a:rPr lang="en-US" sz="1600" dirty="0" smtClean="0">
                <a:solidFill>
                  <a:srgbClr val="0070C0"/>
                </a:solidFill>
              </a:rPr>
              <a:t>x2)</a:t>
            </a:r>
          </a:p>
        </p:txBody>
      </p:sp>
      <p:sp>
        <p:nvSpPr>
          <p:cNvPr id="6" name="TextBox 5"/>
          <p:cNvSpPr txBox="1"/>
          <p:nvPr/>
        </p:nvSpPr>
        <p:spPr>
          <a:xfrm>
            <a:off x="7699676" y="1704109"/>
            <a:ext cx="2712027" cy="789709"/>
          </a:xfrm>
          <a:prstGeom prst="rect">
            <a:avLst/>
          </a:prstGeom>
          <a:noFill/>
        </p:spPr>
        <p:txBody>
          <a:bodyPr wrap="square" rtlCol="0">
            <a:spAutoFit/>
          </a:bodyPr>
          <a:lstStyle/>
          <a:p>
            <a:endParaRPr lang="en-US" dirty="0"/>
          </a:p>
        </p:txBody>
      </p:sp>
      <p:sp>
        <p:nvSpPr>
          <p:cNvPr id="10" name="TextBox 9"/>
          <p:cNvSpPr txBox="1"/>
          <p:nvPr/>
        </p:nvSpPr>
        <p:spPr>
          <a:xfrm>
            <a:off x="6922157" y="1023847"/>
            <a:ext cx="4267063" cy="369332"/>
          </a:xfrm>
          <a:prstGeom prst="rect">
            <a:avLst/>
          </a:prstGeom>
          <a:noFill/>
        </p:spPr>
        <p:txBody>
          <a:bodyPr wrap="square" rtlCol="0">
            <a:spAutoFit/>
          </a:bodyPr>
          <a:lstStyle/>
          <a:p>
            <a:r>
              <a:rPr lang="en-US" dirty="0" smtClean="0"/>
              <a:t>¬</a:t>
            </a:r>
            <a:r>
              <a:rPr lang="en-US" dirty="0"/>
              <a:t>Roman(Marcus) </a:t>
            </a:r>
            <a:r>
              <a:rPr lang="en-GB" altLang="en-US" dirty="0">
                <a:solidFill>
                  <a:srgbClr val="0000FF"/>
                </a:solidFill>
                <a:sym typeface="Symbol" panose="05050102010706020507" pitchFamily="18" charset="2"/>
              </a:rPr>
              <a:t></a:t>
            </a:r>
            <a:r>
              <a:rPr lang="en-GB" altLang="en-US" b="1" dirty="0">
                <a:sym typeface="Symbol" panose="05050102010706020507" pitchFamily="18" charset="2"/>
              </a:rPr>
              <a:t></a:t>
            </a:r>
            <a:r>
              <a:rPr lang="en-US" dirty="0" smtClean="0"/>
              <a:t> </a:t>
            </a:r>
            <a:r>
              <a:rPr lang="en-US" dirty="0" err="1"/>
              <a:t>loyalto</a:t>
            </a:r>
            <a:r>
              <a:rPr lang="en-US" dirty="0"/>
              <a:t>(Marcus, Caesar</a:t>
            </a:r>
            <a:r>
              <a:rPr lang="en-US" dirty="0" smtClean="0"/>
              <a:t>)</a:t>
            </a:r>
            <a:endParaRPr lang="en-US" sz="1600" dirty="0">
              <a:solidFill>
                <a:srgbClr val="0070C0"/>
              </a:solidFill>
            </a:endParaRPr>
          </a:p>
        </p:txBody>
      </p:sp>
      <p:sp>
        <p:nvSpPr>
          <p:cNvPr id="11" name="TextBox 10"/>
          <p:cNvSpPr txBox="1"/>
          <p:nvPr/>
        </p:nvSpPr>
        <p:spPr>
          <a:xfrm>
            <a:off x="4852568" y="1944152"/>
            <a:ext cx="4572001" cy="369332"/>
          </a:xfrm>
          <a:prstGeom prst="rect">
            <a:avLst/>
          </a:prstGeom>
          <a:noFill/>
        </p:spPr>
        <p:txBody>
          <a:bodyPr wrap="square" rtlCol="0">
            <a:spAutoFit/>
          </a:bodyPr>
          <a:lstStyle/>
          <a:p>
            <a:r>
              <a:rPr lang="en-US" dirty="0"/>
              <a:t>¬Pompeian(Marcus) </a:t>
            </a:r>
            <a:r>
              <a:rPr lang="en-GB" altLang="en-US" b="1" dirty="0" smtClean="0">
                <a:sym typeface="Symbol" panose="05050102010706020507" pitchFamily="18" charset="2"/>
              </a:rPr>
              <a:t></a:t>
            </a:r>
            <a:r>
              <a:rPr lang="en-GB" altLang="en-US" dirty="0" smtClean="0">
                <a:solidFill>
                  <a:srgbClr val="0000FF"/>
                </a:solidFill>
                <a:sym typeface="Symbol" panose="05050102010706020507" pitchFamily="18" charset="2"/>
              </a:rPr>
              <a:t> </a:t>
            </a:r>
            <a:r>
              <a:rPr lang="en-US" dirty="0" err="1" smtClean="0"/>
              <a:t>loyalto</a:t>
            </a:r>
            <a:r>
              <a:rPr lang="en-US" dirty="0" smtClean="0"/>
              <a:t>(Marcus</a:t>
            </a:r>
            <a:r>
              <a:rPr lang="en-US" dirty="0"/>
              <a:t>, Caesar</a:t>
            </a:r>
            <a:r>
              <a:rPr lang="en-US" dirty="0" smtClean="0"/>
              <a:t>)</a:t>
            </a:r>
            <a:endParaRPr lang="en-US" dirty="0"/>
          </a:p>
        </p:txBody>
      </p:sp>
      <p:sp>
        <p:nvSpPr>
          <p:cNvPr id="12" name="TextBox 11"/>
          <p:cNvSpPr txBox="1"/>
          <p:nvPr/>
        </p:nvSpPr>
        <p:spPr>
          <a:xfrm>
            <a:off x="8144272" y="2945536"/>
            <a:ext cx="2651760" cy="369332"/>
          </a:xfrm>
          <a:prstGeom prst="rect">
            <a:avLst/>
          </a:prstGeom>
          <a:noFill/>
        </p:spPr>
        <p:txBody>
          <a:bodyPr wrap="square" rtlCol="0">
            <a:spAutoFit/>
          </a:bodyPr>
          <a:lstStyle/>
          <a:p>
            <a:r>
              <a:rPr lang="en-US" dirty="0" err="1"/>
              <a:t>loyalto</a:t>
            </a:r>
            <a:r>
              <a:rPr lang="en-US" dirty="0"/>
              <a:t>(Marcus, Caesar</a:t>
            </a:r>
            <a:r>
              <a:rPr lang="en-US" dirty="0" smtClean="0"/>
              <a:t>)</a:t>
            </a:r>
            <a:endParaRPr lang="en-US" dirty="0"/>
          </a:p>
        </p:txBody>
      </p:sp>
      <p:sp>
        <p:nvSpPr>
          <p:cNvPr id="13" name="TextBox 12"/>
          <p:cNvSpPr txBox="1"/>
          <p:nvPr/>
        </p:nvSpPr>
        <p:spPr>
          <a:xfrm>
            <a:off x="3597035" y="3805178"/>
            <a:ext cx="6371054" cy="369332"/>
          </a:xfrm>
          <a:prstGeom prst="rect">
            <a:avLst/>
          </a:prstGeom>
          <a:noFill/>
        </p:spPr>
        <p:txBody>
          <a:bodyPr wrap="square" rtlCol="0">
            <a:spAutoFit/>
          </a:bodyPr>
          <a:lstStyle/>
          <a:p>
            <a:r>
              <a:rPr lang="en-US" dirty="0"/>
              <a:t>¬man(Marcus) </a:t>
            </a:r>
            <a:r>
              <a:rPr lang="en-GB" altLang="en-US" b="1" dirty="0">
                <a:sym typeface="Symbol" panose="05050102010706020507" pitchFamily="18" charset="2"/>
              </a:rPr>
              <a:t></a:t>
            </a:r>
            <a:r>
              <a:rPr lang="en-US" dirty="0" smtClean="0"/>
              <a:t> </a:t>
            </a:r>
            <a:r>
              <a:rPr lang="en-US" dirty="0"/>
              <a:t>¬ruler(Caesar) </a:t>
            </a:r>
            <a:r>
              <a:rPr lang="en-GB" altLang="en-US" b="1" dirty="0">
                <a:sym typeface="Symbol" panose="05050102010706020507" pitchFamily="18" charset="2"/>
              </a:rPr>
              <a:t></a:t>
            </a:r>
            <a:r>
              <a:rPr lang="en-US" dirty="0" smtClean="0"/>
              <a:t> </a:t>
            </a:r>
            <a:r>
              <a:rPr lang="en-US" dirty="0"/>
              <a:t>¬</a:t>
            </a:r>
            <a:r>
              <a:rPr lang="en-US" dirty="0" err="1"/>
              <a:t>tryassassinate</a:t>
            </a:r>
            <a:r>
              <a:rPr lang="en-US" dirty="0"/>
              <a:t>(Marcus, Caesar</a:t>
            </a:r>
            <a:r>
              <a:rPr lang="en-US" dirty="0" smtClean="0"/>
              <a:t>)</a:t>
            </a:r>
            <a:endParaRPr lang="en-US" dirty="0"/>
          </a:p>
        </p:txBody>
      </p:sp>
      <p:sp>
        <p:nvSpPr>
          <p:cNvPr id="14" name="TextBox 13"/>
          <p:cNvSpPr txBox="1"/>
          <p:nvPr/>
        </p:nvSpPr>
        <p:spPr>
          <a:xfrm>
            <a:off x="6539014" y="4981912"/>
            <a:ext cx="4937760" cy="369332"/>
          </a:xfrm>
          <a:prstGeom prst="rect">
            <a:avLst/>
          </a:prstGeom>
          <a:noFill/>
        </p:spPr>
        <p:txBody>
          <a:bodyPr wrap="square" rtlCol="0">
            <a:spAutoFit/>
          </a:bodyPr>
          <a:lstStyle/>
          <a:p>
            <a:r>
              <a:rPr lang="en-US" dirty="0"/>
              <a:t>¬ruler(Caesar) </a:t>
            </a:r>
            <a:r>
              <a:rPr lang="en-GB" altLang="en-US" b="1" dirty="0">
                <a:sym typeface="Symbol" panose="05050102010706020507" pitchFamily="18" charset="2"/>
              </a:rPr>
              <a:t></a:t>
            </a:r>
            <a:r>
              <a:rPr lang="en-US" dirty="0" smtClean="0"/>
              <a:t> </a:t>
            </a:r>
            <a:r>
              <a:rPr lang="en-US" dirty="0"/>
              <a:t>¬</a:t>
            </a:r>
            <a:r>
              <a:rPr lang="en-US" dirty="0" err="1"/>
              <a:t>tryassassinate</a:t>
            </a:r>
            <a:r>
              <a:rPr lang="en-US" dirty="0"/>
              <a:t>(Marcus, Caesar)</a:t>
            </a:r>
          </a:p>
        </p:txBody>
      </p:sp>
      <p:sp>
        <p:nvSpPr>
          <p:cNvPr id="15" name="TextBox 14"/>
          <p:cNvSpPr txBox="1"/>
          <p:nvPr/>
        </p:nvSpPr>
        <p:spPr>
          <a:xfrm>
            <a:off x="5424077" y="5912427"/>
            <a:ext cx="3291840" cy="369332"/>
          </a:xfrm>
          <a:prstGeom prst="rect">
            <a:avLst/>
          </a:prstGeom>
          <a:noFill/>
        </p:spPr>
        <p:txBody>
          <a:bodyPr wrap="square" rtlCol="0">
            <a:spAutoFit/>
          </a:bodyPr>
          <a:lstStyle/>
          <a:p>
            <a:r>
              <a:rPr lang="en-US" dirty="0"/>
              <a:t>¬</a:t>
            </a:r>
            <a:r>
              <a:rPr lang="en-US" dirty="0" err="1"/>
              <a:t>tryassassinate</a:t>
            </a:r>
            <a:r>
              <a:rPr lang="en-US" dirty="0"/>
              <a:t>(Marcus, Caesar)</a:t>
            </a:r>
          </a:p>
        </p:txBody>
      </p:sp>
      <p:cxnSp>
        <p:nvCxnSpPr>
          <p:cNvPr id="19" name="Straight Connector 18"/>
          <p:cNvCxnSpPr>
            <a:stCxn id="2" idx="2"/>
            <a:endCxn id="10" idx="0"/>
          </p:cNvCxnSpPr>
          <p:nvPr/>
        </p:nvCxnSpPr>
        <p:spPr>
          <a:xfrm>
            <a:off x="7537578" y="452458"/>
            <a:ext cx="1518111" cy="571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5" idx="2"/>
            <a:endCxn id="10" idx="0"/>
          </p:cNvCxnSpPr>
          <p:nvPr/>
        </p:nvCxnSpPr>
        <p:spPr>
          <a:xfrm flipH="1">
            <a:off x="9055689" y="452458"/>
            <a:ext cx="1994017" cy="571389"/>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321592" y="1008458"/>
            <a:ext cx="1645920" cy="400110"/>
          </a:xfrm>
          <a:prstGeom prst="rect">
            <a:avLst/>
          </a:prstGeom>
          <a:noFill/>
        </p:spPr>
        <p:txBody>
          <a:bodyPr wrap="square" rtlCol="0">
            <a:spAutoFit/>
          </a:bodyPr>
          <a:lstStyle/>
          <a:p>
            <a:pPr algn="ctr"/>
            <a:r>
              <a:rPr lang="en-US" sz="2000" b="1" dirty="0" smtClean="0">
                <a:solidFill>
                  <a:srgbClr val="CC3399"/>
                </a:solidFill>
              </a:rPr>
              <a:t>3 </a:t>
            </a:r>
            <a:r>
              <a:rPr lang="en-US" dirty="0">
                <a:solidFill>
                  <a:srgbClr val="0070C0"/>
                </a:solidFill>
              </a:rPr>
              <a:t>(Marcus l x1</a:t>
            </a:r>
            <a:r>
              <a:rPr lang="en-US" dirty="0" smtClean="0">
                <a:solidFill>
                  <a:srgbClr val="0070C0"/>
                </a:solidFill>
              </a:rPr>
              <a:t>)</a:t>
            </a:r>
            <a:endParaRPr lang="en-US" sz="2000" b="1" dirty="0">
              <a:solidFill>
                <a:srgbClr val="CC3399"/>
              </a:solidFill>
            </a:endParaRPr>
          </a:p>
        </p:txBody>
      </p:sp>
      <p:cxnSp>
        <p:nvCxnSpPr>
          <p:cNvPr id="26" name="Straight Connector 25"/>
          <p:cNvCxnSpPr>
            <a:stCxn id="24" idx="2"/>
            <a:endCxn id="11" idx="0"/>
          </p:cNvCxnSpPr>
          <p:nvPr/>
        </p:nvCxnSpPr>
        <p:spPr>
          <a:xfrm>
            <a:off x="5144552" y="1408568"/>
            <a:ext cx="1994017" cy="5355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0" idx="2"/>
            <a:endCxn id="11" idx="0"/>
          </p:cNvCxnSpPr>
          <p:nvPr/>
        </p:nvCxnSpPr>
        <p:spPr>
          <a:xfrm flipH="1">
            <a:off x="7138569" y="1393179"/>
            <a:ext cx="1917120" cy="550973"/>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1216897" y="1891138"/>
            <a:ext cx="548640" cy="369332"/>
          </a:xfrm>
          <a:prstGeom prst="rect">
            <a:avLst/>
          </a:prstGeom>
          <a:noFill/>
        </p:spPr>
        <p:txBody>
          <a:bodyPr wrap="square" rtlCol="0">
            <a:spAutoFit/>
          </a:bodyPr>
          <a:lstStyle/>
          <a:p>
            <a:pPr algn="ctr"/>
            <a:r>
              <a:rPr lang="en-US" b="1" dirty="0" smtClean="0">
                <a:solidFill>
                  <a:srgbClr val="CC3399"/>
                </a:solidFill>
              </a:rPr>
              <a:t>2</a:t>
            </a:r>
            <a:endParaRPr lang="en-US" b="1" dirty="0">
              <a:solidFill>
                <a:srgbClr val="CC3399"/>
              </a:solidFill>
            </a:endParaRPr>
          </a:p>
        </p:txBody>
      </p:sp>
      <p:cxnSp>
        <p:nvCxnSpPr>
          <p:cNvPr id="38" name="Straight Connector 37"/>
          <p:cNvCxnSpPr>
            <a:stCxn id="11" idx="2"/>
            <a:endCxn id="12" idx="0"/>
          </p:cNvCxnSpPr>
          <p:nvPr/>
        </p:nvCxnSpPr>
        <p:spPr>
          <a:xfrm>
            <a:off x="7138569" y="2313484"/>
            <a:ext cx="2331583" cy="632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6" idx="2"/>
            <a:endCxn id="12" idx="0"/>
          </p:cNvCxnSpPr>
          <p:nvPr/>
        </p:nvCxnSpPr>
        <p:spPr>
          <a:xfrm flipH="1">
            <a:off x="9470152" y="2260470"/>
            <a:ext cx="2021065" cy="685066"/>
          </a:xfrm>
          <a:prstGeom prst="line">
            <a:avLst/>
          </a:prstGeom>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3562706" y="2922009"/>
            <a:ext cx="2786152" cy="369332"/>
          </a:xfrm>
          <a:prstGeom prst="rect">
            <a:avLst/>
          </a:prstGeom>
          <a:noFill/>
        </p:spPr>
        <p:txBody>
          <a:bodyPr wrap="square" rtlCol="0">
            <a:spAutoFit/>
          </a:bodyPr>
          <a:lstStyle/>
          <a:p>
            <a:pPr algn="ctr"/>
            <a:r>
              <a:rPr lang="en-US" b="1" dirty="0" smtClean="0">
                <a:solidFill>
                  <a:srgbClr val="CC3399"/>
                </a:solidFill>
              </a:rPr>
              <a:t>7 </a:t>
            </a:r>
            <a:r>
              <a:rPr lang="en-US" dirty="0">
                <a:solidFill>
                  <a:srgbClr val="0070C0"/>
                </a:solidFill>
              </a:rPr>
              <a:t>(Marcus l x4, Caesar l y1</a:t>
            </a:r>
            <a:r>
              <a:rPr lang="en-US" dirty="0" smtClean="0">
                <a:solidFill>
                  <a:srgbClr val="0070C0"/>
                </a:solidFill>
              </a:rPr>
              <a:t>)</a:t>
            </a:r>
            <a:endParaRPr lang="en-US" b="1" dirty="0">
              <a:solidFill>
                <a:srgbClr val="CC3399"/>
              </a:solidFill>
            </a:endParaRPr>
          </a:p>
        </p:txBody>
      </p:sp>
      <p:cxnSp>
        <p:nvCxnSpPr>
          <p:cNvPr id="43" name="Straight Connector 42"/>
          <p:cNvCxnSpPr>
            <a:stCxn id="41" idx="2"/>
            <a:endCxn id="13" idx="0"/>
          </p:cNvCxnSpPr>
          <p:nvPr/>
        </p:nvCxnSpPr>
        <p:spPr>
          <a:xfrm>
            <a:off x="4955782" y="3291341"/>
            <a:ext cx="1826780" cy="513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12" idx="2"/>
            <a:endCxn id="13" idx="0"/>
          </p:cNvCxnSpPr>
          <p:nvPr/>
        </p:nvCxnSpPr>
        <p:spPr>
          <a:xfrm flipH="1">
            <a:off x="6782562" y="3314868"/>
            <a:ext cx="2687590" cy="490310"/>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1277165" y="3915014"/>
            <a:ext cx="488372" cy="369332"/>
          </a:xfrm>
          <a:prstGeom prst="rect">
            <a:avLst/>
          </a:prstGeom>
          <a:noFill/>
        </p:spPr>
        <p:txBody>
          <a:bodyPr wrap="square" rtlCol="0">
            <a:spAutoFit/>
          </a:bodyPr>
          <a:lstStyle/>
          <a:p>
            <a:pPr algn="ctr"/>
            <a:r>
              <a:rPr lang="en-US" b="1" dirty="0" smtClean="0">
                <a:solidFill>
                  <a:srgbClr val="CC3399"/>
                </a:solidFill>
              </a:rPr>
              <a:t>1</a:t>
            </a:r>
            <a:endParaRPr lang="en-US" b="1" dirty="0">
              <a:solidFill>
                <a:srgbClr val="CC3399"/>
              </a:solidFill>
            </a:endParaRPr>
          </a:p>
        </p:txBody>
      </p:sp>
      <p:cxnSp>
        <p:nvCxnSpPr>
          <p:cNvPr id="64" name="Straight Connector 63"/>
          <p:cNvCxnSpPr>
            <a:stCxn id="13" idx="2"/>
            <a:endCxn id="14" idx="0"/>
          </p:cNvCxnSpPr>
          <p:nvPr/>
        </p:nvCxnSpPr>
        <p:spPr>
          <a:xfrm>
            <a:off x="6782562" y="4174510"/>
            <a:ext cx="2225332" cy="807402"/>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52" idx="2"/>
            <a:endCxn id="14" idx="0"/>
          </p:cNvCxnSpPr>
          <p:nvPr/>
        </p:nvCxnSpPr>
        <p:spPr>
          <a:xfrm flipH="1">
            <a:off x="9007894" y="4284346"/>
            <a:ext cx="2513457" cy="697566"/>
          </a:xfrm>
          <a:prstGeom prst="line">
            <a:avLst/>
          </a:prstGeom>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4984617" y="4957924"/>
            <a:ext cx="452484" cy="369332"/>
          </a:xfrm>
          <a:prstGeom prst="rect">
            <a:avLst/>
          </a:prstGeom>
          <a:noFill/>
        </p:spPr>
        <p:txBody>
          <a:bodyPr wrap="square" rtlCol="0">
            <a:spAutoFit/>
          </a:bodyPr>
          <a:lstStyle/>
          <a:p>
            <a:pPr algn="ctr"/>
            <a:r>
              <a:rPr lang="en-US" b="1" dirty="0" smtClean="0">
                <a:solidFill>
                  <a:srgbClr val="CC3399"/>
                </a:solidFill>
              </a:rPr>
              <a:t>4</a:t>
            </a:r>
            <a:endParaRPr lang="en-US" b="1" dirty="0">
              <a:solidFill>
                <a:srgbClr val="CC3399"/>
              </a:solidFill>
            </a:endParaRPr>
          </a:p>
        </p:txBody>
      </p:sp>
      <p:cxnSp>
        <p:nvCxnSpPr>
          <p:cNvPr id="73" name="Straight Connector 72"/>
          <p:cNvCxnSpPr>
            <a:stCxn id="70" idx="2"/>
            <a:endCxn id="15" idx="0"/>
          </p:cNvCxnSpPr>
          <p:nvPr/>
        </p:nvCxnSpPr>
        <p:spPr>
          <a:xfrm>
            <a:off x="5210859" y="5327256"/>
            <a:ext cx="1859138" cy="585171"/>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14" idx="2"/>
            <a:endCxn id="15" idx="0"/>
          </p:cNvCxnSpPr>
          <p:nvPr/>
        </p:nvCxnSpPr>
        <p:spPr>
          <a:xfrm flipH="1">
            <a:off x="7069997" y="5351244"/>
            <a:ext cx="1937897" cy="561183"/>
          </a:xfrm>
          <a:prstGeom prst="line">
            <a:avLst/>
          </a:prstGeom>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11308337" y="5803422"/>
            <a:ext cx="457200" cy="369332"/>
          </a:xfrm>
          <a:prstGeom prst="rect">
            <a:avLst/>
          </a:prstGeom>
          <a:noFill/>
        </p:spPr>
        <p:txBody>
          <a:bodyPr wrap="square" rtlCol="0">
            <a:spAutoFit/>
          </a:bodyPr>
          <a:lstStyle/>
          <a:p>
            <a:pPr algn="ctr"/>
            <a:r>
              <a:rPr lang="en-US" b="1" dirty="0" smtClean="0">
                <a:solidFill>
                  <a:srgbClr val="CC3399"/>
                </a:solidFill>
              </a:rPr>
              <a:t>8</a:t>
            </a:r>
            <a:endParaRPr lang="en-US" b="1" dirty="0">
              <a:solidFill>
                <a:srgbClr val="CC3399"/>
              </a:solidFill>
            </a:endParaRPr>
          </a:p>
        </p:txBody>
      </p:sp>
      <p:cxnSp>
        <p:nvCxnSpPr>
          <p:cNvPr id="113" name="Straight Connector 112"/>
          <p:cNvCxnSpPr>
            <a:stCxn id="15" idx="2"/>
            <a:endCxn id="114" idx="1"/>
          </p:cNvCxnSpPr>
          <p:nvPr/>
        </p:nvCxnSpPr>
        <p:spPr>
          <a:xfrm>
            <a:off x="7069997" y="6281759"/>
            <a:ext cx="2125972" cy="360789"/>
          </a:xfrm>
          <a:prstGeom prst="line">
            <a:avLst/>
          </a:prstGeom>
        </p:spPr>
        <p:style>
          <a:lnRef idx="1">
            <a:schemeClr val="accent1"/>
          </a:lnRef>
          <a:fillRef idx="0">
            <a:schemeClr val="accent1"/>
          </a:fillRef>
          <a:effectRef idx="0">
            <a:schemeClr val="accent1"/>
          </a:effectRef>
          <a:fontRef idx="minor">
            <a:schemeClr val="tx1"/>
          </a:fontRef>
        </p:style>
      </p:cxnSp>
      <p:sp>
        <p:nvSpPr>
          <p:cNvPr id="114" name="Rectangle 113"/>
          <p:cNvSpPr/>
          <p:nvPr/>
        </p:nvSpPr>
        <p:spPr>
          <a:xfrm>
            <a:off x="9195969" y="6505388"/>
            <a:ext cx="4572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Connector 116"/>
          <p:cNvCxnSpPr>
            <a:stCxn id="77" idx="2"/>
            <a:endCxn id="114" idx="3"/>
          </p:cNvCxnSpPr>
          <p:nvPr/>
        </p:nvCxnSpPr>
        <p:spPr>
          <a:xfrm flipH="1">
            <a:off x="9653169" y="6172754"/>
            <a:ext cx="1883768" cy="469794"/>
          </a:xfrm>
          <a:prstGeom prst="line">
            <a:avLst/>
          </a:prstGeom>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862517" y="187036"/>
            <a:ext cx="3636747" cy="424732"/>
          </a:xfrm>
          <a:prstGeom prst="rect">
            <a:avLst/>
          </a:prstGeom>
          <a:noFill/>
        </p:spPr>
        <p:txBody>
          <a:bodyPr wrap="square" rtlCol="0">
            <a:spAutoFit/>
          </a:bodyPr>
          <a:lstStyle/>
          <a:p>
            <a:pPr marL="533400" indent="-533400" algn="just">
              <a:lnSpc>
                <a:spcPct val="90000"/>
              </a:lnSpc>
              <a:spcBef>
                <a:spcPct val="0"/>
              </a:spcBef>
              <a:spcAft>
                <a:spcPct val="50000"/>
              </a:spcAft>
              <a:buClr>
                <a:schemeClr val="tx1"/>
              </a:buClr>
            </a:pPr>
            <a:r>
              <a:rPr lang="en-GB" altLang="en-US" sz="2400" dirty="0">
                <a:solidFill>
                  <a:srgbClr val="5308B8"/>
                </a:solidFill>
              </a:rPr>
              <a:t>Prove: hate(Marcus, Caesar)</a:t>
            </a:r>
            <a:endParaRPr lang="en-GB" altLang="en-US" sz="2400" dirty="0">
              <a:solidFill>
                <a:srgbClr val="5308B8"/>
              </a:solidFill>
              <a:sym typeface="Symbol" panose="05050102010706020507" pitchFamily="18" charset="2"/>
            </a:endParaRPr>
          </a:p>
        </p:txBody>
      </p:sp>
      <p:pic>
        <p:nvPicPr>
          <p:cNvPr id="45" name="Picture 44"/>
          <p:cNvPicPr>
            <a:picLocks noChangeAspect="1"/>
          </p:cNvPicPr>
          <p:nvPr/>
        </p:nvPicPr>
        <p:blipFill rotWithShape="1">
          <a:blip r:embed="rId2"/>
          <a:srcRect l="1618" t="1666" r="252" b="607"/>
          <a:stretch/>
        </p:blipFill>
        <p:spPr>
          <a:xfrm>
            <a:off x="730553" y="4420731"/>
            <a:ext cx="2913092" cy="2437269"/>
          </a:xfrm>
          <a:prstGeom prst="rect">
            <a:avLst/>
          </a:prstGeom>
        </p:spPr>
      </p:pic>
      <p:sp>
        <p:nvSpPr>
          <p:cNvPr id="3" name="TextBox 2"/>
          <p:cNvSpPr txBox="1"/>
          <p:nvPr/>
        </p:nvSpPr>
        <p:spPr>
          <a:xfrm>
            <a:off x="735443" y="4930631"/>
            <a:ext cx="4117126" cy="1785104"/>
          </a:xfrm>
          <a:prstGeom prst="rect">
            <a:avLst/>
          </a:prstGeom>
          <a:noFill/>
        </p:spPr>
        <p:txBody>
          <a:bodyPr wrap="square" rtlCol="0">
            <a:spAutoFit/>
          </a:bodyPr>
          <a:lstStyle/>
          <a:p>
            <a:r>
              <a:rPr lang="en-US" sz="2200" dirty="0" smtClean="0">
                <a:solidFill>
                  <a:srgbClr val="CC3399"/>
                </a:solidFill>
              </a:rPr>
              <a:t>Final </a:t>
            </a:r>
            <a:r>
              <a:rPr lang="en-US" sz="2200" dirty="0" err="1">
                <a:solidFill>
                  <a:srgbClr val="CC3399"/>
                </a:solidFill>
              </a:rPr>
              <a:t>resolvent</a:t>
            </a:r>
            <a:r>
              <a:rPr lang="en-US" sz="2200" dirty="0">
                <a:solidFill>
                  <a:srgbClr val="CC3399"/>
                </a:solidFill>
              </a:rPr>
              <a:t> is an empty clause means that a contradiction is found in the initial </a:t>
            </a:r>
            <a:r>
              <a:rPr lang="en-US" sz="2200" dirty="0" smtClean="0">
                <a:solidFill>
                  <a:srgbClr val="CC3399"/>
                </a:solidFill>
              </a:rPr>
              <a:t>assumption. So</a:t>
            </a:r>
            <a:r>
              <a:rPr lang="en-US" sz="2200" dirty="0">
                <a:solidFill>
                  <a:srgbClr val="CC3399"/>
                </a:solidFill>
              </a:rPr>
              <a:t> </a:t>
            </a:r>
            <a:r>
              <a:rPr lang="en-US" sz="2200" dirty="0" smtClean="0">
                <a:solidFill>
                  <a:srgbClr val="CC3399"/>
                </a:solidFill>
              </a:rPr>
              <a:t>it is  proved that</a:t>
            </a:r>
          </a:p>
          <a:p>
            <a:pPr algn="ctr"/>
            <a:r>
              <a:rPr lang="en-US" sz="2200" dirty="0" smtClean="0">
                <a:solidFill>
                  <a:srgbClr val="CC3399"/>
                </a:solidFill>
              </a:rPr>
              <a:t> </a:t>
            </a:r>
            <a:r>
              <a:rPr lang="en-US" sz="2200" dirty="0">
                <a:solidFill>
                  <a:srgbClr val="CC3399"/>
                </a:solidFill>
              </a:rPr>
              <a:t>hate (Marcus, Caesar).</a:t>
            </a:r>
          </a:p>
        </p:txBody>
      </p:sp>
      <p:sp>
        <p:nvSpPr>
          <p:cNvPr id="8" name="Rounded Rectangle 7"/>
          <p:cNvSpPr/>
          <p:nvPr/>
        </p:nvSpPr>
        <p:spPr>
          <a:xfrm>
            <a:off x="6373851" y="63583"/>
            <a:ext cx="2286000" cy="365760"/>
          </a:xfrm>
          <a:prstGeom prst="roundRect">
            <a:avLst/>
          </a:prstGeom>
          <a:noFill/>
          <a:ln w="19050">
            <a:solidFill>
              <a:srgbClr val="CC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878380" y="1121668"/>
            <a:ext cx="1423554" cy="369332"/>
          </a:xfrm>
          <a:prstGeom prst="rect">
            <a:avLst/>
          </a:prstGeom>
          <a:noFill/>
        </p:spPr>
        <p:txBody>
          <a:bodyPr wrap="square" rtlCol="0">
            <a:spAutoFit/>
          </a:bodyPr>
          <a:lstStyle/>
          <a:p>
            <a:r>
              <a:rPr lang="en-US" dirty="0" smtClean="0">
                <a:solidFill>
                  <a:srgbClr val="CC3399"/>
                </a:solidFill>
              </a:rPr>
              <a:t>Sunny </a:t>
            </a:r>
            <a:r>
              <a:rPr lang="en-GB" altLang="en-US" b="1" dirty="0" smtClean="0">
                <a:solidFill>
                  <a:srgbClr val="CC3399"/>
                </a:solidFill>
                <a:sym typeface="Symbol" panose="05050102010706020507" pitchFamily="18" charset="2"/>
              </a:rPr>
              <a:t> </a:t>
            </a:r>
            <a:r>
              <a:rPr lang="en-GB" altLang="en-US" dirty="0" smtClean="0">
                <a:solidFill>
                  <a:srgbClr val="CC3399"/>
                </a:solidFill>
                <a:sym typeface="Symbol" panose="05050102010706020507" pitchFamily="18" charset="2"/>
              </a:rPr>
              <a:t>Rain</a:t>
            </a:r>
            <a:r>
              <a:rPr lang="en-US" dirty="0" smtClean="0">
                <a:solidFill>
                  <a:srgbClr val="CC3399"/>
                </a:solidFill>
              </a:rPr>
              <a:t> </a:t>
            </a:r>
            <a:endParaRPr lang="en-US" dirty="0">
              <a:solidFill>
                <a:srgbClr val="CC3399"/>
              </a:solidFill>
            </a:endParaRPr>
          </a:p>
        </p:txBody>
      </p:sp>
      <p:sp>
        <p:nvSpPr>
          <p:cNvPr id="42" name="TextBox 41"/>
          <p:cNvSpPr txBox="1"/>
          <p:nvPr/>
        </p:nvSpPr>
        <p:spPr>
          <a:xfrm>
            <a:off x="2446881" y="1121668"/>
            <a:ext cx="1554480" cy="369332"/>
          </a:xfrm>
          <a:prstGeom prst="rect">
            <a:avLst/>
          </a:prstGeom>
          <a:noFill/>
        </p:spPr>
        <p:txBody>
          <a:bodyPr wrap="square" rtlCol="0">
            <a:spAutoFit/>
          </a:bodyPr>
          <a:lstStyle/>
          <a:p>
            <a:r>
              <a:rPr lang="en-US" dirty="0" smtClean="0">
                <a:solidFill>
                  <a:srgbClr val="CC3399"/>
                </a:solidFill>
              </a:rPr>
              <a:t>Windy </a:t>
            </a:r>
            <a:r>
              <a:rPr lang="en-GB" altLang="en-US" b="1" dirty="0" smtClean="0">
                <a:solidFill>
                  <a:srgbClr val="CC3399"/>
                </a:solidFill>
                <a:sym typeface="Symbol" panose="05050102010706020507" pitchFamily="18" charset="2"/>
              </a:rPr>
              <a:t> </a:t>
            </a:r>
            <a:r>
              <a:rPr lang="en-US" dirty="0">
                <a:solidFill>
                  <a:srgbClr val="CC3399"/>
                </a:solidFill>
              </a:rPr>
              <a:t>¬ </a:t>
            </a:r>
            <a:r>
              <a:rPr lang="en-GB" altLang="en-US" dirty="0" smtClean="0">
                <a:solidFill>
                  <a:srgbClr val="CC3399"/>
                </a:solidFill>
                <a:sym typeface="Symbol" panose="05050102010706020507" pitchFamily="18" charset="2"/>
              </a:rPr>
              <a:t>Rain</a:t>
            </a:r>
            <a:endParaRPr lang="en-US" dirty="0">
              <a:solidFill>
                <a:srgbClr val="CC3399"/>
              </a:solidFill>
            </a:endParaRPr>
          </a:p>
        </p:txBody>
      </p:sp>
      <p:cxnSp>
        <p:nvCxnSpPr>
          <p:cNvPr id="16" name="Straight Connector 15"/>
          <p:cNvCxnSpPr>
            <a:stCxn id="7" idx="2"/>
            <a:endCxn id="44" idx="0"/>
          </p:cNvCxnSpPr>
          <p:nvPr/>
        </p:nvCxnSpPr>
        <p:spPr>
          <a:xfrm>
            <a:off x="1590157" y="1491000"/>
            <a:ext cx="753086" cy="301618"/>
          </a:xfrm>
          <a:prstGeom prst="line">
            <a:avLst/>
          </a:prstGeom>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566003" y="1792618"/>
            <a:ext cx="1554480" cy="369332"/>
          </a:xfrm>
          <a:prstGeom prst="rect">
            <a:avLst/>
          </a:prstGeom>
          <a:noFill/>
        </p:spPr>
        <p:txBody>
          <a:bodyPr wrap="square" rtlCol="0">
            <a:spAutoFit/>
          </a:bodyPr>
          <a:lstStyle/>
          <a:p>
            <a:r>
              <a:rPr lang="en-US" dirty="0" smtClean="0">
                <a:solidFill>
                  <a:srgbClr val="CC3399"/>
                </a:solidFill>
              </a:rPr>
              <a:t>Sunny </a:t>
            </a:r>
            <a:r>
              <a:rPr lang="en-GB" altLang="en-US" b="1" dirty="0" smtClean="0">
                <a:solidFill>
                  <a:srgbClr val="CC3399"/>
                </a:solidFill>
                <a:sym typeface="Symbol" panose="05050102010706020507" pitchFamily="18" charset="2"/>
              </a:rPr>
              <a:t> </a:t>
            </a:r>
            <a:r>
              <a:rPr lang="en-GB" altLang="en-US" dirty="0" smtClean="0">
                <a:solidFill>
                  <a:srgbClr val="CC3399"/>
                </a:solidFill>
                <a:sym typeface="Symbol" panose="05050102010706020507" pitchFamily="18" charset="2"/>
              </a:rPr>
              <a:t>Windy</a:t>
            </a:r>
            <a:endParaRPr lang="en-US" dirty="0">
              <a:solidFill>
                <a:srgbClr val="CC3399"/>
              </a:solidFill>
            </a:endParaRPr>
          </a:p>
        </p:txBody>
      </p:sp>
      <p:cxnSp>
        <p:nvCxnSpPr>
          <p:cNvPr id="20" name="Straight Connector 19"/>
          <p:cNvCxnSpPr>
            <a:stCxn id="42" idx="2"/>
            <a:endCxn id="44" idx="0"/>
          </p:cNvCxnSpPr>
          <p:nvPr/>
        </p:nvCxnSpPr>
        <p:spPr>
          <a:xfrm flipH="1">
            <a:off x="2343243" y="1491000"/>
            <a:ext cx="880878" cy="30161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092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1"/>
                                        </p:tgtEl>
                                        <p:attrNameLst>
                                          <p:attrName>style.visibility</p:attrName>
                                        </p:attrNameLst>
                                      </p:cBhvr>
                                      <p:to>
                                        <p:strVal val="visible"/>
                                      </p:to>
                                    </p:set>
                                    <p:animEffect transition="in" filter="fade">
                                      <p:cBhvr>
                                        <p:cTn id="7" dur="500"/>
                                        <p:tgtEl>
                                          <p:spTgt spid="13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 calcmode="lin" valueType="num">
                                      <p:cBhvr additive="base">
                                        <p:cTn id="12" dur="500" fill="hold"/>
                                        <p:tgtEl>
                                          <p:spTgt spid="45"/>
                                        </p:tgtEl>
                                        <p:attrNameLst>
                                          <p:attrName>ppt_x</p:attrName>
                                        </p:attrNameLst>
                                      </p:cBhvr>
                                      <p:tavLst>
                                        <p:tav tm="0">
                                          <p:val>
                                            <p:strVal val="0-#ppt_w/2"/>
                                          </p:val>
                                        </p:tav>
                                        <p:tav tm="100000">
                                          <p:val>
                                            <p:strVal val="#ppt_x"/>
                                          </p:val>
                                        </p:tav>
                                      </p:tavLst>
                                    </p:anim>
                                    <p:anim calcmode="lin" valueType="num">
                                      <p:cBhvr additive="base">
                                        <p:cTn id="13" dur="500" fill="hold"/>
                                        <p:tgtEl>
                                          <p:spTgt spid="4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fade">
                                      <p:cBhvr>
                                        <p:cTn id="31" dur="500"/>
                                        <p:tgtEl>
                                          <p:spTgt spid="4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4"/>
                                        </p:tgtEl>
                                        <p:attrNameLst>
                                          <p:attrName>style.visibility</p:attrName>
                                        </p:attrNameLst>
                                      </p:cBhvr>
                                      <p:to>
                                        <p:strVal val="visible"/>
                                      </p:to>
                                    </p:set>
                                    <p:animEffect transition="in" filter="fade">
                                      <p:cBhvr>
                                        <p:cTn id="34" dur="500"/>
                                        <p:tgtEl>
                                          <p:spTgt spid="44"/>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500"/>
                                        <p:tgtEl>
                                          <p:spTgt spid="20"/>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xit" presetSubtype="10" fill="hold" grpId="1" nodeType="clickEffect">
                                  <p:stCondLst>
                                    <p:cond delay="0"/>
                                  </p:stCondLst>
                                  <p:childTnLst>
                                    <p:animEffect transition="out" filter="randombar(horizontal)">
                                      <p:cBhvr>
                                        <p:cTn id="44" dur="500"/>
                                        <p:tgtEl>
                                          <p:spTgt spid="7"/>
                                        </p:tgtEl>
                                      </p:cBhvr>
                                    </p:animEffect>
                                    <p:set>
                                      <p:cBhvr>
                                        <p:cTn id="45" dur="1" fill="hold">
                                          <p:stCondLst>
                                            <p:cond delay="499"/>
                                          </p:stCondLst>
                                        </p:cTn>
                                        <p:tgtEl>
                                          <p:spTgt spid="7"/>
                                        </p:tgtEl>
                                        <p:attrNameLst>
                                          <p:attrName>style.visibility</p:attrName>
                                        </p:attrNameLst>
                                      </p:cBhvr>
                                      <p:to>
                                        <p:strVal val="hidden"/>
                                      </p:to>
                                    </p:set>
                                  </p:childTnLst>
                                </p:cTn>
                              </p:par>
                              <p:par>
                                <p:cTn id="46" presetID="14" presetClass="exit" presetSubtype="10" fill="hold" grpId="1" nodeType="withEffect">
                                  <p:stCondLst>
                                    <p:cond delay="0"/>
                                  </p:stCondLst>
                                  <p:childTnLst>
                                    <p:animEffect transition="out" filter="randombar(horizontal)">
                                      <p:cBhvr>
                                        <p:cTn id="47" dur="500"/>
                                        <p:tgtEl>
                                          <p:spTgt spid="42"/>
                                        </p:tgtEl>
                                      </p:cBhvr>
                                    </p:animEffect>
                                    <p:set>
                                      <p:cBhvr>
                                        <p:cTn id="48" dur="1" fill="hold">
                                          <p:stCondLst>
                                            <p:cond delay="499"/>
                                          </p:stCondLst>
                                        </p:cTn>
                                        <p:tgtEl>
                                          <p:spTgt spid="42"/>
                                        </p:tgtEl>
                                        <p:attrNameLst>
                                          <p:attrName>style.visibility</p:attrName>
                                        </p:attrNameLst>
                                      </p:cBhvr>
                                      <p:to>
                                        <p:strVal val="hidden"/>
                                      </p:to>
                                    </p:set>
                                  </p:childTnLst>
                                </p:cTn>
                              </p:par>
                              <p:par>
                                <p:cTn id="49" presetID="14" presetClass="exit" presetSubtype="10" fill="hold" grpId="1" nodeType="withEffect">
                                  <p:stCondLst>
                                    <p:cond delay="0"/>
                                  </p:stCondLst>
                                  <p:childTnLst>
                                    <p:animEffect transition="out" filter="randombar(horizontal)">
                                      <p:cBhvr>
                                        <p:cTn id="50" dur="500"/>
                                        <p:tgtEl>
                                          <p:spTgt spid="44"/>
                                        </p:tgtEl>
                                      </p:cBhvr>
                                    </p:animEffect>
                                    <p:set>
                                      <p:cBhvr>
                                        <p:cTn id="51" dur="1" fill="hold">
                                          <p:stCondLst>
                                            <p:cond delay="499"/>
                                          </p:stCondLst>
                                        </p:cTn>
                                        <p:tgtEl>
                                          <p:spTgt spid="44"/>
                                        </p:tgtEl>
                                        <p:attrNameLst>
                                          <p:attrName>style.visibility</p:attrName>
                                        </p:attrNameLst>
                                      </p:cBhvr>
                                      <p:to>
                                        <p:strVal val="hidden"/>
                                      </p:to>
                                    </p:set>
                                  </p:childTnLst>
                                </p:cTn>
                              </p:par>
                              <p:par>
                                <p:cTn id="52" presetID="14" presetClass="exit" presetSubtype="10" fill="hold" nodeType="withEffect">
                                  <p:stCondLst>
                                    <p:cond delay="0"/>
                                  </p:stCondLst>
                                  <p:childTnLst>
                                    <p:animEffect transition="out" filter="randombar(horizontal)">
                                      <p:cBhvr>
                                        <p:cTn id="53" dur="500"/>
                                        <p:tgtEl>
                                          <p:spTgt spid="16"/>
                                        </p:tgtEl>
                                      </p:cBhvr>
                                    </p:animEffect>
                                    <p:set>
                                      <p:cBhvr>
                                        <p:cTn id="54" dur="1" fill="hold">
                                          <p:stCondLst>
                                            <p:cond delay="499"/>
                                          </p:stCondLst>
                                        </p:cTn>
                                        <p:tgtEl>
                                          <p:spTgt spid="16"/>
                                        </p:tgtEl>
                                        <p:attrNameLst>
                                          <p:attrName>style.visibility</p:attrName>
                                        </p:attrNameLst>
                                      </p:cBhvr>
                                      <p:to>
                                        <p:strVal val="hidden"/>
                                      </p:to>
                                    </p:set>
                                  </p:childTnLst>
                                </p:cTn>
                              </p:par>
                              <p:par>
                                <p:cTn id="55" presetID="14" presetClass="exit" presetSubtype="10" fill="hold" nodeType="withEffect">
                                  <p:stCondLst>
                                    <p:cond delay="0"/>
                                  </p:stCondLst>
                                  <p:childTnLst>
                                    <p:animEffect transition="out" filter="randombar(horizontal)">
                                      <p:cBhvr>
                                        <p:cTn id="56" dur="500"/>
                                        <p:tgtEl>
                                          <p:spTgt spid="20"/>
                                        </p:tgtEl>
                                      </p:cBhvr>
                                    </p:animEffect>
                                    <p:set>
                                      <p:cBhvr>
                                        <p:cTn id="57" dur="1" fill="hold">
                                          <p:stCondLst>
                                            <p:cond delay="499"/>
                                          </p:stCondLst>
                                        </p:cTn>
                                        <p:tgtEl>
                                          <p:spTgt spid="20"/>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wipe(up)">
                                      <p:cBhvr>
                                        <p:cTn id="62" dur="500"/>
                                        <p:tgtEl>
                                          <p:spTgt spid="19"/>
                                        </p:tgtEl>
                                      </p:cBhvr>
                                    </p:animEffect>
                                  </p:childTnLst>
                                </p:cTn>
                              </p:par>
                              <p:par>
                                <p:cTn id="63" presetID="22" presetClass="entr" presetSubtype="1" fill="hold" nodeType="with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wipe(up)">
                                      <p:cBhvr>
                                        <p:cTn id="65" dur="500"/>
                                        <p:tgtEl>
                                          <p:spTgt spid="21"/>
                                        </p:tgtEl>
                                      </p:cBhvr>
                                    </p:animEffect>
                                  </p:childTnLst>
                                </p:cTn>
                              </p:par>
                            </p:childTnLst>
                          </p:cTn>
                        </p:par>
                        <p:par>
                          <p:cTn id="66" fill="hold">
                            <p:stCondLst>
                              <p:cond delay="500"/>
                            </p:stCondLst>
                            <p:childTnLst>
                              <p:par>
                                <p:cTn id="67" presetID="10" presetClass="entr" presetSubtype="0" fill="hold" grpId="0" nodeType="afterEffect">
                                  <p:stCondLst>
                                    <p:cond delay="0"/>
                                  </p:stCondLst>
                                  <p:childTnLst>
                                    <p:set>
                                      <p:cBhvr>
                                        <p:cTn id="68" dur="1" fill="hold">
                                          <p:stCondLst>
                                            <p:cond delay="0"/>
                                          </p:stCondLst>
                                        </p:cTn>
                                        <p:tgtEl>
                                          <p:spTgt spid="10"/>
                                        </p:tgtEl>
                                        <p:attrNameLst>
                                          <p:attrName>style.visibility</p:attrName>
                                        </p:attrNameLst>
                                      </p:cBhvr>
                                      <p:to>
                                        <p:strVal val="visible"/>
                                      </p:to>
                                    </p:set>
                                    <p:animEffect transition="in" filter="fade">
                                      <p:cBhvr>
                                        <p:cTn id="69" dur="500"/>
                                        <p:tgtEl>
                                          <p:spTgt spid="10"/>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24"/>
                                        </p:tgtEl>
                                        <p:attrNameLst>
                                          <p:attrName>style.visibility</p:attrName>
                                        </p:attrNameLst>
                                      </p:cBhvr>
                                      <p:to>
                                        <p:strVal val="visible"/>
                                      </p:to>
                                    </p:set>
                                    <p:animEffect transition="in" filter="fade">
                                      <p:cBhvr>
                                        <p:cTn id="74" dur="500"/>
                                        <p:tgtEl>
                                          <p:spTgt spid="24"/>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nodeType="clickEffect">
                                  <p:stCondLst>
                                    <p:cond delay="0"/>
                                  </p:stCondLst>
                                  <p:childTnLst>
                                    <p:set>
                                      <p:cBhvr>
                                        <p:cTn id="78" dur="1" fill="hold">
                                          <p:stCondLst>
                                            <p:cond delay="0"/>
                                          </p:stCondLst>
                                        </p:cTn>
                                        <p:tgtEl>
                                          <p:spTgt spid="26"/>
                                        </p:tgtEl>
                                        <p:attrNameLst>
                                          <p:attrName>style.visibility</p:attrName>
                                        </p:attrNameLst>
                                      </p:cBhvr>
                                      <p:to>
                                        <p:strVal val="visible"/>
                                      </p:to>
                                    </p:set>
                                    <p:animEffect transition="in" filter="wipe(up)">
                                      <p:cBhvr>
                                        <p:cTn id="79" dur="500"/>
                                        <p:tgtEl>
                                          <p:spTgt spid="26"/>
                                        </p:tgtEl>
                                      </p:cBhvr>
                                    </p:animEffect>
                                  </p:childTnLst>
                                </p:cTn>
                              </p:par>
                              <p:par>
                                <p:cTn id="80" presetID="22" presetClass="entr" presetSubtype="1" fill="hold" nodeType="with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wipe(up)">
                                      <p:cBhvr>
                                        <p:cTn id="82" dur="500"/>
                                        <p:tgtEl>
                                          <p:spTgt spid="28"/>
                                        </p:tgtEl>
                                      </p:cBhvr>
                                    </p:animEffect>
                                  </p:childTnLst>
                                </p:cTn>
                              </p:par>
                            </p:childTnLst>
                          </p:cTn>
                        </p:par>
                        <p:par>
                          <p:cTn id="83" fill="hold">
                            <p:stCondLst>
                              <p:cond delay="500"/>
                            </p:stCondLst>
                            <p:childTnLst>
                              <p:par>
                                <p:cTn id="84" presetID="10" presetClass="entr" presetSubtype="0" fill="hold" grpId="0" nodeType="afterEffect">
                                  <p:stCondLst>
                                    <p:cond delay="0"/>
                                  </p:stCondLst>
                                  <p:childTnLst>
                                    <p:set>
                                      <p:cBhvr>
                                        <p:cTn id="85" dur="1" fill="hold">
                                          <p:stCondLst>
                                            <p:cond delay="0"/>
                                          </p:stCondLst>
                                        </p:cTn>
                                        <p:tgtEl>
                                          <p:spTgt spid="11"/>
                                        </p:tgtEl>
                                        <p:attrNameLst>
                                          <p:attrName>style.visibility</p:attrName>
                                        </p:attrNameLst>
                                      </p:cBhvr>
                                      <p:to>
                                        <p:strVal val="visible"/>
                                      </p:to>
                                    </p:set>
                                    <p:animEffect transition="in" filter="fade">
                                      <p:cBhvr>
                                        <p:cTn id="86" dur="500"/>
                                        <p:tgtEl>
                                          <p:spTgt spid="11"/>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36"/>
                                        </p:tgtEl>
                                        <p:attrNameLst>
                                          <p:attrName>style.visibility</p:attrName>
                                        </p:attrNameLst>
                                      </p:cBhvr>
                                      <p:to>
                                        <p:strVal val="visible"/>
                                      </p:to>
                                    </p:set>
                                    <p:animEffect transition="in" filter="fade">
                                      <p:cBhvr>
                                        <p:cTn id="91" dur="500"/>
                                        <p:tgtEl>
                                          <p:spTgt spid="36"/>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1" fill="hold" nodeType="clickEffect">
                                  <p:stCondLst>
                                    <p:cond delay="0"/>
                                  </p:stCondLst>
                                  <p:childTnLst>
                                    <p:set>
                                      <p:cBhvr>
                                        <p:cTn id="95" dur="1" fill="hold">
                                          <p:stCondLst>
                                            <p:cond delay="0"/>
                                          </p:stCondLst>
                                        </p:cTn>
                                        <p:tgtEl>
                                          <p:spTgt spid="38"/>
                                        </p:tgtEl>
                                        <p:attrNameLst>
                                          <p:attrName>style.visibility</p:attrName>
                                        </p:attrNameLst>
                                      </p:cBhvr>
                                      <p:to>
                                        <p:strVal val="visible"/>
                                      </p:to>
                                    </p:set>
                                    <p:animEffect transition="in" filter="wipe(up)">
                                      <p:cBhvr>
                                        <p:cTn id="96" dur="500"/>
                                        <p:tgtEl>
                                          <p:spTgt spid="38"/>
                                        </p:tgtEl>
                                      </p:cBhvr>
                                    </p:animEffect>
                                  </p:childTnLst>
                                </p:cTn>
                              </p:par>
                              <p:par>
                                <p:cTn id="97" presetID="22" presetClass="entr" presetSubtype="1" fill="hold" nodeType="withEffect">
                                  <p:stCondLst>
                                    <p:cond delay="0"/>
                                  </p:stCondLst>
                                  <p:childTnLst>
                                    <p:set>
                                      <p:cBhvr>
                                        <p:cTn id="98" dur="1" fill="hold">
                                          <p:stCondLst>
                                            <p:cond delay="0"/>
                                          </p:stCondLst>
                                        </p:cTn>
                                        <p:tgtEl>
                                          <p:spTgt spid="40"/>
                                        </p:tgtEl>
                                        <p:attrNameLst>
                                          <p:attrName>style.visibility</p:attrName>
                                        </p:attrNameLst>
                                      </p:cBhvr>
                                      <p:to>
                                        <p:strVal val="visible"/>
                                      </p:to>
                                    </p:set>
                                    <p:animEffect transition="in" filter="wipe(up)">
                                      <p:cBhvr>
                                        <p:cTn id="99" dur="500"/>
                                        <p:tgtEl>
                                          <p:spTgt spid="40"/>
                                        </p:tgtEl>
                                      </p:cBhvr>
                                    </p:animEffect>
                                  </p:childTnLst>
                                </p:cTn>
                              </p:par>
                            </p:childTnLst>
                          </p:cTn>
                        </p:par>
                        <p:par>
                          <p:cTn id="100" fill="hold">
                            <p:stCondLst>
                              <p:cond delay="500"/>
                            </p:stCondLst>
                            <p:childTnLst>
                              <p:par>
                                <p:cTn id="101" presetID="10" presetClass="entr" presetSubtype="0" fill="hold" grpId="0" nodeType="afterEffect">
                                  <p:stCondLst>
                                    <p:cond delay="0"/>
                                  </p:stCondLst>
                                  <p:childTnLst>
                                    <p:set>
                                      <p:cBhvr>
                                        <p:cTn id="102" dur="1" fill="hold">
                                          <p:stCondLst>
                                            <p:cond delay="0"/>
                                          </p:stCondLst>
                                        </p:cTn>
                                        <p:tgtEl>
                                          <p:spTgt spid="12"/>
                                        </p:tgtEl>
                                        <p:attrNameLst>
                                          <p:attrName>style.visibility</p:attrName>
                                        </p:attrNameLst>
                                      </p:cBhvr>
                                      <p:to>
                                        <p:strVal val="visible"/>
                                      </p:to>
                                    </p:set>
                                    <p:animEffect transition="in" filter="fade">
                                      <p:cBhvr>
                                        <p:cTn id="103" dur="500"/>
                                        <p:tgtEl>
                                          <p:spTgt spid="12"/>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41"/>
                                        </p:tgtEl>
                                        <p:attrNameLst>
                                          <p:attrName>style.visibility</p:attrName>
                                        </p:attrNameLst>
                                      </p:cBhvr>
                                      <p:to>
                                        <p:strVal val="visible"/>
                                      </p:to>
                                    </p:set>
                                    <p:animEffect transition="in" filter="fade">
                                      <p:cBhvr>
                                        <p:cTn id="108" dur="500"/>
                                        <p:tgtEl>
                                          <p:spTgt spid="41"/>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1" fill="hold" nodeType="clickEffect">
                                  <p:stCondLst>
                                    <p:cond delay="0"/>
                                  </p:stCondLst>
                                  <p:childTnLst>
                                    <p:set>
                                      <p:cBhvr>
                                        <p:cTn id="112" dur="1" fill="hold">
                                          <p:stCondLst>
                                            <p:cond delay="0"/>
                                          </p:stCondLst>
                                        </p:cTn>
                                        <p:tgtEl>
                                          <p:spTgt spid="43"/>
                                        </p:tgtEl>
                                        <p:attrNameLst>
                                          <p:attrName>style.visibility</p:attrName>
                                        </p:attrNameLst>
                                      </p:cBhvr>
                                      <p:to>
                                        <p:strVal val="visible"/>
                                      </p:to>
                                    </p:set>
                                    <p:animEffect transition="in" filter="wipe(up)">
                                      <p:cBhvr>
                                        <p:cTn id="113" dur="500"/>
                                        <p:tgtEl>
                                          <p:spTgt spid="43"/>
                                        </p:tgtEl>
                                      </p:cBhvr>
                                    </p:animEffect>
                                  </p:childTnLst>
                                </p:cTn>
                              </p:par>
                              <p:par>
                                <p:cTn id="114" presetID="22" presetClass="entr" presetSubtype="1" fill="hold" nodeType="withEffect">
                                  <p:stCondLst>
                                    <p:cond delay="0"/>
                                  </p:stCondLst>
                                  <p:childTnLst>
                                    <p:set>
                                      <p:cBhvr>
                                        <p:cTn id="115" dur="1" fill="hold">
                                          <p:stCondLst>
                                            <p:cond delay="0"/>
                                          </p:stCondLst>
                                        </p:cTn>
                                        <p:tgtEl>
                                          <p:spTgt spid="51"/>
                                        </p:tgtEl>
                                        <p:attrNameLst>
                                          <p:attrName>style.visibility</p:attrName>
                                        </p:attrNameLst>
                                      </p:cBhvr>
                                      <p:to>
                                        <p:strVal val="visible"/>
                                      </p:to>
                                    </p:set>
                                    <p:animEffect transition="in" filter="wipe(up)">
                                      <p:cBhvr>
                                        <p:cTn id="116" dur="500"/>
                                        <p:tgtEl>
                                          <p:spTgt spid="51"/>
                                        </p:tgtEl>
                                      </p:cBhvr>
                                    </p:animEffect>
                                  </p:childTnLst>
                                </p:cTn>
                              </p:par>
                            </p:childTnLst>
                          </p:cTn>
                        </p:par>
                        <p:par>
                          <p:cTn id="117" fill="hold">
                            <p:stCondLst>
                              <p:cond delay="500"/>
                            </p:stCondLst>
                            <p:childTnLst>
                              <p:par>
                                <p:cTn id="118" presetID="10" presetClass="entr" presetSubtype="0" fill="hold" grpId="0" nodeType="afterEffect">
                                  <p:stCondLst>
                                    <p:cond delay="0"/>
                                  </p:stCondLst>
                                  <p:childTnLst>
                                    <p:set>
                                      <p:cBhvr>
                                        <p:cTn id="119" dur="1" fill="hold">
                                          <p:stCondLst>
                                            <p:cond delay="0"/>
                                          </p:stCondLst>
                                        </p:cTn>
                                        <p:tgtEl>
                                          <p:spTgt spid="13"/>
                                        </p:tgtEl>
                                        <p:attrNameLst>
                                          <p:attrName>style.visibility</p:attrName>
                                        </p:attrNameLst>
                                      </p:cBhvr>
                                      <p:to>
                                        <p:strVal val="visible"/>
                                      </p:to>
                                    </p:set>
                                    <p:animEffect transition="in" filter="fade">
                                      <p:cBhvr>
                                        <p:cTn id="120" dur="500"/>
                                        <p:tgtEl>
                                          <p:spTgt spid="13"/>
                                        </p:tgtEl>
                                      </p:cBhvr>
                                    </p:animEffec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grpId="0" nodeType="clickEffect">
                                  <p:stCondLst>
                                    <p:cond delay="0"/>
                                  </p:stCondLst>
                                  <p:childTnLst>
                                    <p:set>
                                      <p:cBhvr>
                                        <p:cTn id="124" dur="1" fill="hold">
                                          <p:stCondLst>
                                            <p:cond delay="0"/>
                                          </p:stCondLst>
                                        </p:cTn>
                                        <p:tgtEl>
                                          <p:spTgt spid="52"/>
                                        </p:tgtEl>
                                        <p:attrNameLst>
                                          <p:attrName>style.visibility</p:attrName>
                                        </p:attrNameLst>
                                      </p:cBhvr>
                                      <p:to>
                                        <p:strVal val="visible"/>
                                      </p:to>
                                    </p:set>
                                    <p:animEffect transition="in" filter="fade">
                                      <p:cBhvr>
                                        <p:cTn id="125" dur="500"/>
                                        <p:tgtEl>
                                          <p:spTgt spid="52"/>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1" fill="hold" nodeType="clickEffect">
                                  <p:stCondLst>
                                    <p:cond delay="0"/>
                                  </p:stCondLst>
                                  <p:childTnLst>
                                    <p:set>
                                      <p:cBhvr>
                                        <p:cTn id="129" dur="1" fill="hold">
                                          <p:stCondLst>
                                            <p:cond delay="0"/>
                                          </p:stCondLst>
                                        </p:cTn>
                                        <p:tgtEl>
                                          <p:spTgt spid="64"/>
                                        </p:tgtEl>
                                        <p:attrNameLst>
                                          <p:attrName>style.visibility</p:attrName>
                                        </p:attrNameLst>
                                      </p:cBhvr>
                                      <p:to>
                                        <p:strVal val="visible"/>
                                      </p:to>
                                    </p:set>
                                    <p:animEffect transition="in" filter="wipe(up)">
                                      <p:cBhvr>
                                        <p:cTn id="130" dur="500"/>
                                        <p:tgtEl>
                                          <p:spTgt spid="64"/>
                                        </p:tgtEl>
                                      </p:cBhvr>
                                    </p:animEffect>
                                  </p:childTnLst>
                                </p:cTn>
                              </p:par>
                              <p:par>
                                <p:cTn id="131" presetID="22" presetClass="entr" presetSubtype="1" fill="hold" nodeType="withEffect">
                                  <p:stCondLst>
                                    <p:cond delay="0"/>
                                  </p:stCondLst>
                                  <p:childTnLst>
                                    <p:set>
                                      <p:cBhvr>
                                        <p:cTn id="132" dur="1" fill="hold">
                                          <p:stCondLst>
                                            <p:cond delay="0"/>
                                          </p:stCondLst>
                                        </p:cTn>
                                        <p:tgtEl>
                                          <p:spTgt spid="66"/>
                                        </p:tgtEl>
                                        <p:attrNameLst>
                                          <p:attrName>style.visibility</p:attrName>
                                        </p:attrNameLst>
                                      </p:cBhvr>
                                      <p:to>
                                        <p:strVal val="visible"/>
                                      </p:to>
                                    </p:set>
                                    <p:animEffect transition="in" filter="wipe(up)">
                                      <p:cBhvr>
                                        <p:cTn id="133" dur="500"/>
                                        <p:tgtEl>
                                          <p:spTgt spid="66"/>
                                        </p:tgtEl>
                                      </p:cBhvr>
                                    </p:animEffect>
                                  </p:childTnLst>
                                </p:cTn>
                              </p:par>
                            </p:childTnLst>
                          </p:cTn>
                        </p:par>
                        <p:par>
                          <p:cTn id="134" fill="hold">
                            <p:stCondLst>
                              <p:cond delay="500"/>
                            </p:stCondLst>
                            <p:childTnLst>
                              <p:par>
                                <p:cTn id="135" presetID="10" presetClass="entr" presetSubtype="0" fill="hold" grpId="0" nodeType="afterEffect">
                                  <p:stCondLst>
                                    <p:cond delay="0"/>
                                  </p:stCondLst>
                                  <p:childTnLst>
                                    <p:set>
                                      <p:cBhvr>
                                        <p:cTn id="136" dur="1" fill="hold">
                                          <p:stCondLst>
                                            <p:cond delay="0"/>
                                          </p:stCondLst>
                                        </p:cTn>
                                        <p:tgtEl>
                                          <p:spTgt spid="14"/>
                                        </p:tgtEl>
                                        <p:attrNameLst>
                                          <p:attrName>style.visibility</p:attrName>
                                        </p:attrNameLst>
                                      </p:cBhvr>
                                      <p:to>
                                        <p:strVal val="visible"/>
                                      </p:to>
                                    </p:set>
                                    <p:animEffect transition="in" filter="fade">
                                      <p:cBhvr>
                                        <p:cTn id="137" dur="500"/>
                                        <p:tgtEl>
                                          <p:spTgt spid="14"/>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70"/>
                                        </p:tgtEl>
                                        <p:attrNameLst>
                                          <p:attrName>style.visibility</p:attrName>
                                        </p:attrNameLst>
                                      </p:cBhvr>
                                      <p:to>
                                        <p:strVal val="visible"/>
                                      </p:to>
                                    </p:set>
                                    <p:animEffect transition="in" filter="fade">
                                      <p:cBhvr>
                                        <p:cTn id="142" dur="500"/>
                                        <p:tgtEl>
                                          <p:spTgt spid="70"/>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1" fill="hold" nodeType="clickEffect">
                                  <p:stCondLst>
                                    <p:cond delay="0"/>
                                  </p:stCondLst>
                                  <p:childTnLst>
                                    <p:set>
                                      <p:cBhvr>
                                        <p:cTn id="146" dur="1" fill="hold">
                                          <p:stCondLst>
                                            <p:cond delay="0"/>
                                          </p:stCondLst>
                                        </p:cTn>
                                        <p:tgtEl>
                                          <p:spTgt spid="73"/>
                                        </p:tgtEl>
                                        <p:attrNameLst>
                                          <p:attrName>style.visibility</p:attrName>
                                        </p:attrNameLst>
                                      </p:cBhvr>
                                      <p:to>
                                        <p:strVal val="visible"/>
                                      </p:to>
                                    </p:set>
                                    <p:animEffect transition="in" filter="wipe(up)">
                                      <p:cBhvr>
                                        <p:cTn id="147" dur="500"/>
                                        <p:tgtEl>
                                          <p:spTgt spid="73"/>
                                        </p:tgtEl>
                                      </p:cBhvr>
                                    </p:animEffect>
                                  </p:childTnLst>
                                </p:cTn>
                              </p:par>
                              <p:par>
                                <p:cTn id="148" presetID="22" presetClass="entr" presetSubtype="1" fill="hold" nodeType="withEffect">
                                  <p:stCondLst>
                                    <p:cond delay="0"/>
                                  </p:stCondLst>
                                  <p:childTnLst>
                                    <p:set>
                                      <p:cBhvr>
                                        <p:cTn id="149" dur="1" fill="hold">
                                          <p:stCondLst>
                                            <p:cond delay="0"/>
                                          </p:stCondLst>
                                        </p:cTn>
                                        <p:tgtEl>
                                          <p:spTgt spid="75"/>
                                        </p:tgtEl>
                                        <p:attrNameLst>
                                          <p:attrName>style.visibility</p:attrName>
                                        </p:attrNameLst>
                                      </p:cBhvr>
                                      <p:to>
                                        <p:strVal val="visible"/>
                                      </p:to>
                                    </p:set>
                                    <p:animEffect transition="in" filter="wipe(up)">
                                      <p:cBhvr>
                                        <p:cTn id="150" dur="500"/>
                                        <p:tgtEl>
                                          <p:spTgt spid="75"/>
                                        </p:tgtEl>
                                      </p:cBhvr>
                                    </p:animEffect>
                                  </p:childTnLst>
                                </p:cTn>
                              </p:par>
                            </p:childTnLst>
                          </p:cTn>
                        </p:par>
                        <p:par>
                          <p:cTn id="151" fill="hold">
                            <p:stCondLst>
                              <p:cond delay="500"/>
                            </p:stCondLst>
                            <p:childTnLst>
                              <p:par>
                                <p:cTn id="152" presetID="10" presetClass="entr" presetSubtype="0" fill="hold" grpId="0" nodeType="afterEffect">
                                  <p:stCondLst>
                                    <p:cond delay="0"/>
                                  </p:stCondLst>
                                  <p:childTnLst>
                                    <p:set>
                                      <p:cBhvr>
                                        <p:cTn id="153" dur="1" fill="hold">
                                          <p:stCondLst>
                                            <p:cond delay="0"/>
                                          </p:stCondLst>
                                        </p:cTn>
                                        <p:tgtEl>
                                          <p:spTgt spid="15"/>
                                        </p:tgtEl>
                                        <p:attrNameLst>
                                          <p:attrName>style.visibility</p:attrName>
                                        </p:attrNameLst>
                                      </p:cBhvr>
                                      <p:to>
                                        <p:strVal val="visible"/>
                                      </p:to>
                                    </p:set>
                                    <p:animEffect transition="in" filter="fade">
                                      <p:cBhvr>
                                        <p:cTn id="154" dur="500"/>
                                        <p:tgtEl>
                                          <p:spTgt spid="15"/>
                                        </p:tgtEl>
                                      </p:cBhvr>
                                    </p:animEffect>
                                  </p:childTnLst>
                                </p:cTn>
                              </p:par>
                            </p:childTnLst>
                          </p:cTn>
                        </p:par>
                      </p:childTnLst>
                    </p:cTn>
                  </p:par>
                  <p:par>
                    <p:cTn id="155" fill="hold">
                      <p:stCondLst>
                        <p:cond delay="indefinite"/>
                      </p:stCondLst>
                      <p:childTnLst>
                        <p:par>
                          <p:cTn id="156" fill="hold">
                            <p:stCondLst>
                              <p:cond delay="0"/>
                            </p:stCondLst>
                            <p:childTnLst>
                              <p:par>
                                <p:cTn id="157" presetID="10" presetClass="entr" presetSubtype="0" fill="hold" grpId="0" nodeType="clickEffect">
                                  <p:stCondLst>
                                    <p:cond delay="0"/>
                                  </p:stCondLst>
                                  <p:childTnLst>
                                    <p:set>
                                      <p:cBhvr>
                                        <p:cTn id="158" dur="1" fill="hold">
                                          <p:stCondLst>
                                            <p:cond delay="0"/>
                                          </p:stCondLst>
                                        </p:cTn>
                                        <p:tgtEl>
                                          <p:spTgt spid="77"/>
                                        </p:tgtEl>
                                        <p:attrNameLst>
                                          <p:attrName>style.visibility</p:attrName>
                                        </p:attrNameLst>
                                      </p:cBhvr>
                                      <p:to>
                                        <p:strVal val="visible"/>
                                      </p:to>
                                    </p:set>
                                    <p:animEffect transition="in" filter="fade">
                                      <p:cBhvr>
                                        <p:cTn id="159" dur="500"/>
                                        <p:tgtEl>
                                          <p:spTgt spid="77"/>
                                        </p:tgtEl>
                                      </p:cBhvr>
                                    </p:animEffect>
                                  </p:childTnLst>
                                </p:cTn>
                              </p:par>
                            </p:childTnLst>
                          </p:cTn>
                        </p:par>
                      </p:childTnLst>
                    </p:cTn>
                  </p:par>
                  <p:par>
                    <p:cTn id="160" fill="hold">
                      <p:stCondLst>
                        <p:cond delay="indefinite"/>
                      </p:stCondLst>
                      <p:childTnLst>
                        <p:par>
                          <p:cTn id="161" fill="hold">
                            <p:stCondLst>
                              <p:cond delay="0"/>
                            </p:stCondLst>
                            <p:childTnLst>
                              <p:par>
                                <p:cTn id="162" presetID="22" presetClass="entr" presetSubtype="1" fill="hold" nodeType="clickEffect">
                                  <p:stCondLst>
                                    <p:cond delay="0"/>
                                  </p:stCondLst>
                                  <p:childTnLst>
                                    <p:set>
                                      <p:cBhvr>
                                        <p:cTn id="163" dur="1" fill="hold">
                                          <p:stCondLst>
                                            <p:cond delay="0"/>
                                          </p:stCondLst>
                                        </p:cTn>
                                        <p:tgtEl>
                                          <p:spTgt spid="113"/>
                                        </p:tgtEl>
                                        <p:attrNameLst>
                                          <p:attrName>style.visibility</p:attrName>
                                        </p:attrNameLst>
                                      </p:cBhvr>
                                      <p:to>
                                        <p:strVal val="visible"/>
                                      </p:to>
                                    </p:set>
                                    <p:animEffect transition="in" filter="wipe(up)">
                                      <p:cBhvr>
                                        <p:cTn id="164" dur="500"/>
                                        <p:tgtEl>
                                          <p:spTgt spid="113"/>
                                        </p:tgtEl>
                                      </p:cBhvr>
                                    </p:animEffect>
                                  </p:childTnLst>
                                </p:cTn>
                              </p:par>
                              <p:par>
                                <p:cTn id="165" presetID="22" presetClass="entr" presetSubtype="1" fill="hold" nodeType="withEffect">
                                  <p:stCondLst>
                                    <p:cond delay="0"/>
                                  </p:stCondLst>
                                  <p:childTnLst>
                                    <p:set>
                                      <p:cBhvr>
                                        <p:cTn id="166" dur="1" fill="hold">
                                          <p:stCondLst>
                                            <p:cond delay="0"/>
                                          </p:stCondLst>
                                        </p:cTn>
                                        <p:tgtEl>
                                          <p:spTgt spid="117"/>
                                        </p:tgtEl>
                                        <p:attrNameLst>
                                          <p:attrName>style.visibility</p:attrName>
                                        </p:attrNameLst>
                                      </p:cBhvr>
                                      <p:to>
                                        <p:strVal val="visible"/>
                                      </p:to>
                                    </p:set>
                                    <p:animEffect transition="in" filter="wipe(up)">
                                      <p:cBhvr>
                                        <p:cTn id="167" dur="500"/>
                                        <p:tgtEl>
                                          <p:spTgt spid="117"/>
                                        </p:tgtEl>
                                      </p:cBhvr>
                                    </p:animEffect>
                                  </p:childTnLst>
                                </p:cTn>
                              </p:par>
                            </p:childTnLst>
                          </p:cTn>
                        </p:par>
                        <p:par>
                          <p:cTn id="168" fill="hold">
                            <p:stCondLst>
                              <p:cond delay="500"/>
                            </p:stCondLst>
                            <p:childTnLst>
                              <p:par>
                                <p:cTn id="169" presetID="21" presetClass="entr" presetSubtype="1" fill="hold" grpId="0" nodeType="afterEffect">
                                  <p:stCondLst>
                                    <p:cond delay="0"/>
                                  </p:stCondLst>
                                  <p:childTnLst>
                                    <p:set>
                                      <p:cBhvr>
                                        <p:cTn id="170" dur="1" fill="hold">
                                          <p:stCondLst>
                                            <p:cond delay="0"/>
                                          </p:stCondLst>
                                        </p:cTn>
                                        <p:tgtEl>
                                          <p:spTgt spid="114"/>
                                        </p:tgtEl>
                                        <p:attrNameLst>
                                          <p:attrName>style.visibility</p:attrName>
                                        </p:attrNameLst>
                                      </p:cBhvr>
                                      <p:to>
                                        <p:strVal val="visible"/>
                                      </p:to>
                                    </p:set>
                                    <p:animEffect transition="in" filter="wheel(1)">
                                      <p:cBhvr>
                                        <p:cTn id="171" dur="1000"/>
                                        <p:tgtEl>
                                          <p:spTgt spid="114"/>
                                        </p:tgtEl>
                                      </p:cBhvr>
                                    </p:animEffect>
                                  </p:childTnLst>
                                </p:cTn>
                              </p:par>
                            </p:childTnLst>
                          </p:cTn>
                        </p:par>
                        <p:par>
                          <p:cTn id="172" fill="hold">
                            <p:stCondLst>
                              <p:cond delay="1500"/>
                            </p:stCondLst>
                            <p:childTnLst>
                              <p:par>
                                <p:cTn id="173" presetID="14" presetClass="exit" presetSubtype="10" fill="hold" nodeType="afterEffect">
                                  <p:stCondLst>
                                    <p:cond delay="0"/>
                                  </p:stCondLst>
                                  <p:childTnLst>
                                    <p:animEffect transition="out" filter="randombar(horizontal)">
                                      <p:cBhvr>
                                        <p:cTn id="174" dur="500"/>
                                        <p:tgtEl>
                                          <p:spTgt spid="45"/>
                                        </p:tgtEl>
                                      </p:cBhvr>
                                    </p:animEffect>
                                    <p:set>
                                      <p:cBhvr>
                                        <p:cTn id="175" dur="1" fill="hold">
                                          <p:stCondLst>
                                            <p:cond delay="499"/>
                                          </p:stCondLst>
                                        </p:cTn>
                                        <p:tgtEl>
                                          <p:spTgt spid="45"/>
                                        </p:tgtEl>
                                        <p:attrNameLst>
                                          <p:attrName>style.visibility</p:attrName>
                                        </p:attrNameLst>
                                      </p:cBhvr>
                                      <p:to>
                                        <p:strVal val="hidden"/>
                                      </p:to>
                                    </p:set>
                                  </p:childTnLst>
                                </p:cTn>
                              </p:par>
                            </p:childTnLst>
                          </p:cTn>
                        </p:par>
                        <p:par>
                          <p:cTn id="176" fill="hold">
                            <p:stCondLst>
                              <p:cond delay="2000"/>
                            </p:stCondLst>
                            <p:childTnLst>
                              <p:par>
                                <p:cTn id="177" presetID="10" presetClass="entr" presetSubtype="0" fill="hold" grpId="0" nodeType="afterEffect">
                                  <p:stCondLst>
                                    <p:cond delay="0"/>
                                  </p:stCondLst>
                                  <p:childTnLst>
                                    <p:set>
                                      <p:cBhvr>
                                        <p:cTn id="178" dur="1" fill="hold">
                                          <p:stCondLst>
                                            <p:cond delay="0"/>
                                          </p:stCondLst>
                                        </p:cTn>
                                        <p:tgtEl>
                                          <p:spTgt spid="3"/>
                                        </p:tgtEl>
                                        <p:attrNameLst>
                                          <p:attrName>style.visibility</p:attrName>
                                        </p:attrNameLst>
                                      </p:cBhvr>
                                      <p:to>
                                        <p:strVal val="visible"/>
                                      </p:to>
                                    </p:set>
                                    <p:animEffect transition="in" filter="fade">
                                      <p:cBhvr>
                                        <p:cTn id="179" dur="500"/>
                                        <p:tgtEl>
                                          <p:spTgt spid="3"/>
                                        </p:tgtEl>
                                      </p:cBhvr>
                                    </p:animEffect>
                                  </p:childTnLst>
                                </p:cTn>
                              </p:par>
                            </p:childTnLst>
                          </p:cTn>
                        </p:par>
                        <p:par>
                          <p:cTn id="180" fill="hold">
                            <p:stCondLst>
                              <p:cond delay="2500"/>
                            </p:stCondLst>
                            <p:childTnLst>
                              <p:par>
                                <p:cTn id="181" presetID="21" presetClass="entr" presetSubtype="1" fill="hold" grpId="0" nodeType="afterEffect">
                                  <p:stCondLst>
                                    <p:cond delay="0"/>
                                  </p:stCondLst>
                                  <p:childTnLst>
                                    <p:set>
                                      <p:cBhvr>
                                        <p:cTn id="182" dur="1" fill="hold">
                                          <p:stCondLst>
                                            <p:cond delay="0"/>
                                          </p:stCondLst>
                                        </p:cTn>
                                        <p:tgtEl>
                                          <p:spTgt spid="8"/>
                                        </p:tgtEl>
                                        <p:attrNameLst>
                                          <p:attrName>style.visibility</p:attrName>
                                        </p:attrNameLst>
                                      </p:cBhvr>
                                      <p:to>
                                        <p:strVal val="visible"/>
                                      </p:to>
                                    </p:set>
                                    <p:animEffect transition="in" filter="wheel(1)">
                                      <p:cBhvr>
                                        <p:cTn id="183"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0" grpId="0"/>
      <p:bldP spid="11" grpId="0"/>
      <p:bldP spid="12" grpId="0"/>
      <p:bldP spid="13" grpId="0"/>
      <p:bldP spid="14" grpId="0"/>
      <p:bldP spid="15" grpId="0"/>
      <p:bldP spid="24" grpId="0"/>
      <p:bldP spid="36" grpId="0"/>
      <p:bldP spid="41" grpId="0"/>
      <p:bldP spid="52" grpId="0"/>
      <p:bldP spid="70" grpId="0"/>
      <p:bldP spid="77" grpId="0"/>
      <p:bldP spid="114" grpId="0" animBg="1"/>
      <p:bldP spid="131" grpId="0"/>
      <p:bldP spid="3" grpId="0"/>
      <p:bldP spid="8" grpId="0" animBg="1"/>
      <p:bldP spid="7" grpId="0"/>
      <p:bldP spid="7" grpId="1"/>
      <p:bldP spid="42" grpId="0"/>
      <p:bldP spid="42" grpId="1"/>
      <p:bldP spid="44" grpId="0"/>
      <p:bldP spid="44"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Resolution by Refutation – Example </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John likes all kinds of food.</a:t>
            </a:r>
          </a:p>
          <a:p>
            <a:pPr marL="457200" indent="-457200">
              <a:buFont typeface="+mj-lt"/>
              <a:buAutoNum type="arabicPeriod"/>
            </a:pPr>
            <a:r>
              <a:rPr lang="en-US" dirty="0"/>
              <a:t>Apples are food.</a:t>
            </a:r>
          </a:p>
          <a:p>
            <a:pPr marL="457200" indent="-457200">
              <a:buFont typeface="+mj-lt"/>
              <a:buAutoNum type="arabicPeriod"/>
            </a:pPr>
            <a:r>
              <a:rPr lang="en-US" dirty="0"/>
              <a:t>Chicken is food.</a:t>
            </a:r>
          </a:p>
          <a:p>
            <a:pPr marL="457200" indent="-457200">
              <a:buFont typeface="+mj-lt"/>
              <a:buAutoNum type="arabicPeriod"/>
            </a:pPr>
            <a:r>
              <a:rPr lang="en-US" dirty="0"/>
              <a:t>Anything anyone eats and isn’t killed by is food.</a:t>
            </a:r>
          </a:p>
          <a:p>
            <a:pPr marL="457200" indent="-457200">
              <a:buFont typeface="+mj-lt"/>
              <a:buAutoNum type="arabicPeriod"/>
            </a:pPr>
            <a:r>
              <a:rPr lang="en-US" dirty="0"/>
              <a:t>Bill eats peanuts and is still alive.</a:t>
            </a:r>
          </a:p>
          <a:p>
            <a:pPr marL="457200" indent="-457200">
              <a:buFont typeface="+mj-lt"/>
              <a:buAutoNum type="arabicPeriod"/>
            </a:pPr>
            <a:r>
              <a:rPr lang="en-US" dirty="0"/>
              <a:t>John eats everything Bill eats.</a:t>
            </a:r>
          </a:p>
          <a:p>
            <a:endParaRPr lang="en-US" dirty="0"/>
          </a:p>
        </p:txBody>
      </p:sp>
    </p:spTree>
    <p:extLst>
      <p:ext uri="{BB962C8B-B14F-4D97-AF65-F5344CB8AC3E}">
        <p14:creationId xmlns:p14="http://schemas.microsoft.com/office/powerpoint/2010/main" val="2813707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Resolution by Refutation – Example </a:t>
            </a:r>
          </a:p>
        </p:txBody>
      </p:sp>
      <p:sp>
        <p:nvSpPr>
          <p:cNvPr id="3" name="Content Placeholder 2"/>
          <p:cNvSpPr>
            <a:spLocks noGrp="1"/>
          </p:cNvSpPr>
          <p:nvPr>
            <p:ph idx="1"/>
          </p:nvPr>
        </p:nvSpPr>
        <p:spPr/>
        <p:txBody>
          <a:bodyPr/>
          <a:lstStyle/>
          <a:p>
            <a:pPr marL="0" indent="0">
              <a:buNone/>
            </a:pPr>
            <a:r>
              <a:rPr lang="en-US" dirty="0" smtClean="0">
                <a:solidFill>
                  <a:srgbClr val="0070C0"/>
                </a:solidFill>
              </a:rPr>
              <a:t>Step 1 : Translate </a:t>
            </a:r>
            <a:r>
              <a:rPr lang="en-US" dirty="0">
                <a:solidFill>
                  <a:srgbClr val="0070C0"/>
                </a:solidFill>
              </a:rPr>
              <a:t>these sentences into formulas in FOPL</a:t>
            </a:r>
          </a:p>
          <a:p>
            <a:pPr marL="457200" indent="-457200">
              <a:buFont typeface="+mj-lt"/>
              <a:buAutoNum type="arabicPeriod"/>
            </a:pPr>
            <a:r>
              <a:rPr lang="en-US" dirty="0"/>
              <a:t>John likes all kinds of food.</a:t>
            </a:r>
            <a:endParaRPr lang="en-US" dirty="0">
              <a:solidFill>
                <a:srgbClr val="0000FF"/>
              </a:solidFill>
            </a:endParaRPr>
          </a:p>
          <a:p>
            <a:pPr marL="544512" lvl="1" indent="0">
              <a:buNone/>
            </a:pPr>
            <a:r>
              <a:rPr lang="en-US" dirty="0">
                <a:solidFill>
                  <a:srgbClr val="CC3399"/>
                </a:solidFill>
              </a:rPr>
              <a:t>∀x Food(x) → Likes(John, x)</a:t>
            </a:r>
          </a:p>
          <a:p>
            <a:pPr marL="457200" indent="-457200">
              <a:buFont typeface="+mj-lt"/>
              <a:buAutoNum type="arabicPeriod"/>
            </a:pPr>
            <a:r>
              <a:rPr lang="en-US" dirty="0"/>
              <a:t>Apples are food.</a:t>
            </a:r>
            <a:endParaRPr lang="en-US" dirty="0">
              <a:solidFill>
                <a:srgbClr val="0000FF"/>
              </a:solidFill>
            </a:endParaRPr>
          </a:p>
          <a:p>
            <a:pPr marL="544512" lvl="1" indent="0">
              <a:buNone/>
            </a:pPr>
            <a:r>
              <a:rPr lang="en-US" dirty="0">
                <a:solidFill>
                  <a:srgbClr val="CC3399"/>
                </a:solidFill>
              </a:rPr>
              <a:t>Food(Apples) </a:t>
            </a:r>
          </a:p>
          <a:p>
            <a:pPr marL="457200" indent="-457200">
              <a:buFont typeface="+mj-lt"/>
              <a:buAutoNum type="arabicPeriod"/>
            </a:pPr>
            <a:r>
              <a:rPr lang="en-US" dirty="0"/>
              <a:t>Chicken is food.</a:t>
            </a:r>
          </a:p>
          <a:p>
            <a:pPr marL="544512" lvl="1" indent="0">
              <a:buNone/>
            </a:pPr>
            <a:r>
              <a:rPr lang="en-US" dirty="0">
                <a:solidFill>
                  <a:srgbClr val="CC3399"/>
                </a:solidFill>
              </a:rPr>
              <a:t>Food(Chicken)</a:t>
            </a:r>
          </a:p>
          <a:p>
            <a:pPr marL="457200" indent="-457200">
              <a:buFont typeface="+mj-lt"/>
              <a:buAutoNum type="arabicPeriod"/>
            </a:pPr>
            <a:r>
              <a:rPr lang="en-US" dirty="0"/>
              <a:t>Anything anyone eats and isn’t killed by is food.</a:t>
            </a:r>
          </a:p>
          <a:p>
            <a:pPr marL="544512" lvl="1" indent="0">
              <a:buNone/>
            </a:pPr>
            <a:r>
              <a:rPr lang="en-US" dirty="0">
                <a:solidFill>
                  <a:srgbClr val="CC3399"/>
                </a:solidFill>
              </a:rPr>
              <a:t>∀</a:t>
            </a:r>
            <a:r>
              <a:rPr lang="en-US" dirty="0" smtClean="0">
                <a:solidFill>
                  <a:srgbClr val="CC3399"/>
                </a:solidFill>
              </a:rPr>
              <a:t>x ∃y : </a:t>
            </a:r>
            <a:r>
              <a:rPr lang="en-US" dirty="0">
                <a:solidFill>
                  <a:srgbClr val="CC3399"/>
                </a:solidFill>
              </a:rPr>
              <a:t>Eats(y, x) ∧ ¬</a:t>
            </a:r>
            <a:r>
              <a:rPr lang="en-US" dirty="0" err="1">
                <a:solidFill>
                  <a:srgbClr val="CC3399"/>
                </a:solidFill>
              </a:rPr>
              <a:t>KilledBy</a:t>
            </a:r>
            <a:r>
              <a:rPr lang="en-US" dirty="0">
                <a:solidFill>
                  <a:srgbClr val="CC3399"/>
                </a:solidFill>
              </a:rPr>
              <a:t>(y, x) → Food(x) </a:t>
            </a:r>
          </a:p>
          <a:p>
            <a:pPr marL="457200" indent="-457200">
              <a:buFont typeface="+mj-lt"/>
              <a:buAutoNum type="arabicPeriod"/>
            </a:pPr>
            <a:r>
              <a:rPr lang="en-US" dirty="0"/>
              <a:t>Bill eats peanuts and is still alive.</a:t>
            </a:r>
          </a:p>
          <a:p>
            <a:pPr marL="544512" lvl="1" indent="0">
              <a:buNone/>
            </a:pPr>
            <a:r>
              <a:rPr lang="en-US" dirty="0">
                <a:solidFill>
                  <a:srgbClr val="CC3399"/>
                </a:solidFill>
              </a:rPr>
              <a:t>Eats(Bill, </a:t>
            </a:r>
            <a:r>
              <a:rPr lang="en-US" dirty="0" smtClean="0">
                <a:solidFill>
                  <a:srgbClr val="CC3399"/>
                </a:solidFill>
              </a:rPr>
              <a:t>Peanuts</a:t>
            </a:r>
            <a:r>
              <a:rPr lang="en-US" dirty="0">
                <a:solidFill>
                  <a:srgbClr val="CC3399"/>
                </a:solidFill>
              </a:rPr>
              <a:t>) ∧ ¬</a:t>
            </a:r>
            <a:r>
              <a:rPr lang="en-US" dirty="0" err="1">
                <a:solidFill>
                  <a:srgbClr val="CC3399"/>
                </a:solidFill>
              </a:rPr>
              <a:t>KilledBy</a:t>
            </a:r>
            <a:r>
              <a:rPr lang="en-US" dirty="0">
                <a:solidFill>
                  <a:srgbClr val="CC3399"/>
                </a:solidFill>
              </a:rPr>
              <a:t>(Bill, </a:t>
            </a:r>
            <a:r>
              <a:rPr lang="en-US" dirty="0" smtClean="0">
                <a:solidFill>
                  <a:srgbClr val="CC3399"/>
                </a:solidFill>
              </a:rPr>
              <a:t>Peanuts</a:t>
            </a:r>
            <a:r>
              <a:rPr lang="en-US" dirty="0">
                <a:solidFill>
                  <a:srgbClr val="CC3399"/>
                </a:solidFill>
              </a:rPr>
              <a:t>) </a:t>
            </a:r>
          </a:p>
          <a:p>
            <a:pPr marL="457200" indent="-457200">
              <a:buFont typeface="+mj-lt"/>
              <a:buAutoNum type="arabicPeriod"/>
            </a:pPr>
            <a:r>
              <a:rPr lang="en-US" dirty="0"/>
              <a:t>John eats everything Bill eats.</a:t>
            </a:r>
          </a:p>
          <a:p>
            <a:pPr marL="544512" lvl="1" indent="0">
              <a:buNone/>
            </a:pPr>
            <a:r>
              <a:rPr lang="en-US" dirty="0">
                <a:solidFill>
                  <a:srgbClr val="CC3399"/>
                </a:solidFill>
              </a:rPr>
              <a:t>∀</a:t>
            </a:r>
            <a:r>
              <a:rPr lang="en-US" dirty="0" smtClean="0">
                <a:solidFill>
                  <a:srgbClr val="CC3399"/>
                </a:solidFill>
              </a:rPr>
              <a:t>x : </a:t>
            </a:r>
            <a:r>
              <a:rPr lang="en-US" dirty="0">
                <a:solidFill>
                  <a:srgbClr val="CC3399"/>
                </a:solidFill>
              </a:rPr>
              <a:t>Eats(Bill, x) → Eats(John, x)</a:t>
            </a:r>
          </a:p>
          <a:p>
            <a:endParaRPr lang="en-US" dirty="0"/>
          </a:p>
        </p:txBody>
      </p:sp>
    </p:spTree>
    <p:extLst>
      <p:ext uri="{BB962C8B-B14F-4D97-AF65-F5344CB8AC3E}">
        <p14:creationId xmlns:p14="http://schemas.microsoft.com/office/powerpoint/2010/main" val="1578718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Axioms in clause form </a:t>
            </a:r>
          </a:p>
        </p:txBody>
      </p:sp>
      <p:sp>
        <p:nvSpPr>
          <p:cNvPr id="3" name="Content Placeholder 2"/>
          <p:cNvSpPr>
            <a:spLocks noGrp="1"/>
          </p:cNvSpPr>
          <p:nvPr>
            <p:ph idx="1"/>
          </p:nvPr>
        </p:nvSpPr>
        <p:spPr/>
        <p:txBody>
          <a:bodyPr/>
          <a:lstStyle/>
          <a:p>
            <a:pPr marL="0" indent="0">
              <a:buNone/>
            </a:pPr>
            <a:r>
              <a:rPr lang="en-US" dirty="0" smtClean="0">
                <a:solidFill>
                  <a:srgbClr val="0070C0"/>
                </a:solidFill>
              </a:rPr>
              <a:t>Step 2 : Convert </a:t>
            </a:r>
            <a:r>
              <a:rPr lang="en-US" dirty="0">
                <a:solidFill>
                  <a:srgbClr val="0070C0"/>
                </a:solidFill>
              </a:rPr>
              <a:t>the formulas of </a:t>
            </a:r>
            <a:r>
              <a:rPr lang="en-US" dirty="0" smtClean="0">
                <a:solidFill>
                  <a:srgbClr val="0070C0"/>
                </a:solidFill>
              </a:rPr>
              <a:t>step 1 </a:t>
            </a:r>
            <a:r>
              <a:rPr lang="en-US" dirty="0">
                <a:solidFill>
                  <a:srgbClr val="0070C0"/>
                </a:solidFill>
              </a:rPr>
              <a:t>into clause form.</a:t>
            </a:r>
          </a:p>
          <a:p>
            <a:endParaRPr lang="en-US" dirty="0">
              <a:solidFill>
                <a:srgbClr val="CC3399"/>
              </a:solidFill>
            </a:endParaRPr>
          </a:p>
        </p:txBody>
      </p:sp>
      <p:sp>
        <p:nvSpPr>
          <p:cNvPr id="4" name="Content Placeholder 2"/>
          <p:cNvSpPr txBox="1">
            <a:spLocks/>
          </p:cNvSpPr>
          <p:nvPr/>
        </p:nvSpPr>
        <p:spPr>
          <a:xfrm>
            <a:off x="255872" y="1413162"/>
            <a:ext cx="5521475" cy="3990112"/>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rgbClr val="AD1457"/>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rgbClr val="AD1457"/>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rgbClr val="AD1457"/>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l">
              <a:spcBef>
                <a:spcPct val="0"/>
              </a:spcBef>
              <a:spcAft>
                <a:spcPct val="50000"/>
              </a:spcAft>
              <a:buClr>
                <a:schemeClr val="tx1"/>
              </a:buClr>
              <a:buFont typeface="+mj-lt"/>
              <a:buAutoNum type="arabicPeriod"/>
            </a:pPr>
            <a:r>
              <a:rPr lang="en-GB" altLang="en-US" dirty="0"/>
              <a:t>∀x Food(x) → Likes(John, x)</a:t>
            </a:r>
          </a:p>
          <a:p>
            <a:pPr marL="533400" indent="-533400" algn="l">
              <a:spcBef>
                <a:spcPct val="0"/>
              </a:spcBef>
              <a:spcAft>
                <a:spcPct val="50000"/>
              </a:spcAft>
              <a:buClr>
                <a:schemeClr val="tx1"/>
              </a:buClr>
              <a:buFont typeface="Wingdings 3" panose="05040102010807070707" pitchFamily="18" charset="2"/>
              <a:buAutoNum type="arabicPeriod" startAt="2"/>
            </a:pPr>
            <a:r>
              <a:rPr lang="en-GB" altLang="en-US" dirty="0"/>
              <a:t>Food(Apples) </a:t>
            </a:r>
          </a:p>
          <a:p>
            <a:pPr marL="533400" indent="-533400" algn="l">
              <a:spcBef>
                <a:spcPct val="0"/>
              </a:spcBef>
              <a:spcAft>
                <a:spcPct val="50000"/>
              </a:spcAft>
              <a:buClr>
                <a:schemeClr val="tx1"/>
              </a:buClr>
              <a:buFont typeface="Wingdings 3" panose="05040102010807070707" pitchFamily="18" charset="2"/>
              <a:buAutoNum type="arabicPeriod" startAt="2"/>
            </a:pPr>
            <a:r>
              <a:rPr lang="en-GB" altLang="en-US" dirty="0">
                <a:sym typeface="Symbol" panose="05050102010706020507" pitchFamily="18" charset="2"/>
              </a:rPr>
              <a:t>Food(Chicken)</a:t>
            </a:r>
          </a:p>
          <a:p>
            <a:pPr marL="533400" indent="-533400" algn="l">
              <a:spcBef>
                <a:spcPct val="0"/>
              </a:spcBef>
              <a:spcAft>
                <a:spcPct val="50000"/>
              </a:spcAft>
              <a:buClr>
                <a:schemeClr val="tx1"/>
              </a:buClr>
              <a:buFont typeface="Wingdings 3" panose="05040102010807070707" pitchFamily="18" charset="2"/>
              <a:buAutoNum type="arabicPeriod" startAt="2"/>
            </a:pPr>
            <a:r>
              <a:rPr lang="en-US" altLang="en-US" dirty="0" smtClean="0">
                <a:sym typeface="Symbol" panose="05050102010706020507" pitchFamily="18" charset="2"/>
              </a:rPr>
              <a:t>∀</a:t>
            </a:r>
            <a:r>
              <a:rPr lang="en-US" altLang="en-US" dirty="0">
                <a:sym typeface="Symbol" panose="05050102010706020507" pitchFamily="18" charset="2"/>
              </a:rPr>
              <a:t>x ∃y : Eats(y, x) ∧ ¬</a:t>
            </a:r>
            <a:r>
              <a:rPr lang="en-US" altLang="en-US" dirty="0" err="1">
                <a:sym typeface="Symbol" panose="05050102010706020507" pitchFamily="18" charset="2"/>
              </a:rPr>
              <a:t>KilledBy</a:t>
            </a:r>
            <a:r>
              <a:rPr lang="en-US" altLang="en-US" dirty="0">
                <a:sym typeface="Symbol" panose="05050102010706020507" pitchFamily="18" charset="2"/>
              </a:rPr>
              <a:t>(y, x) → Food(x) </a:t>
            </a:r>
          </a:p>
          <a:p>
            <a:pPr marL="533400" indent="-533400" algn="l">
              <a:spcBef>
                <a:spcPct val="0"/>
              </a:spcBef>
              <a:spcAft>
                <a:spcPct val="50000"/>
              </a:spcAft>
              <a:buClr>
                <a:schemeClr val="tx1"/>
              </a:buClr>
              <a:buFontTx/>
              <a:buAutoNum type="arabicPeriod" startAt="6"/>
            </a:pPr>
            <a:r>
              <a:rPr lang="en-GB" altLang="en-US" dirty="0">
                <a:sym typeface="Symbol" panose="05050102010706020507" pitchFamily="18" charset="2"/>
              </a:rPr>
              <a:t>Eats(Bill, Peanuts) ∧ ¬</a:t>
            </a:r>
            <a:r>
              <a:rPr lang="en-GB" altLang="en-US" dirty="0" err="1">
                <a:sym typeface="Symbol" panose="05050102010706020507" pitchFamily="18" charset="2"/>
              </a:rPr>
              <a:t>KilledBy</a:t>
            </a:r>
            <a:r>
              <a:rPr lang="en-GB" altLang="en-US" dirty="0">
                <a:sym typeface="Symbol" panose="05050102010706020507" pitchFamily="18" charset="2"/>
              </a:rPr>
              <a:t>(Bill, Peanuts) </a:t>
            </a:r>
          </a:p>
          <a:p>
            <a:pPr marL="533400" indent="-533400" algn="l">
              <a:spcBef>
                <a:spcPct val="0"/>
              </a:spcBef>
              <a:spcAft>
                <a:spcPct val="50000"/>
              </a:spcAft>
              <a:buClr>
                <a:schemeClr val="tx1"/>
              </a:buClr>
              <a:buFontTx/>
              <a:buAutoNum type="arabicPeriod" startAt="6"/>
            </a:pPr>
            <a:r>
              <a:rPr lang="en-US" altLang="en-US" dirty="0">
                <a:sym typeface="Symbol" panose="05050102010706020507" pitchFamily="18" charset="2"/>
              </a:rPr>
              <a:t>∀x : Eats(Bill, x) → Eats(John, x</a:t>
            </a:r>
            <a:r>
              <a:rPr lang="en-US" altLang="en-US" dirty="0" smtClean="0">
                <a:sym typeface="Symbol" panose="05050102010706020507" pitchFamily="18" charset="2"/>
              </a:rPr>
              <a:t>)</a:t>
            </a:r>
            <a:endParaRPr lang="en-US" altLang="en-US" dirty="0">
              <a:sym typeface="Symbol" panose="05050102010706020507" pitchFamily="18" charset="2"/>
            </a:endParaRPr>
          </a:p>
        </p:txBody>
      </p:sp>
      <p:sp>
        <p:nvSpPr>
          <p:cNvPr id="5" name="Content Placeholder 2"/>
          <p:cNvSpPr txBox="1">
            <a:spLocks/>
          </p:cNvSpPr>
          <p:nvPr/>
        </p:nvSpPr>
        <p:spPr>
          <a:xfrm>
            <a:off x="6334041" y="1413161"/>
            <a:ext cx="5397297" cy="3990113"/>
          </a:xfrm>
          <a:prstGeom prst="rect">
            <a:avLst/>
          </a:prstGeom>
          <a:solidFill>
            <a:srgbClr val="FEF4FD"/>
          </a:solidFill>
        </p:spPr>
        <p:txBody>
          <a:bodyPr vert="horz" lIns="91440" tIns="45720" rIns="91440" bIns="45720" rtlCol="0">
            <a:noAutofit/>
          </a:bodyPr>
          <a:lstStyle>
            <a:defPPr>
              <a:defRPr lang="en-US"/>
            </a:defPPr>
            <a:lvl1pPr marL="457200" indent="-457200">
              <a:lnSpc>
                <a:spcPct val="90000"/>
              </a:lnSpc>
              <a:spcBef>
                <a:spcPct val="0"/>
              </a:spcBef>
              <a:spcAft>
                <a:spcPct val="50000"/>
              </a:spcAft>
              <a:buClr>
                <a:schemeClr val="tx1"/>
              </a:buClr>
              <a:buFont typeface="+mj-lt"/>
              <a:buAutoNum type="arabicPeriod"/>
              <a:defRPr sz="2400"/>
            </a:lvl1pPr>
            <a:lvl2pPr marL="809625" indent="-352425" algn="just">
              <a:lnSpc>
                <a:spcPct val="90000"/>
              </a:lnSpc>
              <a:spcBef>
                <a:spcPts val="500"/>
              </a:spcBef>
              <a:buClr>
                <a:srgbClr val="AD1457"/>
              </a:buClr>
              <a:buFont typeface="Wingdings 3" panose="05040102010807070707" pitchFamily="18" charset="2"/>
              <a:buChar char=""/>
              <a:defRPr sz="2000"/>
            </a:lvl2pPr>
            <a:lvl3pPr marL="1143000" indent="-228600" algn="just">
              <a:lnSpc>
                <a:spcPct val="90000"/>
              </a:lnSpc>
              <a:spcBef>
                <a:spcPts val="500"/>
              </a:spcBef>
              <a:buClr>
                <a:srgbClr val="AD1457"/>
              </a:buClr>
              <a:buFont typeface="Wingdings" panose="05000000000000000000" pitchFamily="2" charset="2"/>
              <a:buChar char="§"/>
            </a:lvl3pPr>
            <a:lvl4pPr marL="1600200" indent="-228600" algn="just">
              <a:lnSpc>
                <a:spcPct val="90000"/>
              </a:lnSpc>
              <a:spcBef>
                <a:spcPts val="500"/>
              </a:spcBef>
              <a:buClr>
                <a:schemeClr val="accent6"/>
              </a:buClr>
              <a:buFont typeface="Arial" panose="020B0604020202020204" pitchFamily="34" charset="0"/>
              <a:buChar char="•"/>
              <a:defRPr sz="1600"/>
            </a:lvl4pPr>
            <a:lvl5pPr marL="2057400" indent="-228600" algn="just">
              <a:lnSpc>
                <a:spcPct val="90000"/>
              </a:lnSpc>
              <a:spcBef>
                <a:spcPts val="500"/>
              </a:spcBef>
              <a:buClr>
                <a:schemeClr val="accent6"/>
              </a:buClr>
              <a:buFont typeface="Arial" panose="020B0604020202020204" pitchFamily="34" charset="0"/>
              <a:buChar char="•"/>
              <a:defRPr sz="160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solidFill>
                  <a:srgbClr val="CC3399"/>
                </a:solidFill>
              </a:rPr>
              <a:t>¬Food(x) ∨ Likes(John, x) </a:t>
            </a:r>
          </a:p>
          <a:p>
            <a:r>
              <a:rPr lang="en-US" dirty="0">
                <a:solidFill>
                  <a:srgbClr val="CC3399"/>
                </a:solidFill>
              </a:rPr>
              <a:t>Food(Apples) </a:t>
            </a:r>
          </a:p>
          <a:p>
            <a:r>
              <a:rPr lang="en-US" dirty="0">
                <a:solidFill>
                  <a:srgbClr val="CC3399"/>
                </a:solidFill>
              </a:rPr>
              <a:t>Food(Chicken) </a:t>
            </a:r>
          </a:p>
          <a:p>
            <a:r>
              <a:rPr lang="en-US" dirty="0">
                <a:solidFill>
                  <a:srgbClr val="CC3399"/>
                </a:solidFill>
              </a:rPr>
              <a:t>¬Eats(y, x) ∨ </a:t>
            </a:r>
            <a:r>
              <a:rPr lang="en-US" dirty="0" err="1">
                <a:solidFill>
                  <a:srgbClr val="CC3399"/>
                </a:solidFill>
              </a:rPr>
              <a:t>KilledBy</a:t>
            </a:r>
            <a:r>
              <a:rPr lang="en-US" dirty="0">
                <a:solidFill>
                  <a:srgbClr val="CC3399"/>
                </a:solidFill>
              </a:rPr>
              <a:t>(y, x) ∨ Food(x) </a:t>
            </a:r>
          </a:p>
          <a:p>
            <a:r>
              <a:rPr lang="en-US" dirty="0">
                <a:solidFill>
                  <a:srgbClr val="CC3399"/>
                </a:solidFill>
              </a:rPr>
              <a:t>Eats(Bill, Peanuts) </a:t>
            </a:r>
          </a:p>
          <a:p>
            <a:r>
              <a:rPr lang="en-US" dirty="0">
                <a:solidFill>
                  <a:srgbClr val="CC3399"/>
                </a:solidFill>
              </a:rPr>
              <a:t>¬</a:t>
            </a:r>
            <a:r>
              <a:rPr lang="en-US" dirty="0" err="1">
                <a:solidFill>
                  <a:srgbClr val="CC3399"/>
                </a:solidFill>
              </a:rPr>
              <a:t>KilledBy</a:t>
            </a:r>
            <a:r>
              <a:rPr lang="en-US" dirty="0">
                <a:solidFill>
                  <a:srgbClr val="CC3399"/>
                </a:solidFill>
              </a:rPr>
              <a:t>(Bill, Peanuts) </a:t>
            </a:r>
          </a:p>
          <a:p>
            <a:r>
              <a:rPr lang="en-US" dirty="0">
                <a:solidFill>
                  <a:srgbClr val="CC3399"/>
                </a:solidFill>
              </a:rPr>
              <a:t>¬Eats(Bill, x) ∨ Eats(John, x)</a:t>
            </a:r>
          </a:p>
        </p:txBody>
      </p:sp>
      <p:sp>
        <p:nvSpPr>
          <p:cNvPr id="6" name="Rectangle 5"/>
          <p:cNvSpPr/>
          <p:nvPr/>
        </p:nvSpPr>
        <p:spPr>
          <a:xfrm>
            <a:off x="2909455" y="5992344"/>
            <a:ext cx="5922818" cy="461665"/>
          </a:xfrm>
          <a:prstGeom prst="rect">
            <a:avLst/>
          </a:prstGeom>
          <a:solidFill>
            <a:schemeClr val="accent5">
              <a:lumMod val="20000"/>
              <a:lumOff val="80000"/>
            </a:schemeClr>
          </a:solidFill>
        </p:spPr>
        <p:txBody>
          <a:bodyPr wrap="square">
            <a:spAutoFit/>
          </a:bodyPr>
          <a:lstStyle/>
          <a:p>
            <a:pPr marL="533400" indent="-533400">
              <a:spcBef>
                <a:spcPct val="0"/>
              </a:spcBef>
              <a:spcAft>
                <a:spcPct val="50000"/>
              </a:spcAft>
              <a:buClr>
                <a:schemeClr val="tx1"/>
              </a:buClr>
              <a:buNone/>
            </a:pPr>
            <a:r>
              <a:rPr lang="en-US" altLang="en-US" sz="2400" dirty="0">
                <a:solidFill>
                  <a:srgbClr val="5308B8"/>
                </a:solidFill>
              </a:rPr>
              <a:t>Use resolution to prove that John likes peanuts.</a:t>
            </a:r>
          </a:p>
        </p:txBody>
      </p:sp>
    </p:spTree>
    <p:extLst>
      <p:ext uri="{BB962C8B-B14F-4D97-AF65-F5344CB8AC3E}">
        <p14:creationId xmlns:p14="http://schemas.microsoft.com/office/powerpoint/2010/main" val="759857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125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fade">
                                      <p:cBhvr>
                                        <p:cTn id="20" dur="500"/>
                                        <p:tgtEl>
                                          <p:spTgt spid="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fade">
                                      <p:cBhvr>
                                        <p:cTn id="25" dur="500"/>
                                        <p:tgtEl>
                                          <p:spTgt spid="5">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
                                            <p:txEl>
                                              <p:pRg st="4" end="4"/>
                                            </p:txEl>
                                          </p:spTgt>
                                        </p:tgtEl>
                                        <p:attrNameLst>
                                          <p:attrName>style.visibility</p:attrName>
                                        </p:attrNameLst>
                                      </p:cBhvr>
                                      <p:to>
                                        <p:strVal val="visible"/>
                                      </p:to>
                                    </p:set>
                                    <p:animEffect transition="in" filter="fade">
                                      <p:cBhvr>
                                        <p:cTn id="30" dur="500"/>
                                        <p:tgtEl>
                                          <p:spTgt spid="5">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animEffect transition="in" filter="fade">
                                      <p:cBhvr>
                                        <p:cTn id="35" dur="500"/>
                                        <p:tgtEl>
                                          <p:spTgt spid="5">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
                                            <p:txEl>
                                              <p:pRg st="6" end="6"/>
                                            </p:txEl>
                                          </p:spTgt>
                                        </p:tgtEl>
                                        <p:attrNameLst>
                                          <p:attrName>style.visibility</p:attrName>
                                        </p:attrNameLst>
                                      </p:cBhvr>
                                      <p:to>
                                        <p:strVal val="visible"/>
                                      </p:to>
                                    </p:set>
                                    <p:animEffect transition="in" filter="fade">
                                      <p:cBhvr>
                                        <p:cTn id="40" dur="500"/>
                                        <p:tgtEl>
                                          <p:spTgt spid="5">
                                            <p:txEl>
                                              <p:pRg st="6" end="6"/>
                                            </p:txEl>
                                          </p:spTgt>
                                        </p:tgtEl>
                                      </p:cBhvr>
                                    </p:animEffect>
                                  </p:childTnLst>
                                </p:cTn>
                              </p:par>
                            </p:childTnLst>
                          </p:cTn>
                        </p:par>
                        <p:par>
                          <p:cTn id="41" fill="hold">
                            <p:stCondLst>
                              <p:cond delay="500"/>
                            </p:stCondLst>
                            <p:childTnLst>
                              <p:par>
                                <p:cTn id="42" presetID="10" presetClass="entr" presetSubtype="0" fill="hold" grpId="0" nodeType="after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D5CD07E8-CBAA-45BA-85CF-1233D4AA86C9}"/>
              </a:ext>
            </a:extLst>
          </p:cNvPr>
          <p:cNvSpPr txBox="1">
            <a:spLocks/>
          </p:cNvSpPr>
          <p:nvPr/>
        </p:nvSpPr>
        <p:spPr>
          <a:xfrm rot="16200000">
            <a:off x="-3064208" y="3063240"/>
            <a:ext cx="6858000" cy="731520"/>
          </a:xfrm>
          <a:prstGeom prst="rect">
            <a:avLst/>
          </a:prstGeom>
          <a:solidFill>
            <a:srgbClr val="DFDFDF">
              <a:alpha val="49804"/>
            </a:srgbClr>
          </a:solidFill>
          <a:ln>
            <a:noFill/>
          </a:ln>
        </p:spPr>
        <p:txBody>
          <a:bodyPr vert="horz" lIns="216000" tIns="108000" rIns="216000" bIns="108000" rtlCol="0" anchor="ctr">
            <a:normAutofit/>
          </a:bodyPr>
          <a:lstStyle>
            <a:lvl1pPr algn="r" defTabSz="914400" rtl="0" eaLnBrk="1" latinLnBrk="0" hangingPunct="1">
              <a:lnSpc>
                <a:spcPct val="90000"/>
              </a:lnSpc>
              <a:spcBef>
                <a:spcPct val="0"/>
              </a:spcBef>
              <a:buNone/>
              <a:defRPr lang="en-US" sz="3400" b="1" kern="1200" dirty="0">
                <a:solidFill>
                  <a:schemeClr val="tx1">
                    <a:lumMod val="90000"/>
                    <a:lumOff val="10000"/>
                  </a:schemeClr>
                </a:solidFill>
                <a:effectLst/>
                <a:latin typeface="+mj-lt"/>
                <a:ea typeface="+mj-ea"/>
                <a:cs typeface="+mj-cs"/>
              </a:defRPr>
            </a:lvl1pPr>
          </a:lstStyle>
          <a:p>
            <a:pPr algn="ctr"/>
            <a:r>
              <a:rPr lang="en-US" dirty="0" smtClean="0"/>
              <a:t>Resolution by Refutation</a:t>
            </a:r>
            <a:endParaRPr lang="en-US" dirty="0"/>
          </a:p>
        </p:txBody>
      </p:sp>
      <p:sp>
        <p:nvSpPr>
          <p:cNvPr id="2" name="TextBox 1"/>
          <p:cNvSpPr txBox="1"/>
          <p:nvPr/>
        </p:nvSpPr>
        <p:spPr>
          <a:xfrm>
            <a:off x="5485660" y="849492"/>
            <a:ext cx="2377440" cy="369332"/>
          </a:xfrm>
          <a:prstGeom prst="rect">
            <a:avLst/>
          </a:prstGeom>
          <a:noFill/>
        </p:spPr>
        <p:txBody>
          <a:bodyPr wrap="square" rtlCol="0">
            <a:spAutoFit/>
          </a:bodyPr>
          <a:lstStyle/>
          <a:p>
            <a:r>
              <a:rPr lang="en-US" dirty="0"/>
              <a:t>¬Likes(John, Peanuts) </a:t>
            </a:r>
          </a:p>
        </p:txBody>
      </p:sp>
      <p:sp>
        <p:nvSpPr>
          <p:cNvPr id="5" name="TextBox 4"/>
          <p:cNvSpPr txBox="1"/>
          <p:nvPr/>
        </p:nvSpPr>
        <p:spPr>
          <a:xfrm>
            <a:off x="9933092" y="849492"/>
            <a:ext cx="1463040" cy="369332"/>
          </a:xfrm>
          <a:prstGeom prst="rect">
            <a:avLst/>
          </a:prstGeom>
          <a:noFill/>
        </p:spPr>
        <p:txBody>
          <a:bodyPr wrap="square" rtlCol="0">
            <a:spAutoFit/>
          </a:bodyPr>
          <a:lstStyle/>
          <a:p>
            <a:r>
              <a:rPr lang="en-US" b="1" dirty="0" smtClean="0">
                <a:solidFill>
                  <a:srgbClr val="CC3399"/>
                </a:solidFill>
              </a:rPr>
              <a:t>1</a:t>
            </a:r>
            <a:r>
              <a:rPr lang="en-US" dirty="0" smtClean="0"/>
              <a:t> </a:t>
            </a:r>
            <a:r>
              <a:rPr lang="en-US" sz="1600" dirty="0" smtClean="0">
                <a:solidFill>
                  <a:srgbClr val="0070C0"/>
                </a:solidFill>
              </a:rPr>
              <a:t>(Peanuts </a:t>
            </a:r>
            <a:r>
              <a:rPr lang="en-US" sz="1600" dirty="0">
                <a:solidFill>
                  <a:srgbClr val="0070C0"/>
                </a:solidFill>
              </a:rPr>
              <a:t>l </a:t>
            </a:r>
            <a:r>
              <a:rPr lang="en-US" sz="1600" dirty="0" smtClean="0">
                <a:solidFill>
                  <a:srgbClr val="0070C0"/>
                </a:solidFill>
              </a:rPr>
              <a:t>x)</a:t>
            </a:r>
          </a:p>
        </p:txBody>
      </p:sp>
      <p:sp>
        <p:nvSpPr>
          <p:cNvPr id="6" name="TextBox 5"/>
          <p:cNvSpPr txBox="1"/>
          <p:nvPr/>
        </p:nvSpPr>
        <p:spPr>
          <a:xfrm>
            <a:off x="7643232" y="2449718"/>
            <a:ext cx="2712027" cy="789709"/>
          </a:xfrm>
          <a:prstGeom prst="rect">
            <a:avLst/>
          </a:prstGeom>
          <a:noFill/>
        </p:spPr>
        <p:txBody>
          <a:bodyPr wrap="square" rtlCol="0">
            <a:spAutoFit/>
          </a:bodyPr>
          <a:lstStyle/>
          <a:p>
            <a:endParaRPr lang="en-US" dirty="0"/>
          </a:p>
        </p:txBody>
      </p:sp>
      <p:sp>
        <p:nvSpPr>
          <p:cNvPr id="10" name="TextBox 9"/>
          <p:cNvSpPr txBox="1"/>
          <p:nvPr/>
        </p:nvSpPr>
        <p:spPr>
          <a:xfrm>
            <a:off x="7936014" y="1759246"/>
            <a:ext cx="1704486" cy="369332"/>
          </a:xfrm>
          <a:prstGeom prst="rect">
            <a:avLst/>
          </a:prstGeom>
          <a:noFill/>
        </p:spPr>
        <p:txBody>
          <a:bodyPr wrap="square" rtlCol="0">
            <a:spAutoFit/>
          </a:bodyPr>
          <a:lstStyle/>
          <a:p>
            <a:r>
              <a:rPr lang="en-US" dirty="0"/>
              <a:t>¬Food(Peanuts) </a:t>
            </a:r>
          </a:p>
        </p:txBody>
      </p:sp>
      <p:sp>
        <p:nvSpPr>
          <p:cNvPr id="11" name="TextBox 10"/>
          <p:cNvSpPr txBox="1"/>
          <p:nvPr/>
        </p:nvSpPr>
        <p:spPr>
          <a:xfrm>
            <a:off x="3962400" y="2689761"/>
            <a:ext cx="4641007" cy="369332"/>
          </a:xfrm>
          <a:prstGeom prst="rect">
            <a:avLst/>
          </a:prstGeom>
          <a:noFill/>
        </p:spPr>
        <p:txBody>
          <a:bodyPr wrap="square" rtlCol="0">
            <a:spAutoFit/>
          </a:bodyPr>
          <a:lstStyle/>
          <a:p>
            <a:r>
              <a:rPr lang="en-US" dirty="0"/>
              <a:t>¬Eats(y, Peanuts) ∨ </a:t>
            </a:r>
            <a:r>
              <a:rPr lang="en-US" dirty="0" err="1"/>
              <a:t>KilledBy</a:t>
            </a:r>
            <a:r>
              <a:rPr lang="en-US" dirty="0"/>
              <a:t>(y, Peanuts</a:t>
            </a:r>
            <a:r>
              <a:rPr lang="en-US" dirty="0" smtClean="0"/>
              <a:t>) </a:t>
            </a:r>
            <a:r>
              <a:rPr lang="en-US" dirty="0" smtClean="0">
                <a:solidFill>
                  <a:srgbClr val="0070C0"/>
                </a:solidFill>
              </a:rPr>
              <a:t>(Bill </a:t>
            </a:r>
            <a:r>
              <a:rPr lang="en-US" dirty="0">
                <a:solidFill>
                  <a:srgbClr val="0070C0"/>
                </a:solidFill>
              </a:rPr>
              <a:t>l </a:t>
            </a:r>
            <a:r>
              <a:rPr lang="en-US" dirty="0" smtClean="0">
                <a:solidFill>
                  <a:srgbClr val="0070C0"/>
                </a:solidFill>
              </a:rPr>
              <a:t>y)</a:t>
            </a:r>
            <a:r>
              <a:rPr lang="en-US" dirty="0" smtClean="0"/>
              <a:t> </a:t>
            </a:r>
            <a:endParaRPr lang="en-US" dirty="0"/>
          </a:p>
        </p:txBody>
      </p:sp>
      <p:sp>
        <p:nvSpPr>
          <p:cNvPr id="12" name="TextBox 11"/>
          <p:cNvSpPr txBox="1"/>
          <p:nvPr/>
        </p:nvSpPr>
        <p:spPr>
          <a:xfrm>
            <a:off x="7658818" y="3620274"/>
            <a:ext cx="2651760" cy="369332"/>
          </a:xfrm>
          <a:prstGeom prst="rect">
            <a:avLst/>
          </a:prstGeom>
          <a:noFill/>
        </p:spPr>
        <p:txBody>
          <a:bodyPr wrap="square" rtlCol="0">
            <a:spAutoFit/>
          </a:bodyPr>
          <a:lstStyle/>
          <a:p>
            <a:r>
              <a:rPr lang="en-US"/>
              <a:t>KilledBy(Bill, Peanuts) </a:t>
            </a:r>
            <a:endParaRPr lang="en-US" dirty="0"/>
          </a:p>
        </p:txBody>
      </p:sp>
      <p:cxnSp>
        <p:nvCxnSpPr>
          <p:cNvPr id="19" name="Straight Connector 18"/>
          <p:cNvCxnSpPr>
            <a:stCxn id="2" idx="2"/>
            <a:endCxn id="10" idx="0"/>
          </p:cNvCxnSpPr>
          <p:nvPr/>
        </p:nvCxnSpPr>
        <p:spPr>
          <a:xfrm>
            <a:off x="6674380" y="1218824"/>
            <a:ext cx="2113877" cy="5404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5" idx="2"/>
            <a:endCxn id="10" idx="0"/>
          </p:cNvCxnSpPr>
          <p:nvPr/>
        </p:nvCxnSpPr>
        <p:spPr>
          <a:xfrm flipH="1">
            <a:off x="8788257" y="1218824"/>
            <a:ext cx="1876355" cy="540422"/>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658463" y="1728468"/>
            <a:ext cx="3314940" cy="400110"/>
          </a:xfrm>
          <a:prstGeom prst="rect">
            <a:avLst/>
          </a:prstGeom>
          <a:noFill/>
        </p:spPr>
        <p:txBody>
          <a:bodyPr wrap="square" rtlCol="0">
            <a:spAutoFit/>
          </a:bodyPr>
          <a:lstStyle/>
          <a:p>
            <a:pPr algn="ctr"/>
            <a:r>
              <a:rPr lang="en-US" sz="2000" b="1" dirty="0" smtClean="0">
                <a:solidFill>
                  <a:srgbClr val="CC3399"/>
                </a:solidFill>
              </a:rPr>
              <a:t>4 </a:t>
            </a:r>
            <a:r>
              <a:rPr lang="en-US" sz="2000" dirty="0" smtClean="0">
                <a:solidFill>
                  <a:srgbClr val="0070C0"/>
                </a:solidFill>
              </a:rPr>
              <a:t>(</a:t>
            </a:r>
            <a:r>
              <a:rPr lang="en-US" sz="2000" dirty="0">
                <a:solidFill>
                  <a:srgbClr val="0070C0"/>
                </a:solidFill>
              </a:rPr>
              <a:t>Peanuts l x</a:t>
            </a:r>
            <a:r>
              <a:rPr lang="en-US" sz="2000" dirty="0" smtClean="0">
                <a:solidFill>
                  <a:srgbClr val="0070C0"/>
                </a:solidFill>
              </a:rPr>
              <a:t>)</a:t>
            </a:r>
            <a:endParaRPr lang="en-US" sz="2000" dirty="0">
              <a:solidFill>
                <a:srgbClr val="0070C0"/>
              </a:solidFill>
            </a:endParaRPr>
          </a:p>
        </p:txBody>
      </p:sp>
      <p:cxnSp>
        <p:nvCxnSpPr>
          <p:cNvPr id="26" name="Straight Connector 25"/>
          <p:cNvCxnSpPr>
            <a:stCxn id="24" idx="2"/>
            <a:endCxn id="11" idx="0"/>
          </p:cNvCxnSpPr>
          <p:nvPr/>
        </p:nvCxnSpPr>
        <p:spPr>
          <a:xfrm>
            <a:off x="4315933" y="2128578"/>
            <a:ext cx="1966971" cy="5611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0" idx="2"/>
            <a:endCxn id="11" idx="0"/>
          </p:cNvCxnSpPr>
          <p:nvPr/>
        </p:nvCxnSpPr>
        <p:spPr>
          <a:xfrm flipH="1">
            <a:off x="6282904" y="2128578"/>
            <a:ext cx="2505353" cy="561183"/>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0993262" y="2659906"/>
            <a:ext cx="548640" cy="369332"/>
          </a:xfrm>
          <a:prstGeom prst="rect">
            <a:avLst/>
          </a:prstGeom>
          <a:noFill/>
        </p:spPr>
        <p:txBody>
          <a:bodyPr wrap="square" rtlCol="0">
            <a:spAutoFit/>
          </a:bodyPr>
          <a:lstStyle/>
          <a:p>
            <a:pPr algn="ctr"/>
            <a:r>
              <a:rPr lang="en-US" b="1" dirty="0" smtClean="0">
                <a:solidFill>
                  <a:srgbClr val="CC3399"/>
                </a:solidFill>
              </a:rPr>
              <a:t>5</a:t>
            </a:r>
            <a:endParaRPr lang="en-US" b="1" dirty="0">
              <a:solidFill>
                <a:srgbClr val="CC3399"/>
              </a:solidFill>
            </a:endParaRPr>
          </a:p>
        </p:txBody>
      </p:sp>
      <p:cxnSp>
        <p:nvCxnSpPr>
          <p:cNvPr id="38" name="Straight Connector 37"/>
          <p:cNvCxnSpPr>
            <a:stCxn id="11" idx="2"/>
            <a:endCxn id="12" idx="0"/>
          </p:cNvCxnSpPr>
          <p:nvPr/>
        </p:nvCxnSpPr>
        <p:spPr>
          <a:xfrm>
            <a:off x="6282904" y="3059093"/>
            <a:ext cx="2701794" cy="56118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6" idx="2"/>
            <a:endCxn id="12" idx="0"/>
          </p:cNvCxnSpPr>
          <p:nvPr/>
        </p:nvCxnSpPr>
        <p:spPr>
          <a:xfrm flipH="1">
            <a:off x="8984698" y="3029238"/>
            <a:ext cx="2282884" cy="591036"/>
          </a:xfrm>
          <a:prstGeom prst="line">
            <a:avLst/>
          </a:prstGeom>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503841" y="3618780"/>
            <a:ext cx="453183" cy="369332"/>
          </a:xfrm>
          <a:prstGeom prst="rect">
            <a:avLst/>
          </a:prstGeom>
          <a:noFill/>
        </p:spPr>
        <p:txBody>
          <a:bodyPr wrap="square" rtlCol="0">
            <a:spAutoFit/>
          </a:bodyPr>
          <a:lstStyle/>
          <a:p>
            <a:pPr algn="ctr"/>
            <a:r>
              <a:rPr lang="en-US" b="1" dirty="0" smtClean="0">
                <a:solidFill>
                  <a:srgbClr val="CC3399"/>
                </a:solidFill>
              </a:rPr>
              <a:t>6</a:t>
            </a:r>
            <a:endParaRPr lang="en-US" b="1" dirty="0">
              <a:solidFill>
                <a:srgbClr val="CC3399"/>
              </a:solidFill>
            </a:endParaRPr>
          </a:p>
        </p:txBody>
      </p:sp>
      <p:cxnSp>
        <p:nvCxnSpPr>
          <p:cNvPr id="43" name="Straight Connector 42"/>
          <p:cNvCxnSpPr>
            <a:stCxn id="41" idx="2"/>
            <a:endCxn id="114" idx="1"/>
          </p:cNvCxnSpPr>
          <p:nvPr/>
        </p:nvCxnSpPr>
        <p:spPr>
          <a:xfrm>
            <a:off x="4730433" y="3988112"/>
            <a:ext cx="2054520" cy="760477"/>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12" idx="2"/>
            <a:endCxn id="114" idx="3"/>
          </p:cNvCxnSpPr>
          <p:nvPr/>
        </p:nvCxnSpPr>
        <p:spPr>
          <a:xfrm flipH="1">
            <a:off x="7242153" y="3989606"/>
            <a:ext cx="1742545" cy="758983"/>
          </a:xfrm>
          <a:prstGeom prst="line">
            <a:avLst/>
          </a:prstGeom>
        </p:spPr>
        <p:style>
          <a:lnRef idx="1">
            <a:schemeClr val="accent1"/>
          </a:lnRef>
          <a:fillRef idx="0">
            <a:schemeClr val="accent1"/>
          </a:fillRef>
          <a:effectRef idx="0">
            <a:schemeClr val="accent1"/>
          </a:effectRef>
          <a:fontRef idx="minor">
            <a:schemeClr val="tx1"/>
          </a:fontRef>
        </p:style>
      </p:cxnSp>
      <p:sp>
        <p:nvSpPr>
          <p:cNvPr id="114" name="Rectangle 113"/>
          <p:cNvSpPr/>
          <p:nvPr/>
        </p:nvSpPr>
        <p:spPr>
          <a:xfrm>
            <a:off x="6784953" y="4611429"/>
            <a:ext cx="4572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TextBox 130"/>
          <p:cNvSpPr txBox="1"/>
          <p:nvPr/>
        </p:nvSpPr>
        <p:spPr>
          <a:xfrm>
            <a:off x="862517" y="187036"/>
            <a:ext cx="3636747" cy="424732"/>
          </a:xfrm>
          <a:prstGeom prst="rect">
            <a:avLst/>
          </a:prstGeom>
          <a:noFill/>
        </p:spPr>
        <p:txBody>
          <a:bodyPr wrap="square" rtlCol="0">
            <a:spAutoFit/>
          </a:bodyPr>
          <a:lstStyle/>
          <a:p>
            <a:pPr marL="533400" indent="-533400" algn="just">
              <a:lnSpc>
                <a:spcPct val="90000"/>
              </a:lnSpc>
              <a:spcBef>
                <a:spcPct val="0"/>
              </a:spcBef>
              <a:spcAft>
                <a:spcPct val="50000"/>
              </a:spcAft>
              <a:buClr>
                <a:schemeClr val="tx1"/>
              </a:buClr>
            </a:pPr>
            <a:r>
              <a:rPr lang="en-GB" altLang="en-US" sz="2400" dirty="0" smtClean="0">
                <a:solidFill>
                  <a:srgbClr val="5308B8"/>
                </a:solidFill>
              </a:rPr>
              <a:t>Prove</a:t>
            </a:r>
            <a:r>
              <a:rPr lang="en-GB" altLang="en-US" sz="2400" dirty="0">
                <a:solidFill>
                  <a:srgbClr val="5308B8"/>
                </a:solidFill>
              </a:rPr>
              <a:t>: Likes(John, Peanuts) </a:t>
            </a:r>
            <a:endParaRPr lang="en-GB" altLang="en-US" sz="2400" dirty="0">
              <a:solidFill>
                <a:srgbClr val="5308B8"/>
              </a:solidFill>
              <a:sym typeface="Symbol" panose="05050102010706020507" pitchFamily="18" charset="2"/>
            </a:endParaRPr>
          </a:p>
        </p:txBody>
      </p:sp>
      <p:sp>
        <p:nvSpPr>
          <p:cNvPr id="3" name="TextBox 2"/>
          <p:cNvSpPr txBox="1"/>
          <p:nvPr/>
        </p:nvSpPr>
        <p:spPr>
          <a:xfrm>
            <a:off x="735443" y="4930631"/>
            <a:ext cx="4117126" cy="1785104"/>
          </a:xfrm>
          <a:prstGeom prst="rect">
            <a:avLst/>
          </a:prstGeom>
          <a:noFill/>
        </p:spPr>
        <p:txBody>
          <a:bodyPr wrap="square" rtlCol="0">
            <a:spAutoFit/>
          </a:bodyPr>
          <a:lstStyle/>
          <a:p>
            <a:r>
              <a:rPr lang="en-US" sz="2200" dirty="0" smtClean="0">
                <a:solidFill>
                  <a:srgbClr val="CC3399"/>
                </a:solidFill>
              </a:rPr>
              <a:t>Final </a:t>
            </a:r>
            <a:r>
              <a:rPr lang="en-US" sz="2200" dirty="0" err="1">
                <a:solidFill>
                  <a:srgbClr val="CC3399"/>
                </a:solidFill>
              </a:rPr>
              <a:t>resolvent</a:t>
            </a:r>
            <a:r>
              <a:rPr lang="en-US" sz="2200" dirty="0">
                <a:solidFill>
                  <a:srgbClr val="CC3399"/>
                </a:solidFill>
              </a:rPr>
              <a:t> is an empty clause means that a contradiction is found in the initial </a:t>
            </a:r>
            <a:r>
              <a:rPr lang="en-US" sz="2200" dirty="0" smtClean="0">
                <a:solidFill>
                  <a:srgbClr val="CC3399"/>
                </a:solidFill>
              </a:rPr>
              <a:t>assumption. So</a:t>
            </a:r>
            <a:r>
              <a:rPr lang="en-US" sz="2200" dirty="0">
                <a:solidFill>
                  <a:srgbClr val="CC3399"/>
                </a:solidFill>
              </a:rPr>
              <a:t> </a:t>
            </a:r>
            <a:r>
              <a:rPr lang="en-US" sz="2200" dirty="0" smtClean="0">
                <a:solidFill>
                  <a:srgbClr val="CC3399"/>
                </a:solidFill>
              </a:rPr>
              <a:t>it is  proved that</a:t>
            </a:r>
          </a:p>
          <a:p>
            <a:pPr algn="ctr"/>
            <a:r>
              <a:rPr lang="en-US" sz="2200" dirty="0" smtClean="0">
                <a:solidFill>
                  <a:srgbClr val="CC3399"/>
                </a:solidFill>
              </a:rPr>
              <a:t> </a:t>
            </a:r>
            <a:r>
              <a:rPr lang="en-US" sz="2200" dirty="0">
                <a:solidFill>
                  <a:srgbClr val="CC3399"/>
                </a:solidFill>
              </a:rPr>
              <a:t>Likes(John, Peanuts) </a:t>
            </a:r>
          </a:p>
        </p:txBody>
      </p:sp>
      <p:sp>
        <p:nvSpPr>
          <p:cNvPr id="8" name="Rounded Rectangle 7"/>
          <p:cNvSpPr/>
          <p:nvPr/>
        </p:nvSpPr>
        <p:spPr>
          <a:xfrm>
            <a:off x="5480385" y="830610"/>
            <a:ext cx="2194560" cy="365760"/>
          </a:xfrm>
          <a:prstGeom prst="roundRect">
            <a:avLst/>
          </a:prstGeom>
          <a:noFill/>
          <a:ln w="19050">
            <a:solidFill>
              <a:srgbClr val="CC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p:cNvPicPr>
            <a:picLocks noChangeAspect="1"/>
          </p:cNvPicPr>
          <p:nvPr/>
        </p:nvPicPr>
        <p:blipFill>
          <a:blip r:embed="rId2"/>
          <a:stretch>
            <a:fillRect/>
          </a:stretch>
        </p:blipFill>
        <p:spPr>
          <a:xfrm>
            <a:off x="743638" y="4368350"/>
            <a:ext cx="3829650" cy="2497793"/>
          </a:xfrm>
          <a:prstGeom prst="rect">
            <a:avLst/>
          </a:prstGeom>
        </p:spPr>
      </p:pic>
    </p:spTree>
    <p:extLst>
      <p:ext uri="{BB962C8B-B14F-4D97-AF65-F5344CB8AC3E}">
        <p14:creationId xmlns:p14="http://schemas.microsoft.com/office/powerpoint/2010/main" val="4193765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1"/>
                                        </p:tgtEl>
                                        <p:attrNameLst>
                                          <p:attrName>style.visibility</p:attrName>
                                        </p:attrNameLst>
                                      </p:cBhvr>
                                      <p:to>
                                        <p:strVal val="visible"/>
                                      </p:to>
                                    </p:set>
                                    <p:animEffect transition="in" filter="fade">
                                      <p:cBhvr>
                                        <p:cTn id="7" dur="500"/>
                                        <p:tgtEl>
                                          <p:spTgt spid="1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up)">
                                      <p:cBhvr>
                                        <p:cTn id="27" dur="500"/>
                                        <p:tgtEl>
                                          <p:spTgt spid="19"/>
                                        </p:tgtEl>
                                      </p:cBhvr>
                                    </p:animEffect>
                                  </p:childTnLst>
                                </p:cTn>
                              </p:par>
                              <p:par>
                                <p:cTn id="28" presetID="22" presetClass="entr" presetSubtype="1" fill="hold"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up)">
                                      <p:cBhvr>
                                        <p:cTn id="30" dur="500"/>
                                        <p:tgtEl>
                                          <p:spTgt spid="21"/>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wipe(up)">
                                      <p:cBhvr>
                                        <p:cTn id="44" dur="500"/>
                                        <p:tgtEl>
                                          <p:spTgt spid="26"/>
                                        </p:tgtEl>
                                      </p:cBhvr>
                                    </p:animEffect>
                                  </p:childTnLst>
                                </p:cTn>
                              </p:par>
                              <p:par>
                                <p:cTn id="45" presetID="22" presetClass="entr" presetSubtype="1"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wipe(up)">
                                      <p:cBhvr>
                                        <p:cTn id="47" dur="500"/>
                                        <p:tgtEl>
                                          <p:spTgt spid="28"/>
                                        </p:tgtEl>
                                      </p:cBhvr>
                                    </p:animEffect>
                                  </p:childTnLst>
                                </p:cTn>
                              </p:par>
                            </p:childTnLst>
                          </p:cTn>
                        </p:par>
                        <p:par>
                          <p:cTn id="48" fill="hold">
                            <p:stCondLst>
                              <p:cond delay="500"/>
                            </p:stCondLst>
                            <p:childTnLst>
                              <p:par>
                                <p:cTn id="49" presetID="10" presetClass="entr" presetSubtype="0" fill="hold" grpId="0" nodeType="after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500"/>
                                        <p:tgtEl>
                                          <p:spTgt spid="11"/>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6"/>
                                        </p:tgtEl>
                                        <p:attrNameLst>
                                          <p:attrName>style.visibility</p:attrName>
                                        </p:attrNameLst>
                                      </p:cBhvr>
                                      <p:to>
                                        <p:strVal val="visible"/>
                                      </p:to>
                                    </p:set>
                                    <p:animEffect transition="in" filter="fade">
                                      <p:cBhvr>
                                        <p:cTn id="56" dur="500"/>
                                        <p:tgtEl>
                                          <p:spTgt spid="36"/>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nodeType="click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wipe(up)">
                                      <p:cBhvr>
                                        <p:cTn id="61" dur="500"/>
                                        <p:tgtEl>
                                          <p:spTgt spid="38"/>
                                        </p:tgtEl>
                                      </p:cBhvr>
                                    </p:animEffect>
                                  </p:childTnLst>
                                </p:cTn>
                              </p:par>
                              <p:par>
                                <p:cTn id="62" presetID="22" presetClass="entr" presetSubtype="1" fill="hold" nodeType="withEffect">
                                  <p:stCondLst>
                                    <p:cond delay="0"/>
                                  </p:stCondLst>
                                  <p:childTnLst>
                                    <p:set>
                                      <p:cBhvr>
                                        <p:cTn id="63" dur="1" fill="hold">
                                          <p:stCondLst>
                                            <p:cond delay="0"/>
                                          </p:stCondLst>
                                        </p:cTn>
                                        <p:tgtEl>
                                          <p:spTgt spid="40"/>
                                        </p:tgtEl>
                                        <p:attrNameLst>
                                          <p:attrName>style.visibility</p:attrName>
                                        </p:attrNameLst>
                                      </p:cBhvr>
                                      <p:to>
                                        <p:strVal val="visible"/>
                                      </p:to>
                                    </p:set>
                                    <p:animEffect transition="in" filter="wipe(up)">
                                      <p:cBhvr>
                                        <p:cTn id="64" dur="500"/>
                                        <p:tgtEl>
                                          <p:spTgt spid="40"/>
                                        </p:tgtEl>
                                      </p:cBhvr>
                                    </p:animEffect>
                                  </p:childTnLst>
                                </p:cTn>
                              </p:par>
                            </p:childTnLst>
                          </p:cTn>
                        </p:par>
                        <p:par>
                          <p:cTn id="65" fill="hold">
                            <p:stCondLst>
                              <p:cond delay="500"/>
                            </p:stCondLst>
                            <p:childTnLst>
                              <p:par>
                                <p:cTn id="66" presetID="10" presetClass="entr" presetSubtype="0" fill="hold" grpId="0" nodeType="afterEffect">
                                  <p:stCondLst>
                                    <p:cond delay="0"/>
                                  </p:stCondLst>
                                  <p:childTnLst>
                                    <p:set>
                                      <p:cBhvr>
                                        <p:cTn id="67" dur="1" fill="hold">
                                          <p:stCondLst>
                                            <p:cond delay="0"/>
                                          </p:stCondLst>
                                        </p:cTn>
                                        <p:tgtEl>
                                          <p:spTgt spid="12"/>
                                        </p:tgtEl>
                                        <p:attrNameLst>
                                          <p:attrName>style.visibility</p:attrName>
                                        </p:attrNameLst>
                                      </p:cBhvr>
                                      <p:to>
                                        <p:strVal val="visible"/>
                                      </p:to>
                                    </p:set>
                                    <p:animEffect transition="in" filter="fade">
                                      <p:cBhvr>
                                        <p:cTn id="68" dur="500"/>
                                        <p:tgtEl>
                                          <p:spTgt spid="12"/>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41"/>
                                        </p:tgtEl>
                                        <p:attrNameLst>
                                          <p:attrName>style.visibility</p:attrName>
                                        </p:attrNameLst>
                                      </p:cBhvr>
                                      <p:to>
                                        <p:strVal val="visible"/>
                                      </p:to>
                                    </p:set>
                                    <p:animEffect transition="in" filter="fade">
                                      <p:cBhvr>
                                        <p:cTn id="73" dur="500"/>
                                        <p:tgtEl>
                                          <p:spTgt spid="41"/>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nodeType="clickEffect">
                                  <p:stCondLst>
                                    <p:cond delay="0"/>
                                  </p:stCondLst>
                                  <p:childTnLst>
                                    <p:set>
                                      <p:cBhvr>
                                        <p:cTn id="77" dur="1" fill="hold">
                                          <p:stCondLst>
                                            <p:cond delay="0"/>
                                          </p:stCondLst>
                                        </p:cTn>
                                        <p:tgtEl>
                                          <p:spTgt spid="43"/>
                                        </p:tgtEl>
                                        <p:attrNameLst>
                                          <p:attrName>style.visibility</p:attrName>
                                        </p:attrNameLst>
                                      </p:cBhvr>
                                      <p:to>
                                        <p:strVal val="visible"/>
                                      </p:to>
                                    </p:set>
                                    <p:animEffect transition="in" filter="wipe(up)">
                                      <p:cBhvr>
                                        <p:cTn id="78" dur="500"/>
                                        <p:tgtEl>
                                          <p:spTgt spid="43"/>
                                        </p:tgtEl>
                                      </p:cBhvr>
                                    </p:animEffect>
                                  </p:childTnLst>
                                </p:cTn>
                              </p:par>
                              <p:par>
                                <p:cTn id="79" presetID="22" presetClass="entr" presetSubtype="1" fill="hold" nodeType="withEffect">
                                  <p:stCondLst>
                                    <p:cond delay="0"/>
                                  </p:stCondLst>
                                  <p:childTnLst>
                                    <p:set>
                                      <p:cBhvr>
                                        <p:cTn id="80" dur="1" fill="hold">
                                          <p:stCondLst>
                                            <p:cond delay="0"/>
                                          </p:stCondLst>
                                        </p:cTn>
                                        <p:tgtEl>
                                          <p:spTgt spid="51"/>
                                        </p:tgtEl>
                                        <p:attrNameLst>
                                          <p:attrName>style.visibility</p:attrName>
                                        </p:attrNameLst>
                                      </p:cBhvr>
                                      <p:to>
                                        <p:strVal val="visible"/>
                                      </p:to>
                                    </p:set>
                                    <p:animEffect transition="in" filter="wipe(up)">
                                      <p:cBhvr>
                                        <p:cTn id="81" dur="500"/>
                                        <p:tgtEl>
                                          <p:spTgt spid="51"/>
                                        </p:tgtEl>
                                      </p:cBhvr>
                                    </p:animEffect>
                                  </p:childTnLst>
                                </p:cTn>
                              </p:par>
                            </p:childTnLst>
                          </p:cTn>
                        </p:par>
                        <p:par>
                          <p:cTn id="82" fill="hold">
                            <p:stCondLst>
                              <p:cond delay="500"/>
                            </p:stCondLst>
                            <p:childTnLst>
                              <p:par>
                                <p:cTn id="83" presetID="21" presetClass="entr" presetSubtype="1" fill="hold" grpId="0" nodeType="afterEffect">
                                  <p:stCondLst>
                                    <p:cond delay="0"/>
                                  </p:stCondLst>
                                  <p:childTnLst>
                                    <p:set>
                                      <p:cBhvr>
                                        <p:cTn id="84" dur="1" fill="hold">
                                          <p:stCondLst>
                                            <p:cond delay="0"/>
                                          </p:stCondLst>
                                        </p:cTn>
                                        <p:tgtEl>
                                          <p:spTgt spid="114"/>
                                        </p:tgtEl>
                                        <p:attrNameLst>
                                          <p:attrName>style.visibility</p:attrName>
                                        </p:attrNameLst>
                                      </p:cBhvr>
                                      <p:to>
                                        <p:strVal val="visible"/>
                                      </p:to>
                                    </p:set>
                                    <p:animEffect transition="in" filter="wheel(1)">
                                      <p:cBhvr>
                                        <p:cTn id="85" dur="1000"/>
                                        <p:tgtEl>
                                          <p:spTgt spid="114"/>
                                        </p:tgtEl>
                                      </p:cBhvr>
                                    </p:animEffect>
                                  </p:childTnLst>
                                </p:cTn>
                              </p:par>
                            </p:childTnLst>
                          </p:cTn>
                        </p:par>
                        <p:par>
                          <p:cTn id="86" fill="hold">
                            <p:stCondLst>
                              <p:cond delay="1500"/>
                            </p:stCondLst>
                            <p:childTnLst>
                              <p:par>
                                <p:cTn id="87" presetID="14" presetClass="exit" presetSubtype="10" fill="hold" nodeType="afterEffect">
                                  <p:stCondLst>
                                    <p:cond delay="0"/>
                                  </p:stCondLst>
                                  <p:childTnLst>
                                    <p:animEffect transition="out" filter="randombar(horizontal)">
                                      <p:cBhvr>
                                        <p:cTn id="88" dur="500"/>
                                        <p:tgtEl>
                                          <p:spTgt spid="37"/>
                                        </p:tgtEl>
                                      </p:cBhvr>
                                    </p:animEffect>
                                    <p:set>
                                      <p:cBhvr>
                                        <p:cTn id="89" dur="1" fill="hold">
                                          <p:stCondLst>
                                            <p:cond delay="499"/>
                                          </p:stCondLst>
                                        </p:cTn>
                                        <p:tgtEl>
                                          <p:spTgt spid="37"/>
                                        </p:tgtEl>
                                        <p:attrNameLst>
                                          <p:attrName>style.visibility</p:attrName>
                                        </p:attrNameLst>
                                      </p:cBhvr>
                                      <p:to>
                                        <p:strVal val="hidden"/>
                                      </p:to>
                                    </p:set>
                                  </p:childTnLst>
                                </p:cTn>
                              </p:par>
                            </p:childTnLst>
                          </p:cTn>
                        </p:par>
                        <p:par>
                          <p:cTn id="90" fill="hold">
                            <p:stCondLst>
                              <p:cond delay="2000"/>
                            </p:stCondLst>
                            <p:childTnLst>
                              <p:par>
                                <p:cTn id="91" presetID="10" presetClass="entr" presetSubtype="0" fill="hold" grpId="0" nodeType="afterEffect">
                                  <p:stCondLst>
                                    <p:cond delay="0"/>
                                  </p:stCondLst>
                                  <p:childTnLst>
                                    <p:set>
                                      <p:cBhvr>
                                        <p:cTn id="92" dur="1" fill="hold">
                                          <p:stCondLst>
                                            <p:cond delay="0"/>
                                          </p:stCondLst>
                                        </p:cTn>
                                        <p:tgtEl>
                                          <p:spTgt spid="3"/>
                                        </p:tgtEl>
                                        <p:attrNameLst>
                                          <p:attrName>style.visibility</p:attrName>
                                        </p:attrNameLst>
                                      </p:cBhvr>
                                      <p:to>
                                        <p:strVal val="visible"/>
                                      </p:to>
                                    </p:set>
                                    <p:animEffect transition="in" filter="fade">
                                      <p:cBhvr>
                                        <p:cTn id="93" dur="500"/>
                                        <p:tgtEl>
                                          <p:spTgt spid="3"/>
                                        </p:tgtEl>
                                      </p:cBhvr>
                                    </p:animEffect>
                                  </p:childTnLst>
                                </p:cTn>
                              </p:par>
                            </p:childTnLst>
                          </p:cTn>
                        </p:par>
                        <p:par>
                          <p:cTn id="94" fill="hold">
                            <p:stCondLst>
                              <p:cond delay="2500"/>
                            </p:stCondLst>
                            <p:childTnLst>
                              <p:par>
                                <p:cTn id="95" presetID="21" presetClass="entr" presetSubtype="1" fill="hold" grpId="0" nodeType="afterEffect">
                                  <p:stCondLst>
                                    <p:cond delay="0"/>
                                  </p:stCondLst>
                                  <p:childTnLst>
                                    <p:set>
                                      <p:cBhvr>
                                        <p:cTn id="96" dur="1" fill="hold">
                                          <p:stCondLst>
                                            <p:cond delay="0"/>
                                          </p:stCondLst>
                                        </p:cTn>
                                        <p:tgtEl>
                                          <p:spTgt spid="8"/>
                                        </p:tgtEl>
                                        <p:attrNameLst>
                                          <p:attrName>style.visibility</p:attrName>
                                        </p:attrNameLst>
                                      </p:cBhvr>
                                      <p:to>
                                        <p:strVal val="visible"/>
                                      </p:to>
                                    </p:set>
                                    <p:animEffect transition="in" filter="wheel(1)">
                                      <p:cBhvr>
                                        <p:cTn id="9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0" grpId="0"/>
      <p:bldP spid="11" grpId="0"/>
      <p:bldP spid="12" grpId="0"/>
      <p:bldP spid="24" grpId="0"/>
      <p:bldP spid="36" grpId="0"/>
      <p:bldP spid="41" grpId="0"/>
      <p:bldP spid="114" grpId="0" animBg="1"/>
      <p:bldP spid="131" grpId="0"/>
      <p:bldP spid="3" grpId="0"/>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Representing Knowledge Using Rules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313380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Representations And </a:t>
            </a:r>
            <a:r>
              <a:rPr lang="en-US" dirty="0" smtClean="0"/>
              <a:t>Mappings</a:t>
            </a:r>
            <a:endParaRPr lang="en-US" dirty="0"/>
          </a:p>
        </p:txBody>
      </p:sp>
      <p:sp>
        <p:nvSpPr>
          <p:cNvPr id="3" name="Content Placeholder 2"/>
          <p:cNvSpPr>
            <a:spLocks noGrp="1"/>
          </p:cNvSpPr>
          <p:nvPr>
            <p:ph idx="1"/>
          </p:nvPr>
        </p:nvSpPr>
        <p:spPr/>
        <p:txBody>
          <a:bodyPr/>
          <a:lstStyle/>
          <a:p>
            <a:r>
              <a:rPr lang="en-US" dirty="0"/>
              <a:t>In order to solve complex problems encountered in artificial intelligence, one needs </a:t>
            </a:r>
            <a:r>
              <a:rPr lang="en-US" dirty="0" smtClean="0"/>
              <a:t>both a </a:t>
            </a:r>
            <a:r>
              <a:rPr lang="en-US" dirty="0"/>
              <a:t>large amount of </a:t>
            </a:r>
            <a:r>
              <a:rPr lang="en-US" dirty="0">
                <a:solidFill>
                  <a:srgbClr val="CC3399"/>
                </a:solidFill>
              </a:rPr>
              <a:t>knowledge</a:t>
            </a:r>
            <a:r>
              <a:rPr lang="en-US" dirty="0"/>
              <a:t> and some </a:t>
            </a:r>
            <a:r>
              <a:rPr lang="en-US" dirty="0">
                <a:solidFill>
                  <a:srgbClr val="CC3399"/>
                </a:solidFill>
              </a:rPr>
              <a:t>mechanism for manipulating that knowledge </a:t>
            </a:r>
            <a:r>
              <a:rPr lang="en-US" dirty="0" smtClean="0"/>
              <a:t>to create </a:t>
            </a:r>
            <a:r>
              <a:rPr lang="en-US" dirty="0"/>
              <a:t>solutions.</a:t>
            </a:r>
          </a:p>
          <a:p>
            <a:r>
              <a:rPr lang="en-US" dirty="0" smtClean="0"/>
              <a:t>Knowledge </a:t>
            </a:r>
            <a:r>
              <a:rPr lang="en-US" dirty="0"/>
              <a:t>and Representation are two distinct entities. </a:t>
            </a:r>
            <a:endParaRPr lang="en-US" dirty="0" smtClean="0"/>
          </a:p>
          <a:p>
            <a:r>
              <a:rPr lang="en-US" dirty="0" smtClean="0"/>
              <a:t>They </a:t>
            </a:r>
            <a:r>
              <a:rPr lang="en-US" dirty="0"/>
              <a:t>play central </a:t>
            </a:r>
            <a:r>
              <a:rPr lang="en-US" dirty="0" smtClean="0"/>
              <a:t>but distinguishable </a:t>
            </a:r>
            <a:r>
              <a:rPr lang="en-US" dirty="0"/>
              <a:t>roles in the </a:t>
            </a:r>
            <a:r>
              <a:rPr lang="en-US" dirty="0">
                <a:solidFill>
                  <a:srgbClr val="CC3399"/>
                </a:solidFill>
              </a:rPr>
              <a:t>intelligent system</a:t>
            </a:r>
            <a:r>
              <a:rPr lang="en-US" dirty="0"/>
              <a:t>.</a:t>
            </a:r>
          </a:p>
          <a:p>
            <a:r>
              <a:rPr lang="en-US" dirty="0" smtClean="0"/>
              <a:t>Knowledge </a:t>
            </a:r>
            <a:r>
              <a:rPr lang="en-US" dirty="0"/>
              <a:t>is a description of the world. It determines </a:t>
            </a:r>
            <a:r>
              <a:rPr lang="en-US" dirty="0">
                <a:solidFill>
                  <a:srgbClr val="CC3399"/>
                </a:solidFill>
              </a:rPr>
              <a:t>a system’s competence </a:t>
            </a:r>
            <a:r>
              <a:rPr lang="en-US" dirty="0"/>
              <a:t>by what </a:t>
            </a:r>
            <a:r>
              <a:rPr lang="en-US" dirty="0" smtClean="0"/>
              <a:t>it knows</a:t>
            </a:r>
            <a:r>
              <a:rPr lang="en-US" dirty="0"/>
              <a:t>.</a:t>
            </a:r>
          </a:p>
          <a:p>
            <a:r>
              <a:rPr lang="en-US" dirty="0" smtClean="0"/>
              <a:t>Moreover</a:t>
            </a:r>
            <a:r>
              <a:rPr lang="en-US" dirty="0"/>
              <a:t>, </a:t>
            </a:r>
            <a:r>
              <a:rPr lang="en-US" dirty="0">
                <a:solidFill>
                  <a:srgbClr val="CC3399"/>
                </a:solidFill>
              </a:rPr>
              <a:t>Representation</a:t>
            </a:r>
            <a:r>
              <a:rPr lang="en-US" dirty="0"/>
              <a:t> is the way knowledge is encoded. It defines a </a:t>
            </a:r>
            <a:r>
              <a:rPr lang="en-US" dirty="0" smtClean="0">
                <a:solidFill>
                  <a:srgbClr val="CC3399"/>
                </a:solidFill>
              </a:rPr>
              <a:t>system’s performance </a:t>
            </a:r>
            <a:r>
              <a:rPr lang="en-US" dirty="0"/>
              <a:t>in doing something.</a:t>
            </a:r>
          </a:p>
          <a:p>
            <a:r>
              <a:rPr lang="en-US" dirty="0" smtClean="0"/>
              <a:t>Different </a:t>
            </a:r>
            <a:r>
              <a:rPr lang="en-US" dirty="0"/>
              <a:t>types of knowledge require </a:t>
            </a:r>
            <a:r>
              <a:rPr lang="en-US" dirty="0">
                <a:solidFill>
                  <a:srgbClr val="CC3399"/>
                </a:solidFill>
              </a:rPr>
              <a:t>different kinds </a:t>
            </a:r>
            <a:r>
              <a:rPr lang="en-US" dirty="0"/>
              <a:t>of representation</a:t>
            </a:r>
            <a:r>
              <a:rPr lang="en-US" dirty="0" smtClean="0"/>
              <a:t>.</a:t>
            </a:r>
          </a:p>
          <a:p>
            <a:r>
              <a:rPr lang="en-US" dirty="0" smtClean="0"/>
              <a:t>The </a:t>
            </a:r>
            <a:r>
              <a:rPr lang="en-US" dirty="0"/>
              <a:t>Knowledge Representation models/mechanisms are often based on</a:t>
            </a:r>
            <a:r>
              <a:rPr lang="en-US" dirty="0" smtClean="0"/>
              <a:t>: </a:t>
            </a:r>
            <a:r>
              <a:rPr lang="en-US" dirty="0" smtClean="0">
                <a:solidFill>
                  <a:srgbClr val="CC3399"/>
                </a:solidFill>
              </a:rPr>
              <a:t>Logic, Rules, Frames, Semantic Net</a:t>
            </a:r>
            <a:r>
              <a:rPr lang="en-US" dirty="0" smtClean="0"/>
              <a:t>, etc.</a:t>
            </a:r>
            <a:endParaRPr lang="en-US" dirty="0"/>
          </a:p>
          <a:p>
            <a:endParaRPr lang="en-US" dirty="0"/>
          </a:p>
        </p:txBody>
      </p:sp>
    </p:spTree>
    <p:extLst>
      <p:ext uri="{BB962C8B-B14F-4D97-AF65-F5344CB8AC3E}">
        <p14:creationId xmlns:p14="http://schemas.microsoft.com/office/powerpoint/2010/main" val="734790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Procedural and Declarative Knowledge</a:t>
            </a:r>
          </a:p>
        </p:txBody>
      </p:sp>
      <p:sp>
        <p:nvSpPr>
          <p:cNvPr id="3" name="Content Placeholder 2"/>
          <p:cNvSpPr>
            <a:spLocks noGrp="1"/>
          </p:cNvSpPr>
          <p:nvPr>
            <p:ph idx="1"/>
          </p:nvPr>
        </p:nvSpPr>
        <p:spPr/>
        <p:txBody>
          <a:bodyPr/>
          <a:lstStyle/>
          <a:p>
            <a:r>
              <a:rPr lang="en-US" dirty="0"/>
              <a:t>Procedural Knowledge : </a:t>
            </a:r>
            <a:endParaRPr lang="en-US" dirty="0" smtClean="0"/>
          </a:p>
          <a:p>
            <a:pPr lvl="1"/>
            <a:r>
              <a:rPr lang="en-US" dirty="0"/>
              <a:t>Procedural </a:t>
            </a:r>
            <a:r>
              <a:rPr lang="en-US" dirty="0" smtClean="0"/>
              <a:t>Knowledge </a:t>
            </a:r>
            <a:r>
              <a:rPr lang="en-US" dirty="0"/>
              <a:t>is the type of knowledge </a:t>
            </a:r>
            <a:r>
              <a:rPr lang="en-US" dirty="0" smtClean="0"/>
              <a:t>which clarifies </a:t>
            </a:r>
            <a:r>
              <a:rPr lang="en-US" dirty="0">
                <a:solidFill>
                  <a:srgbClr val="CC3399"/>
                </a:solidFill>
              </a:rPr>
              <a:t>how a particular thing </a:t>
            </a:r>
            <a:r>
              <a:rPr lang="en-US" dirty="0"/>
              <a:t>can be accomplished.</a:t>
            </a:r>
          </a:p>
          <a:p>
            <a:pPr lvl="1"/>
            <a:r>
              <a:rPr lang="en-US" dirty="0"/>
              <a:t>It emphasize </a:t>
            </a:r>
            <a:r>
              <a:rPr lang="en-US" dirty="0">
                <a:solidFill>
                  <a:srgbClr val="CC3399"/>
                </a:solidFill>
              </a:rPr>
              <a:t>how to do something </a:t>
            </a:r>
            <a:r>
              <a:rPr lang="en-US" dirty="0"/>
              <a:t>to solve a given problem.</a:t>
            </a:r>
          </a:p>
          <a:p>
            <a:pPr lvl="1"/>
            <a:r>
              <a:rPr lang="en-US" dirty="0" smtClean="0"/>
              <a:t>A </a:t>
            </a:r>
            <a:r>
              <a:rPr lang="en-US" dirty="0"/>
              <a:t>representation in which the </a:t>
            </a:r>
            <a:r>
              <a:rPr lang="en-US" dirty="0">
                <a:solidFill>
                  <a:srgbClr val="CC3399"/>
                </a:solidFill>
              </a:rPr>
              <a:t>control information </a:t>
            </a:r>
            <a:r>
              <a:rPr lang="en-US" dirty="0"/>
              <a:t>that is necessary to use the knowledge is </a:t>
            </a:r>
            <a:r>
              <a:rPr lang="en-US" dirty="0">
                <a:solidFill>
                  <a:srgbClr val="CC3399"/>
                </a:solidFill>
              </a:rPr>
              <a:t>embedded </a:t>
            </a:r>
            <a:r>
              <a:rPr lang="en-US" dirty="0"/>
              <a:t>in the knowledge itself for e.g. computer programs, directions, and recipes;  these  indicate specific use or implementation;</a:t>
            </a:r>
          </a:p>
          <a:p>
            <a:r>
              <a:rPr lang="en-US" dirty="0"/>
              <a:t>Declarative  Knowledge : </a:t>
            </a:r>
            <a:endParaRPr lang="en-US" dirty="0" smtClean="0"/>
          </a:p>
          <a:p>
            <a:pPr lvl="1"/>
            <a:r>
              <a:rPr lang="en-US" dirty="0"/>
              <a:t>Declarative </a:t>
            </a:r>
            <a:r>
              <a:rPr lang="en-US" dirty="0" smtClean="0"/>
              <a:t>Knowledge </a:t>
            </a:r>
            <a:r>
              <a:rPr lang="en-US" dirty="0"/>
              <a:t>is the type of knowledge which tells </a:t>
            </a:r>
            <a:r>
              <a:rPr lang="en-US" dirty="0">
                <a:solidFill>
                  <a:srgbClr val="CC3399"/>
                </a:solidFill>
              </a:rPr>
              <a:t>the basic knowledge </a:t>
            </a:r>
            <a:r>
              <a:rPr lang="en-US" dirty="0"/>
              <a:t>about something and it is more popular than Procedural Knowledge.</a:t>
            </a:r>
          </a:p>
          <a:p>
            <a:pPr lvl="1"/>
            <a:r>
              <a:rPr lang="en-US" dirty="0"/>
              <a:t>It emphasize </a:t>
            </a:r>
            <a:r>
              <a:rPr lang="en-US" dirty="0">
                <a:solidFill>
                  <a:srgbClr val="CC3399"/>
                </a:solidFill>
              </a:rPr>
              <a:t>what to do </a:t>
            </a:r>
            <a:r>
              <a:rPr lang="en-US" dirty="0"/>
              <a:t>something to solve a given problem.</a:t>
            </a:r>
          </a:p>
          <a:p>
            <a:pPr lvl="1"/>
            <a:r>
              <a:rPr lang="en-US" dirty="0" smtClean="0"/>
              <a:t>A </a:t>
            </a:r>
            <a:r>
              <a:rPr lang="en-US" dirty="0"/>
              <a:t>statement in which knowledge is specified, but the use to which that knowledge is to be put </a:t>
            </a:r>
            <a:r>
              <a:rPr lang="en-US" dirty="0">
                <a:solidFill>
                  <a:srgbClr val="CC3399"/>
                </a:solidFill>
              </a:rPr>
              <a:t>is not given</a:t>
            </a:r>
            <a:r>
              <a:rPr lang="en-US" dirty="0"/>
              <a:t>. For example, laws, these are the facts which can stand alone, not dependent on other knowledge.</a:t>
            </a:r>
          </a:p>
          <a:p>
            <a:endParaRPr lang="en-US" dirty="0"/>
          </a:p>
          <a:p>
            <a:endParaRPr lang="en-US" dirty="0"/>
          </a:p>
        </p:txBody>
      </p:sp>
    </p:spTree>
    <p:extLst>
      <p:ext uri="{BB962C8B-B14F-4D97-AF65-F5344CB8AC3E}">
        <p14:creationId xmlns:p14="http://schemas.microsoft.com/office/powerpoint/2010/main" val="1992788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Differences Between Declarative knowledge and </a:t>
            </a:r>
            <a:r>
              <a:rPr lang="en-US" dirty="0" smtClean="0"/>
              <a:t>Procedural Knowledge</a:t>
            </a:r>
            <a:endParaRPr lang="en-US" dirty="0"/>
          </a:p>
        </p:txBody>
      </p:sp>
      <p:sp>
        <p:nvSpPr>
          <p:cNvPr id="4" name="Rectangle 3"/>
          <p:cNvSpPr/>
          <p:nvPr/>
        </p:nvSpPr>
        <p:spPr>
          <a:xfrm>
            <a:off x="623048" y="858287"/>
            <a:ext cx="10887634" cy="493776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12698" y="967013"/>
            <a:ext cx="10698480" cy="369332"/>
          </a:xfrm>
          <a:prstGeom prst="rect">
            <a:avLst/>
          </a:prstGeom>
          <a:solidFill>
            <a:srgbClr val="CC3399"/>
          </a:solidFill>
        </p:spPr>
        <p:txBody>
          <a:bodyPr wrap="square" rtlCol="0">
            <a:spAutoFit/>
          </a:bodyPr>
          <a:lstStyle/>
          <a:p>
            <a:pPr fontAlgn="t"/>
            <a:r>
              <a:rPr lang="en-US" b="1" dirty="0" smtClean="0">
                <a:solidFill>
                  <a:schemeClr val="bg1"/>
                </a:solidFill>
              </a:rPr>
              <a:t>	</a:t>
            </a:r>
            <a:r>
              <a:rPr lang="en-US" b="1" dirty="0">
                <a:solidFill>
                  <a:schemeClr val="bg1"/>
                </a:solidFill>
              </a:rPr>
              <a:t>Procedural </a:t>
            </a:r>
            <a:r>
              <a:rPr lang="en-US" b="1" dirty="0" smtClean="0">
                <a:solidFill>
                  <a:schemeClr val="bg1"/>
                </a:solidFill>
              </a:rPr>
              <a:t>knowledge				Declarative knowledge</a:t>
            </a:r>
            <a:endParaRPr lang="en-US" dirty="0">
              <a:solidFill>
                <a:schemeClr val="bg1"/>
              </a:solidFill>
            </a:endParaRPr>
          </a:p>
        </p:txBody>
      </p:sp>
      <p:sp>
        <p:nvSpPr>
          <p:cNvPr id="6" name="TextBox 5"/>
          <p:cNvSpPr txBox="1"/>
          <p:nvPr/>
        </p:nvSpPr>
        <p:spPr>
          <a:xfrm>
            <a:off x="712698" y="1409556"/>
            <a:ext cx="4979002" cy="4093428"/>
          </a:xfrm>
          <a:prstGeom prst="rect">
            <a:avLst/>
          </a:prstGeom>
          <a:noFill/>
        </p:spPr>
        <p:txBody>
          <a:bodyPr wrap="square" rtlCol="0">
            <a:spAutoFit/>
          </a:bodyPr>
          <a:lstStyle/>
          <a:p>
            <a:pPr marL="342900" indent="-342900" algn="just" fontAlgn="t">
              <a:buFont typeface="Arial" panose="020B0604020202020204" pitchFamily="34" charset="0"/>
              <a:buChar char="•"/>
            </a:pPr>
            <a:r>
              <a:rPr lang="en-US" sz="2000" dirty="0" smtClean="0"/>
              <a:t>It </a:t>
            </a:r>
            <a:r>
              <a:rPr lang="en-US" sz="2000" dirty="0"/>
              <a:t>is also known as Interpretive knowledge.</a:t>
            </a:r>
          </a:p>
          <a:p>
            <a:pPr marL="342900" indent="-342900" algn="just" fontAlgn="t">
              <a:buFont typeface="Arial" panose="020B0604020202020204" pitchFamily="34" charset="0"/>
              <a:buChar char="•"/>
            </a:pPr>
            <a:endParaRPr lang="en-US" sz="2000" dirty="0" smtClean="0"/>
          </a:p>
          <a:p>
            <a:pPr marL="342900" indent="-342900" algn="just" fontAlgn="t">
              <a:buFont typeface="Arial" panose="020B0604020202020204" pitchFamily="34" charset="0"/>
              <a:buChar char="•"/>
            </a:pPr>
            <a:r>
              <a:rPr lang="en-US" sz="2000" dirty="0" smtClean="0"/>
              <a:t>Procedural </a:t>
            </a:r>
            <a:r>
              <a:rPr lang="en-US" sz="2000" dirty="0"/>
              <a:t>Knowledge means how a particular thing can be accomplished.</a:t>
            </a:r>
          </a:p>
          <a:p>
            <a:pPr marL="342900" indent="-342900" algn="just" fontAlgn="t">
              <a:buFont typeface="Arial" panose="020B0604020202020204" pitchFamily="34" charset="0"/>
              <a:buChar char="•"/>
            </a:pPr>
            <a:endParaRPr lang="en-US" sz="2000" dirty="0" smtClean="0"/>
          </a:p>
          <a:p>
            <a:pPr marL="342900" indent="-342900" algn="just" fontAlgn="t">
              <a:buFont typeface="Arial" panose="020B0604020202020204" pitchFamily="34" charset="0"/>
              <a:buChar char="•"/>
            </a:pPr>
            <a:r>
              <a:rPr lang="en-US" sz="2000" dirty="0" smtClean="0"/>
              <a:t>High efficiency and Low </a:t>
            </a:r>
            <a:r>
              <a:rPr lang="en-US" sz="2000" dirty="0"/>
              <a:t>modifiability</a:t>
            </a:r>
          </a:p>
          <a:p>
            <a:pPr marL="342900" indent="-342900" algn="just" fontAlgn="t">
              <a:buFont typeface="Arial" panose="020B0604020202020204" pitchFamily="34" charset="0"/>
              <a:buChar char="•"/>
            </a:pPr>
            <a:endParaRPr lang="en-US" sz="2000" dirty="0"/>
          </a:p>
          <a:p>
            <a:pPr marL="342900" indent="-342900" algn="just" fontAlgn="t">
              <a:buFont typeface="Arial" panose="020B0604020202020204" pitchFamily="34" charset="0"/>
              <a:buChar char="•"/>
            </a:pPr>
            <a:r>
              <a:rPr lang="en-US" sz="2000" dirty="0"/>
              <a:t>Low perceptive adequacy (better for knowledge engineers)</a:t>
            </a:r>
          </a:p>
          <a:p>
            <a:pPr marL="342900" indent="-342900" algn="just" fontAlgn="t">
              <a:buFont typeface="Arial" panose="020B0604020202020204" pitchFamily="34" charset="0"/>
              <a:buChar char="•"/>
            </a:pPr>
            <a:endParaRPr lang="en-US" sz="2000" dirty="0"/>
          </a:p>
          <a:p>
            <a:pPr marL="342900" indent="-342900" algn="just" fontAlgn="t">
              <a:buFont typeface="Arial" panose="020B0604020202020204" pitchFamily="34" charset="0"/>
              <a:buChar char="•"/>
            </a:pPr>
            <a:r>
              <a:rPr lang="en-US" sz="2000" dirty="0"/>
              <a:t>Produces creative, reflective thought and promoters critical thinking and independent decision </a:t>
            </a:r>
            <a:r>
              <a:rPr lang="en-US" sz="2000" dirty="0" smtClean="0"/>
              <a:t>making</a:t>
            </a:r>
            <a:endParaRPr lang="en-US" sz="2000" dirty="0"/>
          </a:p>
        </p:txBody>
      </p:sp>
      <p:sp>
        <p:nvSpPr>
          <p:cNvPr id="7" name="TextBox 6"/>
          <p:cNvSpPr txBox="1"/>
          <p:nvPr/>
        </p:nvSpPr>
        <p:spPr>
          <a:xfrm>
            <a:off x="5903848" y="1409556"/>
            <a:ext cx="5507330" cy="3785652"/>
          </a:xfrm>
          <a:prstGeom prst="rect">
            <a:avLst/>
          </a:prstGeom>
          <a:noFill/>
        </p:spPr>
        <p:txBody>
          <a:bodyPr wrap="square" rtlCol="0">
            <a:spAutoFit/>
          </a:bodyPr>
          <a:lstStyle/>
          <a:p>
            <a:pPr marL="342900" indent="-342900" algn="just" fontAlgn="t">
              <a:buFont typeface="Arial" panose="020B0604020202020204" pitchFamily="34" charset="0"/>
              <a:buChar char="•"/>
            </a:pPr>
            <a:r>
              <a:rPr lang="en-US" sz="2000" dirty="0"/>
              <a:t>It is also known as Descriptive knowledge.</a:t>
            </a:r>
          </a:p>
          <a:p>
            <a:pPr marL="342900" indent="-342900" algn="just" fontAlgn="t">
              <a:buFont typeface="Arial" panose="020B0604020202020204" pitchFamily="34" charset="0"/>
              <a:buChar char="•"/>
            </a:pPr>
            <a:endParaRPr lang="en-US" sz="2000" dirty="0" smtClean="0"/>
          </a:p>
          <a:p>
            <a:pPr marL="342900" indent="-342900" algn="just" fontAlgn="t">
              <a:buFont typeface="Arial" panose="020B0604020202020204" pitchFamily="34" charset="0"/>
              <a:buChar char="•"/>
            </a:pPr>
            <a:r>
              <a:rPr lang="en-US" sz="2000" dirty="0" smtClean="0"/>
              <a:t>While </a:t>
            </a:r>
            <a:r>
              <a:rPr lang="en-US" sz="2000" dirty="0"/>
              <a:t>Declarative Knowledge means basic knowledge about something.</a:t>
            </a:r>
          </a:p>
          <a:p>
            <a:pPr marL="342900" indent="-342900" algn="just" fontAlgn="t">
              <a:buFont typeface="Arial" panose="020B0604020202020204" pitchFamily="34" charset="0"/>
              <a:buChar char="•"/>
            </a:pPr>
            <a:endParaRPr lang="en-US" sz="2000" dirty="0" smtClean="0"/>
          </a:p>
          <a:p>
            <a:pPr marL="342900" indent="-342900" algn="just" fontAlgn="t">
              <a:buFont typeface="Arial" panose="020B0604020202020204" pitchFamily="34" charset="0"/>
              <a:buChar char="•"/>
            </a:pPr>
            <a:r>
              <a:rPr lang="en-US" sz="2000" dirty="0" smtClean="0"/>
              <a:t>Good </a:t>
            </a:r>
            <a:r>
              <a:rPr lang="en-US" sz="2000" dirty="0"/>
              <a:t>modifiability and good readability</a:t>
            </a:r>
          </a:p>
          <a:p>
            <a:pPr marL="342900" indent="-342900" algn="just" fontAlgn="t">
              <a:buFont typeface="Arial" panose="020B0604020202020204" pitchFamily="34" charset="0"/>
              <a:buChar char="•"/>
            </a:pPr>
            <a:endParaRPr lang="en-US" sz="2000" dirty="0"/>
          </a:p>
          <a:p>
            <a:pPr marL="342900" indent="-342900" algn="just" fontAlgn="t">
              <a:buFont typeface="Arial" panose="020B0604020202020204" pitchFamily="34" charset="0"/>
              <a:buChar char="•"/>
            </a:pPr>
            <a:r>
              <a:rPr lang="en-US" sz="2000" dirty="0"/>
              <a:t>Suitable for independent facts </a:t>
            </a:r>
            <a:endParaRPr lang="en-US" sz="2000" dirty="0" smtClean="0"/>
          </a:p>
          <a:p>
            <a:pPr marL="342900" indent="-342900" algn="just" fontAlgn="t">
              <a:buFont typeface="Arial" panose="020B0604020202020204" pitchFamily="34" charset="0"/>
              <a:buChar char="•"/>
            </a:pPr>
            <a:endParaRPr lang="en-US" sz="2000" dirty="0"/>
          </a:p>
          <a:p>
            <a:pPr marL="342900" indent="-342900" algn="just" fontAlgn="t">
              <a:buFont typeface="Arial" panose="020B0604020202020204" pitchFamily="34" charset="0"/>
              <a:buChar char="•"/>
            </a:pPr>
            <a:r>
              <a:rPr lang="en-US" sz="2000" dirty="0"/>
              <a:t>Good cognitive matching (better for domain experts and end-users) and low computational efficiency.</a:t>
            </a:r>
          </a:p>
        </p:txBody>
      </p:sp>
      <p:cxnSp>
        <p:nvCxnSpPr>
          <p:cNvPr id="14" name="Straight Connector 13"/>
          <p:cNvCxnSpPr/>
          <p:nvPr/>
        </p:nvCxnSpPr>
        <p:spPr>
          <a:xfrm>
            <a:off x="5830374" y="1531568"/>
            <a:ext cx="0" cy="4000500"/>
          </a:xfrm>
          <a:prstGeom prst="line">
            <a:avLst/>
          </a:prstGeom>
          <a:ln w="28575">
            <a:solidFill>
              <a:schemeClr val="accent5"/>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928693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par>
                          <p:cTn id="12" fill="hold">
                            <p:stCondLst>
                              <p:cond delay="2500"/>
                            </p:stCondLst>
                            <p:childTnLst>
                              <p:par>
                                <p:cTn id="13" presetID="22" presetClass="entr" presetSubtype="1"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up)">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up)">
                                      <p:cBhvr>
                                        <p:cTn id="20" dur="1000"/>
                                        <p:tgtEl>
                                          <p:spTgt spid="6"/>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up)">
                                      <p:cBhvr>
                                        <p:cTn id="23"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Forward versus Backward Reasoning</a:t>
            </a:r>
          </a:p>
        </p:txBody>
      </p:sp>
      <p:sp>
        <p:nvSpPr>
          <p:cNvPr id="3" name="Content Placeholder 2"/>
          <p:cNvSpPr>
            <a:spLocks noGrp="1"/>
          </p:cNvSpPr>
          <p:nvPr>
            <p:ph idx="1"/>
          </p:nvPr>
        </p:nvSpPr>
        <p:spPr/>
        <p:txBody>
          <a:bodyPr/>
          <a:lstStyle/>
          <a:p>
            <a:r>
              <a:rPr lang="en-US" dirty="0"/>
              <a:t>A search procedure must find a path between initial and goal states. </a:t>
            </a:r>
            <a:r>
              <a:rPr lang="en-US" dirty="0" smtClean="0"/>
              <a:t>There </a:t>
            </a:r>
            <a:r>
              <a:rPr lang="en-US" dirty="0"/>
              <a:t>are two directions in which a search process could proceed</a:t>
            </a:r>
            <a:r>
              <a:rPr lang="en-US" dirty="0" smtClean="0"/>
              <a:t>.</a:t>
            </a:r>
            <a:endParaRPr lang="en-US" dirty="0"/>
          </a:p>
        </p:txBody>
      </p:sp>
      <p:sp>
        <p:nvSpPr>
          <p:cNvPr id="4" name="Rectangle 3"/>
          <p:cNvSpPr/>
          <p:nvPr/>
        </p:nvSpPr>
        <p:spPr>
          <a:xfrm>
            <a:off x="623048" y="1823751"/>
            <a:ext cx="10887634" cy="402336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12698" y="1943766"/>
            <a:ext cx="10698480" cy="369332"/>
          </a:xfrm>
          <a:prstGeom prst="rect">
            <a:avLst/>
          </a:prstGeom>
          <a:solidFill>
            <a:srgbClr val="CC3399"/>
          </a:solidFill>
        </p:spPr>
        <p:txBody>
          <a:bodyPr wrap="square" rtlCol="0">
            <a:spAutoFit/>
          </a:bodyPr>
          <a:lstStyle/>
          <a:p>
            <a:pPr fontAlgn="t"/>
            <a:r>
              <a:rPr lang="en-US" b="1" dirty="0" smtClean="0">
                <a:solidFill>
                  <a:schemeClr val="bg1"/>
                </a:solidFill>
              </a:rPr>
              <a:t>	</a:t>
            </a:r>
            <a:r>
              <a:rPr lang="en-US" b="1" dirty="0">
                <a:solidFill>
                  <a:schemeClr val="bg1"/>
                </a:solidFill>
              </a:rPr>
              <a:t>Forward </a:t>
            </a:r>
            <a:r>
              <a:rPr lang="en-US" b="1" dirty="0" smtClean="0">
                <a:solidFill>
                  <a:schemeClr val="bg1"/>
                </a:solidFill>
              </a:rPr>
              <a:t>Reasoning						</a:t>
            </a:r>
            <a:r>
              <a:rPr lang="en-US" b="1" dirty="0">
                <a:solidFill>
                  <a:schemeClr val="bg1"/>
                </a:solidFill>
              </a:rPr>
              <a:t>Backward Reasoning</a:t>
            </a:r>
            <a:endParaRPr lang="en-US" dirty="0">
              <a:solidFill>
                <a:schemeClr val="bg1"/>
              </a:solidFill>
            </a:endParaRPr>
          </a:p>
        </p:txBody>
      </p:sp>
      <p:sp>
        <p:nvSpPr>
          <p:cNvPr id="6" name="TextBox 5"/>
          <p:cNvSpPr txBox="1"/>
          <p:nvPr/>
        </p:nvSpPr>
        <p:spPr>
          <a:xfrm>
            <a:off x="712698" y="2386308"/>
            <a:ext cx="5091646" cy="3416320"/>
          </a:xfrm>
          <a:prstGeom prst="rect">
            <a:avLst/>
          </a:prstGeom>
          <a:noFill/>
        </p:spPr>
        <p:txBody>
          <a:bodyPr wrap="square" rtlCol="0">
            <a:spAutoFit/>
          </a:bodyPr>
          <a:lstStyle>
            <a:defPPr>
              <a:defRPr lang="en-US"/>
            </a:defPPr>
            <a:lvl1pPr marL="342900" indent="-342900" algn="just" fontAlgn="t">
              <a:buFont typeface="Arial" panose="020B0604020202020204" pitchFamily="34" charset="0"/>
              <a:buChar char="•"/>
              <a:defRPr sz="2000"/>
            </a:lvl1pPr>
          </a:lstStyle>
          <a:p>
            <a:pPr marL="0" indent="0">
              <a:buNone/>
            </a:pPr>
            <a:r>
              <a:rPr lang="en-US" sz="1800" dirty="0">
                <a:solidFill>
                  <a:srgbClr val="0070C0"/>
                </a:solidFill>
              </a:rPr>
              <a:t>Reason forward from the initial state</a:t>
            </a:r>
          </a:p>
          <a:p>
            <a:pPr marL="457200" indent="-457200">
              <a:buFont typeface="+mj-lt"/>
              <a:buAutoNum type="arabicPeriod"/>
            </a:pPr>
            <a:r>
              <a:rPr lang="en-US" sz="1800" dirty="0" smtClean="0"/>
              <a:t>It begins </a:t>
            </a:r>
            <a:r>
              <a:rPr lang="en-US" sz="1800" dirty="0"/>
              <a:t>building a tree of </a:t>
            </a:r>
            <a:r>
              <a:rPr lang="en-US" sz="1800" dirty="0" smtClean="0"/>
              <a:t>moves by </a:t>
            </a:r>
            <a:r>
              <a:rPr lang="en-US" sz="1800" dirty="0"/>
              <a:t>starting with the initial configuration at the root of the tree.</a:t>
            </a:r>
          </a:p>
          <a:p>
            <a:pPr marL="457200" indent="-457200">
              <a:buFont typeface="+mj-lt"/>
              <a:buAutoNum type="arabicPeriod"/>
            </a:pPr>
            <a:endParaRPr lang="en-US" sz="1800" dirty="0" smtClean="0"/>
          </a:p>
          <a:p>
            <a:pPr marL="457200" indent="-457200">
              <a:buFont typeface="+mj-lt"/>
              <a:buAutoNum type="arabicPeriod"/>
            </a:pPr>
            <a:r>
              <a:rPr lang="en-US" sz="1800" dirty="0" smtClean="0"/>
              <a:t>Generates </a:t>
            </a:r>
            <a:r>
              <a:rPr lang="en-US" sz="1800" dirty="0"/>
              <a:t>the next level of tree by finding all rules whose </a:t>
            </a:r>
            <a:r>
              <a:rPr lang="en-US" sz="1800" dirty="0">
                <a:solidFill>
                  <a:srgbClr val="CC3399"/>
                </a:solidFill>
              </a:rPr>
              <a:t>left hand side matches </a:t>
            </a:r>
            <a:r>
              <a:rPr lang="en-US" sz="1800" dirty="0"/>
              <a:t>against the root node. The </a:t>
            </a:r>
            <a:r>
              <a:rPr lang="en-US" sz="1800" dirty="0">
                <a:solidFill>
                  <a:srgbClr val="5308B8"/>
                </a:solidFill>
              </a:rPr>
              <a:t>right hand side </a:t>
            </a:r>
            <a:r>
              <a:rPr lang="en-US" sz="1800" dirty="0"/>
              <a:t>is used to create new configurations.</a:t>
            </a:r>
          </a:p>
          <a:p>
            <a:pPr marL="457200" indent="-457200">
              <a:buFont typeface="+mj-lt"/>
              <a:buAutoNum type="arabicPeriod"/>
            </a:pPr>
            <a:endParaRPr lang="en-US" sz="1800" dirty="0" smtClean="0"/>
          </a:p>
          <a:p>
            <a:pPr marL="457200" indent="-457200">
              <a:buFont typeface="+mj-lt"/>
              <a:buAutoNum type="arabicPeriod"/>
            </a:pPr>
            <a:r>
              <a:rPr lang="en-US" sz="1800" dirty="0" smtClean="0"/>
              <a:t>Forward </a:t>
            </a:r>
            <a:r>
              <a:rPr lang="en-US" sz="1800" dirty="0"/>
              <a:t>Chaining </a:t>
            </a:r>
            <a:r>
              <a:rPr lang="en-US" sz="1800" dirty="0" smtClean="0"/>
              <a:t>searches for </a:t>
            </a:r>
            <a:r>
              <a:rPr lang="en-US" sz="1800" dirty="0"/>
              <a:t>any </a:t>
            </a:r>
            <a:r>
              <a:rPr lang="en-US" sz="1800" dirty="0" smtClean="0"/>
              <a:t>conclusion. Suitable </a:t>
            </a:r>
            <a:r>
              <a:rPr lang="en-US" sz="1800" dirty="0"/>
              <a:t>for planning, monitoring, control, and interpretation </a:t>
            </a:r>
            <a:r>
              <a:rPr lang="en-US" sz="1800" dirty="0" smtClean="0"/>
              <a:t>applications.</a:t>
            </a:r>
          </a:p>
        </p:txBody>
      </p:sp>
      <p:sp>
        <p:nvSpPr>
          <p:cNvPr id="7" name="TextBox 6"/>
          <p:cNvSpPr txBox="1"/>
          <p:nvPr/>
        </p:nvSpPr>
        <p:spPr>
          <a:xfrm>
            <a:off x="5903848" y="2386309"/>
            <a:ext cx="5507330" cy="3416320"/>
          </a:xfrm>
          <a:prstGeom prst="rect">
            <a:avLst/>
          </a:prstGeom>
          <a:noFill/>
        </p:spPr>
        <p:txBody>
          <a:bodyPr wrap="square" rtlCol="0">
            <a:spAutoFit/>
          </a:bodyPr>
          <a:lstStyle/>
          <a:p>
            <a:pPr algn="just" fontAlgn="t"/>
            <a:r>
              <a:rPr lang="en-US" dirty="0">
                <a:solidFill>
                  <a:srgbClr val="0070C0"/>
                </a:solidFill>
              </a:rPr>
              <a:t>Reasoning backward from the goal states</a:t>
            </a:r>
          </a:p>
          <a:p>
            <a:pPr marL="457200" indent="-457200" algn="just" fontAlgn="t">
              <a:buFont typeface="+mj-lt"/>
              <a:buAutoNum type="arabicPeriod"/>
            </a:pPr>
            <a:r>
              <a:rPr lang="en-US" dirty="0" smtClean="0"/>
              <a:t>It begins </a:t>
            </a:r>
            <a:r>
              <a:rPr lang="en-US" dirty="0"/>
              <a:t>building a tree of </a:t>
            </a:r>
            <a:r>
              <a:rPr lang="en-US" dirty="0" smtClean="0"/>
              <a:t>moves by </a:t>
            </a:r>
            <a:r>
              <a:rPr lang="en-US" dirty="0"/>
              <a:t>starting with the goal node configuration at the root of the tree.</a:t>
            </a:r>
          </a:p>
          <a:p>
            <a:pPr marL="457200" indent="-457200" algn="just" fontAlgn="t">
              <a:buFont typeface="+mj-lt"/>
              <a:buAutoNum type="arabicPeriod"/>
            </a:pPr>
            <a:endParaRPr lang="en-US" dirty="0" smtClean="0"/>
          </a:p>
          <a:p>
            <a:pPr marL="457200" indent="-457200" algn="just" fontAlgn="t">
              <a:buFont typeface="+mj-lt"/>
              <a:buAutoNum type="arabicPeriod"/>
            </a:pPr>
            <a:r>
              <a:rPr lang="en-US" dirty="0" smtClean="0"/>
              <a:t>Generate </a:t>
            </a:r>
            <a:r>
              <a:rPr lang="en-US" dirty="0"/>
              <a:t>the next level of tree by finding all rules whose </a:t>
            </a:r>
            <a:r>
              <a:rPr lang="en-US" dirty="0">
                <a:solidFill>
                  <a:srgbClr val="CC3399"/>
                </a:solidFill>
              </a:rPr>
              <a:t>right hand side matches </a:t>
            </a:r>
            <a:r>
              <a:rPr lang="en-US" dirty="0"/>
              <a:t>against the root node. The </a:t>
            </a:r>
            <a:r>
              <a:rPr lang="en-US" dirty="0">
                <a:solidFill>
                  <a:srgbClr val="5308B8"/>
                </a:solidFill>
              </a:rPr>
              <a:t>left hand side </a:t>
            </a:r>
            <a:r>
              <a:rPr lang="en-US" dirty="0"/>
              <a:t>is used to create new configurations.</a:t>
            </a:r>
          </a:p>
          <a:p>
            <a:pPr marL="457200" indent="-457200" algn="just" fontAlgn="t">
              <a:buFont typeface="+mj-lt"/>
              <a:buAutoNum type="arabicPeriod"/>
            </a:pPr>
            <a:endParaRPr lang="en-US" dirty="0" smtClean="0"/>
          </a:p>
          <a:p>
            <a:pPr marL="457200" indent="-457200" algn="just" fontAlgn="t">
              <a:buFont typeface="+mj-lt"/>
              <a:buAutoNum type="arabicPeriod"/>
            </a:pPr>
            <a:r>
              <a:rPr lang="en-US" dirty="0" smtClean="0"/>
              <a:t>Backward </a:t>
            </a:r>
            <a:r>
              <a:rPr lang="en-US" dirty="0"/>
              <a:t>chaining </a:t>
            </a:r>
            <a:r>
              <a:rPr lang="en-US" dirty="0" smtClean="0"/>
              <a:t>searches for </a:t>
            </a:r>
            <a:r>
              <a:rPr lang="en-US" dirty="0"/>
              <a:t>only the required </a:t>
            </a:r>
            <a:r>
              <a:rPr lang="en-US" dirty="0" smtClean="0"/>
              <a:t>data. Suitable </a:t>
            </a:r>
            <a:r>
              <a:rPr lang="en-US" dirty="0"/>
              <a:t>for </a:t>
            </a:r>
            <a:r>
              <a:rPr lang="en-US" dirty="0" smtClean="0"/>
              <a:t>diagnostic and </a:t>
            </a:r>
            <a:r>
              <a:rPr lang="en-US" dirty="0"/>
              <a:t>debugging </a:t>
            </a:r>
            <a:r>
              <a:rPr lang="en-US" dirty="0" smtClean="0"/>
              <a:t>applications.</a:t>
            </a:r>
            <a:endParaRPr lang="en-US" dirty="0"/>
          </a:p>
        </p:txBody>
      </p:sp>
      <p:cxnSp>
        <p:nvCxnSpPr>
          <p:cNvPr id="8" name="Straight Connector 7"/>
          <p:cNvCxnSpPr/>
          <p:nvPr/>
        </p:nvCxnSpPr>
        <p:spPr>
          <a:xfrm>
            <a:off x="5860789" y="2465331"/>
            <a:ext cx="0" cy="3200400"/>
          </a:xfrm>
          <a:prstGeom prst="line">
            <a:avLst/>
          </a:prstGeom>
          <a:ln w="28575">
            <a:solidFill>
              <a:schemeClr val="accent5"/>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790241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1)">
                                      <p:cBhvr>
                                        <p:cTn id="12" dur="2000"/>
                                        <p:tgtEl>
                                          <p:spTgt spid="4"/>
                                        </p:tgtEl>
                                      </p:cBhvr>
                                    </p:animEffect>
                                  </p:childTnLst>
                                </p:cTn>
                              </p:par>
                            </p:childTnLst>
                          </p:cTn>
                        </p:par>
                        <p:par>
                          <p:cTn id="13" fill="hold">
                            <p:stCondLst>
                              <p:cond delay="2000"/>
                            </p:stCondLst>
                            <p:childTnLst>
                              <p:par>
                                <p:cTn id="14" presetID="22" presetClass="entr" presetSubtype="1"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up)">
                                      <p:cBhvr>
                                        <p:cTn id="16" dur="500"/>
                                        <p:tgtEl>
                                          <p:spTgt spid="5"/>
                                        </p:tgtEl>
                                      </p:cBhvr>
                                    </p:animEffect>
                                  </p:childTnLst>
                                </p:cTn>
                              </p:par>
                            </p:childTnLst>
                          </p:cTn>
                        </p:par>
                        <p:par>
                          <p:cTn id="17" fill="hold">
                            <p:stCondLst>
                              <p:cond delay="2500"/>
                            </p:stCondLst>
                            <p:childTnLst>
                              <p:par>
                                <p:cTn id="18" presetID="22" presetClass="entr" presetSubtype="1"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up)">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up)">
                                      <p:cBhvr>
                                        <p:cTn id="25" dur="1000"/>
                                        <p:tgtEl>
                                          <p:spTgt spid="6"/>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up)">
                                      <p:cBhvr>
                                        <p:cTn id="28" dur="1000"/>
                                        <p:tgtEl>
                                          <p:spTgt spid="7"/>
                                        </p:tgtEl>
                                      </p:cBhvr>
                                    </p:animEffect>
                                  </p:childTnLst>
                                </p:cTn>
                              </p:par>
                              <p:par>
                                <p:cTn id="29" presetID="10" presetClass="entr" presetSubtype="0" fill="hold" nodeType="with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Effect transition="in" filter="fade">
                                      <p:cBhvr>
                                        <p:cTn id="31" dur="500"/>
                                        <p:tgtEl>
                                          <p:spTgt spid="6">
                                            <p:txEl>
                                              <p:pRg st="0" end="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Effect transition="in" filter="fade">
                                      <p:cBhvr>
                                        <p:cTn id="34" dur="500"/>
                                        <p:tgtEl>
                                          <p:spTgt spid="6">
                                            <p:txEl>
                                              <p:pRg st="1" end="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7">
                                            <p:txEl>
                                              <p:pRg st="0" end="0"/>
                                            </p:txEl>
                                          </p:spTgt>
                                        </p:tgtEl>
                                        <p:attrNameLst>
                                          <p:attrName>style.visibility</p:attrName>
                                        </p:attrNameLst>
                                      </p:cBhvr>
                                      <p:to>
                                        <p:strVal val="visible"/>
                                      </p:to>
                                    </p:set>
                                    <p:animEffect transition="in" filter="fade">
                                      <p:cBhvr>
                                        <p:cTn id="37" dur="500"/>
                                        <p:tgtEl>
                                          <p:spTgt spid="7">
                                            <p:txEl>
                                              <p:pRg st="0" end="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7">
                                            <p:txEl>
                                              <p:pRg st="1" end="1"/>
                                            </p:txEl>
                                          </p:spTgt>
                                        </p:tgtEl>
                                        <p:attrNameLst>
                                          <p:attrName>style.visibility</p:attrName>
                                        </p:attrNameLst>
                                      </p:cBhvr>
                                      <p:to>
                                        <p:strVal val="visible"/>
                                      </p:to>
                                    </p:set>
                                    <p:animEffect transition="in" filter="fade">
                                      <p:cBhvr>
                                        <p:cTn id="40" dur="500"/>
                                        <p:tgtEl>
                                          <p:spTgt spid="7">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7">
                                            <p:txEl>
                                              <p:pRg st="3" end="3"/>
                                            </p:txEl>
                                          </p:spTgt>
                                        </p:tgtEl>
                                        <p:attrNameLst>
                                          <p:attrName>style.visibility</p:attrName>
                                        </p:attrNameLst>
                                      </p:cBhvr>
                                      <p:to>
                                        <p:strVal val="visible"/>
                                      </p:to>
                                    </p:set>
                                    <p:animEffect transition="in" filter="fade">
                                      <p:cBhvr>
                                        <p:cTn id="45" dur="500"/>
                                        <p:tgtEl>
                                          <p:spTgt spid="7">
                                            <p:txEl>
                                              <p:pRg st="3" end="3"/>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6">
                                            <p:txEl>
                                              <p:pRg st="3" end="3"/>
                                            </p:txEl>
                                          </p:spTgt>
                                        </p:tgtEl>
                                        <p:attrNameLst>
                                          <p:attrName>style.visibility</p:attrName>
                                        </p:attrNameLst>
                                      </p:cBhvr>
                                      <p:to>
                                        <p:strVal val="visible"/>
                                      </p:to>
                                    </p:set>
                                    <p:animEffect transition="in" filter="fade">
                                      <p:cBhvr>
                                        <p:cTn id="48" dur="500"/>
                                        <p:tgtEl>
                                          <p:spTgt spid="6">
                                            <p:txEl>
                                              <p:pRg st="3" end="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6">
                                            <p:txEl>
                                              <p:pRg st="5" end="5"/>
                                            </p:txEl>
                                          </p:spTgt>
                                        </p:tgtEl>
                                        <p:attrNameLst>
                                          <p:attrName>style.visibility</p:attrName>
                                        </p:attrNameLst>
                                      </p:cBhvr>
                                      <p:to>
                                        <p:strVal val="visible"/>
                                      </p:to>
                                    </p:set>
                                    <p:animEffect transition="in" filter="fade">
                                      <p:cBhvr>
                                        <p:cTn id="53" dur="500"/>
                                        <p:tgtEl>
                                          <p:spTgt spid="6">
                                            <p:txEl>
                                              <p:pRg st="5" end="5"/>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7">
                                            <p:txEl>
                                              <p:pRg st="5" end="5"/>
                                            </p:txEl>
                                          </p:spTgt>
                                        </p:tgtEl>
                                        <p:attrNameLst>
                                          <p:attrName>style.visibility</p:attrName>
                                        </p:attrNameLst>
                                      </p:cBhvr>
                                      <p:to>
                                        <p:strVal val="visible"/>
                                      </p:to>
                                    </p:set>
                                    <p:animEffect transition="in" filter="fade">
                                      <p:cBhvr>
                                        <p:cTn id="56"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896232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Knowledge</a:t>
            </a:r>
            <a:endParaRPr lang="en-US" dirty="0"/>
          </a:p>
        </p:txBody>
      </p:sp>
      <p:sp>
        <p:nvSpPr>
          <p:cNvPr id="4" name="Rectangle 3"/>
          <p:cNvSpPr/>
          <p:nvPr/>
        </p:nvSpPr>
        <p:spPr>
          <a:xfrm>
            <a:off x="623048" y="858287"/>
            <a:ext cx="10887634" cy="484632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12698" y="967013"/>
            <a:ext cx="10698480" cy="369332"/>
          </a:xfrm>
          <a:prstGeom prst="rect">
            <a:avLst/>
          </a:prstGeom>
          <a:solidFill>
            <a:srgbClr val="CC3399"/>
          </a:solidFill>
        </p:spPr>
        <p:txBody>
          <a:bodyPr wrap="square" rtlCol="0">
            <a:spAutoFit/>
          </a:bodyPr>
          <a:lstStyle/>
          <a:p>
            <a:pPr fontAlgn="t"/>
            <a:r>
              <a:rPr lang="en-US" b="1" dirty="0" smtClean="0">
                <a:solidFill>
                  <a:schemeClr val="bg1"/>
                </a:solidFill>
              </a:rPr>
              <a:t>	</a:t>
            </a:r>
            <a:r>
              <a:rPr lang="en-US" b="1" dirty="0">
                <a:solidFill>
                  <a:schemeClr val="bg1"/>
                </a:solidFill>
              </a:rPr>
              <a:t>I</a:t>
            </a:r>
            <a:r>
              <a:rPr lang="en-US" b="1" dirty="0" smtClean="0">
                <a:solidFill>
                  <a:schemeClr val="bg1"/>
                </a:solidFill>
              </a:rPr>
              <a:t>nformal  </a:t>
            </a:r>
            <a:r>
              <a:rPr lang="en-US" b="1" dirty="0">
                <a:solidFill>
                  <a:schemeClr val="bg1"/>
                </a:solidFill>
              </a:rPr>
              <a:t>or </a:t>
            </a:r>
            <a:r>
              <a:rPr lang="en-US" b="1" dirty="0" smtClean="0">
                <a:solidFill>
                  <a:schemeClr val="bg1"/>
                </a:solidFill>
              </a:rPr>
              <a:t>Implicit						Formal  </a:t>
            </a:r>
            <a:r>
              <a:rPr lang="en-US" b="1" dirty="0">
                <a:solidFill>
                  <a:schemeClr val="bg1"/>
                </a:solidFill>
              </a:rPr>
              <a:t>or </a:t>
            </a:r>
            <a:r>
              <a:rPr lang="en-US" b="1" dirty="0" smtClean="0">
                <a:solidFill>
                  <a:schemeClr val="bg1"/>
                </a:solidFill>
              </a:rPr>
              <a:t>Explicit</a:t>
            </a:r>
            <a:endParaRPr lang="en-US" dirty="0">
              <a:solidFill>
                <a:schemeClr val="bg1"/>
              </a:solidFill>
            </a:endParaRPr>
          </a:p>
        </p:txBody>
      </p:sp>
      <p:sp>
        <p:nvSpPr>
          <p:cNvPr id="6" name="TextBox 5"/>
          <p:cNvSpPr txBox="1"/>
          <p:nvPr/>
        </p:nvSpPr>
        <p:spPr>
          <a:xfrm>
            <a:off x="712698" y="1409556"/>
            <a:ext cx="4979002" cy="3785652"/>
          </a:xfrm>
          <a:prstGeom prst="rect">
            <a:avLst/>
          </a:prstGeom>
          <a:noFill/>
        </p:spPr>
        <p:txBody>
          <a:bodyPr wrap="square" rtlCol="0">
            <a:spAutoFit/>
          </a:bodyPr>
          <a:lstStyle/>
          <a:p>
            <a:pPr marL="342900" indent="-342900" algn="just" fontAlgn="t">
              <a:buFont typeface="Arial" panose="020B0604020202020204" pitchFamily="34" charset="0"/>
              <a:buChar char="•"/>
            </a:pPr>
            <a:r>
              <a:rPr lang="en-US" sz="2000" dirty="0" smtClean="0"/>
              <a:t>Exists </a:t>
            </a:r>
            <a:r>
              <a:rPr lang="en-US" sz="2000" dirty="0"/>
              <a:t>within a human </a:t>
            </a:r>
            <a:r>
              <a:rPr lang="en-US" sz="2000" dirty="0" smtClean="0"/>
              <a:t>being</a:t>
            </a:r>
          </a:p>
          <a:p>
            <a:pPr marL="342900" indent="-342900" algn="just" fontAlgn="t">
              <a:buFont typeface="Arial" panose="020B0604020202020204" pitchFamily="34" charset="0"/>
              <a:buChar char="•"/>
            </a:pPr>
            <a:endParaRPr lang="en-US" sz="2000" dirty="0"/>
          </a:p>
          <a:p>
            <a:pPr marL="342900" indent="-342900" algn="just" fontAlgn="t">
              <a:buFont typeface="Arial" panose="020B0604020202020204" pitchFamily="34" charset="0"/>
              <a:buChar char="•"/>
            </a:pPr>
            <a:r>
              <a:rPr lang="en-US" sz="2000" dirty="0" smtClean="0"/>
              <a:t>It </a:t>
            </a:r>
            <a:r>
              <a:rPr lang="en-US" sz="2000" dirty="0"/>
              <a:t>is embodied</a:t>
            </a:r>
            <a:r>
              <a:rPr lang="en-US" sz="2000" dirty="0" smtClean="0"/>
              <a:t>.</a:t>
            </a:r>
          </a:p>
          <a:p>
            <a:pPr marL="342900" indent="-342900" algn="just" fontAlgn="t">
              <a:buFont typeface="Arial" panose="020B0604020202020204" pitchFamily="34" charset="0"/>
              <a:buChar char="•"/>
            </a:pPr>
            <a:endParaRPr lang="en-US" sz="2000" dirty="0"/>
          </a:p>
          <a:p>
            <a:pPr marL="342900" indent="-342900" algn="just" fontAlgn="t">
              <a:buFont typeface="Arial" panose="020B0604020202020204" pitchFamily="34" charset="0"/>
              <a:buChar char="•"/>
            </a:pPr>
            <a:r>
              <a:rPr lang="en-US" sz="2000" dirty="0" smtClean="0"/>
              <a:t>Difficult </a:t>
            </a:r>
            <a:r>
              <a:rPr lang="en-US" sz="2000" dirty="0"/>
              <a:t>to articulate formally</a:t>
            </a:r>
            <a:r>
              <a:rPr lang="en-US" sz="2000" dirty="0" smtClean="0"/>
              <a:t>.</a:t>
            </a:r>
          </a:p>
          <a:p>
            <a:pPr marL="342900" indent="-342900" algn="just" fontAlgn="t">
              <a:buFont typeface="Arial" panose="020B0604020202020204" pitchFamily="34" charset="0"/>
              <a:buChar char="•"/>
            </a:pPr>
            <a:endParaRPr lang="en-US" sz="2000" dirty="0"/>
          </a:p>
          <a:p>
            <a:pPr marL="342900" indent="-342900" algn="just" fontAlgn="t">
              <a:buFont typeface="Arial" panose="020B0604020202020204" pitchFamily="34" charset="0"/>
              <a:buChar char="•"/>
            </a:pPr>
            <a:r>
              <a:rPr lang="en-US" sz="2000" dirty="0" smtClean="0"/>
              <a:t>Difficult </a:t>
            </a:r>
            <a:r>
              <a:rPr lang="en-US" sz="2000" dirty="0"/>
              <a:t>to communicate or share</a:t>
            </a:r>
            <a:r>
              <a:rPr lang="en-US" sz="2000" dirty="0" smtClean="0"/>
              <a:t>.</a:t>
            </a:r>
          </a:p>
          <a:p>
            <a:pPr marL="342900" indent="-342900" algn="just" fontAlgn="t">
              <a:buFont typeface="Arial" panose="020B0604020202020204" pitchFamily="34" charset="0"/>
              <a:buChar char="•"/>
            </a:pPr>
            <a:endParaRPr lang="en-US" sz="2000" dirty="0" smtClean="0"/>
          </a:p>
          <a:p>
            <a:pPr marL="342900" indent="-342900" algn="just" fontAlgn="t">
              <a:buFont typeface="Arial" panose="020B0604020202020204" pitchFamily="34" charset="0"/>
              <a:buChar char="•"/>
            </a:pPr>
            <a:r>
              <a:rPr lang="en-US" sz="2000" dirty="0" smtClean="0"/>
              <a:t>Hard to steal or copy.</a:t>
            </a:r>
          </a:p>
          <a:p>
            <a:pPr marL="342900" indent="-342900" algn="just" fontAlgn="t">
              <a:buFont typeface="Arial" panose="020B0604020202020204" pitchFamily="34" charset="0"/>
              <a:buChar char="•"/>
            </a:pPr>
            <a:endParaRPr lang="en-US" sz="2000" dirty="0" smtClean="0"/>
          </a:p>
          <a:p>
            <a:pPr marL="342900" indent="-342900" algn="just" fontAlgn="t">
              <a:buFont typeface="Arial" panose="020B0604020202020204" pitchFamily="34" charset="0"/>
              <a:buChar char="•"/>
            </a:pPr>
            <a:r>
              <a:rPr lang="en-US" sz="2000" dirty="0" smtClean="0"/>
              <a:t>Drawn </a:t>
            </a:r>
            <a:r>
              <a:rPr lang="en-US" sz="2000" dirty="0"/>
              <a:t>from experience, action, subjective insight</a:t>
            </a:r>
          </a:p>
        </p:txBody>
      </p:sp>
      <p:sp>
        <p:nvSpPr>
          <p:cNvPr id="7" name="TextBox 6"/>
          <p:cNvSpPr txBox="1"/>
          <p:nvPr/>
        </p:nvSpPr>
        <p:spPr>
          <a:xfrm>
            <a:off x="5903848" y="1409556"/>
            <a:ext cx="5507330" cy="3785652"/>
          </a:xfrm>
          <a:prstGeom prst="rect">
            <a:avLst/>
          </a:prstGeom>
          <a:noFill/>
        </p:spPr>
        <p:txBody>
          <a:bodyPr wrap="square" rtlCol="0">
            <a:spAutoFit/>
          </a:bodyPr>
          <a:lstStyle/>
          <a:p>
            <a:pPr marL="342900" indent="-342900" algn="just" fontAlgn="t">
              <a:buFont typeface="Arial" panose="020B0604020202020204" pitchFamily="34" charset="0"/>
              <a:buChar char="•"/>
            </a:pPr>
            <a:r>
              <a:rPr lang="en-US" sz="2000" dirty="0" smtClean="0"/>
              <a:t>Exists </a:t>
            </a:r>
            <a:r>
              <a:rPr lang="en-US" sz="2000" dirty="0"/>
              <a:t>outside a human being</a:t>
            </a:r>
            <a:r>
              <a:rPr lang="en-US" sz="2000" dirty="0" smtClean="0"/>
              <a:t>;</a:t>
            </a:r>
          </a:p>
          <a:p>
            <a:pPr marL="342900" indent="-342900" algn="just" fontAlgn="t">
              <a:buFont typeface="Arial" panose="020B0604020202020204" pitchFamily="34" charset="0"/>
              <a:buChar char="•"/>
            </a:pPr>
            <a:endParaRPr lang="en-US" sz="2000" dirty="0"/>
          </a:p>
          <a:p>
            <a:pPr marL="342900" indent="-342900" algn="just" fontAlgn="t">
              <a:buFont typeface="Arial" panose="020B0604020202020204" pitchFamily="34" charset="0"/>
              <a:buChar char="•"/>
            </a:pPr>
            <a:r>
              <a:rPr lang="en-US" sz="2000" dirty="0" smtClean="0"/>
              <a:t>It </a:t>
            </a:r>
            <a:r>
              <a:rPr lang="en-US" sz="2000" dirty="0"/>
              <a:t>is embedded</a:t>
            </a:r>
            <a:r>
              <a:rPr lang="en-US" sz="2000" dirty="0" smtClean="0"/>
              <a:t>.</a:t>
            </a:r>
          </a:p>
          <a:p>
            <a:pPr marL="342900" indent="-342900" algn="just" fontAlgn="t">
              <a:buFont typeface="Arial" panose="020B0604020202020204" pitchFamily="34" charset="0"/>
              <a:buChar char="•"/>
            </a:pPr>
            <a:endParaRPr lang="en-US" sz="2000" dirty="0"/>
          </a:p>
          <a:p>
            <a:pPr marL="342900" indent="-342900" algn="just" fontAlgn="t">
              <a:buFont typeface="Arial" panose="020B0604020202020204" pitchFamily="34" charset="0"/>
              <a:buChar char="•"/>
            </a:pPr>
            <a:r>
              <a:rPr lang="en-US" sz="2000" dirty="0" smtClean="0"/>
              <a:t>Can </a:t>
            </a:r>
            <a:r>
              <a:rPr lang="en-US" sz="2000" dirty="0"/>
              <a:t>be articulated formally</a:t>
            </a:r>
            <a:r>
              <a:rPr lang="en-US" sz="2000" dirty="0" smtClean="0"/>
              <a:t>.</a:t>
            </a:r>
          </a:p>
          <a:p>
            <a:pPr marL="342900" indent="-342900" algn="just" fontAlgn="t">
              <a:buFont typeface="Arial" panose="020B0604020202020204" pitchFamily="34" charset="0"/>
              <a:buChar char="•"/>
            </a:pPr>
            <a:endParaRPr lang="en-US" sz="2000" dirty="0"/>
          </a:p>
          <a:p>
            <a:pPr marL="342900" indent="-342900" algn="just" fontAlgn="t">
              <a:buFont typeface="Arial" panose="020B0604020202020204" pitchFamily="34" charset="0"/>
              <a:buChar char="•"/>
            </a:pPr>
            <a:r>
              <a:rPr lang="en-US" sz="2000" dirty="0" smtClean="0"/>
              <a:t>Can </a:t>
            </a:r>
            <a:r>
              <a:rPr lang="en-US" sz="2000" dirty="0"/>
              <a:t>be shared, copied, processed and stored.</a:t>
            </a:r>
          </a:p>
          <a:p>
            <a:pPr marL="342900" indent="-342900" algn="just" fontAlgn="t">
              <a:buFont typeface="Arial" panose="020B0604020202020204" pitchFamily="34" charset="0"/>
              <a:buChar char="•"/>
            </a:pPr>
            <a:endParaRPr lang="en-US" sz="2000" dirty="0" smtClean="0"/>
          </a:p>
          <a:p>
            <a:pPr marL="342900" indent="-342900" algn="just" fontAlgn="t">
              <a:buFont typeface="Arial" panose="020B0604020202020204" pitchFamily="34" charset="0"/>
              <a:buChar char="•"/>
            </a:pPr>
            <a:r>
              <a:rPr lang="en-US" sz="2000" dirty="0" smtClean="0"/>
              <a:t>Easy </a:t>
            </a:r>
            <a:r>
              <a:rPr lang="en-US" sz="2000" dirty="0"/>
              <a:t>to steal or </a:t>
            </a:r>
            <a:r>
              <a:rPr lang="en-US" sz="2000" dirty="0" smtClean="0"/>
              <a:t>copy</a:t>
            </a:r>
          </a:p>
          <a:p>
            <a:pPr marL="342900" indent="-342900" algn="just" fontAlgn="t">
              <a:buFont typeface="Arial" panose="020B0604020202020204" pitchFamily="34" charset="0"/>
              <a:buChar char="•"/>
            </a:pPr>
            <a:endParaRPr lang="en-US" sz="2000" dirty="0"/>
          </a:p>
          <a:p>
            <a:pPr marL="342900" indent="-342900" algn="just" fontAlgn="t">
              <a:buFont typeface="Arial" panose="020B0604020202020204" pitchFamily="34" charset="0"/>
              <a:buChar char="•"/>
            </a:pPr>
            <a:r>
              <a:rPr lang="en-US" sz="2000" dirty="0" smtClean="0"/>
              <a:t>Drawn </a:t>
            </a:r>
            <a:r>
              <a:rPr lang="en-US" sz="2000" dirty="0"/>
              <a:t>from artifact of some type as principle, procedure, process, concepts.</a:t>
            </a:r>
          </a:p>
        </p:txBody>
      </p:sp>
      <p:cxnSp>
        <p:nvCxnSpPr>
          <p:cNvPr id="14" name="Straight Connector 13"/>
          <p:cNvCxnSpPr/>
          <p:nvPr/>
        </p:nvCxnSpPr>
        <p:spPr>
          <a:xfrm>
            <a:off x="5785218" y="1510786"/>
            <a:ext cx="0" cy="4000500"/>
          </a:xfrm>
          <a:prstGeom prst="line">
            <a:avLst/>
          </a:prstGeom>
          <a:ln w="28575">
            <a:solidFill>
              <a:schemeClr val="accent5"/>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717856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par>
                          <p:cTn id="12" fill="hold">
                            <p:stCondLst>
                              <p:cond delay="2500"/>
                            </p:stCondLst>
                            <p:childTnLst>
                              <p:par>
                                <p:cTn id="13" presetID="22" presetClass="entr" presetSubtype="1"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up)">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up)">
                                      <p:cBhvr>
                                        <p:cTn id="20" dur="1000"/>
                                        <p:tgtEl>
                                          <p:spTgt spid="6"/>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up)">
                                      <p:cBhvr>
                                        <p:cTn id="23"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Mapping between Facts and Representation</a:t>
            </a:r>
          </a:p>
        </p:txBody>
      </p:sp>
      <p:sp>
        <p:nvSpPr>
          <p:cNvPr id="7" name="Rectangle 6"/>
          <p:cNvSpPr/>
          <p:nvPr/>
        </p:nvSpPr>
        <p:spPr>
          <a:xfrm>
            <a:off x="2078182" y="1101090"/>
            <a:ext cx="2377440" cy="11887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CC3399"/>
                </a:solidFill>
              </a:rPr>
              <a:t>Initial Facts</a:t>
            </a:r>
            <a:endParaRPr lang="en-US" sz="2400" dirty="0">
              <a:solidFill>
                <a:srgbClr val="CC3399"/>
              </a:solidFill>
            </a:endParaRPr>
          </a:p>
        </p:txBody>
      </p:sp>
      <p:sp>
        <p:nvSpPr>
          <p:cNvPr id="8" name="Rectangle 7"/>
          <p:cNvSpPr/>
          <p:nvPr/>
        </p:nvSpPr>
        <p:spPr>
          <a:xfrm>
            <a:off x="7512628" y="1101090"/>
            <a:ext cx="2377440" cy="118872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Final Facts</a:t>
            </a:r>
            <a:endParaRPr lang="en-US" sz="2400" dirty="0"/>
          </a:p>
        </p:txBody>
      </p:sp>
      <p:sp>
        <p:nvSpPr>
          <p:cNvPr id="9" name="Rectangle 8"/>
          <p:cNvSpPr/>
          <p:nvPr/>
        </p:nvSpPr>
        <p:spPr>
          <a:xfrm>
            <a:off x="1413161" y="4121727"/>
            <a:ext cx="3688772" cy="161059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CC3399"/>
                </a:solidFill>
              </a:rPr>
              <a:t>Internal Representation of Initial Facts</a:t>
            </a:r>
            <a:endParaRPr lang="en-US" sz="2400" dirty="0">
              <a:solidFill>
                <a:srgbClr val="CC3399"/>
              </a:solidFill>
            </a:endParaRPr>
          </a:p>
        </p:txBody>
      </p:sp>
      <p:sp>
        <p:nvSpPr>
          <p:cNvPr id="10" name="Rectangle 9"/>
          <p:cNvSpPr/>
          <p:nvPr/>
        </p:nvSpPr>
        <p:spPr>
          <a:xfrm>
            <a:off x="6864927" y="4121727"/>
            <a:ext cx="3688772" cy="1610591"/>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Internal Representation of final Facts</a:t>
            </a:r>
            <a:endParaRPr lang="en-US" sz="2400" dirty="0"/>
          </a:p>
        </p:txBody>
      </p:sp>
      <p:cxnSp>
        <p:nvCxnSpPr>
          <p:cNvPr id="12" name="Straight Arrow Connector 11"/>
          <p:cNvCxnSpPr>
            <a:stCxn id="7" idx="2"/>
            <a:endCxn id="9" idx="0"/>
          </p:cNvCxnSpPr>
          <p:nvPr/>
        </p:nvCxnSpPr>
        <p:spPr>
          <a:xfrm flipH="1">
            <a:off x="3257547" y="2289810"/>
            <a:ext cx="0" cy="1831917"/>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3"/>
            <a:endCxn id="10" idx="1"/>
          </p:cNvCxnSpPr>
          <p:nvPr/>
        </p:nvCxnSpPr>
        <p:spPr>
          <a:xfrm>
            <a:off x="5101933" y="4927023"/>
            <a:ext cx="1762994" cy="0"/>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0"/>
            <a:endCxn id="8" idx="2"/>
          </p:cNvCxnSpPr>
          <p:nvPr/>
        </p:nvCxnSpPr>
        <p:spPr>
          <a:xfrm flipH="1" flipV="1">
            <a:off x="8701348" y="2289810"/>
            <a:ext cx="0" cy="1831917"/>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7" idx="3"/>
            <a:endCxn id="8" idx="1"/>
          </p:cNvCxnSpPr>
          <p:nvPr/>
        </p:nvCxnSpPr>
        <p:spPr>
          <a:xfrm>
            <a:off x="4455622" y="1695450"/>
            <a:ext cx="3057006" cy="0"/>
          </a:xfrm>
          <a:prstGeom prst="straightConnector1">
            <a:avLst/>
          </a:prstGeom>
          <a:ln w="38100">
            <a:solidFill>
              <a:schemeClr val="accent5"/>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243943" y="4957676"/>
            <a:ext cx="1371600" cy="640080"/>
          </a:xfrm>
          <a:prstGeom prst="rect">
            <a:avLst/>
          </a:prstGeom>
          <a:noFill/>
        </p:spPr>
        <p:txBody>
          <a:bodyPr wrap="square" rtlCol="0">
            <a:spAutoFit/>
          </a:bodyPr>
          <a:lstStyle/>
          <a:p>
            <a:r>
              <a:rPr lang="en-US" dirty="0" smtClean="0"/>
              <a:t>Operated by Program</a:t>
            </a:r>
            <a:endParaRPr lang="en-US" dirty="0"/>
          </a:p>
        </p:txBody>
      </p:sp>
      <p:sp>
        <p:nvSpPr>
          <p:cNvPr id="23" name="TextBox 22"/>
          <p:cNvSpPr txBox="1"/>
          <p:nvPr/>
        </p:nvSpPr>
        <p:spPr>
          <a:xfrm>
            <a:off x="8759190" y="2677577"/>
            <a:ext cx="1554480" cy="914400"/>
          </a:xfrm>
          <a:prstGeom prst="rect">
            <a:avLst/>
          </a:prstGeom>
          <a:noFill/>
        </p:spPr>
        <p:txBody>
          <a:bodyPr wrap="square" rtlCol="0">
            <a:spAutoFit/>
          </a:bodyPr>
          <a:lstStyle/>
          <a:p>
            <a:r>
              <a:rPr lang="en-US" dirty="0" smtClean="0"/>
              <a:t>Backward Representation Mapping</a:t>
            </a:r>
            <a:endParaRPr lang="en-US" dirty="0"/>
          </a:p>
        </p:txBody>
      </p:sp>
      <p:sp>
        <p:nvSpPr>
          <p:cNvPr id="24" name="TextBox 23"/>
          <p:cNvSpPr txBox="1"/>
          <p:nvPr/>
        </p:nvSpPr>
        <p:spPr>
          <a:xfrm>
            <a:off x="5243943" y="1020726"/>
            <a:ext cx="1371600" cy="640080"/>
          </a:xfrm>
          <a:prstGeom prst="rect">
            <a:avLst/>
          </a:prstGeom>
          <a:noFill/>
        </p:spPr>
        <p:txBody>
          <a:bodyPr wrap="square" rtlCol="0">
            <a:spAutoFit/>
          </a:bodyPr>
          <a:lstStyle/>
          <a:p>
            <a:pPr algn="just"/>
            <a:r>
              <a:rPr lang="en-US" dirty="0" smtClean="0"/>
              <a:t>Desired Real Reasoning</a:t>
            </a:r>
            <a:endParaRPr lang="en-US" dirty="0"/>
          </a:p>
        </p:txBody>
      </p:sp>
      <p:sp>
        <p:nvSpPr>
          <p:cNvPr id="25" name="TextBox 24"/>
          <p:cNvSpPr txBox="1"/>
          <p:nvPr/>
        </p:nvSpPr>
        <p:spPr>
          <a:xfrm>
            <a:off x="1626868" y="2668825"/>
            <a:ext cx="1554480" cy="914400"/>
          </a:xfrm>
          <a:prstGeom prst="rect">
            <a:avLst/>
          </a:prstGeom>
          <a:noFill/>
        </p:spPr>
        <p:txBody>
          <a:bodyPr wrap="square" rtlCol="0">
            <a:spAutoFit/>
          </a:bodyPr>
          <a:lstStyle/>
          <a:p>
            <a:r>
              <a:rPr lang="en-US" dirty="0" smtClean="0"/>
              <a:t>Forward Representation Mapping</a:t>
            </a:r>
            <a:endParaRPr lang="en-US" dirty="0"/>
          </a:p>
        </p:txBody>
      </p:sp>
    </p:spTree>
    <p:extLst>
      <p:ext uri="{BB962C8B-B14F-4D97-AF65-F5344CB8AC3E}">
        <p14:creationId xmlns:p14="http://schemas.microsoft.com/office/powerpoint/2010/main" val="3305422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1250"/>
                                        <p:tgtEl>
                                          <p:spTgt spid="20"/>
                                        </p:tgtEl>
                                      </p:cBhvr>
                                    </p:animEffect>
                                  </p:childTnLst>
                                </p:cTn>
                              </p:par>
                            </p:childTnLst>
                          </p:cTn>
                        </p:par>
                        <p:par>
                          <p:cTn id="18" fill="hold">
                            <p:stCondLst>
                              <p:cond delay="1250"/>
                            </p:stCondLst>
                            <p:childTnLst>
                              <p:par>
                                <p:cTn id="19" presetID="10" presetClass="entr" presetSubtype="0" fill="hold" grpId="0" nodeType="after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up)">
                                      <p:cBhvr>
                                        <p:cTn id="26" dur="500"/>
                                        <p:tgtEl>
                                          <p:spTgt spid="1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left)">
                                      <p:cBhvr>
                                        <p:cTn id="38" dur="500"/>
                                        <p:tgtEl>
                                          <p:spTgt spid="1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childTnLst>
                          </p:cTn>
                        </p:par>
                        <p:par>
                          <p:cTn id="42" fill="hold">
                            <p:stCondLst>
                              <p:cond delay="500"/>
                            </p:stCondLst>
                            <p:childTnLst>
                              <p:par>
                                <p:cTn id="43" presetID="10" presetClass="entr" presetSubtype="0" fill="hold" grpId="0" nodeType="after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500"/>
                                        <p:tgtEl>
                                          <p:spTgt spid="10"/>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wipe(down)">
                                      <p:cBhvr>
                                        <p:cTn id="50" dur="500"/>
                                        <p:tgtEl>
                                          <p:spTgt spid="16"/>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fade">
                                      <p:cBhvr>
                                        <p:cTn id="5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21" grpId="0"/>
      <p:bldP spid="23" grpId="0"/>
      <p:bldP spid="24" grpId="0"/>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Approaches To Knowledge </a:t>
            </a:r>
            <a:r>
              <a:rPr lang="en-US" dirty="0" smtClean="0"/>
              <a:t>Representation</a:t>
            </a:r>
            <a:endParaRPr lang="en-US" dirty="0"/>
          </a:p>
        </p:txBody>
      </p:sp>
      <p:sp>
        <p:nvSpPr>
          <p:cNvPr id="3" name="Content Placeholder 2"/>
          <p:cNvSpPr>
            <a:spLocks noGrp="1"/>
          </p:cNvSpPr>
          <p:nvPr>
            <p:ph idx="1"/>
          </p:nvPr>
        </p:nvSpPr>
        <p:spPr/>
        <p:txBody>
          <a:bodyPr/>
          <a:lstStyle/>
          <a:p>
            <a:r>
              <a:rPr lang="en-US" dirty="0" smtClean="0"/>
              <a:t>A </a:t>
            </a:r>
            <a:r>
              <a:rPr lang="en-US" dirty="0"/>
              <a:t>knowledge representation system should have following properties.</a:t>
            </a:r>
          </a:p>
          <a:p>
            <a:pPr marL="457200" indent="-457200">
              <a:buFont typeface="+mj-lt"/>
              <a:buAutoNum type="arabicPeriod"/>
            </a:pPr>
            <a:r>
              <a:rPr lang="en-US" dirty="0" smtClean="0">
                <a:solidFill>
                  <a:srgbClr val="CC3399"/>
                </a:solidFill>
              </a:rPr>
              <a:t>Representational Adequacy </a:t>
            </a:r>
            <a:r>
              <a:rPr lang="en-US" dirty="0" smtClean="0"/>
              <a:t>: The </a:t>
            </a:r>
            <a:r>
              <a:rPr lang="en-US" dirty="0"/>
              <a:t>ability to represent all kinds of knowledge that are needed in that domain.</a:t>
            </a:r>
          </a:p>
          <a:p>
            <a:pPr marL="457200" indent="-457200">
              <a:buFont typeface="+mj-lt"/>
              <a:buAutoNum type="arabicPeriod"/>
            </a:pPr>
            <a:r>
              <a:rPr lang="en-US" dirty="0" smtClean="0">
                <a:solidFill>
                  <a:srgbClr val="CC3399"/>
                </a:solidFill>
              </a:rPr>
              <a:t>Inferential Adequacy </a:t>
            </a:r>
            <a:r>
              <a:rPr lang="en-US" dirty="0" smtClean="0"/>
              <a:t>: The </a:t>
            </a:r>
            <a:r>
              <a:rPr lang="en-US" dirty="0"/>
              <a:t>ability to manipulate the representational structures to derive new structures corresponding to new knowledge inferred from old.</a:t>
            </a:r>
          </a:p>
          <a:p>
            <a:pPr marL="457200" indent="-457200">
              <a:buFont typeface="+mj-lt"/>
              <a:buAutoNum type="arabicPeriod"/>
            </a:pPr>
            <a:r>
              <a:rPr lang="en-US" dirty="0" smtClean="0">
                <a:solidFill>
                  <a:srgbClr val="CC3399"/>
                </a:solidFill>
              </a:rPr>
              <a:t>Inferential Efficiency</a:t>
            </a:r>
            <a:r>
              <a:rPr lang="en-US" dirty="0" smtClean="0"/>
              <a:t> : The </a:t>
            </a:r>
            <a:r>
              <a:rPr lang="en-US" dirty="0"/>
              <a:t>ability to incorporate additional information into the knowledge structure that can be used to focus the attention of the inference mechanisms in the most promising direction.</a:t>
            </a:r>
          </a:p>
          <a:p>
            <a:pPr marL="457200" indent="-457200">
              <a:buFont typeface="+mj-lt"/>
              <a:buAutoNum type="arabicPeriod"/>
            </a:pPr>
            <a:r>
              <a:rPr lang="en-US" dirty="0" err="1" smtClean="0">
                <a:solidFill>
                  <a:srgbClr val="CC3399"/>
                </a:solidFill>
              </a:rPr>
              <a:t>Acquisitional</a:t>
            </a:r>
            <a:r>
              <a:rPr lang="en-US" dirty="0" smtClean="0">
                <a:solidFill>
                  <a:srgbClr val="CC3399"/>
                </a:solidFill>
              </a:rPr>
              <a:t> Efficiency </a:t>
            </a:r>
            <a:r>
              <a:rPr lang="en-US" dirty="0" smtClean="0"/>
              <a:t>: The </a:t>
            </a:r>
            <a:r>
              <a:rPr lang="en-US" dirty="0"/>
              <a:t>ability to acquire new knowledge using automatic methods wherever possible rather than reliance on human </a:t>
            </a:r>
            <a:r>
              <a:rPr lang="en-US" dirty="0" smtClean="0"/>
              <a:t>intervention.</a:t>
            </a:r>
            <a:endParaRPr lang="en-US" dirty="0"/>
          </a:p>
          <a:p>
            <a:endParaRPr lang="en-US" dirty="0"/>
          </a:p>
        </p:txBody>
      </p:sp>
    </p:spTree>
    <p:extLst>
      <p:ext uri="{BB962C8B-B14F-4D97-AF65-F5344CB8AC3E}">
        <p14:creationId xmlns:p14="http://schemas.microsoft.com/office/powerpoint/2010/main" val="3970040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Knowledge Representation Schemes</a:t>
            </a:r>
          </a:p>
        </p:txBody>
      </p:sp>
      <p:sp>
        <p:nvSpPr>
          <p:cNvPr id="3" name="Content Placeholder 2"/>
          <p:cNvSpPr>
            <a:spLocks noGrp="1"/>
          </p:cNvSpPr>
          <p:nvPr>
            <p:ph idx="1"/>
          </p:nvPr>
        </p:nvSpPr>
        <p:spPr/>
        <p:txBody>
          <a:bodyPr/>
          <a:lstStyle/>
          <a:p>
            <a:r>
              <a:rPr lang="en-US" dirty="0">
                <a:solidFill>
                  <a:srgbClr val="CC3399"/>
                </a:solidFill>
              </a:rPr>
              <a:t>Relational Knowledge </a:t>
            </a:r>
            <a:r>
              <a:rPr lang="en-US" dirty="0"/>
              <a:t>:</a:t>
            </a:r>
            <a:r>
              <a:rPr lang="en-US" dirty="0">
                <a:solidFill>
                  <a:srgbClr val="CC3399"/>
                </a:solidFill>
              </a:rPr>
              <a:t> </a:t>
            </a:r>
            <a:r>
              <a:rPr lang="en-US" dirty="0"/>
              <a:t>The simplest way to represent declarative facts is as a set of relations of the same sort used in the database system.</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10674050"/>
              </p:ext>
            </p:extLst>
          </p:nvPr>
        </p:nvGraphicFramePr>
        <p:xfrm>
          <a:off x="3347378" y="2008910"/>
          <a:ext cx="5497244" cy="2916382"/>
        </p:xfrm>
        <a:graphic>
          <a:graphicData uri="http://schemas.openxmlformats.org/drawingml/2006/table">
            <a:tbl>
              <a:tblPr firstRow="1" firstCol="1" bandRow="1">
                <a:tableStyleId>{72833802-FEF1-4C79-8D5D-14CF1EAF98D9}</a:tableStyleId>
              </a:tblPr>
              <a:tblGrid>
                <a:gridCol w="1185017"/>
                <a:gridCol w="1049481"/>
                <a:gridCol w="1392382"/>
                <a:gridCol w="1870364"/>
              </a:tblGrid>
              <a:tr h="632230">
                <a:tc>
                  <a:txBody>
                    <a:bodyPr/>
                    <a:lstStyle/>
                    <a:p>
                      <a:pPr marL="369570" algn="l">
                        <a:lnSpc>
                          <a:spcPct val="115000"/>
                        </a:lnSpc>
                        <a:spcAft>
                          <a:spcPts val="0"/>
                        </a:spcAft>
                      </a:pPr>
                      <a:r>
                        <a:rPr lang="en-US" sz="2000" dirty="0">
                          <a:effectLst/>
                        </a:rPr>
                        <a:t>Pla</a:t>
                      </a:r>
                      <a:r>
                        <a:rPr lang="en-US" sz="2000" spc="5" dirty="0">
                          <a:effectLst/>
                        </a:rPr>
                        <a:t>y</a:t>
                      </a:r>
                      <a:r>
                        <a:rPr lang="en-US" sz="2000" dirty="0">
                          <a:effectLst/>
                        </a:rPr>
                        <a:t>er</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70C0"/>
                      </a:solidFill>
                      <a:prstDash val="solid"/>
                      <a:round/>
                      <a:headEnd type="none" w="med" len="med"/>
                      <a:tailEnd type="none" w="med" len="med"/>
                    </a:lnL>
                    <a:lnR>
                      <a:noFill/>
                    </a:lnR>
                    <a:lnT w="12700" cap="flat" cmpd="sng" algn="ctr">
                      <a:solidFill>
                        <a:srgbClr val="0070C0"/>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solidFill>
                      <a:srgbClr val="F48CAF"/>
                    </a:solidFill>
                  </a:tcPr>
                </a:tc>
                <a:tc>
                  <a:txBody>
                    <a:bodyPr/>
                    <a:lstStyle/>
                    <a:p>
                      <a:pPr algn="ctr">
                        <a:lnSpc>
                          <a:spcPct val="115000"/>
                        </a:lnSpc>
                        <a:spcAft>
                          <a:spcPts val="0"/>
                        </a:spcAft>
                      </a:pPr>
                      <a:r>
                        <a:rPr lang="en-US" sz="2000" dirty="0">
                          <a:effectLst/>
                        </a:rPr>
                        <a:t>H</a:t>
                      </a:r>
                      <a:r>
                        <a:rPr lang="en-US" sz="2000" spc="-5" dirty="0">
                          <a:effectLst/>
                        </a:rPr>
                        <a:t>e</a:t>
                      </a:r>
                      <a:r>
                        <a:rPr lang="en-US" sz="2000" dirty="0">
                          <a:effectLst/>
                        </a:rPr>
                        <a:t>ight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a:noFill/>
                    </a:lnL>
                    <a:lnR>
                      <a:noFill/>
                    </a:lnR>
                    <a:lnT w="12700" cap="flat" cmpd="sng" algn="ctr">
                      <a:solidFill>
                        <a:srgbClr val="0070C0"/>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solidFill>
                      <a:srgbClr val="F48CAF"/>
                    </a:solidFill>
                  </a:tcPr>
                </a:tc>
                <a:tc>
                  <a:txBody>
                    <a:bodyPr/>
                    <a:lstStyle/>
                    <a:p>
                      <a:pPr marL="340360" algn="ctr">
                        <a:lnSpc>
                          <a:spcPct val="115000"/>
                        </a:lnSpc>
                        <a:spcAft>
                          <a:spcPts val="0"/>
                        </a:spcAft>
                      </a:pPr>
                      <a:r>
                        <a:rPr lang="en-US" sz="2000" dirty="0">
                          <a:effectLst/>
                        </a:rPr>
                        <a:t>Wei</a:t>
                      </a:r>
                      <a:r>
                        <a:rPr lang="en-US" sz="2000" spc="5" dirty="0">
                          <a:effectLst/>
                        </a:rPr>
                        <a:t>g</a:t>
                      </a:r>
                      <a:r>
                        <a:rPr lang="en-US" sz="2000" dirty="0">
                          <a:effectLst/>
                        </a:rPr>
                        <a:t>ht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a:noFill/>
                    </a:lnL>
                    <a:lnR>
                      <a:noFill/>
                    </a:lnR>
                    <a:lnT w="12700" cap="flat" cmpd="sng" algn="ctr">
                      <a:solidFill>
                        <a:srgbClr val="0070C0"/>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solidFill>
                      <a:srgbClr val="F48CAF"/>
                    </a:solidFill>
                  </a:tcPr>
                </a:tc>
                <a:tc>
                  <a:txBody>
                    <a:bodyPr/>
                    <a:lstStyle/>
                    <a:p>
                      <a:pPr marL="92075" algn="l">
                        <a:lnSpc>
                          <a:spcPct val="115000"/>
                        </a:lnSpc>
                        <a:spcAft>
                          <a:spcPts val="0"/>
                        </a:spcAft>
                      </a:pPr>
                      <a:r>
                        <a:rPr lang="en-US" sz="2000" dirty="0">
                          <a:effectLst/>
                        </a:rPr>
                        <a:t>Bats</a:t>
                      </a:r>
                      <a:r>
                        <a:rPr lang="en-US" sz="2000" spc="15" dirty="0">
                          <a:effectLst/>
                        </a:rPr>
                        <a:t> </a:t>
                      </a:r>
                      <a:r>
                        <a:rPr lang="en-US" sz="2000" dirty="0">
                          <a:effectLst/>
                        </a:rPr>
                        <a:t>-</a:t>
                      </a:r>
                      <a:r>
                        <a:rPr lang="en-US" sz="2000" spc="20" dirty="0">
                          <a:effectLst/>
                        </a:rPr>
                        <a:t> </a:t>
                      </a:r>
                      <a:r>
                        <a:rPr lang="en-US" sz="2000" spc="-5" dirty="0">
                          <a:effectLst/>
                        </a:rPr>
                        <a:t>T</a:t>
                      </a:r>
                      <a:r>
                        <a:rPr lang="en-US" sz="2000" spc="5" dirty="0">
                          <a:effectLst/>
                        </a:rPr>
                        <a:t>h</a:t>
                      </a:r>
                      <a:r>
                        <a:rPr lang="en-US" sz="2000" dirty="0">
                          <a:effectLst/>
                        </a:rPr>
                        <a:t>rows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a:noFill/>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solidFill>
                      <a:srgbClr val="F48CAF"/>
                    </a:solidFill>
                  </a:tcPr>
                </a:tc>
              </a:tr>
              <a:tr h="571038">
                <a:tc>
                  <a:txBody>
                    <a:bodyPr/>
                    <a:lstStyle/>
                    <a:p>
                      <a:pPr marL="403860" algn="l">
                        <a:lnSpc>
                          <a:spcPct val="115000"/>
                        </a:lnSpc>
                        <a:spcAft>
                          <a:spcPts val="0"/>
                        </a:spcAft>
                      </a:pPr>
                      <a:r>
                        <a:rPr lang="en-US" sz="2000" b="0" dirty="0">
                          <a:solidFill>
                            <a:srgbClr val="CC3399"/>
                          </a:solidFill>
                          <a:effectLst/>
                        </a:rPr>
                        <a:t>Aaron</a:t>
                      </a:r>
                      <a:endParaRPr lang="en-IN" sz="2000" b="0" dirty="0">
                        <a:solidFill>
                          <a:srgbClr val="CC3399"/>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70C0"/>
                      </a:solidFill>
                      <a:prstDash val="solid"/>
                      <a:round/>
                      <a:headEnd type="none" w="med" len="med"/>
                      <a:tailEnd type="none" w="med" len="med"/>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marL="490220" algn="l">
                        <a:lnSpc>
                          <a:spcPct val="115000"/>
                        </a:lnSpc>
                        <a:spcAft>
                          <a:spcPts val="0"/>
                        </a:spcAft>
                      </a:pPr>
                      <a:r>
                        <a:rPr lang="en-US" sz="2000" dirty="0">
                          <a:effectLst/>
                        </a:rPr>
                        <a:t>6-0</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marL="476250" algn="l">
                        <a:lnSpc>
                          <a:spcPct val="115000"/>
                        </a:lnSpc>
                        <a:spcAft>
                          <a:spcPts val="0"/>
                        </a:spcAft>
                      </a:pPr>
                      <a:r>
                        <a:rPr lang="en-US" sz="2000" dirty="0">
                          <a:effectLst/>
                        </a:rPr>
                        <a:t>180</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marL="176530" algn="l">
                        <a:lnSpc>
                          <a:spcPct val="115000"/>
                        </a:lnSpc>
                        <a:spcAft>
                          <a:spcPts val="0"/>
                        </a:spcAft>
                      </a:pPr>
                      <a:r>
                        <a:rPr lang="en-US" sz="2000" spc="5" dirty="0">
                          <a:effectLst/>
                        </a:rPr>
                        <a:t>R</a:t>
                      </a:r>
                      <a:r>
                        <a:rPr lang="en-US" sz="2000" dirty="0">
                          <a:effectLst/>
                        </a:rPr>
                        <a:t>ig</a:t>
                      </a:r>
                      <a:r>
                        <a:rPr lang="en-US" sz="2000" spc="-5" dirty="0">
                          <a:effectLst/>
                        </a:rPr>
                        <a:t>h</a:t>
                      </a:r>
                      <a:r>
                        <a:rPr lang="en-US" sz="2000" dirty="0">
                          <a:effectLst/>
                        </a:rPr>
                        <a:t>t</a:t>
                      </a:r>
                      <a:r>
                        <a:rPr lang="en-US" sz="2000" spc="-5" dirty="0">
                          <a:effectLst/>
                        </a:rPr>
                        <a:t> </a:t>
                      </a:r>
                      <a:r>
                        <a:rPr lang="en-US" sz="2000" dirty="0">
                          <a:effectLst/>
                        </a:rPr>
                        <a:t>-</a:t>
                      </a:r>
                      <a:r>
                        <a:rPr lang="en-US" sz="2000" spc="-5" dirty="0">
                          <a:effectLst/>
                        </a:rPr>
                        <a:t> </a:t>
                      </a:r>
                      <a:r>
                        <a:rPr lang="en-US" sz="2000" dirty="0">
                          <a:effectLst/>
                        </a:rPr>
                        <a:t>R</a:t>
                      </a:r>
                      <a:r>
                        <a:rPr lang="en-US" sz="2000" spc="-5" dirty="0">
                          <a:effectLst/>
                        </a:rPr>
                        <a:t>ig</a:t>
                      </a:r>
                      <a:r>
                        <a:rPr lang="en-US" sz="2000" dirty="0">
                          <a:effectLst/>
                        </a:rPr>
                        <a:t>ht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a:noFill/>
                    </a:lnL>
                    <a:lnR w="12700" cap="flat" cmpd="sng" algn="ctr">
                      <a:solidFill>
                        <a:srgbClr val="0070C0"/>
                      </a:solid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r>
              <a:tr h="571038">
                <a:tc>
                  <a:txBody>
                    <a:bodyPr/>
                    <a:lstStyle/>
                    <a:p>
                      <a:pPr marL="431800" algn="l">
                        <a:lnSpc>
                          <a:spcPct val="115000"/>
                        </a:lnSpc>
                        <a:spcAft>
                          <a:spcPts val="0"/>
                        </a:spcAft>
                      </a:pPr>
                      <a:r>
                        <a:rPr lang="en-US" sz="2000" b="0" dirty="0">
                          <a:solidFill>
                            <a:srgbClr val="CC3399"/>
                          </a:solidFill>
                          <a:effectLst/>
                        </a:rPr>
                        <a:t>Mays</a:t>
                      </a:r>
                      <a:endParaRPr lang="en-IN" sz="2000" b="0" dirty="0">
                        <a:solidFill>
                          <a:srgbClr val="CC3399"/>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70C0"/>
                      </a:solidFill>
                      <a:prstDash val="solid"/>
                      <a:round/>
                      <a:headEnd type="none" w="med" len="med"/>
                      <a:tailEnd type="none" w="med" len="med"/>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marL="447675" algn="l">
                        <a:lnSpc>
                          <a:spcPct val="115000"/>
                        </a:lnSpc>
                        <a:spcAft>
                          <a:spcPts val="0"/>
                        </a:spcAft>
                      </a:pPr>
                      <a:r>
                        <a:rPr lang="en-US" sz="2000" dirty="0">
                          <a:effectLst/>
                        </a:rPr>
                        <a:t>5-10</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marL="476250" algn="l">
                        <a:lnSpc>
                          <a:spcPct val="115000"/>
                        </a:lnSpc>
                        <a:spcAft>
                          <a:spcPts val="0"/>
                        </a:spcAft>
                      </a:pPr>
                      <a:r>
                        <a:rPr lang="en-US" sz="2000" dirty="0">
                          <a:effectLst/>
                        </a:rPr>
                        <a:t>170</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marL="176530" algn="l">
                        <a:lnSpc>
                          <a:spcPct val="115000"/>
                        </a:lnSpc>
                        <a:spcAft>
                          <a:spcPts val="0"/>
                        </a:spcAft>
                      </a:pPr>
                      <a:r>
                        <a:rPr lang="en-US" sz="2000" spc="5" dirty="0">
                          <a:effectLst/>
                        </a:rPr>
                        <a:t>R</a:t>
                      </a:r>
                      <a:r>
                        <a:rPr lang="en-US" sz="2000" dirty="0">
                          <a:effectLst/>
                        </a:rPr>
                        <a:t>ig</a:t>
                      </a:r>
                      <a:r>
                        <a:rPr lang="en-US" sz="2000" spc="-5" dirty="0">
                          <a:effectLst/>
                        </a:rPr>
                        <a:t>h</a:t>
                      </a:r>
                      <a:r>
                        <a:rPr lang="en-US" sz="2000" dirty="0">
                          <a:effectLst/>
                        </a:rPr>
                        <a:t>t</a:t>
                      </a:r>
                      <a:r>
                        <a:rPr lang="en-US" sz="2000" spc="-5" dirty="0">
                          <a:effectLst/>
                        </a:rPr>
                        <a:t> </a:t>
                      </a:r>
                      <a:r>
                        <a:rPr lang="en-US" sz="2000" dirty="0">
                          <a:effectLst/>
                        </a:rPr>
                        <a:t>-</a:t>
                      </a:r>
                      <a:r>
                        <a:rPr lang="en-US" sz="2000" spc="-5" dirty="0">
                          <a:effectLst/>
                        </a:rPr>
                        <a:t> </a:t>
                      </a:r>
                      <a:r>
                        <a:rPr lang="en-US" sz="2000" dirty="0">
                          <a:effectLst/>
                        </a:rPr>
                        <a:t>R</a:t>
                      </a:r>
                      <a:r>
                        <a:rPr lang="en-US" sz="2000" spc="-5" dirty="0">
                          <a:effectLst/>
                        </a:rPr>
                        <a:t>ig</a:t>
                      </a:r>
                      <a:r>
                        <a:rPr lang="en-US" sz="2000" dirty="0">
                          <a:effectLst/>
                        </a:rPr>
                        <a:t>ht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a:noFill/>
                    </a:lnL>
                    <a:lnR w="12700" cap="flat" cmpd="sng" algn="ctr">
                      <a:solidFill>
                        <a:srgbClr val="0070C0"/>
                      </a:solid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r>
              <a:tr h="571038">
                <a:tc>
                  <a:txBody>
                    <a:bodyPr/>
                    <a:lstStyle/>
                    <a:p>
                      <a:pPr marL="443230" algn="l">
                        <a:lnSpc>
                          <a:spcPct val="115000"/>
                        </a:lnSpc>
                        <a:spcAft>
                          <a:spcPts val="0"/>
                        </a:spcAft>
                      </a:pPr>
                      <a:r>
                        <a:rPr lang="en-US" sz="2000" b="0" spc="5" dirty="0">
                          <a:solidFill>
                            <a:srgbClr val="CC3399"/>
                          </a:solidFill>
                          <a:effectLst/>
                        </a:rPr>
                        <a:t>R</a:t>
                      </a:r>
                      <a:r>
                        <a:rPr lang="en-US" sz="2000" b="0" dirty="0">
                          <a:solidFill>
                            <a:srgbClr val="CC3399"/>
                          </a:solidFill>
                          <a:effectLst/>
                        </a:rPr>
                        <a:t>uth</a:t>
                      </a:r>
                      <a:endParaRPr lang="en-IN" sz="2000" b="0" dirty="0">
                        <a:solidFill>
                          <a:srgbClr val="CC3399"/>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70C0"/>
                      </a:solidFill>
                      <a:prstDash val="solid"/>
                      <a:round/>
                      <a:headEnd type="none" w="med" len="med"/>
                      <a:tailEnd type="none" w="med" len="med"/>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marL="489585" algn="l">
                        <a:lnSpc>
                          <a:spcPct val="115000"/>
                        </a:lnSpc>
                        <a:spcAft>
                          <a:spcPts val="0"/>
                        </a:spcAft>
                      </a:pPr>
                      <a:r>
                        <a:rPr lang="en-US" sz="2000" dirty="0">
                          <a:effectLst/>
                        </a:rPr>
                        <a:t>6-2</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marL="476250" algn="l">
                        <a:lnSpc>
                          <a:spcPct val="115000"/>
                        </a:lnSpc>
                        <a:spcAft>
                          <a:spcPts val="0"/>
                        </a:spcAft>
                      </a:pPr>
                      <a:r>
                        <a:rPr lang="en-US" sz="2000" dirty="0">
                          <a:effectLst/>
                        </a:rPr>
                        <a:t>215</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marL="273685" algn="l">
                        <a:lnSpc>
                          <a:spcPct val="115000"/>
                        </a:lnSpc>
                        <a:spcAft>
                          <a:spcPts val="0"/>
                        </a:spcAft>
                      </a:pPr>
                      <a:r>
                        <a:rPr lang="en-US" sz="2000" dirty="0">
                          <a:effectLst/>
                        </a:rPr>
                        <a:t>Left -</a:t>
                      </a:r>
                      <a:r>
                        <a:rPr lang="en-US" sz="2000" spc="-5" dirty="0">
                          <a:effectLst/>
                        </a:rPr>
                        <a:t> </a:t>
                      </a:r>
                      <a:r>
                        <a:rPr lang="en-US" sz="2000" dirty="0">
                          <a:effectLst/>
                        </a:rPr>
                        <a:t>Le</a:t>
                      </a:r>
                      <a:r>
                        <a:rPr lang="en-US" sz="2000" spc="-10" dirty="0">
                          <a:effectLst/>
                        </a:rPr>
                        <a:t>f</a:t>
                      </a:r>
                      <a:r>
                        <a:rPr lang="en-US" sz="2000" dirty="0">
                          <a:effectLst/>
                        </a:rPr>
                        <a:t>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a:noFill/>
                    </a:lnL>
                    <a:lnR w="12700" cap="flat" cmpd="sng" algn="ctr">
                      <a:solidFill>
                        <a:srgbClr val="0070C0"/>
                      </a:solid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r>
              <a:tr h="571038">
                <a:tc>
                  <a:txBody>
                    <a:bodyPr/>
                    <a:lstStyle/>
                    <a:p>
                      <a:pPr marL="314960" algn="l">
                        <a:lnSpc>
                          <a:spcPct val="115000"/>
                        </a:lnSpc>
                        <a:spcAft>
                          <a:spcPts val="0"/>
                        </a:spcAft>
                      </a:pPr>
                      <a:r>
                        <a:rPr lang="en-US" sz="2000" b="0" dirty="0">
                          <a:solidFill>
                            <a:srgbClr val="CC3399"/>
                          </a:solidFill>
                          <a:effectLst/>
                        </a:rPr>
                        <a:t>Willia</a:t>
                      </a:r>
                      <a:r>
                        <a:rPr lang="en-US" sz="2000" b="0" spc="-5" dirty="0">
                          <a:solidFill>
                            <a:srgbClr val="CC3399"/>
                          </a:solidFill>
                          <a:effectLst/>
                        </a:rPr>
                        <a:t>m</a:t>
                      </a:r>
                      <a:r>
                        <a:rPr lang="en-US" sz="2000" b="0" dirty="0">
                          <a:solidFill>
                            <a:srgbClr val="CC3399"/>
                          </a:solidFill>
                          <a:effectLst/>
                        </a:rPr>
                        <a:t>s</a:t>
                      </a:r>
                      <a:endParaRPr lang="en-IN" sz="2000" b="0" dirty="0">
                        <a:solidFill>
                          <a:srgbClr val="CC3399"/>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70C0"/>
                      </a:solidFill>
                      <a:prstDash val="solid"/>
                      <a:round/>
                      <a:headEnd type="none" w="med" len="med"/>
                      <a:tailEnd type="none" w="med" len="med"/>
                    </a:lnL>
                    <a:lnR>
                      <a:noFill/>
                    </a:lnR>
                    <a:lnT w="6350" cap="flat" cmpd="sng" algn="ctr">
                      <a:noFill/>
                      <a:prstDash val="solid"/>
                      <a:miter lim="800000"/>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89585" algn="l">
                        <a:lnSpc>
                          <a:spcPct val="115000"/>
                        </a:lnSpc>
                        <a:spcAft>
                          <a:spcPts val="0"/>
                        </a:spcAft>
                      </a:pPr>
                      <a:r>
                        <a:rPr lang="en-US" sz="2000" dirty="0">
                          <a:effectLst/>
                        </a:rPr>
                        <a:t>6-3</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a:noFill/>
                    </a:lnL>
                    <a:lnR>
                      <a:noFill/>
                    </a:lnR>
                    <a:lnT w="6350" cap="flat" cmpd="sng" algn="ctr">
                      <a:noFill/>
                      <a:prstDash val="solid"/>
                      <a:miter lim="800000"/>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76250" algn="l">
                        <a:lnSpc>
                          <a:spcPct val="115000"/>
                        </a:lnSpc>
                        <a:spcAft>
                          <a:spcPts val="0"/>
                        </a:spcAft>
                      </a:pPr>
                      <a:r>
                        <a:rPr lang="en-US" sz="2000" dirty="0">
                          <a:effectLst/>
                        </a:rPr>
                        <a:t>205</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a:noFill/>
                    </a:lnL>
                    <a:lnR>
                      <a:noFill/>
                    </a:lnR>
                    <a:lnT w="6350" cap="flat" cmpd="sng" algn="ctr">
                      <a:noFill/>
                      <a:prstDash val="solid"/>
                      <a:miter lim="800000"/>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24790" algn="l">
                        <a:lnSpc>
                          <a:spcPct val="115000"/>
                        </a:lnSpc>
                        <a:spcAft>
                          <a:spcPts val="0"/>
                        </a:spcAft>
                      </a:pPr>
                      <a:r>
                        <a:rPr lang="en-US" sz="2000" dirty="0">
                          <a:effectLst/>
                        </a:rPr>
                        <a:t>Le</a:t>
                      </a:r>
                      <a:r>
                        <a:rPr lang="en-US" sz="2000" spc="-5" dirty="0">
                          <a:effectLst/>
                        </a:rPr>
                        <a:t>f</a:t>
                      </a:r>
                      <a:r>
                        <a:rPr lang="en-US" sz="2000" dirty="0">
                          <a:effectLst/>
                        </a:rPr>
                        <a:t>t -</a:t>
                      </a:r>
                      <a:r>
                        <a:rPr lang="en-US" sz="2000" spc="-5" dirty="0">
                          <a:effectLst/>
                        </a:rPr>
                        <a:t> </a:t>
                      </a:r>
                      <a:r>
                        <a:rPr lang="en-US" sz="2000" dirty="0">
                          <a:effectLst/>
                        </a:rPr>
                        <a:t>Rig</a:t>
                      </a:r>
                      <a:r>
                        <a:rPr lang="en-US" sz="2000" spc="-5" dirty="0">
                          <a:effectLst/>
                        </a:rPr>
                        <a:t>h</a:t>
                      </a:r>
                      <a:r>
                        <a:rPr lang="en-US" sz="2000" dirty="0">
                          <a:effectLst/>
                        </a:rPr>
                        <a:t>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a:noFill/>
                    </a:lnL>
                    <a:lnR w="12700" cap="flat" cmpd="sng" algn="ctr">
                      <a:solidFill>
                        <a:srgbClr val="0070C0"/>
                      </a:solidFill>
                      <a:prstDash val="solid"/>
                      <a:round/>
                      <a:headEnd type="none" w="med" len="med"/>
                      <a:tailEnd type="none" w="med" len="med"/>
                    </a:lnR>
                    <a:lnT w="6350" cap="flat" cmpd="sng" algn="ctr">
                      <a:noFill/>
                      <a:prstDash val="solid"/>
                      <a:miter lim="800000"/>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869970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Knowledge Representation Schemes</a:t>
            </a:r>
          </a:p>
        </p:txBody>
      </p:sp>
      <p:sp>
        <p:nvSpPr>
          <p:cNvPr id="3" name="Content Placeholder 2"/>
          <p:cNvSpPr>
            <a:spLocks noGrp="1"/>
          </p:cNvSpPr>
          <p:nvPr>
            <p:ph idx="1"/>
          </p:nvPr>
        </p:nvSpPr>
        <p:spPr/>
        <p:txBody>
          <a:bodyPr/>
          <a:lstStyle/>
          <a:p>
            <a:r>
              <a:rPr lang="en-US" dirty="0">
                <a:solidFill>
                  <a:srgbClr val="CC3399"/>
                </a:solidFill>
              </a:rPr>
              <a:t>Inheritable Knowledge </a:t>
            </a:r>
            <a:r>
              <a:rPr lang="en-US" dirty="0"/>
              <a:t>: Here the knowledge elements inherit attributes from their parents.</a:t>
            </a:r>
          </a:p>
          <a:p>
            <a:endParaRPr lang="en-US" dirty="0"/>
          </a:p>
        </p:txBody>
      </p:sp>
      <p:sp>
        <p:nvSpPr>
          <p:cNvPr id="4" name="Rectangle 3"/>
          <p:cNvSpPr/>
          <p:nvPr/>
        </p:nvSpPr>
        <p:spPr>
          <a:xfrm>
            <a:off x="3325091" y="5652660"/>
            <a:ext cx="1735282" cy="665018"/>
          </a:xfrm>
          <a:prstGeom prst="rect">
            <a:avLst/>
          </a:prstGeom>
          <a:noFill/>
          <a:ln w="19050">
            <a:solidFill>
              <a:srgbClr val="CC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70C0"/>
                </a:solidFill>
              </a:rPr>
              <a:t>Peter</a:t>
            </a:r>
            <a:endParaRPr lang="en-US" dirty="0">
              <a:solidFill>
                <a:srgbClr val="0070C0"/>
              </a:solidFill>
            </a:endParaRPr>
          </a:p>
        </p:txBody>
      </p:sp>
      <p:sp>
        <p:nvSpPr>
          <p:cNvPr id="5" name="Rectangle 4"/>
          <p:cNvSpPr/>
          <p:nvPr/>
        </p:nvSpPr>
        <p:spPr>
          <a:xfrm>
            <a:off x="6189519" y="5652660"/>
            <a:ext cx="1735282" cy="665018"/>
          </a:xfrm>
          <a:prstGeom prst="rect">
            <a:avLst/>
          </a:prstGeom>
          <a:noFill/>
          <a:ln w="19050">
            <a:solidFill>
              <a:srgbClr val="CC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rgbClr val="0070C0"/>
                </a:solidFill>
              </a:rPr>
              <a:t>Ankit</a:t>
            </a:r>
            <a:r>
              <a:rPr lang="en-US" dirty="0" smtClean="0">
                <a:solidFill>
                  <a:srgbClr val="0070C0"/>
                </a:solidFill>
              </a:rPr>
              <a:t> </a:t>
            </a:r>
            <a:endParaRPr lang="en-US" dirty="0">
              <a:solidFill>
                <a:srgbClr val="0070C0"/>
              </a:solidFill>
            </a:endParaRPr>
          </a:p>
        </p:txBody>
      </p:sp>
      <p:sp>
        <p:nvSpPr>
          <p:cNvPr id="6" name="Rectangle 5"/>
          <p:cNvSpPr/>
          <p:nvPr/>
        </p:nvSpPr>
        <p:spPr>
          <a:xfrm>
            <a:off x="3325091" y="4394319"/>
            <a:ext cx="1735282" cy="665018"/>
          </a:xfrm>
          <a:prstGeom prst="rect">
            <a:avLst/>
          </a:prstGeom>
          <a:noFill/>
          <a:ln w="19050">
            <a:solidFill>
              <a:srgbClr val="CC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70C0"/>
                </a:solidFill>
              </a:rPr>
              <a:t>Cricket </a:t>
            </a:r>
            <a:endParaRPr lang="en-US" dirty="0">
              <a:solidFill>
                <a:srgbClr val="0070C0"/>
              </a:solidFill>
            </a:endParaRPr>
          </a:p>
        </p:txBody>
      </p:sp>
      <p:sp>
        <p:nvSpPr>
          <p:cNvPr id="7" name="Rectangle 6"/>
          <p:cNvSpPr/>
          <p:nvPr/>
        </p:nvSpPr>
        <p:spPr>
          <a:xfrm>
            <a:off x="6189519" y="4394319"/>
            <a:ext cx="1735282" cy="665018"/>
          </a:xfrm>
          <a:prstGeom prst="rect">
            <a:avLst/>
          </a:prstGeom>
          <a:noFill/>
          <a:ln w="19050">
            <a:solidFill>
              <a:srgbClr val="CC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70C0"/>
                </a:solidFill>
              </a:rPr>
              <a:t>Football </a:t>
            </a:r>
            <a:endParaRPr lang="en-US" dirty="0">
              <a:solidFill>
                <a:srgbClr val="0070C0"/>
              </a:solidFill>
            </a:endParaRPr>
          </a:p>
        </p:txBody>
      </p:sp>
      <p:sp>
        <p:nvSpPr>
          <p:cNvPr id="8" name="Rectangle 7"/>
          <p:cNvSpPr/>
          <p:nvPr/>
        </p:nvSpPr>
        <p:spPr>
          <a:xfrm>
            <a:off x="4807527" y="2999648"/>
            <a:ext cx="1735282" cy="665018"/>
          </a:xfrm>
          <a:prstGeom prst="rect">
            <a:avLst/>
          </a:prstGeom>
          <a:noFill/>
          <a:ln w="19050">
            <a:solidFill>
              <a:srgbClr val="CC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70C0"/>
                </a:solidFill>
              </a:rPr>
              <a:t>Player </a:t>
            </a:r>
            <a:endParaRPr lang="en-US" dirty="0">
              <a:solidFill>
                <a:srgbClr val="0070C0"/>
              </a:solidFill>
            </a:endParaRPr>
          </a:p>
        </p:txBody>
      </p:sp>
      <p:sp>
        <p:nvSpPr>
          <p:cNvPr id="9" name="Rectangle 8"/>
          <p:cNvSpPr/>
          <p:nvPr/>
        </p:nvSpPr>
        <p:spPr>
          <a:xfrm>
            <a:off x="4807527" y="1650839"/>
            <a:ext cx="1735282" cy="665018"/>
          </a:xfrm>
          <a:prstGeom prst="rect">
            <a:avLst/>
          </a:prstGeom>
          <a:noFill/>
          <a:ln w="19050">
            <a:solidFill>
              <a:srgbClr val="CC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70C0"/>
                </a:solidFill>
              </a:rPr>
              <a:t>Adult-male</a:t>
            </a:r>
            <a:endParaRPr lang="en-US" dirty="0">
              <a:solidFill>
                <a:srgbClr val="0070C0"/>
              </a:solidFill>
            </a:endParaRPr>
          </a:p>
        </p:txBody>
      </p:sp>
      <p:cxnSp>
        <p:nvCxnSpPr>
          <p:cNvPr id="13" name="Straight Arrow Connector 12"/>
          <p:cNvCxnSpPr>
            <a:stCxn id="4" idx="0"/>
            <a:endCxn id="6" idx="2"/>
          </p:cNvCxnSpPr>
          <p:nvPr/>
        </p:nvCxnSpPr>
        <p:spPr>
          <a:xfrm flipV="1">
            <a:off x="4192732" y="5059337"/>
            <a:ext cx="0" cy="59332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0"/>
            <a:endCxn id="8" idx="2"/>
          </p:cNvCxnSpPr>
          <p:nvPr/>
        </p:nvCxnSpPr>
        <p:spPr>
          <a:xfrm flipV="1">
            <a:off x="4192732" y="3664666"/>
            <a:ext cx="1482436" cy="7296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0"/>
            <a:endCxn id="9" idx="2"/>
          </p:cNvCxnSpPr>
          <p:nvPr/>
        </p:nvCxnSpPr>
        <p:spPr>
          <a:xfrm flipV="1">
            <a:off x="5675168" y="2315857"/>
            <a:ext cx="0" cy="68379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5" idx="0"/>
            <a:endCxn id="7" idx="2"/>
          </p:cNvCxnSpPr>
          <p:nvPr/>
        </p:nvCxnSpPr>
        <p:spPr>
          <a:xfrm flipV="1">
            <a:off x="7057160" y="5059337"/>
            <a:ext cx="0" cy="59332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0"/>
            <a:endCxn id="8" idx="2"/>
          </p:cNvCxnSpPr>
          <p:nvPr/>
        </p:nvCxnSpPr>
        <p:spPr>
          <a:xfrm flipH="1" flipV="1">
            <a:off x="5675168" y="3664666"/>
            <a:ext cx="1381992" cy="7296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841913" y="5237042"/>
            <a:ext cx="1005840" cy="369332"/>
          </a:xfrm>
          <a:prstGeom prst="rect">
            <a:avLst/>
          </a:prstGeom>
          <a:noFill/>
        </p:spPr>
        <p:txBody>
          <a:bodyPr wrap="square" rtlCol="0">
            <a:spAutoFit/>
          </a:bodyPr>
          <a:lstStyle/>
          <a:p>
            <a:r>
              <a:rPr lang="en-US" dirty="0" smtClean="0"/>
              <a:t>Instance </a:t>
            </a:r>
            <a:endParaRPr lang="en-US" dirty="0"/>
          </a:p>
        </p:txBody>
      </p:sp>
      <p:sp>
        <p:nvSpPr>
          <p:cNvPr id="23" name="TextBox 22"/>
          <p:cNvSpPr txBox="1"/>
          <p:nvPr/>
        </p:nvSpPr>
        <p:spPr>
          <a:xfrm>
            <a:off x="7406385" y="5231331"/>
            <a:ext cx="1005840" cy="369332"/>
          </a:xfrm>
          <a:prstGeom prst="rect">
            <a:avLst/>
          </a:prstGeom>
          <a:noFill/>
        </p:spPr>
        <p:txBody>
          <a:bodyPr wrap="square" rtlCol="0">
            <a:spAutoFit/>
          </a:bodyPr>
          <a:lstStyle/>
          <a:p>
            <a:r>
              <a:rPr lang="en-US" dirty="0" smtClean="0"/>
              <a:t>Instance </a:t>
            </a:r>
            <a:endParaRPr lang="en-US" dirty="0"/>
          </a:p>
        </p:txBody>
      </p:sp>
      <p:sp>
        <p:nvSpPr>
          <p:cNvPr id="24" name="TextBox 23"/>
          <p:cNvSpPr txBox="1"/>
          <p:nvPr/>
        </p:nvSpPr>
        <p:spPr>
          <a:xfrm>
            <a:off x="4326948" y="3774480"/>
            <a:ext cx="457200" cy="369332"/>
          </a:xfrm>
          <a:prstGeom prst="rect">
            <a:avLst/>
          </a:prstGeom>
          <a:noFill/>
        </p:spPr>
        <p:txBody>
          <a:bodyPr wrap="square" rtlCol="0">
            <a:spAutoFit/>
          </a:bodyPr>
          <a:lstStyle/>
          <a:p>
            <a:r>
              <a:rPr lang="en-US" dirty="0" smtClean="0"/>
              <a:t>Isa </a:t>
            </a:r>
            <a:endParaRPr lang="en-US" dirty="0"/>
          </a:p>
        </p:txBody>
      </p:sp>
      <p:sp>
        <p:nvSpPr>
          <p:cNvPr id="25" name="TextBox 24"/>
          <p:cNvSpPr txBox="1"/>
          <p:nvPr/>
        </p:nvSpPr>
        <p:spPr>
          <a:xfrm>
            <a:off x="6603424" y="3774480"/>
            <a:ext cx="457200" cy="369332"/>
          </a:xfrm>
          <a:prstGeom prst="rect">
            <a:avLst/>
          </a:prstGeom>
          <a:noFill/>
        </p:spPr>
        <p:txBody>
          <a:bodyPr wrap="square" rtlCol="0">
            <a:spAutoFit/>
          </a:bodyPr>
          <a:lstStyle/>
          <a:p>
            <a:r>
              <a:rPr lang="en-US" dirty="0" smtClean="0"/>
              <a:t>Isa </a:t>
            </a:r>
            <a:endParaRPr lang="en-US" dirty="0"/>
          </a:p>
        </p:txBody>
      </p:sp>
      <p:sp>
        <p:nvSpPr>
          <p:cNvPr id="26" name="TextBox 25"/>
          <p:cNvSpPr txBox="1"/>
          <p:nvPr/>
        </p:nvSpPr>
        <p:spPr>
          <a:xfrm>
            <a:off x="5708073" y="2473086"/>
            <a:ext cx="457200" cy="369332"/>
          </a:xfrm>
          <a:prstGeom prst="rect">
            <a:avLst/>
          </a:prstGeom>
          <a:noFill/>
        </p:spPr>
        <p:txBody>
          <a:bodyPr wrap="square" rtlCol="0">
            <a:spAutoFit/>
          </a:bodyPr>
          <a:lstStyle/>
          <a:p>
            <a:r>
              <a:rPr lang="en-US" dirty="0" smtClean="0"/>
              <a:t>Isa </a:t>
            </a:r>
            <a:endParaRPr lang="en-US" dirty="0"/>
          </a:p>
        </p:txBody>
      </p:sp>
    </p:spTree>
    <p:extLst>
      <p:ext uri="{BB962C8B-B14F-4D97-AF65-F5344CB8AC3E}">
        <p14:creationId xmlns:p14="http://schemas.microsoft.com/office/powerpoint/2010/main" val="3490165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down)">
                                      <p:cBhvr>
                                        <p:cTn id="20" dur="750"/>
                                        <p:tgtEl>
                                          <p:spTgt spid="13"/>
                                        </p:tgtEl>
                                      </p:cBhvr>
                                    </p:animEffect>
                                  </p:childTnLst>
                                </p:cTn>
                              </p:par>
                              <p:par>
                                <p:cTn id="21" presetID="22" presetClass="entr" presetSubtype="4"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down)">
                                      <p:cBhvr>
                                        <p:cTn id="23" dur="750"/>
                                        <p:tgtEl>
                                          <p:spTgt spid="1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childTnLst>
                          </p:cTn>
                        </p:par>
                        <p:par>
                          <p:cTn id="34" fill="hold">
                            <p:stCondLst>
                              <p:cond delay="1250"/>
                            </p:stCondLst>
                            <p:childTnLst>
                              <p:par>
                                <p:cTn id="35" presetID="10" presetClass="entr" presetSubtype="0"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down)">
                                      <p:cBhvr>
                                        <p:cTn id="42" dur="750"/>
                                        <p:tgtEl>
                                          <p:spTgt spid="15"/>
                                        </p:tgtEl>
                                      </p:cBhvr>
                                    </p:animEffect>
                                  </p:childTnLst>
                                </p:cTn>
                              </p:par>
                              <p:par>
                                <p:cTn id="43" presetID="22" presetClass="entr" presetSubtype="4"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wipe(down)">
                                      <p:cBhvr>
                                        <p:cTn id="45" dur="750"/>
                                        <p:tgtEl>
                                          <p:spTgt spid="2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500"/>
                                        <p:tgtEl>
                                          <p:spTgt spid="25"/>
                                        </p:tgtEl>
                                      </p:cBhvr>
                                    </p:animEffect>
                                  </p:childTnLst>
                                </p:cTn>
                              </p:par>
                            </p:childTnLst>
                          </p:cTn>
                        </p:par>
                        <p:par>
                          <p:cTn id="52" fill="hold">
                            <p:stCondLst>
                              <p:cond delay="750"/>
                            </p:stCondLst>
                            <p:childTnLst>
                              <p:par>
                                <p:cTn id="53" presetID="10" presetClass="entr" presetSubtype="0" fill="hold" grpId="0" nodeType="after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fade">
                                      <p:cBhvr>
                                        <p:cTn id="55" dur="500"/>
                                        <p:tgtEl>
                                          <p:spTgt spid="8"/>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wipe(down)">
                                      <p:cBhvr>
                                        <p:cTn id="60" dur="500"/>
                                        <p:tgtEl>
                                          <p:spTgt spid="17"/>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fade">
                                      <p:cBhvr>
                                        <p:cTn id="63" dur="500"/>
                                        <p:tgtEl>
                                          <p:spTgt spid="26"/>
                                        </p:tgtEl>
                                      </p:cBhvr>
                                    </p:animEffect>
                                  </p:childTnLst>
                                </p:cTn>
                              </p:par>
                            </p:childTnLst>
                          </p:cTn>
                        </p:par>
                        <p:par>
                          <p:cTn id="64" fill="hold">
                            <p:stCondLst>
                              <p:cond delay="500"/>
                            </p:stCondLst>
                            <p:childTnLst>
                              <p:par>
                                <p:cTn id="65" presetID="10" presetClass="entr" presetSubtype="0" fill="hold" grpId="0" nodeType="after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fade">
                                      <p:cBhvr>
                                        <p:cTn id="6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22" grpId="0"/>
      <p:bldP spid="23" grpId="0"/>
      <p:bldP spid="24" grpId="0"/>
      <p:bldP spid="25" grpId="0"/>
      <p:bldP spid="2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Knowledge Representation Schemes</a:t>
            </a:r>
          </a:p>
        </p:txBody>
      </p:sp>
      <p:sp>
        <p:nvSpPr>
          <p:cNvPr id="3" name="Content Placeholder 2"/>
          <p:cNvSpPr>
            <a:spLocks noGrp="1"/>
          </p:cNvSpPr>
          <p:nvPr>
            <p:ph idx="1"/>
          </p:nvPr>
        </p:nvSpPr>
        <p:spPr/>
        <p:txBody>
          <a:bodyPr/>
          <a:lstStyle/>
          <a:p>
            <a:r>
              <a:rPr lang="en-US" dirty="0">
                <a:solidFill>
                  <a:srgbClr val="CC3399"/>
                </a:solidFill>
              </a:rPr>
              <a:t>Inferential Knowledge </a:t>
            </a:r>
            <a:r>
              <a:rPr lang="en-US" dirty="0"/>
              <a:t>:</a:t>
            </a:r>
            <a:r>
              <a:rPr lang="en-US" dirty="0">
                <a:solidFill>
                  <a:srgbClr val="CC3399"/>
                </a:solidFill>
              </a:rPr>
              <a:t> </a:t>
            </a:r>
            <a:r>
              <a:rPr lang="en-US" dirty="0"/>
              <a:t>This knowledge generates new information from the given information. This new information does not require further data gathering form source, but does require analysis of the given information to generate new knowledge.</a:t>
            </a:r>
          </a:p>
          <a:p>
            <a:r>
              <a:rPr lang="en-US" dirty="0"/>
              <a:t>Example: </a:t>
            </a:r>
            <a:endParaRPr lang="en-US" dirty="0" smtClean="0"/>
          </a:p>
          <a:p>
            <a:pPr lvl="1"/>
            <a:r>
              <a:rPr lang="en-US" dirty="0" smtClean="0"/>
              <a:t>given </a:t>
            </a:r>
            <a:r>
              <a:rPr lang="en-US" dirty="0"/>
              <a:t>a set of relations and values, one may infer other values or relations. </a:t>
            </a:r>
            <a:endParaRPr lang="en-US" dirty="0" smtClean="0"/>
          </a:p>
          <a:p>
            <a:pPr lvl="1"/>
            <a:r>
              <a:rPr lang="en-US" dirty="0" smtClean="0"/>
              <a:t>A </a:t>
            </a:r>
            <a:r>
              <a:rPr lang="en-US" dirty="0"/>
              <a:t>predicate logic (a mathematical deduction) is used to infer from a set of attributes. </a:t>
            </a:r>
            <a:endParaRPr lang="en-US" dirty="0" smtClean="0"/>
          </a:p>
          <a:p>
            <a:pPr lvl="1"/>
            <a:r>
              <a:rPr lang="en-US" dirty="0" smtClean="0"/>
              <a:t>Inference </a:t>
            </a:r>
            <a:r>
              <a:rPr lang="en-US" dirty="0"/>
              <a:t>through predicate logic uses a set of logical operations to relate individual data.</a:t>
            </a:r>
          </a:p>
          <a:p>
            <a:r>
              <a:rPr lang="en-US" dirty="0"/>
              <a:t>Represent knowledge as formal logic:</a:t>
            </a:r>
          </a:p>
          <a:p>
            <a:pPr marL="0" indent="0" algn="ctr">
              <a:buNone/>
            </a:pPr>
            <a:r>
              <a:rPr lang="en-US" dirty="0">
                <a:solidFill>
                  <a:srgbClr val="0070C0"/>
                </a:solidFill>
              </a:rPr>
              <a:t>All dogs have tails </a:t>
            </a:r>
            <a:r>
              <a:rPr lang="en-US" dirty="0" smtClean="0">
                <a:solidFill>
                  <a:srgbClr val="0070C0"/>
                </a:solidFill>
              </a:rPr>
              <a:t>::  </a:t>
            </a:r>
            <a:r>
              <a:rPr lang="en-US" dirty="0">
                <a:solidFill>
                  <a:srgbClr val="0070C0"/>
                </a:solidFill>
              </a:rPr>
              <a:t>∀x: dog(x) → </a:t>
            </a:r>
            <a:r>
              <a:rPr lang="en-US" dirty="0" err="1">
                <a:solidFill>
                  <a:srgbClr val="0070C0"/>
                </a:solidFill>
              </a:rPr>
              <a:t>hastail</a:t>
            </a:r>
            <a:r>
              <a:rPr lang="en-US" dirty="0">
                <a:solidFill>
                  <a:srgbClr val="0070C0"/>
                </a:solidFill>
              </a:rPr>
              <a:t>(x)</a:t>
            </a:r>
          </a:p>
          <a:p>
            <a:endParaRPr lang="en-US" dirty="0"/>
          </a:p>
        </p:txBody>
      </p:sp>
    </p:spTree>
    <p:extLst>
      <p:ext uri="{BB962C8B-B14F-4D97-AF65-F5344CB8AC3E}">
        <p14:creationId xmlns:p14="http://schemas.microsoft.com/office/powerpoint/2010/main" val="2505139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4097</TotalTime>
  <Words>2291</Words>
  <Application>Microsoft Office PowerPoint</Application>
  <PresentationFormat>Widescreen</PresentationFormat>
  <Paragraphs>338</Paragraphs>
  <Slides>33</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33</vt:i4>
      </vt:variant>
    </vt:vector>
  </HeadingPairs>
  <TitlesOfParts>
    <vt:vector size="46" baseType="lpstr">
      <vt:lpstr>Wingdings</vt:lpstr>
      <vt:lpstr>Roboto Condensed Light</vt:lpstr>
      <vt:lpstr>Segoe UI Black</vt:lpstr>
      <vt:lpstr>Wingdings 3</vt:lpstr>
      <vt:lpstr>Open Sans</vt:lpstr>
      <vt:lpstr>Wingdings 2</vt:lpstr>
      <vt:lpstr>Symbol</vt:lpstr>
      <vt:lpstr>Open Sans SemiBold</vt:lpstr>
      <vt:lpstr>Arial</vt:lpstr>
      <vt:lpstr>Roboto Condensed</vt:lpstr>
      <vt:lpstr>Calibri</vt:lpstr>
      <vt:lpstr>Times New Roman</vt:lpstr>
      <vt:lpstr>Office Theme</vt:lpstr>
      <vt:lpstr>Unit-3: Knowledge     Representation</vt:lpstr>
      <vt:lpstr>PowerPoint Presentation</vt:lpstr>
      <vt:lpstr>Representations And Mappings</vt:lpstr>
      <vt:lpstr>Types of Knowledge</vt:lpstr>
      <vt:lpstr>Mapping between Facts and Representation</vt:lpstr>
      <vt:lpstr>Approaches To Knowledge Representation</vt:lpstr>
      <vt:lpstr>Knowledge Representation Schemes</vt:lpstr>
      <vt:lpstr>Knowledge Representation Schemes</vt:lpstr>
      <vt:lpstr>Knowledge Representation Schemes</vt:lpstr>
      <vt:lpstr>Knowledge Representation Schemes</vt:lpstr>
      <vt:lpstr>Representation of Simple Facts In Logic</vt:lpstr>
      <vt:lpstr>Introduction </vt:lpstr>
      <vt:lpstr>Propositional logic</vt:lpstr>
      <vt:lpstr>Propositional Logic</vt:lpstr>
      <vt:lpstr>Predicate Logic</vt:lpstr>
      <vt:lpstr>Well Formed Formula </vt:lpstr>
      <vt:lpstr>Facts Represented as Well Formed Formula in FOPL</vt:lpstr>
      <vt:lpstr>PowerPoint Presentation</vt:lpstr>
      <vt:lpstr>Resolution </vt:lpstr>
      <vt:lpstr>Introduction </vt:lpstr>
      <vt:lpstr>Facts Represented as Well Formed Formula in FOPL</vt:lpstr>
      <vt:lpstr>Facts Represented as Well Formed Formula in FOPL</vt:lpstr>
      <vt:lpstr>Axioms in clause form </vt:lpstr>
      <vt:lpstr>PowerPoint Presentation</vt:lpstr>
      <vt:lpstr>Resolution by Refutation – Example </vt:lpstr>
      <vt:lpstr>Resolution by Refutation – Example </vt:lpstr>
      <vt:lpstr>Axioms in clause form </vt:lpstr>
      <vt:lpstr>PowerPoint Presentation</vt:lpstr>
      <vt:lpstr>Representing Knowledge Using Rules</vt:lpstr>
      <vt:lpstr>Procedural and Declarative Knowledge</vt:lpstr>
      <vt:lpstr>Differences Between Declarative knowledge and Procedural Knowledge</vt:lpstr>
      <vt:lpstr>Forward versus Backward Reasoning</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umesh patel</cp:lastModifiedBy>
  <cp:revision>520</cp:revision>
  <dcterms:created xsi:type="dcterms:W3CDTF">2020-05-01T05:09:15Z</dcterms:created>
  <dcterms:modified xsi:type="dcterms:W3CDTF">2021-07-22T05:43:39Z</dcterms:modified>
</cp:coreProperties>
</file>