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4" r:id="rId2"/>
    <p:sldId id="288" r:id="rId3"/>
    <p:sldId id="392" r:id="rId4"/>
    <p:sldId id="456" r:id="rId5"/>
    <p:sldId id="447" r:id="rId6"/>
    <p:sldId id="448" r:id="rId7"/>
    <p:sldId id="449" r:id="rId8"/>
    <p:sldId id="450" r:id="rId9"/>
    <p:sldId id="451" r:id="rId10"/>
    <p:sldId id="455" r:id="rId11"/>
    <p:sldId id="417" r:id="rId12"/>
  </p:sldIdLst>
  <p:sldSz cx="12192000" cy="6858000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Wingdings 3" panose="05040102010807070707" pitchFamily="18" charset="2"/>
      <p:regular r:id="rId31"/>
    </p:embeddedFont>
    <p:embeddedFont>
      <p:font typeface="Wingdings 2" panose="05020102010507070707" pitchFamily="18" charset="2"/>
      <p:regular r:id="rId32"/>
    </p:embeddedFont>
    <p:embeddedFont>
      <p:font typeface="Open Sans Semibold" panose="020B0706030804020204" pitchFamily="3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5QJoFnl1onY6J36HOleTQ==" hashData="WfSKK9u0Su6FsRytlSntrDNK/i87C9/b7oA7G+UDJhOwUlmGcktbbURfiLsJW1RdR3slXv8femUsPFQo74KSv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B5E61D"/>
    <a:srgbClr val="EDF6E2"/>
    <a:srgbClr val="E1FBFF"/>
    <a:srgbClr val="F9EEED"/>
    <a:srgbClr val="F48CAF"/>
    <a:srgbClr val="AD1457"/>
    <a:srgbClr val="424242"/>
    <a:srgbClr val="F9C5D7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Symbolic Reasoning Under Uncertainty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 smtClean="0"/>
              <a:t>Analysis and Design of Algorithms </a:t>
            </a:r>
            <a:r>
              <a:rPr lang="en-US" sz="18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948527" y="2262677"/>
            <a:ext cx="2560320" cy="1675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Symbolic Reasoning Under Uncertainty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AD1457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AD1457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AD1457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–Introduction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 smtClean="0"/>
              <a:t>Unit-4:</a:t>
            </a:r>
            <a:r>
              <a:rPr lang="en-US" sz="5400" dirty="0" smtClean="0"/>
              <a:t>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b="0" dirty="0"/>
              <a:t>Symbolic Reasoning Under </a:t>
            </a:r>
            <a:r>
              <a:rPr lang="en-US" sz="5400" dirty="0"/>
              <a:t>Uncertainty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gopi.sanghani@darshan.ac.in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 smtClean="0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Artificial Intelligence (AI)</a:t>
            </a:r>
          </a:p>
          <a:p>
            <a:r>
              <a:rPr lang="en-US" sz="2000" b="1" dirty="0"/>
              <a:t>3170716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three kinds of logical reasoning: Deduction, Induction, Abduction.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391" y="2104157"/>
            <a:ext cx="3657600" cy="4297680"/>
          </a:xfrm>
          <a:prstGeom prst="rect">
            <a:avLst/>
          </a:prstGeom>
          <a:solidFill>
            <a:srgbClr val="F9E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"When it rains, the grass gets wet. It rains. Thus, the grass is wet."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99"/>
                </a:solidFill>
              </a:rPr>
              <a:t>This means in determining the conclusion; it is using rule and its </a:t>
            </a:r>
            <a:r>
              <a:rPr lang="en-US" dirty="0" smtClean="0">
                <a:solidFill>
                  <a:srgbClr val="CC3399"/>
                </a:solidFill>
              </a:rPr>
              <a:t>precondition </a:t>
            </a:r>
            <a:r>
              <a:rPr lang="en-US" dirty="0">
                <a:solidFill>
                  <a:srgbClr val="CC3399"/>
                </a:solidFill>
              </a:rPr>
              <a:t>to make a conclusion.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99"/>
                </a:solidFill>
              </a:rPr>
              <a:t>Applying a general principle to a special case.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C3399"/>
                </a:solidFill>
              </a:rPr>
              <a:t>It uses </a:t>
            </a:r>
            <a:r>
              <a:rPr lang="en-US" dirty="0">
                <a:solidFill>
                  <a:srgbClr val="CC3399"/>
                </a:solidFill>
              </a:rPr>
              <a:t>theory to make predictions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99"/>
                </a:solidFill>
              </a:rPr>
              <a:t>Usage: Inference engines, Theorem </a:t>
            </a:r>
            <a:r>
              <a:rPr lang="en-US" dirty="0" smtClean="0">
                <a:solidFill>
                  <a:srgbClr val="CC3399"/>
                </a:solidFill>
              </a:rPr>
              <a:t>proving, </a:t>
            </a:r>
            <a:r>
              <a:rPr lang="en-US" dirty="0">
                <a:solidFill>
                  <a:srgbClr val="CC3399"/>
                </a:solidFill>
              </a:rPr>
              <a:t>planning</a:t>
            </a:r>
            <a:r>
              <a:rPr lang="en-US" dirty="0" smtClean="0">
                <a:solidFill>
                  <a:srgbClr val="CC3399"/>
                </a:solidFill>
              </a:rPr>
              <a:t>.</a:t>
            </a:r>
          </a:p>
          <a:p>
            <a:endParaRPr lang="en-US" dirty="0">
              <a:solidFill>
                <a:srgbClr val="CC33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9423" y="2119743"/>
            <a:ext cx="3657600" cy="4297680"/>
          </a:xfrm>
          <a:prstGeom prst="rect">
            <a:avLst/>
          </a:prstGeom>
          <a:solidFill>
            <a:srgbClr val="E1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"The grass has been wet every time it has rained. Thus, when it rains, the grass gets wet."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This means in determining the rule; it </a:t>
            </a:r>
            <a:r>
              <a:rPr lang="en-US" dirty="0" smtClean="0">
                <a:solidFill>
                  <a:srgbClr val="0070C0"/>
                </a:solidFill>
              </a:rPr>
              <a:t>learns the </a:t>
            </a:r>
            <a:r>
              <a:rPr lang="en-US" dirty="0">
                <a:solidFill>
                  <a:srgbClr val="0070C0"/>
                </a:solidFill>
              </a:rPr>
              <a:t>rule after numerous examples of conclusion following the precondition.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Derives </a:t>
            </a:r>
            <a:r>
              <a:rPr lang="en-US" dirty="0">
                <a:solidFill>
                  <a:srgbClr val="0070C0"/>
                </a:solidFill>
              </a:rPr>
              <a:t>a general principle from special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From observations to generalizations to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Usage: Neural nets, Bayesian nets, Pattern </a:t>
            </a:r>
            <a:r>
              <a:rPr lang="en-US" dirty="0" smtClean="0">
                <a:solidFill>
                  <a:srgbClr val="0070C0"/>
                </a:solidFill>
              </a:rPr>
              <a:t>recognition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9234" y="2104157"/>
            <a:ext cx="3657600" cy="4297680"/>
          </a:xfrm>
          <a:prstGeom prst="rect">
            <a:avLst/>
          </a:prstGeom>
          <a:solidFill>
            <a:srgbClr val="EDF6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"When it rains, the grass gets wet. The grass is wet, it must have rained."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Means determining the precondition; </a:t>
            </a:r>
            <a:r>
              <a:rPr lang="en-US">
                <a:solidFill>
                  <a:schemeClr val="accent4"/>
                </a:solidFill>
              </a:rPr>
              <a:t>it </a:t>
            </a:r>
            <a:r>
              <a:rPr lang="en-US" smtClean="0">
                <a:solidFill>
                  <a:schemeClr val="accent4"/>
                </a:solidFill>
              </a:rPr>
              <a:t>uses </a:t>
            </a:r>
            <a:r>
              <a:rPr lang="en-US" dirty="0">
                <a:solidFill>
                  <a:schemeClr val="accent4"/>
                </a:solidFill>
              </a:rPr>
              <a:t>the conclusion and the rule to support that the precondition could explain the conclusion.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Guessing that some general principle can relate a given pattern of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Extract hypotheses to form a tentative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Usage: Knowledge discovery, Statistical methods, Data mining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0414" y="1662543"/>
            <a:ext cx="2183554" cy="441614"/>
          </a:xfrm>
          <a:prstGeom prst="roundRect">
            <a:avLst/>
          </a:prstGeom>
          <a:noFill/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3399"/>
                </a:solidFill>
              </a:rPr>
              <a:t>Deduction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76446" y="1678129"/>
            <a:ext cx="2183554" cy="44161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22478" y="1662542"/>
            <a:ext cx="2183554" cy="44161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Abduction</a:t>
            </a:r>
          </a:p>
        </p:txBody>
      </p:sp>
    </p:spTree>
    <p:extLst>
      <p:ext uri="{BB962C8B-B14F-4D97-AF65-F5344CB8AC3E}">
        <p14:creationId xmlns:p14="http://schemas.microsoft.com/office/powerpoint/2010/main" val="32772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0" y="530001"/>
            <a:ext cx="868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 </a:t>
            </a:r>
            <a:r>
              <a:rPr lang="en-US" sz="2400" dirty="0" smtClean="0">
                <a:solidFill>
                  <a:srgbClr val="424242"/>
                </a:solidFill>
              </a:rPr>
              <a:t>to Reasoning 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424242"/>
                </a:solidFill>
              </a:rPr>
              <a:t>Symbolic Reasoning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 to Non-monotonic Reasoning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424242"/>
                </a:solidFill>
              </a:rPr>
              <a:t>Logic </a:t>
            </a:r>
            <a:r>
              <a:rPr lang="en-US" sz="2400" dirty="0">
                <a:solidFill>
                  <a:srgbClr val="424242"/>
                </a:solidFill>
              </a:rPr>
              <a:t>For Non-monotonic </a:t>
            </a:r>
            <a:r>
              <a:rPr lang="en-US" sz="2400" dirty="0" smtClean="0">
                <a:solidFill>
                  <a:srgbClr val="424242"/>
                </a:solidFill>
              </a:rPr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Reasoning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Pens cost more than pencils.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Pens cost less than eraser.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Erasers cost more than pencils and pens.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first two statements are true, the third statement </a:t>
            </a:r>
            <a:r>
              <a:rPr lang="en-US" dirty="0" smtClean="0"/>
              <a:t>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Statements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C are J.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J are 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B is 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Conclusions:</a:t>
            </a:r>
          </a:p>
          <a:p>
            <a:pPr marL="0" indent="0">
              <a:buNone/>
            </a:pPr>
            <a:r>
              <a:rPr lang="en-US" dirty="0" smtClean="0"/>
              <a:t>	I</a:t>
            </a:r>
            <a:r>
              <a:rPr lang="en-US" dirty="0"/>
              <a:t>. All B are C.</a:t>
            </a:r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. Some J are C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2914" y="2188028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C3399"/>
                </a:solidFill>
              </a:rPr>
              <a:t>True </a:t>
            </a:r>
            <a:endParaRPr lang="en-US" sz="2400" dirty="0">
              <a:solidFill>
                <a:srgbClr val="CC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9626" y="5850829"/>
            <a:ext cx="327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C3399"/>
                </a:solidFill>
              </a:rPr>
              <a:t>O</a:t>
            </a:r>
            <a:r>
              <a:rPr lang="en-US" sz="2400" dirty="0" smtClean="0">
                <a:solidFill>
                  <a:srgbClr val="CC3399"/>
                </a:solidFill>
              </a:rPr>
              <a:t>nly </a:t>
            </a:r>
            <a:r>
              <a:rPr lang="en-US" sz="2400" dirty="0">
                <a:solidFill>
                  <a:srgbClr val="CC3399"/>
                </a:solidFill>
              </a:rPr>
              <a:t>conclusion II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7255" y="3972969"/>
            <a:ext cx="1790701" cy="578882"/>
          </a:xfrm>
          <a:prstGeom prst="round2DiagRect">
            <a:avLst/>
          </a:prstGeom>
          <a:solidFill>
            <a:srgbClr val="B5E6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Reasoning </a:t>
            </a:r>
            <a:endParaRPr lang="en-US" sz="2800" dirty="0">
              <a:solidFill>
                <a:srgbClr val="7030A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4983380" y="4476957"/>
            <a:ext cx="1588421" cy="1159329"/>
          </a:xfrm>
          <a:prstGeom prst="curvedConnector3">
            <a:avLst>
              <a:gd name="adj1" fmla="val 1000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3"/>
            <a:endCxn id="6" idx="0"/>
          </p:cNvCxnSpPr>
          <p:nvPr/>
        </p:nvCxnSpPr>
        <p:spPr>
          <a:xfrm flipH="1">
            <a:off x="8147956" y="2418861"/>
            <a:ext cx="299357" cy="1843549"/>
          </a:xfrm>
          <a:prstGeom prst="curvedConnector3">
            <a:avLst>
              <a:gd name="adj1" fmla="val -763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Reasoning </a:t>
            </a:r>
            <a:r>
              <a:rPr lang="en-US" dirty="0"/>
              <a:t>is the act of </a:t>
            </a:r>
            <a:r>
              <a:rPr lang="en-US" dirty="0">
                <a:solidFill>
                  <a:srgbClr val="CC3399"/>
                </a:solidFill>
              </a:rPr>
              <a:t>deriving a conclusion </a:t>
            </a:r>
            <a:r>
              <a:rPr lang="en-US" dirty="0"/>
              <a:t>from certain properties using a given methodology.</a:t>
            </a:r>
          </a:p>
          <a:p>
            <a:r>
              <a:rPr lang="en-US" dirty="0" smtClean="0"/>
              <a:t>Reasoning </a:t>
            </a:r>
            <a:r>
              <a:rPr lang="en-US" dirty="0"/>
              <a:t>is a process of thinking; reasoning is logically arguing; reasoning is drawing inference.</a:t>
            </a:r>
          </a:p>
          <a:p>
            <a:r>
              <a:rPr lang="en-US" dirty="0" smtClean="0"/>
              <a:t>When </a:t>
            </a:r>
            <a:r>
              <a:rPr lang="en-US" dirty="0"/>
              <a:t>a system is required to do something, that it has not been explicitly told how to do, it must reason. It must figure out </a:t>
            </a:r>
            <a:r>
              <a:rPr lang="en-US" dirty="0">
                <a:solidFill>
                  <a:srgbClr val="CC3399"/>
                </a:solidFill>
              </a:rPr>
              <a:t>what it needs to know from what it already knows</a:t>
            </a:r>
            <a:r>
              <a:rPr lang="en-US" dirty="0"/>
              <a:t>.</a:t>
            </a:r>
          </a:p>
          <a:p>
            <a:r>
              <a:rPr lang="en-US" dirty="0" smtClean="0"/>
              <a:t>Many </a:t>
            </a:r>
            <a:r>
              <a:rPr lang="en-US" dirty="0"/>
              <a:t>types of Reasoning have been identified and recognized, but many questions regarding their </a:t>
            </a:r>
            <a:r>
              <a:rPr lang="en-US" dirty="0">
                <a:solidFill>
                  <a:srgbClr val="CC3399"/>
                </a:solidFill>
              </a:rPr>
              <a:t>logical and computational properties </a:t>
            </a:r>
            <a:r>
              <a:rPr lang="en-US" dirty="0"/>
              <a:t>still remain controversial.</a:t>
            </a:r>
          </a:p>
          <a:p>
            <a:r>
              <a:rPr lang="en-US" dirty="0" smtClean="0"/>
              <a:t>The </a:t>
            </a:r>
            <a:r>
              <a:rPr lang="en-US" dirty="0"/>
              <a:t>popular methods of Reasoning include abduction, induction, model-based, explanation and confirmation.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them are intimately related to problems of belief revision and theory development, knowledge absorption, discovery and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world is an </a:t>
            </a:r>
            <a:r>
              <a:rPr lang="en-US" dirty="0">
                <a:solidFill>
                  <a:srgbClr val="CC3399"/>
                </a:solidFill>
              </a:rPr>
              <a:t>uncertain place</a:t>
            </a:r>
            <a:r>
              <a:rPr lang="en-US" dirty="0"/>
              <a:t>; often the </a:t>
            </a:r>
            <a:r>
              <a:rPr lang="en-US" dirty="0">
                <a:solidFill>
                  <a:srgbClr val="CC3399"/>
                </a:solidFill>
              </a:rPr>
              <a:t>Knowledge is imperfect </a:t>
            </a:r>
            <a:r>
              <a:rPr lang="en-US" dirty="0"/>
              <a:t>which causes uncertainty. </a:t>
            </a:r>
            <a:r>
              <a:rPr lang="en-US" dirty="0" smtClean="0"/>
              <a:t>Therefore, </a:t>
            </a:r>
            <a:r>
              <a:rPr lang="en-US" dirty="0"/>
              <a:t>reasoning must be able to operate under uncertainty.</a:t>
            </a:r>
          </a:p>
          <a:p>
            <a:r>
              <a:rPr lang="en-US" dirty="0" smtClean="0"/>
              <a:t>AI </a:t>
            </a:r>
            <a:r>
              <a:rPr lang="en-US" dirty="0"/>
              <a:t>systems must have ability to reason under conditions of uncertainty.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44813"/>
              </p:ext>
            </p:extLst>
          </p:nvPr>
        </p:nvGraphicFramePr>
        <p:xfrm>
          <a:off x="1132607" y="2389909"/>
          <a:ext cx="9476510" cy="327313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738255"/>
                <a:gridCol w="4738255"/>
              </a:tblGrid>
              <a:tr h="718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Uncertainties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Desired action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99"/>
                    </a:solidFill>
                  </a:tcPr>
                </a:tc>
              </a:tr>
              <a:tr h="851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Incompleteness of  Knowledge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Compensate for lack of knowledge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1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Inconsistencies of Knowledge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Resolve ambiguities and contradictions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51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Changing Knowledge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Update the knowledge base over time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C5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monotonic reasoning, once the conclusion is taken, then it will </a:t>
            </a:r>
            <a:r>
              <a:rPr lang="en-US" dirty="0">
                <a:solidFill>
                  <a:srgbClr val="CC3399"/>
                </a:solidFill>
              </a:rPr>
              <a:t>remain the same </a:t>
            </a:r>
            <a:r>
              <a:rPr lang="en-US" dirty="0"/>
              <a:t>even if we add some other information to existing information in our knowledge base. </a:t>
            </a:r>
          </a:p>
          <a:p>
            <a:r>
              <a:rPr lang="en-US" dirty="0"/>
              <a:t>In monotonic reasoning, adding knowledge </a:t>
            </a:r>
            <a:r>
              <a:rPr lang="en-US" dirty="0">
                <a:solidFill>
                  <a:srgbClr val="CC3399"/>
                </a:solidFill>
              </a:rPr>
              <a:t>does not decrease </a:t>
            </a:r>
            <a:r>
              <a:rPr lang="en-US" dirty="0"/>
              <a:t>the set of prepositions that can be derived.</a:t>
            </a:r>
          </a:p>
          <a:p>
            <a:r>
              <a:rPr lang="en-US" dirty="0"/>
              <a:t>To solve monotonic problems, we can derive the valid conclusion from the available facts only, and it </a:t>
            </a:r>
            <a:r>
              <a:rPr lang="en-US" dirty="0">
                <a:solidFill>
                  <a:srgbClr val="CC3399"/>
                </a:solidFill>
              </a:rPr>
              <a:t>will not be affected </a:t>
            </a:r>
            <a:r>
              <a:rPr lang="en-US" dirty="0"/>
              <a:t>by new facts.</a:t>
            </a:r>
          </a:p>
          <a:p>
            <a:r>
              <a:rPr lang="en-US" dirty="0">
                <a:solidFill>
                  <a:srgbClr val="CC3399"/>
                </a:solidFill>
              </a:rPr>
              <a:t>Monotonic reasoning </a:t>
            </a:r>
            <a:r>
              <a:rPr lang="en-US" dirty="0"/>
              <a:t>is not useful for the real-time systems, as in real time, facts get changed, so we cannot use monotonic reasoning.</a:t>
            </a:r>
          </a:p>
          <a:p>
            <a:r>
              <a:rPr lang="en-US" dirty="0"/>
              <a:t>Monotonic reasoning is used in </a:t>
            </a:r>
            <a:r>
              <a:rPr lang="en-US" dirty="0">
                <a:solidFill>
                  <a:srgbClr val="CC3399"/>
                </a:solidFill>
              </a:rPr>
              <a:t>conventional reasoning systems</a:t>
            </a:r>
            <a:r>
              <a:rPr lang="en-US" dirty="0"/>
              <a:t>, and a logic-based system is monotonic.</a:t>
            </a:r>
          </a:p>
          <a:p>
            <a:r>
              <a:rPr lang="en-US" dirty="0"/>
              <a:t>Any theorem proving is an example of monotonic reasoning.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Non-monotonic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will be said as </a:t>
            </a:r>
            <a:r>
              <a:rPr lang="en-US" dirty="0">
                <a:solidFill>
                  <a:srgbClr val="CC3399"/>
                </a:solidFill>
              </a:rPr>
              <a:t>non-monotonic</a:t>
            </a:r>
            <a:r>
              <a:rPr lang="en-US" dirty="0"/>
              <a:t> if some conclusions can be invalidated by adding more knowledge into our knowledge base.</a:t>
            </a:r>
          </a:p>
          <a:p>
            <a:r>
              <a:rPr lang="en-US" dirty="0">
                <a:solidFill>
                  <a:srgbClr val="CC3399"/>
                </a:solidFill>
              </a:rPr>
              <a:t>Non-monotonic reasoning </a:t>
            </a:r>
            <a:r>
              <a:rPr lang="en-US" dirty="0"/>
              <a:t>deals with incomplete and uncertain models.</a:t>
            </a:r>
          </a:p>
          <a:p>
            <a:r>
              <a:rPr lang="en-US" dirty="0"/>
              <a:t>Non-monotonic Reasoning (NMR) is based on supplementing absolute truth with beliefs.</a:t>
            </a:r>
          </a:p>
          <a:p>
            <a:r>
              <a:rPr lang="en-US" dirty="0"/>
              <a:t>These </a:t>
            </a:r>
            <a:r>
              <a:rPr lang="en-US" dirty="0">
                <a:solidFill>
                  <a:srgbClr val="CC3399"/>
                </a:solidFill>
              </a:rPr>
              <a:t>tentative beliefs</a:t>
            </a:r>
            <a:r>
              <a:rPr lang="en-US" dirty="0"/>
              <a:t> are generally based on default assumptions that are made in light of lack of evidence.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C3399"/>
                </a:solidFill>
              </a:rPr>
              <a:t>non-monotonic reasoning </a:t>
            </a:r>
            <a:r>
              <a:rPr lang="en-US" dirty="0"/>
              <a:t>(NMR) system tracks a set of tentative beliefs and revises those beliefs when knowledge is observed or derived.</a:t>
            </a:r>
          </a:p>
          <a:p>
            <a:r>
              <a:rPr lang="en-US" dirty="0"/>
              <a:t>Human perceptions for various things in daily life, is a general example of non-monotonic reasoning.</a:t>
            </a:r>
          </a:p>
          <a:p>
            <a:r>
              <a:rPr lang="en-US" dirty="0">
                <a:solidFill>
                  <a:srgbClr val="CC3399"/>
                </a:solidFill>
              </a:rPr>
              <a:t>Human reasoning is not monotonic.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 for Non-monotonic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non-monotonic logic is a formal logic whose consequence relation is not monotonic. </a:t>
            </a:r>
          </a:p>
          <a:p>
            <a:r>
              <a:rPr lang="en-US" dirty="0" smtClean="0"/>
              <a:t>Logic </a:t>
            </a:r>
            <a:r>
              <a:rPr lang="en-US" dirty="0"/>
              <a:t>is non-monotonic if the truth of a proposition may change when new information (axioms) is added.</a:t>
            </a:r>
          </a:p>
          <a:p>
            <a:r>
              <a:rPr lang="en-US" dirty="0" smtClean="0"/>
              <a:t>It allows </a:t>
            </a:r>
            <a:r>
              <a:rPr lang="en-US" dirty="0"/>
              <a:t>a statement to be retracted.</a:t>
            </a:r>
          </a:p>
          <a:p>
            <a:r>
              <a:rPr lang="en-US" dirty="0" smtClean="0"/>
              <a:t>It is used </a:t>
            </a:r>
            <a:r>
              <a:rPr lang="en-US" dirty="0"/>
              <a:t>to formalize </a:t>
            </a:r>
            <a:r>
              <a:rPr lang="en-US" dirty="0" smtClean="0"/>
              <a:t>believable </a:t>
            </a:r>
            <a:r>
              <a:rPr lang="en-US" dirty="0"/>
              <a:t>reasoning.</a:t>
            </a:r>
          </a:p>
          <a:p>
            <a:r>
              <a:rPr lang="en-US" dirty="0" smtClean="0"/>
              <a:t>Suppose </a:t>
            </a:r>
            <a:r>
              <a:rPr lang="en-US" dirty="0"/>
              <a:t>the knowledge base contains the following knowledge: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from the above sentences, we can conclude that </a:t>
            </a:r>
            <a:r>
              <a:rPr lang="en-US" dirty="0" err="1"/>
              <a:t>Tweety</a:t>
            </a:r>
            <a:r>
              <a:rPr lang="en-US" dirty="0"/>
              <a:t> can fly.</a:t>
            </a:r>
          </a:p>
          <a:p>
            <a:r>
              <a:rPr lang="en-US" dirty="0"/>
              <a:t>However, if we add one another sentence into knowledge base " </a:t>
            </a:r>
            <a:r>
              <a:rPr lang="en-US" dirty="0" err="1">
                <a:solidFill>
                  <a:srgbClr val="CC3399"/>
                </a:solidFill>
              </a:rPr>
              <a:t>Tweety</a:t>
            </a:r>
            <a:r>
              <a:rPr lang="en-US" dirty="0">
                <a:solidFill>
                  <a:srgbClr val="CC3399"/>
                </a:solidFill>
              </a:rPr>
              <a:t> is a penguin</a:t>
            </a:r>
            <a:r>
              <a:rPr lang="en-US" dirty="0"/>
              <a:t>", which concludes " </a:t>
            </a:r>
            <a:r>
              <a:rPr lang="en-US" dirty="0" err="1"/>
              <a:t>Tweety</a:t>
            </a:r>
            <a:r>
              <a:rPr lang="en-US" dirty="0"/>
              <a:t> cannot fly", so it invalidates the above conclusion.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55573" y="3582526"/>
            <a:ext cx="2471056" cy="9975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CC3399"/>
                </a:solidFill>
              </a:rPr>
              <a:t>Birds can fly</a:t>
            </a:r>
          </a:p>
          <a:p>
            <a:r>
              <a:rPr lang="en-US" sz="2000">
                <a:solidFill>
                  <a:srgbClr val="CC3399"/>
                </a:solidFill>
              </a:rPr>
              <a:t>Penguins cannot fly</a:t>
            </a:r>
          </a:p>
          <a:p>
            <a:r>
              <a:rPr lang="en-US" sz="2000">
                <a:solidFill>
                  <a:srgbClr val="CC3399"/>
                </a:solidFill>
              </a:rPr>
              <a:t>Tweety is a bird</a:t>
            </a:r>
            <a:endParaRPr lang="en-US" sz="2000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889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Roboto Condensed</vt:lpstr>
      <vt:lpstr>Arial</vt:lpstr>
      <vt:lpstr>Calibri</vt:lpstr>
      <vt:lpstr>Times New Roman</vt:lpstr>
      <vt:lpstr>Wingdings</vt:lpstr>
      <vt:lpstr>Roboto Condensed Light</vt:lpstr>
      <vt:lpstr>Open Sans</vt:lpstr>
      <vt:lpstr>Segoe UI Black</vt:lpstr>
      <vt:lpstr>Wingdings 3</vt:lpstr>
      <vt:lpstr>Wingdings 2</vt:lpstr>
      <vt:lpstr>Open Sans Semibold</vt:lpstr>
      <vt:lpstr>Office Theme</vt:lpstr>
      <vt:lpstr>Unit-4:  Symbolic Reasoning Under Uncertainty</vt:lpstr>
      <vt:lpstr>PowerPoint Presentation</vt:lpstr>
      <vt:lpstr>Introduction to Reasoning </vt:lpstr>
      <vt:lpstr>Introduction </vt:lpstr>
      <vt:lpstr>Reasoning </vt:lpstr>
      <vt:lpstr>Uncertainty in Reasoning</vt:lpstr>
      <vt:lpstr>Monotonic Reasoning </vt:lpstr>
      <vt:lpstr>Non-monotonic Reasoning</vt:lpstr>
      <vt:lpstr>Logics for Non-monotonic Reasoning</vt:lpstr>
      <vt:lpstr>Methods of Reasoning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461</cp:revision>
  <dcterms:created xsi:type="dcterms:W3CDTF">2020-05-01T05:09:15Z</dcterms:created>
  <dcterms:modified xsi:type="dcterms:W3CDTF">2021-08-09T04:54:52Z</dcterms:modified>
</cp:coreProperties>
</file>