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handoutMasterIdLst>
    <p:handoutMasterId r:id="rId31"/>
  </p:handoutMasterIdLst>
  <p:sldIdLst>
    <p:sldId id="324" r:id="rId2"/>
    <p:sldId id="288" r:id="rId3"/>
    <p:sldId id="447" r:id="rId4"/>
    <p:sldId id="466" r:id="rId5"/>
    <p:sldId id="392" r:id="rId6"/>
    <p:sldId id="456" r:id="rId7"/>
    <p:sldId id="457" r:id="rId8"/>
    <p:sldId id="458" r:id="rId9"/>
    <p:sldId id="459" r:id="rId10"/>
    <p:sldId id="460" r:id="rId11"/>
    <p:sldId id="461" r:id="rId12"/>
    <p:sldId id="462" r:id="rId13"/>
    <p:sldId id="467" r:id="rId14"/>
    <p:sldId id="468" r:id="rId15"/>
    <p:sldId id="469" r:id="rId16"/>
    <p:sldId id="470" r:id="rId17"/>
    <p:sldId id="471" r:id="rId18"/>
    <p:sldId id="472" r:id="rId19"/>
    <p:sldId id="474" r:id="rId20"/>
    <p:sldId id="463" r:id="rId21"/>
    <p:sldId id="464" r:id="rId22"/>
    <p:sldId id="465" r:id="rId23"/>
    <p:sldId id="478" r:id="rId24"/>
    <p:sldId id="479" r:id="rId25"/>
    <p:sldId id="480" r:id="rId26"/>
    <p:sldId id="481" r:id="rId27"/>
    <p:sldId id="482" r:id="rId28"/>
    <p:sldId id="417" r:id="rId29"/>
  </p:sldIdLst>
  <p:sldSz cx="12192000" cy="6858000"/>
  <p:notesSz cx="6858000" cy="9144000"/>
  <p:embeddedFontLst>
    <p:embeddedFont>
      <p:font typeface="Open Sans" panose="020B0606030504020204" pitchFamily="34" charset="0"/>
      <p:regular r:id="rId32"/>
      <p:bold r:id="rId33"/>
      <p:italic r:id="rId34"/>
      <p:boldItalic r:id="rId35"/>
    </p:embeddedFont>
    <p:embeddedFont>
      <p:font typeface="Cambria Math" panose="02040503050406030204" pitchFamily="18" charset="0"/>
      <p:regular r:id="rId36"/>
    </p:embeddedFont>
    <p:embeddedFont>
      <p:font typeface="Calibri" panose="020F0502020204030204" pitchFamily="34" charset="0"/>
      <p:regular r:id="rId37"/>
      <p:bold r:id="rId38"/>
      <p:italic r:id="rId39"/>
      <p:boldItalic r:id="rId40"/>
    </p:embeddedFont>
    <p:embeddedFont>
      <p:font typeface="Roboto Condensed" panose="02000000000000000000" pitchFamily="2" charset="0"/>
      <p:regular r:id="rId41"/>
      <p:bold r:id="rId42"/>
      <p:italic r:id="rId43"/>
      <p:boldItalic r:id="rId44"/>
    </p:embeddedFont>
    <p:embeddedFont>
      <p:font typeface="Roboto Condensed Light" panose="02000000000000000000" pitchFamily="2" charset="0"/>
      <p:regular r:id="rId45"/>
      <p:italic r:id="rId46"/>
    </p:embeddedFont>
    <p:embeddedFont>
      <p:font typeface="Wingdings 3" panose="05040102010807070707" pitchFamily="18" charset="2"/>
      <p:regular r:id="rId47"/>
    </p:embeddedFont>
    <p:embeddedFont>
      <p:font typeface="Segoe UI Black" panose="020B0A02040204020203" pitchFamily="34" charset="0"/>
      <p:bold r:id="rId48"/>
      <p:boldItalic r:id="rId49"/>
    </p:embeddedFont>
    <p:embeddedFont>
      <p:font typeface="Wingdings 2" panose="05020102010507070707" pitchFamily="18" charset="2"/>
      <p:regular r:id="rId50"/>
    </p:embeddedFont>
    <p:embeddedFont>
      <p:font typeface="Open Sans Semibold" panose="020B0706030804020204" pitchFamily="34" charset="0"/>
      <p:bold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2xffk2Gg787gNB0ILsB9w==" hashData="IuXCajXMAVqHDO9sChxRwtolKT8/4tCjrh8xhkog20q/Fr5qnsiIlT2ovbS8EdtPWrAfKHMK6se3EHaHcf5D8w=="/>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F9C5D7"/>
    <a:srgbClr val="EDF6E2"/>
    <a:srgbClr val="E1FBFF"/>
    <a:srgbClr val="F9EEED"/>
    <a:srgbClr val="B5E61D"/>
    <a:srgbClr val="F48CAF"/>
    <a:srgbClr val="AD1457"/>
    <a:srgbClr val="424242"/>
    <a:srgbClr val="F19D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921DC-3109-4569-9FE5-3F5BA0747F75}" type="datetimeFigureOut">
              <a:rPr lang="en-US" smtClean="0"/>
              <a:t>8/9/2021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9E4867-9854-45D8-A58B-AED9F0BB4DCA}" type="slidenum">
              <a:rPr lang="en-US" smtClean="0"/>
              <a:t>‹#›</a:t>
            </a:fld>
            <a:endParaRPr lang="en-US"/>
          </a:p>
        </p:txBody>
      </p:sp>
    </p:spTree>
    <p:extLst>
      <p:ext uri="{BB962C8B-B14F-4D97-AF65-F5344CB8AC3E}">
        <p14:creationId xmlns:p14="http://schemas.microsoft.com/office/powerpoint/2010/main" val="3875769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599" y="6604000"/>
            <a:ext cx="427051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Probabilistic Reasoning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srcRect t="86739" r="1768" b="3535"/>
          <a:stretch/>
        </p:blipFill>
        <p:spPr>
          <a:xfrm>
            <a:off x="0" y="0"/>
            <a:ext cx="12192000" cy="711201"/>
          </a:xfrm>
          <a:prstGeom prst="rect">
            <a:avLst/>
          </a:prstGeom>
          <a:solidFill>
            <a:srgbClr val="DFDFDF">
              <a:alpha val="49804"/>
            </a:srgbClr>
          </a:solidFill>
          <a:ln>
            <a:noFill/>
          </a:ln>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lgn="ctr"/>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85918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sz="1800" b="1" dirty="0" smtClean="0"/>
              <a:t>Analysis and Design of Algorithms </a:t>
            </a:r>
            <a:r>
              <a:rPr lang="en-US" sz="1800" dirty="0" smtClean="0">
                <a:latin typeface="Roboto Condensed Light" panose="02000000000000000000" pitchFamily="2" charset="0"/>
                <a:ea typeface="Roboto Condensed Light" panose="02000000000000000000" pitchFamily="2" charset="0"/>
              </a:rPr>
              <a:t>(ADA</a:t>
            </a:r>
            <a:r>
              <a:rPr lang="en-US" dirty="0" smtClean="0">
                <a:latin typeface="Roboto Condensed Light" panose="02000000000000000000" pitchFamily="2" charset="0"/>
                <a:ea typeface="Roboto Condensed Light" panose="02000000000000000000" pitchFamily="2" charset="0"/>
              </a:rPr>
              <a:t>)</a:t>
            </a:r>
          </a:p>
          <a:p>
            <a:r>
              <a:rPr lang="en-US" dirty="0" smtClean="0">
                <a:latin typeface="Roboto Condensed Light" panose="02000000000000000000" pitchFamily="2" charset="0"/>
                <a:ea typeface="Roboto Condensed Light" panose="02000000000000000000" pitchFamily="2" charset="0"/>
              </a:rPr>
              <a:t>GTU # 3150703</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a:stretch>
            <a:fillRect/>
          </a:stretch>
        </p:blipFill>
        <p:spPr>
          <a:xfrm>
            <a:off x="8948527" y="2262677"/>
            <a:ext cx="2560320" cy="1675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0000"/>
              </a:lnSpc>
              <a:spcBef>
                <a:spcPts val="0"/>
              </a:spcBef>
              <a:spcAft>
                <a:spcPts val="6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0000"/>
              </a:lnSpc>
              <a:spcBef>
                <a:spcPts val="0"/>
              </a:spcBef>
              <a:spcAft>
                <a:spcPts val="600"/>
              </a:spcAft>
              <a:buClrTx/>
              <a:buFont typeface="Arial" panose="020B0604020202020204" pitchFamily="34" charset="0"/>
              <a:buChar char="•"/>
              <a:defRPr sz="2200">
                <a:latin typeface="+mj-lt"/>
                <a:ea typeface="Times New Roman" panose="02020603050405020304" pitchFamily="18" charset="0"/>
                <a:cs typeface="Times New Roman" panose="02020603050405020304" pitchFamily="18" charset="0"/>
              </a:defRPr>
            </a:lvl2pPr>
            <a:lvl3pPr marL="1200150" indent="-285750" algn="just">
              <a:lnSpc>
                <a:spcPct val="110000"/>
              </a:lnSpc>
              <a:spcBef>
                <a:spcPts val="0"/>
              </a:spcBef>
              <a:spcAft>
                <a:spcPts val="600"/>
              </a:spcAft>
              <a:buClrTx/>
              <a:buSzPct val="80000"/>
              <a:buFont typeface="Wingdings" panose="05000000000000000000" pitchFamily="2" charset="2"/>
              <a:buChar char="q"/>
              <a:defRPr sz="2000">
                <a:latin typeface="+mj-lt"/>
                <a:ea typeface="Times New Roman" panose="02020603050405020304" pitchFamily="18" charset="0"/>
                <a:cs typeface="Times New Roman" panose="02020603050405020304" pitchFamily="18" charset="0"/>
              </a:defRPr>
            </a:lvl3pPr>
            <a:lvl4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4pPr>
            <a:lvl5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12192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800" noProof="1" smtClean="0">
                <a:solidFill>
                  <a:srgbClr val="FFFFFF"/>
                </a:solidFill>
                <a:latin typeface="+mj-lt"/>
                <a:ea typeface="Open Sans" panose="020B0606030504020204" pitchFamily="34" charset="0"/>
                <a:cs typeface="Open Sans" panose="020B0606030504020204" pitchFamily="34" charset="0"/>
              </a:rPr>
              <a:t>Basics of Algorithms and Mathematics</a:t>
            </a:r>
            <a:r>
              <a:rPr lang="da-DK" sz="1800" noProof="1" smtClean="0">
                <a:solidFill>
                  <a:srgbClr val="FFFFFF"/>
                </a:solidFill>
                <a:latin typeface="+mj-lt"/>
                <a:ea typeface="Open Sans" panose="020B0606030504020204" pitchFamily="34" charset="0"/>
                <a:cs typeface="Open Sans" panose="020B0606030504020204" pitchFamily="34" charset="0"/>
              </a:rPr>
              <a:t>     </a:t>
            </a:r>
            <a:fld id="{0DFAFC65-7612-4714-8C31-D331BBD2B88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5529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04139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Probabilistic Reasoning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AD1457"/>
              </a:buClr>
              <a:buFont typeface="Wingdings 3" panose="05040102010807070707" pitchFamily="18" charset="2"/>
              <a:buChar char=""/>
              <a:defRPr sz="2400">
                <a:solidFill>
                  <a:schemeClr val="tx1"/>
                </a:solidFill>
              </a:defRPr>
            </a:lvl1pPr>
            <a:lvl2pPr marL="809625" indent="-352425" algn="just">
              <a:buClr>
                <a:srgbClr val="AD1457"/>
              </a:buClr>
              <a:buFont typeface="Wingdings 3" panose="05040102010807070707" pitchFamily="18" charset="2"/>
              <a:buChar char=""/>
              <a:defRPr sz="2000">
                <a:solidFill>
                  <a:schemeClr val="tx1"/>
                </a:solidFill>
              </a:defRPr>
            </a:lvl2pPr>
            <a:lvl3pPr marL="1143000" indent="-228600" algn="just">
              <a:buClr>
                <a:srgbClr val="AD1457"/>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29701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–Introduction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890E4F"/>
                    </a:gs>
                    <a:gs pos="100000">
                      <a:srgbClr val="D81A60"/>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599" y="6604000"/>
            <a:ext cx="438350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Probabilistic Reasoning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599" y="6604000"/>
            <a:ext cx="439954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91440" y="6593188"/>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599" y="6604000"/>
            <a:ext cx="4335379"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8/9/2021</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6700F155-879E-4253-A2D1-B37B688D171B}"/>
              </a:ext>
            </a:extLst>
          </p:cNvPr>
          <p:cNvSpPr>
            <a:spLocks noGrp="1"/>
          </p:cNvSpPr>
          <p:nvPr>
            <p:ph type="ctrTitle"/>
          </p:nvPr>
        </p:nvSpPr>
        <p:spPr>
          <a:xfrm>
            <a:off x="559490" y="1122363"/>
            <a:ext cx="7035300" cy="3740801"/>
          </a:xfrm>
        </p:spPr>
        <p:txBody>
          <a:bodyPr/>
          <a:lstStyle/>
          <a:p>
            <a:r>
              <a:rPr lang="en-US" sz="5400" b="0" dirty="0" smtClean="0"/>
              <a:t>Unit-5:</a:t>
            </a:r>
            <a:r>
              <a:rPr lang="en-US" sz="5400" dirty="0" smtClean="0"/>
              <a:t> </a:t>
            </a:r>
            <a:r>
              <a:rPr lang="en-US" sz="5400" dirty="0"/>
              <a:t/>
            </a:r>
            <a:br>
              <a:rPr lang="en-US" sz="5400" dirty="0"/>
            </a:br>
            <a:r>
              <a:rPr lang="en-US" sz="5400" b="0" dirty="0"/>
              <a:t>Probabilistic </a:t>
            </a:r>
            <a:r>
              <a:rPr lang="en-US" sz="5400" dirty="0"/>
              <a:t>Reasoning</a:t>
            </a:r>
          </a:p>
        </p:txBody>
      </p:sp>
      <p:sp>
        <p:nvSpPr>
          <p:cNvPr id="10" name="Text Placeholder 9">
            <a:extLst>
              <a:ext uri="{FF2B5EF4-FFF2-40B4-BE49-F238E27FC236}">
                <a16:creationId xmlns="" xmlns:a16="http://schemas.microsoft.com/office/drawing/2014/main" id="{91BCC6A4-CA58-4C8C-86C4-5A5EA7071D0F}"/>
              </a:ext>
            </a:extLst>
          </p:cNvPr>
          <p:cNvSpPr>
            <a:spLocks noGrp="1"/>
          </p:cNvSpPr>
          <p:nvPr>
            <p:ph type="body" sz="quarter" idx="11"/>
          </p:nvPr>
        </p:nvSpPr>
        <p:spPr/>
        <p:txBody>
          <a:bodyPr/>
          <a:lstStyle/>
          <a:p>
            <a:r>
              <a:rPr lang="en-US" dirty="0" smtClean="0"/>
              <a:t>gopi.sanghani@darshan.ac.in</a:t>
            </a:r>
            <a:endParaRPr lang="en-US" dirty="0"/>
          </a:p>
        </p:txBody>
      </p:sp>
      <p:sp>
        <p:nvSpPr>
          <p:cNvPr id="11" name="Text Placeholder 10">
            <a:extLst>
              <a:ext uri="{FF2B5EF4-FFF2-40B4-BE49-F238E27FC236}">
                <a16:creationId xmlns="" xmlns:a16="http://schemas.microsoft.com/office/drawing/2014/main" id="{73DAF969-5487-4485-9486-76BDA533800E}"/>
              </a:ext>
            </a:extLst>
          </p:cNvPr>
          <p:cNvSpPr>
            <a:spLocks noGrp="1"/>
          </p:cNvSpPr>
          <p:nvPr>
            <p:ph type="body" sz="quarter" idx="12"/>
          </p:nvPr>
        </p:nvSpPr>
        <p:spPr/>
        <p:txBody>
          <a:bodyPr/>
          <a:lstStyle/>
          <a:p>
            <a:r>
              <a:rPr lang="en-US" dirty="0"/>
              <a:t>9825621471</a:t>
            </a:r>
          </a:p>
        </p:txBody>
      </p:sp>
      <p:sp>
        <p:nvSpPr>
          <p:cNvPr id="12" name="Text Placeholder 11">
            <a:extLst>
              <a:ext uri="{FF2B5EF4-FFF2-40B4-BE49-F238E27FC236}">
                <a16:creationId xmlns="" xmlns:a16="http://schemas.microsoft.com/office/drawing/2014/main" id="{CB882FCE-AB64-406E-AD3E-C406330FA233}"/>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 xmlns:a16="http://schemas.microsoft.com/office/drawing/2014/main" id="{C06E432F-88D3-43E4-900F-2EEC807E9E4D}"/>
              </a:ext>
            </a:extLst>
          </p:cNvPr>
          <p:cNvSpPr>
            <a:spLocks noGrp="1"/>
          </p:cNvSpPr>
          <p:nvPr>
            <p:ph type="body" sz="quarter" idx="14"/>
          </p:nvPr>
        </p:nvSpPr>
        <p:spPr/>
        <p:txBody>
          <a:bodyPr/>
          <a:lstStyle/>
          <a:p>
            <a:r>
              <a:rPr lang="en-US" dirty="0"/>
              <a:t>Dr. </a:t>
            </a:r>
            <a:r>
              <a:rPr lang="en-US" dirty="0" err="1"/>
              <a:t>Gopi</a:t>
            </a:r>
            <a:r>
              <a:rPr lang="en-US" dirty="0"/>
              <a:t> </a:t>
            </a:r>
            <a:r>
              <a:rPr lang="en-US" dirty="0" err="1" smtClean="0"/>
              <a:t>Sanghani</a:t>
            </a:r>
            <a:endParaRPr lang="en-US" dirty="0"/>
          </a:p>
        </p:txBody>
      </p:sp>
      <p:sp>
        <p:nvSpPr>
          <p:cNvPr id="14" name="Text Placeholder 13">
            <a:extLst>
              <a:ext uri="{FF2B5EF4-FFF2-40B4-BE49-F238E27FC236}">
                <a16:creationId xmlns="" xmlns:a16="http://schemas.microsoft.com/office/drawing/2014/main" id="{64FB63FA-504F-4C2F-94BC-4E75D37EEF6A}"/>
              </a:ext>
            </a:extLst>
          </p:cNvPr>
          <p:cNvSpPr>
            <a:spLocks noGrp="1"/>
          </p:cNvSpPr>
          <p:nvPr>
            <p:ph type="body" sz="quarter" idx="16"/>
          </p:nvPr>
        </p:nvSpPr>
        <p:spPr>
          <a:xfrm>
            <a:off x="2756567" y="13855"/>
            <a:ext cx="4572000" cy="734653"/>
          </a:xfrm>
        </p:spPr>
        <p:txBody>
          <a:bodyPr/>
          <a:lstStyle/>
          <a:p>
            <a:r>
              <a:rPr lang="en-US" sz="2000" b="1" dirty="0"/>
              <a:t>Artificial Intelligence (AI)</a:t>
            </a:r>
          </a:p>
          <a:p>
            <a:r>
              <a:rPr lang="en-US" sz="2000" b="1" dirty="0"/>
              <a:t>3170716</a:t>
            </a:r>
          </a:p>
        </p:txBody>
      </p:sp>
      <p:pic>
        <p:nvPicPr>
          <p:cNvPr id="6" name="Picture Placeholder 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6667" r="16667"/>
          <a:stretch>
            <a:fillRect/>
          </a:stretch>
        </p:blipFill>
        <p:spPr/>
      </p:pic>
    </p:spTree>
    <p:extLst>
      <p:ext uri="{BB962C8B-B14F-4D97-AF65-F5344CB8AC3E}">
        <p14:creationId xmlns:p14="http://schemas.microsoft.com/office/powerpoint/2010/main" val="1535329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 </a:t>
            </a:r>
          </a:p>
        </p:txBody>
      </p:sp>
      <p:sp>
        <p:nvSpPr>
          <p:cNvPr id="3" name="Content Placeholder 2"/>
          <p:cNvSpPr>
            <a:spLocks noGrp="1"/>
          </p:cNvSpPr>
          <p:nvPr>
            <p:ph idx="1"/>
          </p:nvPr>
        </p:nvSpPr>
        <p:spPr/>
        <p:txBody>
          <a:bodyPr/>
          <a:lstStyle/>
          <a:p>
            <a:r>
              <a:rPr lang="en-US" dirty="0"/>
              <a:t>A Bayesian network is a </a:t>
            </a:r>
            <a:r>
              <a:rPr lang="en-US" dirty="0">
                <a:solidFill>
                  <a:srgbClr val="CC3399"/>
                </a:solidFill>
              </a:rPr>
              <a:t>probabilistic graphical model </a:t>
            </a:r>
            <a:r>
              <a:rPr lang="en-US" dirty="0"/>
              <a:t>which represents a set of variables and their conditional dependencies using a directed acyclic graph.</a:t>
            </a:r>
          </a:p>
          <a:p>
            <a:r>
              <a:rPr lang="en-US" dirty="0"/>
              <a:t>In a directed acyclic graph, each edge corresponds to a </a:t>
            </a:r>
            <a:r>
              <a:rPr lang="en-US" dirty="0">
                <a:solidFill>
                  <a:srgbClr val="CC3399"/>
                </a:solidFill>
              </a:rPr>
              <a:t>conditional dependency</a:t>
            </a:r>
            <a:r>
              <a:rPr lang="en-US" dirty="0"/>
              <a:t>, and each node corresponds to a </a:t>
            </a:r>
            <a:r>
              <a:rPr lang="en-US" dirty="0">
                <a:solidFill>
                  <a:srgbClr val="CC3399"/>
                </a:solidFill>
              </a:rPr>
              <a:t>unique random variable</a:t>
            </a:r>
            <a:r>
              <a:rPr lang="en-US" dirty="0"/>
              <a:t>.</a:t>
            </a:r>
          </a:p>
          <a:p>
            <a:r>
              <a:rPr lang="en-US" dirty="0"/>
              <a:t>It is also called a Bayes network, belief network, decision network, or Bayesian model.</a:t>
            </a:r>
          </a:p>
          <a:p>
            <a:r>
              <a:rPr lang="en-US" dirty="0"/>
              <a:t>Bayesian Network represents </a:t>
            </a:r>
            <a:r>
              <a:rPr lang="en-US" dirty="0">
                <a:solidFill>
                  <a:srgbClr val="CC3399"/>
                </a:solidFill>
              </a:rPr>
              <a:t>the dependency among events </a:t>
            </a:r>
            <a:r>
              <a:rPr lang="en-US" dirty="0"/>
              <a:t>and assigning probabilities to them.</a:t>
            </a:r>
          </a:p>
          <a:p>
            <a:r>
              <a:rPr lang="en-US" dirty="0"/>
              <a:t>Thus ascertaining how probable or what is the change of occurrence of one event given the other.</a:t>
            </a:r>
          </a:p>
          <a:p>
            <a:r>
              <a:rPr lang="en-US" dirty="0"/>
              <a:t>It can be used in various tasks including prediction, anomaly detection, diagnostics, automated insight, reasoning, time series prediction, and decision making under uncertainty.</a:t>
            </a:r>
          </a:p>
        </p:txBody>
      </p:sp>
    </p:spTree>
    <p:extLst>
      <p:ext uri="{BB962C8B-B14F-4D97-AF65-F5344CB8AC3E}">
        <p14:creationId xmlns:p14="http://schemas.microsoft.com/office/powerpoint/2010/main" val="57058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a:gsLst>
              <a:gs pos="10000">
                <a:srgbClr val="B21266"/>
              </a:gs>
              <a:gs pos="100000">
                <a:srgbClr val="ED6D9B"/>
              </a:gs>
            </a:gsLst>
            <a:lin ang="10800000" scaled="1"/>
          </a:gradFill>
          <a:ln>
            <a:noFill/>
          </a:ln>
        </p:spPr>
        <p:txBody>
          <a:bodyPr vert="horz" wrap="square" lIns="91440" tIns="45720" rIns="91440" bIns="45720" numCol="1" anchor="t" anchorCtr="0" compatLnSpc="1">
            <a:prstTxWarp prst="textNoShape">
              <a:avLst/>
            </a:prstTxWarp>
          </a:bodyPr>
          <a:lstStyle/>
          <a:p>
            <a:pPr marL="342900" indent="-342900" algn="just">
              <a:buFont typeface="Wingdings" panose="05000000000000000000" pitchFamily="2" charset="2"/>
              <a:buChar char="§"/>
            </a:pPr>
            <a:r>
              <a:rPr lang="en-US" sz="2400" dirty="0">
                <a:solidFill>
                  <a:schemeClr val="bg1"/>
                </a:solidFill>
              </a:rPr>
              <a:t>Whether the grass is wet, W, depends on whether the sprinkler has been used, S, or whether it has rained, R. </a:t>
            </a:r>
            <a:endParaRPr lang="en-US" sz="2400" dirty="0" smtClean="0">
              <a:solidFill>
                <a:schemeClr val="bg1"/>
              </a:solidFill>
            </a:endParaRPr>
          </a:p>
          <a:p>
            <a:pPr marL="342900" indent="-342900" algn="just">
              <a:buFont typeface="Wingdings" panose="05000000000000000000" pitchFamily="2" charset="2"/>
              <a:buChar char="§"/>
            </a:pPr>
            <a:endParaRPr lang="en-US" sz="2400" dirty="0" smtClean="0">
              <a:solidFill>
                <a:schemeClr val="bg1"/>
              </a:solidFill>
            </a:endParaRPr>
          </a:p>
          <a:p>
            <a:pPr marL="342900" indent="-342900" algn="just">
              <a:buFont typeface="Wingdings" panose="05000000000000000000" pitchFamily="2" charset="2"/>
              <a:buChar char="§"/>
            </a:pPr>
            <a:r>
              <a:rPr lang="en-US" sz="2400" dirty="0" smtClean="0">
                <a:solidFill>
                  <a:schemeClr val="bg1"/>
                </a:solidFill>
              </a:rPr>
              <a:t>Whether the </a:t>
            </a:r>
            <a:r>
              <a:rPr lang="en-US" sz="2400" dirty="0">
                <a:solidFill>
                  <a:schemeClr val="bg1"/>
                </a:solidFill>
              </a:rPr>
              <a:t>sprinkler is used depends on whether it is cloudy, similarly for whether it has </a:t>
            </a:r>
            <a:r>
              <a:rPr lang="en-US" sz="2400" dirty="0" smtClean="0">
                <a:solidFill>
                  <a:schemeClr val="bg1"/>
                </a:solidFill>
              </a:rPr>
              <a:t>rained.</a:t>
            </a:r>
          </a:p>
          <a:p>
            <a:pPr marL="342900" indent="-342900" algn="just">
              <a:buFont typeface="Wingdings" panose="05000000000000000000" pitchFamily="2" charset="2"/>
              <a:buChar char="§"/>
            </a:pPr>
            <a:endParaRPr lang="en-US" sz="2400" dirty="0" smtClean="0">
              <a:solidFill>
                <a:schemeClr val="bg1"/>
              </a:solidFill>
            </a:endParaRPr>
          </a:p>
          <a:p>
            <a:pPr marL="342900" indent="-342900" algn="just">
              <a:buFont typeface="Wingdings" panose="05000000000000000000" pitchFamily="2" charset="2"/>
              <a:buChar char="§"/>
            </a:pPr>
            <a:r>
              <a:rPr lang="en-US" sz="2400" dirty="0" smtClean="0">
                <a:solidFill>
                  <a:schemeClr val="bg1"/>
                </a:solidFill>
              </a:rPr>
              <a:t>The </a:t>
            </a:r>
            <a:r>
              <a:rPr lang="en-US" sz="2400" dirty="0">
                <a:solidFill>
                  <a:schemeClr val="bg1"/>
                </a:solidFill>
              </a:rPr>
              <a:t>probability of the grass being wet is conditionally independent of it being cloudy, given information about </a:t>
            </a:r>
            <a:r>
              <a:rPr lang="en-US" sz="2400" dirty="0" smtClean="0">
                <a:solidFill>
                  <a:schemeClr val="bg1"/>
                </a:solidFill>
              </a:rPr>
              <a:t>the sprinklers </a:t>
            </a:r>
            <a:r>
              <a:rPr lang="en-US" sz="2400" dirty="0">
                <a:solidFill>
                  <a:schemeClr val="bg1"/>
                </a:solidFill>
              </a:rPr>
              <a:t>and whether it has rained. </a:t>
            </a:r>
            <a:endParaRPr lang="en-US" sz="2400" dirty="0" smtClean="0">
              <a:solidFill>
                <a:schemeClr val="bg1"/>
              </a:solidFill>
            </a:endParaRPr>
          </a:p>
          <a:p>
            <a:pPr marL="342900" indent="-342900" algn="just">
              <a:buFont typeface="Wingdings" panose="05000000000000000000" pitchFamily="2" charset="2"/>
              <a:buChar char="§"/>
            </a:pPr>
            <a:endParaRPr lang="en-US" sz="2400" dirty="0" smtClean="0">
              <a:solidFill>
                <a:schemeClr val="bg1"/>
              </a:solidFill>
            </a:endParaRPr>
          </a:p>
          <a:p>
            <a:pPr marL="342900" indent="-342900" algn="just">
              <a:buFont typeface="Wingdings" panose="05000000000000000000" pitchFamily="2" charset="2"/>
              <a:buChar char="§"/>
            </a:pPr>
            <a:r>
              <a:rPr lang="en-US" sz="2400" dirty="0" smtClean="0">
                <a:solidFill>
                  <a:schemeClr val="bg1"/>
                </a:solidFill>
              </a:rPr>
              <a:t>This </a:t>
            </a:r>
            <a:r>
              <a:rPr lang="en-US" sz="2400" dirty="0">
                <a:solidFill>
                  <a:schemeClr val="bg1"/>
                </a:solidFill>
              </a:rPr>
              <a:t>joint </a:t>
            </a:r>
            <a:r>
              <a:rPr lang="en-US" sz="2400" dirty="0" smtClean="0">
                <a:solidFill>
                  <a:schemeClr val="bg1"/>
                </a:solidFill>
              </a:rPr>
              <a:t>probability may </a:t>
            </a:r>
            <a:r>
              <a:rPr lang="en-US" sz="2400" dirty="0">
                <a:solidFill>
                  <a:schemeClr val="bg1"/>
                </a:solidFill>
              </a:rPr>
              <a:t>be expressed as</a:t>
            </a:r>
          </a:p>
          <a:p>
            <a:pPr algn="ctr"/>
            <a:r>
              <a:rPr lang="en-US" sz="2200" b="1" dirty="0" smtClean="0">
                <a:solidFill>
                  <a:srgbClr val="FFC000"/>
                </a:solidFill>
              </a:rPr>
              <a:t>P(C</a:t>
            </a:r>
            <a:r>
              <a:rPr lang="en-US" sz="2200" b="1" dirty="0">
                <a:solidFill>
                  <a:srgbClr val="FFC000"/>
                </a:solidFill>
              </a:rPr>
              <a:t>, S, R, W) = </a:t>
            </a:r>
            <a:r>
              <a:rPr lang="en-US" sz="2200" b="1" dirty="0" smtClean="0">
                <a:solidFill>
                  <a:srgbClr val="FFC000"/>
                </a:solidFill>
              </a:rPr>
              <a:t>P(C)P(S|C)P(R|C,S)P(W|C,S</a:t>
            </a:r>
            <a:r>
              <a:rPr lang="en-US" sz="2200" b="1" dirty="0">
                <a:solidFill>
                  <a:srgbClr val="FFC000"/>
                </a:solidFill>
              </a:rPr>
              <a:t>, R)</a:t>
            </a:r>
          </a:p>
        </p:txBody>
      </p:sp>
      <p:sp>
        <p:nvSpPr>
          <p:cNvPr id="6" name="Title 1"/>
          <p:cNvSpPr txBox="1">
            <a:spLocks/>
          </p:cNvSpPr>
          <p:nvPr/>
        </p:nvSpPr>
        <p:spPr>
          <a:xfrm>
            <a:off x="0" y="1"/>
            <a:ext cx="6096000" cy="711200"/>
          </a:xfrm>
          <a:prstGeom prst="rect">
            <a:avLst/>
          </a:prstGeom>
          <a:solidFill>
            <a:schemeClr val="bg2">
              <a:lumMod val="95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rgbClr val="990033"/>
                </a:solidFill>
              </a:rPr>
              <a:t>Bayes Network - Example</a:t>
            </a:r>
            <a:endParaRPr lang="en-US" sz="4000" dirty="0">
              <a:solidFill>
                <a:srgbClr val="990033"/>
              </a:solidFill>
            </a:endParaRPr>
          </a:p>
        </p:txBody>
      </p:sp>
      <p:pic>
        <p:nvPicPr>
          <p:cNvPr id="2" name="Picture 1"/>
          <p:cNvPicPr>
            <a:picLocks noChangeAspect="1"/>
          </p:cNvPicPr>
          <p:nvPr/>
        </p:nvPicPr>
        <p:blipFill>
          <a:blip r:embed="rId2"/>
          <a:stretch>
            <a:fillRect/>
          </a:stretch>
        </p:blipFill>
        <p:spPr>
          <a:xfrm>
            <a:off x="143693" y="1201783"/>
            <a:ext cx="5723352" cy="4092417"/>
          </a:xfrm>
          <a:prstGeom prst="rect">
            <a:avLst/>
          </a:prstGeom>
        </p:spPr>
      </p:pic>
    </p:spTree>
    <p:extLst>
      <p:ext uri="{BB962C8B-B14F-4D97-AF65-F5344CB8AC3E}">
        <p14:creationId xmlns:p14="http://schemas.microsoft.com/office/powerpoint/2010/main" val="355670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a:gsLst>
              <a:gs pos="10000">
                <a:srgbClr val="B21266"/>
              </a:gs>
              <a:gs pos="100000">
                <a:srgbClr val="ED6D9B"/>
              </a:gs>
            </a:gsLst>
            <a:lin ang="10800000" scaled="1"/>
          </a:gradFill>
          <a:ln>
            <a:noFill/>
          </a:ln>
        </p:spPr>
        <p:txBody>
          <a:bodyPr vert="horz" wrap="square" lIns="91440" tIns="45720" rIns="91440" bIns="45720" numCol="1" anchor="t" anchorCtr="0" compatLnSpc="1">
            <a:prstTxWarp prst="textNoShape">
              <a:avLst/>
            </a:prstTxWarp>
          </a:bodyPr>
          <a:lstStyle/>
          <a:p>
            <a:pPr marL="342900" indent="-342900" algn="just">
              <a:buFont typeface="Wingdings" panose="05000000000000000000" pitchFamily="2" charset="2"/>
              <a:buChar char="§"/>
            </a:pPr>
            <a:r>
              <a:rPr lang="en-US" sz="2400" dirty="0" smtClean="0">
                <a:solidFill>
                  <a:schemeClr val="bg1"/>
                </a:solidFill>
              </a:rPr>
              <a:t>It is cloudy, what’s the probability that the grass is </a:t>
            </a:r>
            <a:r>
              <a:rPr lang="en-US" sz="2400" dirty="0">
                <a:solidFill>
                  <a:schemeClr val="bg1"/>
                </a:solidFill>
              </a:rPr>
              <a:t>wet?</a:t>
            </a:r>
          </a:p>
          <a:p>
            <a:pPr marL="342900" indent="-342900" algn="just">
              <a:buFont typeface="Wingdings" panose="05000000000000000000" pitchFamily="2" charset="2"/>
              <a:buChar char="§"/>
            </a:pPr>
            <a:endParaRPr lang="en-US" sz="2400" dirty="0" smtClean="0">
              <a:solidFill>
                <a:schemeClr val="bg1"/>
              </a:solidFill>
            </a:endParaRPr>
          </a:p>
          <a:p>
            <a:pPr marL="342900" indent="-342900" algn="just">
              <a:buFont typeface="Wingdings" panose="05000000000000000000" pitchFamily="2" charset="2"/>
              <a:buChar char="§"/>
            </a:pPr>
            <a:r>
              <a:rPr lang="en-US" sz="2400" dirty="0" smtClean="0">
                <a:solidFill>
                  <a:schemeClr val="bg1"/>
                </a:solidFill>
              </a:rPr>
              <a:t>So, </a:t>
            </a:r>
            <a:r>
              <a:rPr lang="en-US" sz="2400" dirty="0">
                <a:solidFill>
                  <a:schemeClr val="bg1"/>
                </a:solidFill>
              </a:rPr>
              <a:t>we want to compute P(W = T|C = T). </a:t>
            </a:r>
            <a:endParaRPr lang="en-US" sz="2400" dirty="0" smtClean="0">
              <a:solidFill>
                <a:schemeClr val="bg1"/>
              </a:solidFill>
            </a:endParaRPr>
          </a:p>
          <a:p>
            <a:pPr marL="342900" indent="-342900" algn="just">
              <a:buFont typeface="Wingdings" panose="05000000000000000000" pitchFamily="2" charset="2"/>
              <a:buChar char="§"/>
            </a:pPr>
            <a:endParaRPr lang="en-US" sz="2400" dirty="0" smtClean="0">
              <a:solidFill>
                <a:schemeClr val="bg1"/>
              </a:solidFill>
            </a:endParaRPr>
          </a:p>
          <a:p>
            <a:pPr marL="342900" indent="-342900" algn="just">
              <a:buFont typeface="Wingdings" panose="05000000000000000000" pitchFamily="2" charset="2"/>
              <a:buChar char="§"/>
            </a:pPr>
            <a:r>
              <a:rPr lang="en-US" sz="2400" dirty="0" smtClean="0">
                <a:solidFill>
                  <a:schemeClr val="bg1"/>
                </a:solidFill>
              </a:rPr>
              <a:t>By </a:t>
            </a:r>
            <a:r>
              <a:rPr lang="en-US" sz="2400" dirty="0">
                <a:solidFill>
                  <a:schemeClr val="bg1"/>
                </a:solidFill>
              </a:rPr>
              <a:t>the chain rule of probability, the joint probability of all the nodes in the graph above </a:t>
            </a:r>
            <a:r>
              <a:rPr lang="en-US" sz="2400" dirty="0" smtClean="0">
                <a:solidFill>
                  <a:schemeClr val="bg1"/>
                </a:solidFill>
              </a:rPr>
              <a:t>is, </a:t>
            </a:r>
            <a:endParaRPr lang="en-US" sz="2400" dirty="0">
              <a:solidFill>
                <a:schemeClr val="bg1"/>
              </a:solidFill>
            </a:endParaRPr>
          </a:p>
          <a:p>
            <a:pPr algn="ctr"/>
            <a:r>
              <a:rPr lang="en-US" sz="2200" b="1" dirty="0" smtClean="0">
                <a:solidFill>
                  <a:srgbClr val="FFC000"/>
                </a:solidFill>
              </a:rPr>
              <a:t>P(C,S,R,W</a:t>
            </a:r>
            <a:r>
              <a:rPr lang="en-US" sz="2200" b="1" dirty="0">
                <a:solidFill>
                  <a:srgbClr val="FFC000"/>
                </a:solidFill>
              </a:rPr>
              <a:t>) = P(C</a:t>
            </a:r>
            <a:r>
              <a:rPr lang="en-US" sz="2200" b="1" dirty="0" smtClean="0">
                <a:solidFill>
                  <a:srgbClr val="FFC000"/>
                </a:solidFill>
              </a:rPr>
              <a:t>)*P(S|C)*P(R|C,S</a:t>
            </a:r>
            <a:r>
              <a:rPr lang="en-US" sz="2200" b="1" dirty="0">
                <a:solidFill>
                  <a:srgbClr val="FFC000"/>
                </a:solidFill>
              </a:rPr>
              <a:t>) * P(W|C,S,R</a:t>
            </a:r>
            <a:r>
              <a:rPr lang="en-US" sz="2200" b="1" dirty="0" smtClean="0">
                <a:solidFill>
                  <a:srgbClr val="FFC000"/>
                </a:solidFill>
              </a:rPr>
              <a:t>)</a:t>
            </a:r>
          </a:p>
          <a:p>
            <a:pPr algn="ctr"/>
            <a:r>
              <a:rPr lang="en-US" sz="2200" b="1" dirty="0">
                <a:solidFill>
                  <a:srgbClr val="FFC000"/>
                </a:solidFill>
              </a:rPr>
              <a:t>P(C,S,R,W) </a:t>
            </a:r>
            <a:r>
              <a:rPr lang="en-US" sz="2200" b="1" dirty="0" smtClean="0">
                <a:solidFill>
                  <a:srgbClr val="FFC000"/>
                </a:solidFill>
              </a:rPr>
              <a:t>= </a:t>
            </a:r>
            <a:r>
              <a:rPr lang="en-US" sz="2200" b="1" dirty="0">
                <a:solidFill>
                  <a:srgbClr val="FFC000"/>
                </a:solidFill>
              </a:rPr>
              <a:t>0.99 × 0.1 × 0.8 + 0.90 × 0.1 × 0.2</a:t>
            </a:r>
          </a:p>
          <a:p>
            <a:pPr algn="ctr"/>
            <a:r>
              <a:rPr lang="en-US" sz="2200" b="1" dirty="0">
                <a:solidFill>
                  <a:srgbClr val="FFC000"/>
                </a:solidFill>
              </a:rPr>
              <a:t>+0.90 × 0.9 × 0.8 + 0.00 × 0.9 × 0.2</a:t>
            </a:r>
          </a:p>
          <a:p>
            <a:pPr algn="ctr"/>
            <a:r>
              <a:rPr lang="en-US" sz="2200" b="1" dirty="0">
                <a:solidFill>
                  <a:srgbClr val="FFC000"/>
                </a:solidFill>
              </a:rPr>
              <a:t>P(C,S,R,W) </a:t>
            </a:r>
            <a:r>
              <a:rPr lang="en-US" sz="2200" b="1" dirty="0" smtClean="0">
                <a:solidFill>
                  <a:srgbClr val="FFC000"/>
                </a:solidFill>
              </a:rPr>
              <a:t>= </a:t>
            </a:r>
            <a:r>
              <a:rPr lang="en-US" sz="2200" b="1" dirty="0">
                <a:solidFill>
                  <a:srgbClr val="FFC000"/>
                </a:solidFill>
              </a:rPr>
              <a:t>0.7452</a:t>
            </a:r>
          </a:p>
        </p:txBody>
      </p:sp>
      <p:sp>
        <p:nvSpPr>
          <p:cNvPr id="6" name="Title 1"/>
          <p:cNvSpPr txBox="1">
            <a:spLocks/>
          </p:cNvSpPr>
          <p:nvPr/>
        </p:nvSpPr>
        <p:spPr>
          <a:xfrm>
            <a:off x="0" y="1"/>
            <a:ext cx="6096000" cy="711200"/>
          </a:xfrm>
          <a:prstGeom prst="rect">
            <a:avLst/>
          </a:prstGeom>
          <a:solidFill>
            <a:schemeClr val="bg2">
              <a:lumMod val="95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rgbClr val="990033"/>
                </a:solidFill>
              </a:rPr>
              <a:t>Bayes Network - Example</a:t>
            </a:r>
            <a:endParaRPr lang="en-US" sz="4000" dirty="0">
              <a:solidFill>
                <a:srgbClr val="990033"/>
              </a:solidFill>
            </a:endParaRPr>
          </a:p>
        </p:txBody>
      </p:sp>
      <p:pic>
        <p:nvPicPr>
          <p:cNvPr id="2" name="Picture 1"/>
          <p:cNvPicPr>
            <a:picLocks noChangeAspect="1"/>
          </p:cNvPicPr>
          <p:nvPr/>
        </p:nvPicPr>
        <p:blipFill>
          <a:blip r:embed="rId2"/>
          <a:stretch>
            <a:fillRect/>
          </a:stretch>
        </p:blipFill>
        <p:spPr>
          <a:xfrm>
            <a:off x="143693" y="1201783"/>
            <a:ext cx="5723352" cy="4092417"/>
          </a:xfrm>
          <a:prstGeom prst="rect">
            <a:avLst/>
          </a:prstGeom>
        </p:spPr>
      </p:pic>
    </p:spTree>
    <p:extLst>
      <p:ext uri="{BB962C8B-B14F-4D97-AF65-F5344CB8AC3E}">
        <p14:creationId xmlns:p14="http://schemas.microsoft.com/office/powerpoint/2010/main" val="296442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Certainty Factor </a:t>
            </a:r>
          </a:p>
        </p:txBody>
      </p:sp>
      <p:sp>
        <p:nvSpPr>
          <p:cNvPr id="3" name="Content Placeholder 2"/>
          <p:cNvSpPr>
            <a:spLocks noGrp="1"/>
          </p:cNvSpPr>
          <p:nvPr>
            <p:ph idx="1"/>
          </p:nvPr>
        </p:nvSpPr>
        <p:spPr/>
        <p:txBody>
          <a:bodyPr/>
          <a:lstStyle/>
          <a:p>
            <a:r>
              <a:rPr lang="en-US" dirty="0" smtClean="0"/>
              <a:t>A Certainty Factor (CF) is a </a:t>
            </a:r>
            <a:r>
              <a:rPr lang="en-US" dirty="0" smtClean="0">
                <a:solidFill>
                  <a:srgbClr val="CC3399"/>
                </a:solidFill>
              </a:rPr>
              <a:t>numerical estimates of the belief or disbelief </a:t>
            </a:r>
            <a:r>
              <a:rPr lang="en-US" dirty="0" smtClean="0"/>
              <a:t>on a conclusion in the presence of set of evidence. Different methods for adopting Certainty Factor have been adopted. </a:t>
            </a:r>
          </a:p>
          <a:p>
            <a:pPr marL="914400" lvl="1" indent="-457200">
              <a:buFont typeface="+mj-lt"/>
              <a:buAutoNum type="arabicPeriod"/>
            </a:pPr>
            <a:r>
              <a:rPr lang="en-US" dirty="0" smtClean="0"/>
              <a:t>Use a scale from </a:t>
            </a:r>
            <a:r>
              <a:rPr lang="en-US" dirty="0" smtClean="0">
                <a:solidFill>
                  <a:srgbClr val="CC3399"/>
                </a:solidFill>
              </a:rPr>
              <a:t>0 to 1</a:t>
            </a:r>
            <a:r>
              <a:rPr lang="en-US" dirty="0"/>
              <a:t>, where </a:t>
            </a:r>
            <a:r>
              <a:rPr lang="en-US" dirty="0" smtClean="0"/>
              <a:t>0 </a:t>
            </a:r>
            <a:r>
              <a:rPr lang="en-US" dirty="0"/>
              <a:t>indicates certainly </a:t>
            </a:r>
            <a:r>
              <a:rPr lang="en-US" dirty="0" smtClean="0"/>
              <a:t>false ( total disbelief), 1 </a:t>
            </a:r>
            <a:r>
              <a:rPr lang="en-US" dirty="0"/>
              <a:t>indicates definitely </a:t>
            </a:r>
            <a:r>
              <a:rPr lang="en-US" dirty="0" smtClean="0"/>
              <a:t>true (total belief). Other values between 0 to 1 represents varying degrees of beliefs and disbeliefs. </a:t>
            </a:r>
          </a:p>
          <a:p>
            <a:pPr marL="914400" lvl="1" indent="-457200">
              <a:buFont typeface="+mj-lt"/>
              <a:buAutoNum type="arabicPeriod"/>
            </a:pPr>
            <a:r>
              <a:rPr lang="en-US" dirty="0" smtClean="0"/>
              <a:t> use a scale from </a:t>
            </a:r>
            <a:r>
              <a:rPr lang="en-US" dirty="0" smtClean="0">
                <a:solidFill>
                  <a:srgbClr val="CC3399"/>
                </a:solidFill>
              </a:rPr>
              <a:t>–1 to +1</a:t>
            </a:r>
            <a:r>
              <a:rPr lang="en-US" dirty="0" smtClean="0"/>
              <a:t> where -1 indicates </a:t>
            </a:r>
            <a:r>
              <a:rPr lang="en-US" dirty="0"/>
              <a:t>certainly false, +1 indicates definitely true, and intermediate values represent varying degrees of certainty, with 0 meaning unknown. </a:t>
            </a:r>
          </a:p>
          <a:p>
            <a:pPr marL="255588" indent="-342900"/>
            <a:r>
              <a:rPr lang="en-US" dirty="0" smtClean="0"/>
              <a:t>The </a:t>
            </a:r>
            <a:r>
              <a:rPr lang="en-US" dirty="0"/>
              <a:t>weights express the perceived </a:t>
            </a:r>
            <a:r>
              <a:rPr lang="en-US" dirty="0">
                <a:solidFill>
                  <a:srgbClr val="CC3399"/>
                </a:solidFill>
              </a:rPr>
              <a:t>certainty of a fact being </a:t>
            </a:r>
            <a:r>
              <a:rPr lang="en-US" dirty="0" smtClean="0">
                <a:solidFill>
                  <a:srgbClr val="CC3399"/>
                </a:solidFill>
              </a:rPr>
              <a:t>true</a:t>
            </a:r>
            <a:r>
              <a:rPr lang="en-US" dirty="0" smtClean="0"/>
              <a:t>.</a:t>
            </a:r>
          </a:p>
          <a:p>
            <a:pPr marL="255588" indent="-342900"/>
            <a:r>
              <a:rPr lang="en-US" dirty="0" smtClean="0"/>
              <a:t>The </a:t>
            </a:r>
            <a:r>
              <a:rPr lang="en-US" dirty="0"/>
              <a:t>use of certainty factors is similar to probabilistic reasoning but is less formally related to probability theory</a:t>
            </a:r>
            <a:r>
              <a:rPr lang="en-US" dirty="0" smtClean="0"/>
              <a:t>.</a:t>
            </a:r>
          </a:p>
          <a:p>
            <a:pPr marL="255588" indent="-342900"/>
            <a:r>
              <a:rPr lang="en-US" dirty="0"/>
              <a:t>There are many schemes for treating uncertainty in rule based systems. The most common are </a:t>
            </a:r>
          </a:p>
          <a:p>
            <a:pPr marL="800100" lvl="1" indent="-342900"/>
            <a:r>
              <a:rPr lang="en-US" dirty="0"/>
              <a:t>Adding certainty factors.</a:t>
            </a:r>
          </a:p>
          <a:p>
            <a:pPr marL="800100" lvl="1" indent="-342900"/>
            <a:r>
              <a:rPr lang="en-US" dirty="0"/>
              <a:t>Adoptions of </a:t>
            </a:r>
            <a:r>
              <a:rPr lang="en-US" dirty="0" err="1"/>
              <a:t>Dempster</a:t>
            </a:r>
            <a:r>
              <a:rPr lang="en-US" dirty="0"/>
              <a:t>-Shafer belief functions.</a:t>
            </a:r>
          </a:p>
          <a:p>
            <a:pPr marL="800100" lvl="1" indent="-342900"/>
            <a:r>
              <a:rPr lang="en-US" dirty="0"/>
              <a:t>Inclusion of fuzzy logic.</a:t>
            </a:r>
          </a:p>
          <a:p>
            <a:pPr marL="255588" indent="-342900"/>
            <a:endParaRPr lang="en-US" dirty="0"/>
          </a:p>
          <a:p>
            <a:pPr marL="255588" indent="-342900"/>
            <a:endParaRPr lang="en-US" dirty="0"/>
          </a:p>
        </p:txBody>
      </p:sp>
    </p:spTree>
    <p:extLst>
      <p:ext uri="{BB962C8B-B14F-4D97-AF65-F5344CB8AC3E}">
        <p14:creationId xmlns:p14="http://schemas.microsoft.com/office/powerpoint/2010/main" val="22781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Certainty Factor in a Rule based System</a:t>
            </a:r>
          </a:p>
        </p:txBody>
      </p:sp>
      <p:sp>
        <p:nvSpPr>
          <p:cNvPr id="3" name="Content Placeholder 2"/>
          <p:cNvSpPr>
            <a:spLocks noGrp="1"/>
          </p:cNvSpPr>
          <p:nvPr>
            <p:ph idx="1"/>
          </p:nvPr>
        </p:nvSpPr>
        <p:spPr/>
        <p:txBody>
          <a:bodyPr/>
          <a:lstStyle/>
          <a:p>
            <a:r>
              <a:rPr lang="en-US" dirty="0" smtClean="0"/>
              <a:t>In a rule based system, a rule </a:t>
            </a:r>
            <a:r>
              <a:rPr lang="en-US" dirty="0"/>
              <a:t>is an expression of the form "if A then B" where A is an assertion and B can be either an action or another assertion</a:t>
            </a:r>
            <a:r>
              <a:rPr lang="en-US" dirty="0" smtClean="0"/>
              <a:t>.</a:t>
            </a:r>
          </a:p>
          <a:p>
            <a:r>
              <a:rPr lang="en-US" dirty="0"/>
              <a:t>A problem with rule-based systems is that often the connections reflected by the rules are not absolutely </a:t>
            </a:r>
            <a:r>
              <a:rPr lang="en-US" dirty="0">
                <a:solidFill>
                  <a:srgbClr val="CC3399"/>
                </a:solidFill>
              </a:rPr>
              <a:t>certain </a:t>
            </a:r>
            <a:r>
              <a:rPr lang="en-US" dirty="0" smtClean="0">
                <a:solidFill>
                  <a:srgbClr val="CC3399"/>
                </a:solidFill>
              </a:rPr>
              <a:t>or deterministic</a:t>
            </a:r>
            <a:r>
              <a:rPr lang="en-US" dirty="0" smtClean="0"/>
              <a:t>, </a:t>
            </a:r>
            <a:r>
              <a:rPr lang="en-US" dirty="0"/>
              <a:t>and the gathered information is often subject to uncertainty.</a:t>
            </a:r>
          </a:p>
          <a:p>
            <a:r>
              <a:rPr lang="en-US" dirty="0" smtClean="0"/>
              <a:t>In </a:t>
            </a:r>
            <a:r>
              <a:rPr lang="en-US" dirty="0"/>
              <a:t>such cases, a certainty measure is added to the premises as well as the conclusions in the rules of the system.</a:t>
            </a:r>
          </a:p>
          <a:p>
            <a:r>
              <a:rPr lang="en-US" dirty="0" smtClean="0"/>
              <a:t>A </a:t>
            </a:r>
            <a:r>
              <a:rPr lang="en-US" dirty="0"/>
              <a:t>rule then provides a function that describes : how much a change in the certainty of the premise will change the certainty of the conclusion.</a:t>
            </a:r>
          </a:p>
          <a:p>
            <a:r>
              <a:rPr lang="en-US" dirty="0" smtClean="0"/>
              <a:t>In </a:t>
            </a:r>
            <a:r>
              <a:rPr lang="en-US" dirty="0"/>
              <a:t>its simplest form, this looks like :</a:t>
            </a:r>
          </a:p>
          <a:p>
            <a:pPr marL="0" indent="0" algn="ctr">
              <a:buNone/>
            </a:pPr>
            <a:r>
              <a:rPr lang="en-US" dirty="0" smtClean="0">
                <a:solidFill>
                  <a:srgbClr val="CC3399"/>
                </a:solidFill>
              </a:rPr>
              <a:t>If </a:t>
            </a:r>
            <a:r>
              <a:rPr lang="en-US" dirty="0">
                <a:solidFill>
                  <a:srgbClr val="CC3399"/>
                </a:solidFill>
              </a:rPr>
              <a:t>A (with certainty x) then B (with certainty f(x))</a:t>
            </a:r>
          </a:p>
        </p:txBody>
      </p:sp>
    </p:spTree>
    <p:extLst>
      <p:ext uri="{BB962C8B-B14F-4D97-AF65-F5344CB8AC3E}">
        <p14:creationId xmlns:p14="http://schemas.microsoft.com/office/powerpoint/2010/main" val="262547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Certainty Factor </a:t>
            </a:r>
            <a:r>
              <a:rPr lang="en-US" dirty="0" smtClean="0"/>
              <a:t>in a Rule based System</a:t>
            </a:r>
            <a:endParaRPr lang="en-US" dirty="0"/>
          </a:p>
        </p:txBody>
      </p:sp>
      <p:sp>
        <p:nvSpPr>
          <p:cNvPr id="3" name="Content Placeholder 2"/>
          <p:cNvSpPr>
            <a:spLocks noGrp="1"/>
          </p:cNvSpPr>
          <p:nvPr>
            <p:ph idx="1"/>
          </p:nvPr>
        </p:nvSpPr>
        <p:spPr/>
        <p:txBody>
          <a:bodyPr/>
          <a:lstStyle/>
          <a:p>
            <a:r>
              <a:rPr lang="en-US" dirty="0" smtClean="0"/>
              <a:t>Each </a:t>
            </a:r>
            <a:r>
              <a:rPr lang="en-US" dirty="0"/>
              <a:t>rule has a certainty attached to it. Once the identities of the </a:t>
            </a:r>
            <a:r>
              <a:rPr lang="en-US" dirty="0" smtClean="0"/>
              <a:t>virus/bacteria are </a:t>
            </a:r>
            <a:r>
              <a:rPr lang="en-US" dirty="0"/>
              <a:t>found, it then attempts to select a therapy by which the disease can be treated.</a:t>
            </a:r>
          </a:p>
          <a:p>
            <a:r>
              <a:rPr lang="en-US" dirty="0" smtClean="0"/>
              <a:t>A </a:t>
            </a:r>
            <a:r>
              <a:rPr lang="en-US" dirty="0"/>
              <a:t>certainty factor </a:t>
            </a:r>
            <a:r>
              <a:rPr lang="en-US" dirty="0">
                <a:solidFill>
                  <a:srgbClr val="CC3399"/>
                </a:solidFill>
              </a:rPr>
              <a:t>(CF [h, e</a:t>
            </a:r>
            <a:r>
              <a:rPr lang="en-US" dirty="0" smtClean="0">
                <a:solidFill>
                  <a:srgbClr val="CC3399"/>
                </a:solidFill>
              </a:rPr>
              <a:t>]) </a:t>
            </a:r>
            <a:r>
              <a:rPr lang="en-US" dirty="0" smtClean="0"/>
              <a:t>is </a:t>
            </a:r>
            <a:r>
              <a:rPr lang="en-US" dirty="0"/>
              <a:t>defined in terms of two components: </a:t>
            </a:r>
            <a:endParaRPr lang="en-US" dirty="0" smtClean="0"/>
          </a:p>
          <a:p>
            <a:pPr marL="457200" indent="-457200">
              <a:buFont typeface="+mj-lt"/>
              <a:buAutoNum type="arabicPeriod"/>
            </a:pPr>
            <a:r>
              <a:rPr lang="en-US" dirty="0" smtClean="0">
                <a:solidFill>
                  <a:srgbClr val="CC3399"/>
                </a:solidFill>
              </a:rPr>
              <a:t>MB[h</a:t>
            </a:r>
            <a:r>
              <a:rPr lang="en-US" dirty="0">
                <a:solidFill>
                  <a:srgbClr val="CC3399"/>
                </a:solidFill>
              </a:rPr>
              <a:t>, e</a:t>
            </a:r>
            <a:r>
              <a:rPr lang="en-US" dirty="0" smtClean="0">
                <a:solidFill>
                  <a:srgbClr val="CC3399"/>
                </a:solidFill>
              </a:rPr>
              <a:t>]</a:t>
            </a:r>
            <a:r>
              <a:rPr lang="en-US" dirty="0" smtClean="0"/>
              <a:t> - </a:t>
            </a:r>
            <a:r>
              <a:rPr lang="en-US" dirty="0"/>
              <a:t>a measure (between 0 and 1) of belief in hypothesis “h” given the evidence “e”. </a:t>
            </a:r>
          </a:p>
          <a:p>
            <a:pPr marL="887412" lvl="1" indent="-342900"/>
            <a:r>
              <a:rPr lang="en-US" dirty="0" smtClean="0"/>
              <a:t>MB </a:t>
            </a:r>
            <a:r>
              <a:rPr lang="en-US" dirty="0"/>
              <a:t>measures the extent to which the evidence supports the hypothesis. </a:t>
            </a:r>
          </a:p>
          <a:p>
            <a:pPr marL="887412" lvl="1" indent="-342900"/>
            <a:r>
              <a:rPr lang="en-US" dirty="0" smtClean="0"/>
              <a:t>It </a:t>
            </a:r>
            <a:r>
              <a:rPr lang="en-US" dirty="0"/>
              <a:t>is zero if the evidence fails to support the hypothesis. </a:t>
            </a:r>
            <a:endParaRPr lang="en-US" dirty="0" smtClean="0"/>
          </a:p>
          <a:p>
            <a:pPr marL="457200" indent="-457200">
              <a:buFont typeface="+mj-lt"/>
              <a:buAutoNum type="arabicPeriod"/>
            </a:pPr>
            <a:r>
              <a:rPr lang="en-US" dirty="0" smtClean="0">
                <a:solidFill>
                  <a:srgbClr val="CC3399"/>
                </a:solidFill>
              </a:rPr>
              <a:t>MD[h</a:t>
            </a:r>
            <a:r>
              <a:rPr lang="en-US" dirty="0">
                <a:solidFill>
                  <a:srgbClr val="CC3399"/>
                </a:solidFill>
              </a:rPr>
              <a:t>, e</a:t>
            </a:r>
            <a:r>
              <a:rPr lang="en-US" dirty="0" smtClean="0">
                <a:solidFill>
                  <a:srgbClr val="CC3399"/>
                </a:solidFill>
              </a:rPr>
              <a:t>] </a:t>
            </a:r>
            <a:r>
              <a:rPr lang="en-US" dirty="0" smtClean="0"/>
              <a:t>- </a:t>
            </a:r>
            <a:r>
              <a:rPr lang="en-US" dirty="0"/>
              <a:t>a measure (between 0 and 1) of disbelief in hypothesis “h” given the evidence “e”. </a:t>
            </a:r>
          </a:p>
          <a:p>
            <a:pPr marL="887412" lvl="1" indent="-342900"/>
            <a:r>
              <a:rPr lang="en-US" dirty="0" smtClean="0"/>
              <a:t>MD </a:t>
            </a:r>
            <a:r>
              <a:rPr lang="en-US" dirty="0"/>
              <a:t>measures the extent to which the evidence supports the negation of the hypothesis. It is zero if the evidence support the hypothesis.</a:t>
            </a:r>
          </a:p>
          <a:p>
            <a:endParaRPr lang="en-US" dirty="0"/>
          </a:p>
        </p:txBody>
      </p:sp>
      <p:sp>
        <p:nvSpPr>
          <p:cNvPr id="4" name="Rectangle 3"/>
          <p:cNvSpPr/>
          <p:nvPr/>
        </p:nvSpPr>
        <p:spPr>
          <a:xfrm>
            <a:off x="4104409" y="4528754"/>
            <a:ext cx="3602182" cy="5442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rgbClr val="CC3399"/>
                </a:solidFill>
              </a:rPr>
              <a:t>CF[h, e] = MB[h, e</a:t>
            </a:r>
            <a:r>
              <a:rPr lang="pt-BR" sz="2400" dirty="0" smtClean="0">
                <a:solidFill>
                  <a:srgbClr val="CC3399"/>
                </a:solidFill>
              </a:rPr>
              <a:t>] - </a:t>
            </a:r>
            <a:r>
              <a:rPr lang="pt-BR" sz="2400" dirty="0">
                <a:solidFill>
                  <a:srgbClr val="CC3399"/>
                </a:solidFill>
              </a:rPr>
              <a:t>MD[h, e]</a:t>
            </a:r>
          </a:p>
        </p:txBody>
      </p:sp>
    </p:spTree>
    <p:extLst>
      <p:ext uri="{BB962C8B-B14F-4D97-AF65-F5344CB8AC3E}">
        <p14:creationId xmlns:p14="http://schemas.microsoft.com/office/powerpoint/2010/main" val="377085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Dempster</a:t>
            </a:r>
            <a:r>
              <a:rPr lang="en-US" dirty="0"/>
              <a:t> – Shafer Theory</a:t>
            </a:r>
          </a:p>
        </p:txBody>
      </p:sp>
      <p:sp>
        <p:nvSpPr>
          <p:cNvPr id="3" name="Content Placeholder 2"/>
          <p:cNvSpPr>
            <a:spLocks noGrp="1"/>
          </p:cNvSpPr>
          <p:nvPr>
            <p:ph idx="1"/>
          </p:nvPr>
        </p:nvSpPr>
        <p:spPr/>
        <p:txBody>
          <a:bodyPr/>
          <a:lstStyle/>
          <a:p>
            <a:r>
              <a:rPr lang="en-US" dirty="0" smtClean="0"/>
              <a:t>In </a:t>
            </a:r>
            <a:r>
              <a:rPr lang="en-US" dirty="0" err="1"/>
              <a:t>Dempster</a:t>
            </a:r>
            <a:r>
              <a:rPr lang="en-US" dirty="0"/>
              <a:t>-Shafer Theory we consider sets of propositions and assign </a:t>
            </a:r>
            <a:r>
              <a:rPr lang="en-US" dirty="0" smtClean="0"/>
              <a:t>an </a:t>
            </a:r>
            <a:r>
              <a:rPr lang="en-US" dirty="0"/>
              <a:t>interval to each of them </a:t>
            </a:r>
            <a:r>
              <a:rPr lang="en-US" dirty="0" smtClean="0"/>
              <a:t>in </a:t>
            </a:r>
            <a:r>
              <a:rPr lang="en-US" dirty="0"/>
              <a:t>which the degree of belief must lie.</a:t>
            </a:r>
          </a:p>
          <a:p>
            <a:pPr marL="0" indent="0" algn="ctr">
              <a:buNone/>
            </a:pPr>
            <a:r>
              <a:rPr lang="en-US" dirty="0">
                <a:solidFill>
                  <a:srgbClr val="CC3399"/>
                </a:solidFill>
              </a:rPr>
              <a:t>[Belief, Plausibility]</a:t>
            </a:r>
          </a:p>
          <a:p>
            <a:r>
              <a:rPr lang="en-US" dirty="0" smtClean="0"/>
              <a:t>Belief </a:t>
            </a:r>
            <a:r>
              <a:rPr lang="en-US" dirty="0"/>
              <a:t>(denoted as </a:t>
            </a:r>
            <a:r>
              <a:rPr lang="en-US" dirty="0" err="1"/>
              <a:t>Bel</a:t>
            </a:r>
            <a:r>
              <a:rPr lang="en-US" dirty="0"/>
              <a:t>) measures the </a:t>
            </a:r>
            <a:r>
              <a:rPr lang="en-US" dirty="0">
                <a:solidFill>
                  <a:srgbClr val="CC3399"/>
                </a:solidFill>
              </a:rPr>
              <a:t>strength of the evidence </a:t>
            </a:r>
            <a:r>
              <a:rPr lang="en-US" dirty="0"/>
              <a:t>in favor of a set of propositions. </a:t>
            </a:r>
          </a:p>
          <a:p>
            <a:r>
              <a:rPr lang="en-US" dirty="0" smtClean="0"/>
              <a:t>It </a:t>
            </a:r>
            <a:r>
              <a:rPr lang="en-US" dirty="0"/>
              <a:t>ranges from 0 ( no evidence) to 1 (definite certainty)</a:t>
            </a:r>
          </a:p>
          <a:p>
            <a:r>
              <a:rPr lang="en-US" dirty="0" smtClean="0"/>
              <a:t>Plausibility </a:t>
            </a:r>
            <a:r>
              <a:rPr lang="en-US" dirty="0"/>
              <a:t>(PI) </a:t>
            </a:r>
            <a:r>
              <a:rPr lang="en-US" dirty="0" smtClean="0"/>
              <a:t>is</a:t>
            </a:r>
            <a:r>
              <a:rPr lang="en-US" dirty="0"/>
              <a:t> </a:t>
            </a:r>
            <a:r>
              <a:rPr lang="en-US" dirty="0" smtClean="0">
                <a:solidFill>
                  <a:srgbClr val="CC3399"/>
                </a:solidFill>
              </a:rPr>
              <a:t>PI(s</a:t>
            </a:r>
            <a:r>
              <a:rPr lang="en-US" dirty="0">
                <a:solidFill>
                  <a:srgbClr val="CC3399"/>
                </a:solidFill>
              </a:rPr>
              <a:t>) = 1- </a:t>
            </a:r>
            <a:r>
              <a:rPr lang="en-US" dirty="0" err="1">
                <a:solidFill>
                  <a:srgbClr val="CC3399"/>
                </a:solidFill>
              </a:rPr>
              <a:t>Bel</a:t>
            </a:r>
            <a:r>
              <a:rPr lang="en-US" dirty="0">
                <a:solidFill>
                  <a:srgbClr val="CC3399"/>
                </a:solidFill>
              </a:rPr>
              <a:t>(¬s)</a:t>
            </a:r>
          </a:p>
          <a:p>
            <a:r>
              <a:rPr lang="en-US" dirty="0" smtClean="0"/>
              <a:t>It </a:t>
            </a:r>
            <a:r>
              <a:rPr lang="en-US" dirty="0"/>
              <a:t>also ranges from 0 to 1 and measures the extent to which evidence in favor of ¬s leaves room for belief in s.</a:t>
            </a:r>
          </a:p>
          <a:p>
            <a:r>
              <a:rPr lang="en-US" dirty="0" smtClean="0"/>
              <a:t>In short, </a:t>
            </a:r>
            <a:r>
              <a:rPr lang="en-US" dirty="0"/>
              <a:t>if we have certain evidence in favor of (¬s), then </a:t>
            </a:r>
            <a:r>
              <a:rPr lang="en-US" dirty="0" err="1"/>
              <a:t>Bel</a:t>
            </a:r>
            <a:r>
              <a:rPr lang="en-US" dirty="0"/>
              <a:t>(not(s)) will be 1 and Pl(s) will be 0. </a:t>
            </a:r>
          </a:p>
          <a:p>
            <a:r>
              <a:rPr lang="en-US" dirty="0" smtClean="0"/>
              <a:t>This </a:t>
            </a:r>
            <a:r>
              <a:rPr lang="en-US" dirty="0"/>
              <a:t>tells us that the only possible value for </a:t>
            </a:r>
            <a:r>
              <a:rPr lang="en-US" dirty="0" err="1"/>
              <a:t>Bel</a:t>
            </a:r>
            <a:r>
              <a:rPr lang="en-US" dirty="0"/>
              <a:t>(s) is also 0.</a:t>
            </a:r>
          </a:p>
          <a:p>
            <a:r>
              <a:rPr lang="en-US" dirty="0" smtClean="0"/>
              <a:t>The </a:t>
            </a:r>
            <a:r>
              <a:rPr lang="en-US" dirty="0"/>
              <a:t>interval, also tells about the amount of information that we have. </a:t>
            </a:r>
          </a:p>
          <a:p>
            <a:r>
              <a:rPr lang="en-US" dirty="0" smtClean="0"/>
              <a:t>If </a:t>
            </a:r>
            <a:r>
              <a:rPr lang="en-US" dirty="0"/>
              <a:t>we have no evidence we say that the hypothesis is in the range of [0, 1].</a:t>
            </a:r>
          </a:p>
          <a:p>
            <a:endParaRPr lang="en-US" dirty="0"/>
          </a:p>
        </p:txBody>
      </p:sp>
    </p:spTree>
    <p:extLst>
      <p:ext uri="{BB962C8B-B14F-4D97-AF65-F5344CB8AC3E}">
        <p14:creationId xmlns:p14="http://schemas.microsoft.com/office/powerpoint/2010/main" val="392710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Dempster</a:t>
            </a:r>
            <a:r>
              <a:rPr lang="en-US" dirty="0"/>
              <a:t> – Shafer Theory</a:t>
            </a:r>
          </a:p>
        </p:txBody>
      </p:sp>
      <p:sp>
        <p:nvSpPr>
          <p:cNvPr id="3" name="Content Placeholder 2"/>
          <p:cNvSpPr>
            <a:spLocks noGrp="1"/>
          </p:cNvSpPr>
          <p:nvPr>
            <p:ph idx="1"/>
          </p:nvPr>
        </p:nvSpPr>
        <p:spPr/>
        <p:txBody>
          <a:bodyPr/>
          <a:lstStyle/>
          <a:p>
            <a:r>
              <a:rPr lang="en-US" dirty="0" smtClean="0"/>
              <a:t>Let’s </a:t>
            </a:r>
            <a:r>
              <a:rPr lang="en-US" dirty="0"/>
              <a:t>take an example where we have some mutually exclusive hypothesis.</a:t>
            </a:r>
          </a:p>
          <a:p>
            <a:r>
              <a:rPr lang="en-US" dirty="0" smtClean="0"/>
              <a:t>Let the set </a:t>
            </a:r>
            <a:r>
              <a:rPr lang="en-US" dirty="0" smtClean="0">
                <a:solidFill>
                  <a:srgbClr val="CC3399"/>
                </a:solidFill>
              </a:rPr>
              <a:t>{Allergy</a:t>
            </a:r>
            <a:r>
              <a:rPr lang="en-US" dirty="0">
                <a:solidFill>
                  <a:srgbClr val="CC3399"/>
                </a:solidFill>
              </a:rPr>
              <a:t>, Flu, Cold, </a:t>
            </a:r>
            <a:r>
              <a:rPr lang="en-US" dirty="0" smtClean="0">
                <a:solidFill>
                  <a:srgbClr val="CC3399"/>
                </a:solidFill>
              </a:rPr>
              <a:t>Pneumonia} </a:t>
            </a:r>
            <a:r>
              <a:rPr lang="en-US" dirty="0" smtClean="0"/>
              <a:t>be denoted </a:t>
            </a:r>
            <a:r>
              <a:rPr lang="en-US" dirty="0"/>
              <a:t>by </a:t>
            </a:r>
            <a:r>
              <a:rPr lang="en-US" b="1" dirty="0" smtClean="0">
                <a:solidFill>
                  <a:srgbClr val="CC3399"/>
                </a:solidFill>
              </a:rPr>
              <a:t>θ</a:t>
            </a:r>
            <a:r>
              <a:rPr lang="en-US" dirty="0" smtClean="0"/>
              <a:t> and we </a:t>
            </a:r>
            <a:r>
              <a:rPr lang="en-US" dirty="0"/>
              <a:t>want to attach some measure of belief to elements of </a:t>
            </a:r>
            <a:r>
              <a:rPr lang="en-US" b="1" dirty="0">
                <a:solidFill>
                  <a:srgbClr val="CC3399"/>
                </a:solidFill>
              </a:rPr>
              <a:t>θ</a:t>
            </a:r>
            <a:r>
              <a:rPr lang="en-US" dirty="0"/>
              <a:t>. </a:t>
            </a:r>
          </a:p>
          <a:p>
            <a:r>
              <a:rPr lang="en-US" dirty="0" smtClean="0"/>
              <a:t>The </a:t>
            </a:r>
            <a:r>
              <a:rPr lang="en-US" dirty="0"/>
              <a:t>key function we use here is a </a:t>
            </a:r>
            <a:r>
              <a:rPr lang="en-US" dirty="0">
                <a:solidFill>
                  <a:srgbClr val="CC3399"/>
                </a:solidFill>
              </a:rPr>
              <a:t>Probability Density Function</a:t>
            </a:r>
            <a:r>
              <a:rPr lang="en-US" dirty="0"/>
              <a:t>, denoted by </a:t>
            </a:r>
            <a:r>
              <a:rPr lang="en-US" dirty="0">
                <a:solidFill>
                  <a:srgbClr val="CC3399"/>
                </a:solidFill>
              </a:rPr>
              <a:t>m</a:t>
            </a:r>
            <a:r>
              <a:rPr lang="en-US" dirty="0"/>
              <a:t>.</a:t>
            </a:r>
          </a:p>
          <a:p>
            <a:r>
              <a:rPr lang="en-US" dirty="0" smtClean="0"/>
              <a:t>The </a:t>
            </a:r>
            <a:r>
              <a:rPr lang="en-US" dirty="0"/>
              <a:t>function </a:t>
            </a:r>
            <a:r>
              <a:rPr lang="en-US" dirty="0">
                <a:solidFill>
                  <a:srgbClr val="CC3399"/>
                </a:solidFill>
              </a:rPr>
              <a:t>m</a:t>
            </a:r>
            <a:r>
              <a:rPr lang="en-US" dirty="0"/>
              <a:t>, is not only defined for elements of </a:t>
            </a:r>
            <a:r>
              <a:rPr lang="en-US" b="1" dirty="0">
                <a:solidFill>
                  <a:srgbClr val="CC3399"/>
                </a:solidFill>
              </a:rPr>
              <a:t>θ</a:t>
            </a:r>
            <a:r>
              <a:rPr lang="en-US" dirty="0"/>
              <a:t> but also all subsets of it</a:t>
            </a:r>
            <a:r>
              <a:rPr lang="en-US" dirty="0" smtClean="0"/>
              <a:t>.</a:t>
            </a:r>
          </a:p>
          <a:p>
            <a:r>
              <a:rPr lang="en-US" dirty="0" smtClean="0"/>
              <a:t>We </a:t>
            </a:r>
            <a:r>
              <a:rPr lang="en-US" dirty="0"/>
              <a:t>must assign </a:t>
            </a:r>
            <a:r>
              <a:rPr lang="en-US" dirty="0">
                <a:solidFill>
                  <a:srgbClr val="CC3399"/>
                </a:solidFill>
              </a:rPr>
              <a:t>m</a:t>
            </a:r>
            <a:r>
              <a:rPr lang="en-US" dirty="0"/>
              <a:t> so that the sum of all the </a:t>
            </a:r>
            <a:r>
              <a:rPr lang="en-US" dirty="0">
                <a:solidFill>
                  <a:srgbClr val="CC3399"/>
                </a:solidFill>
              </a:rPr>
              <a:t>m</a:t>
            </a:r>
            <a:r>
              <a:rPr lang="en-US" dirty="0"/>
              <a:t> values assigned to subsets of </a:t>
            </a:r>
            <a:r>
              <a:rPr lang="en-US" b="1" dirty="0">
                <a:solidFill>
                  <a:srgbClr val="CC3399"/>
                </a:solidFill>
              </a:rPr>
              <a:t>θ</a:t>
            </a:r>
            <a:r>
              <a:rPr lang="en-US" dirty="0"/>
              <a:t> is 1. </a:t>
            </a:r>
          </a:p>
          <a:p>
            <a:r>
              <a:rPr lang="en-US" dirty="0" smtClean="0"/>
              <a:t>At </a:t>
            </a:r>
            <a:r>
              <a:rPr lang="en-US" dirty="0"/>
              <a:t>the beginning we have </a:t>
            </a:r>
            <a:r>
              <a:rPr lang="en-US" dirty="0">
                <a:solidFill>
                  <a:srgbClr val="CC3399"/>
                </a:solidFill>
              </a:rPr>
              <a:t>m</a:t>
            </a:r>
            <a:r>
              <a:rPr lang="en-US" dirty="0"/>
              <a:t> as under </a:t>
            </a:r>
            <a:r>
              <a:rPr lang="en-US" b="1" dirty="0">
                <a:solidFill>
                  <a:srgbClr val="CC3399"/>
                </a:solidFill>
              </a:rPr>
              <a:t>θ = (1.0)</a:t>
            </a:r>
          </a:p>
          <a:p>
            <a:r>
              <a:rPr lang="en-US" dirty="0" smtClean="0"/>
              <a:t>If </a:t>
            </a:r>
            <a:r>
              <a:rPr lang="en-US" dirty="0"/>
              <a:t>we get an evidence of </a:t>
            </a:r>
            <a:r>
              <a:rPr lang="en-US" dirty="0" smtClean="0"/>
              <a:t>0.6 </a:t>
            </a:r>
            <a:r>
              <a:rPr lang="en-US" dirty="0"/>
              <a:t>magnitude that the correct diagnosis is in the set </a:t>
            </a:r>
            <a:r>
              <a:rPr lang="en-US" dirty="0">
                <a:solidFill>
                  <a:srgbClr val="CC3399"/>
                </a:solidFill>
              </a:rPr>
              <a:t>{Flu, Cold, </a:t>
            </a:r>
            <a:r>
              <a:rPr lang="en-US" dirty="0" err="1">
                <a:solidFill>
                  <a:srgbClr val="CC3399"/>
                </a:solidFill>
              </a:rPr>
              <a:t>Pneu</a:t>
            </a:r>
            <a:r>
              <a:rPr lang="en-US" dirty="0">
                <a:solidFill>
                  <a:srgbClr val="CC3399"/>
                </a:solidFill>
              </a:rPr>
              <a:t>} </a:t>
            </a:r>
            <a:r>
              <a:rPr lang="en-US" dirty="0"/>
              <a:t>then, </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4579314"/>
              </p:ext>
            </p:extLst>
          </p:nvPr>
        </p:nvGraphicFramePr>
        <p:xfrm>
          <a:off x="4423064" y="4751054"/>
          <a:ext cx="2809009" cy="736600"/>
        </p:xfrm>
        <a:graphic>
          <a:graphicData uri="http://schemas.openxmlformats.org/drawingml/2006/table">
            <a:tbl>
              <a:tblPr firstRow="1" bandRow="1">
                <a:tableStyleId>{5C22544A-7EE6-4342-B048-85BDC9FD1C3A}</a:tableStyleId>
              </a:tblPr>
              <a:tblGrid>
                <a:gridCol w="2809009"/>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CC3399"/>
                          </a:solidFill>
                        </a:rPr>
                        <a:t>{Flu, Cold, </a:t>
                      </a:r>
                      <a:r>
                        <a:rPr lang="en-US" dirty="0" err="1" smtClean="0">
                          <a:solidFill>
                            <a:srgbClr val="CC3399"/>
                          </a:solidFill>
                        </a:rPr>
                        <a:t>Pneu</a:t>
                      </a:r>
                      <a:r>
                        <a:rPr lang="en-US" dirty="0" smtClean="0">
                          <a:solidFill>
                            <a:srgbClr val="CC3399"/>
                          </a:solidFill>
                        </a:rPr>
                        <a:t>} = (0.6)</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solidFill>
                      <a:schemeClr val="bg1">
                        <a:lumMod val="95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CC3399"/>
                          </a:solidFill>
                        </a:rPr>
                        <a:t>θ = (0.4)</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29554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Dempster</a:t>
            </a:r>
            <a:r>
              <a:rPr lang="en-US" dirty="0"/>
              <a:t> – Shafer Theory</a:t>
            </a:r>
          </a:p>
        </p:txBody>
      </p:sp>
      <p:sp>
        <p:nvSpPr>
          <p:cNvPr id="3" name="Content Placeholder 2"/>
          <p:cNvSpPr>
            <a:spLocks noGrp="1"/>
          </p:cNvSpPr>
          <p:nvPr>
            <p:ph idx="1"/>
          </p:nvPr>
        </p:nvSpPr>
        <p:spPr/>
        <p:txBody>
          <a:bodyPr/>
          <a:lstStyle/>
          <a:p>
            <a:r>
              <a:rPr lang="en-US" dirty="0" smtClean="0"/>
              <a:t>Now </a:t>
            </a:r>
            <a:r>
              <a:rPr lang="en-US" dirty="0"/>
              <a:t>to move further, let’s consider we have two belief function </a:t>
            </a:r>
            <a:r>
              <a:rPr lang="en-US" dirty="0">
                <a:solidFill>
                  <a:srgbClr val="CC3399"/>
                </a:solidFill>
              </a:rPr>
              <a:t>m1</a:t>
            </a:r>
            <a:r>
              <a:rPr lang="en-US" dirty="0"/>
              <a:t> and </a:t>
            </a:r>
            <a:r>
              <a:rPr lang="en-US" dirty="0">
                <a:solidFill>
                  <a:srgbClr val="CC3399"/>
                </a:solidFill>
              </a:rPr>
              <a:t>m2</a:t>
            </a:r>
            <a:r>
              <a:rPr lang="en-US" dirty="0"/>
              <a:t>. </a:t>
            </a:r>
          </a:p>
          <a:p>
            <a:r>
              <a:rPr lang="en-US" dirty="0" smtClean="0"/>
              <a:t>Let </a:t>
            </a:r>
            <a:r>
              <a:rPr lang="en-US" dirty="0">
                <a:solidFill>
                  <a:srgbClr val="CC3399"/>
                </a:solidFill>
              </a:rPr>
              <a:t>X</a:t>
            </a:r>
            <a:r>
              <a:rPr lang="en-US" dirty="0"/>
              <a:t> be the set of subsets of </a:t>
            </a:r>
            <a:r>
              <a:rPr lang="en-US" dirty="0">
                <a:solidFill>
                  <a:srgbClr val="CC3399"/>
                </a:solidFill>
              </a:rPr>
              <a:t>θ</a:t>
            </a:r>
            <a:r>
              <a:rPr lang="en-US" dirty="0"/>
              <a:t> to which </a:t>
            </a:r>
            <a:r>
              <a:rPr lang="en-US" dirty="0">
                <a:solidFill>
                  <a:srgbClr val="CC3399"/>
                </a:solidFill>
              </a:rPr>
              <a:t>m1</a:t>
            </a:r>
            <a:r>
              <a:rPr lang="en-US" dirty="0"/>
              <a:t> assigns a nonzero value and let </a:t>
            </a:r>
            <a:r>
              <a:rPr lang="en-US" dirty="0">
                <a:solidFill>
                  <a:srgbClr val="CC3399"/>
                </a:solidFill>
              </a:rPr>
              <a:t>Y</a:t>
            </a:r>
            <a:r>
              <a:rPr lang="en-US" dirty="0"/>
              <a:t> be the corresponding set for </a:t>
            </a:r>
            <a:r>
              <a:rPr lang="en-US" dirty="0">
                <a:solidFill>
                  <a:srgbClr val="CC3399"/>
                </a:solidFill>
              </a:rPr>
              <a:t>m2</a:t>
            </a:r>
            <a:r>
              <a:rPr lang="en-US" dirty="0"/>
              <a:t>. </a:t>
            </a:r>
          </a:p>
          <a:p>
            <a:r>
              <a:rPr lang="en-US" dirty="0" smtClean="0"/>
              <a:t>We </a:t>
            </a:r>
            <a:r>
              <a:rPr lang="en-US" dirty="0"/>
              <a:t>define </a:t>
            </a:r>
            <a:r>
              <a:rPr lang="en-US" dirty="0">
                <a:solidFill>
                  <a:srgbClr val="CC3399"/>
                </a:solidFill>
              </a:rPr>
              <a:t>m3</a:t>
            </a:r>
            <a:r>
              <a:rPr lang="en-US" dirty="0"/>
              <a:t>, as a combination of the </a:t>
            </a:r>
            <a:r>
              <a:rPr lang="en-US" dirty="0">
                <a:solidFill>
                  <a:srgbClr val="CC3399"/>
                </a:solidFill>
              </a:rPr>
              <a:t>m1</a:t>
            </a:r>
            <a:r>
              <a:rPr lang="en-US" dirty="0"/>
              <a:t> and </a:t>
            </a:r>
            <a:r>
              <a:rPr lang="en-US" dirty="0">
                <a:solidFill>
                  <a:srgbClr val="CC3399"/>
                </a:solidFill>
              </a:rPr>
              <a:t>m2</a:t>
            </a:r>
            <a:r>
              <a:rPr lang="en-US" dirty="0"/>
              <a:t> to be</a:t>
            </a:r>
            <a:r>
              <a:rPr lang="en-US" dirty="0" smtClean="0"/>
              <a:t>,</a:t>
            </a:r>
          </a:p>
          <a:p>
            <a:endParaRPr lang="en-US" dirty="0"/>
          </a:p>
          <a:p>
            <a:endParaRPr lang="en-US" dirty="0" smtClean="0"/>
          </a:p>
          <a:p>
            <a:endParaRPr lang="en-US" dirty="0"/>
          </a:p>
          <a:p>
            <a:endParaRPr lang="en-US" dirty="0" smtClean="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3761509" y="2784016"/>
                <a:ext cx="4235139" cy="7080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𝐦</m:t>
                          </m:r>
                        </m:e>
                        <m:sub>
                          <m:r>
                            <a:rPr lang="en-US" b="0" i="0">
                              <a:latin typeface="Cambria Math" panose="02040503050406030204" pitchFamily="18" charset="0"/>
                            </a:rPr>
                            <m:t>3</m:t>
                          </m:r>
                        </m:sub>
                      </m:sSub>
                      <m:d>
                        <m:dPr>
                          <m:ctrlPr>
                            <a:rPr lang="en-US" b="1" i="1">
                              <a:latin typeface="Cambria Math" panose="02040503050406030204" pitchFamily="18" charset="0"/>
                            </a:rPr>
                          </m:ctrlPr>
                        </m:dPr>
                        <m:e>
                          <m:r>
                            <a:rPr lang="en-US" b="1" i="0">
                              <a:latin typeface="Cambria Math" panose="02040503050406030204" pitchFamily="18" charset="0"/>
                            </a:rPr>
                            <m:t>𝐙</m:t>
                          </m:r>
                        </m:e>
                      </m:d>
                      <m:r>
                        <a:rPr lang="en-US" b="0" i="0">
                          <a:latin typeface="Cambria Math" panose="02040503050406030204" pitchFamily="18" charset="0"/>
                        </a:rPr>
                        <m:t>=</m:t>
                      </m:r>
                      <m:f>
                        <m:fPr>
                          <m:ctrlPr>
                            <a:rPr lang="en-US" b="0" i="1">
                              <a:latin typeface="Cambria Math" panose="02040503050406030204" pitchFamily="18" charset="0"/>
                            </a:rPr>
                          </m:ctrlPr>
                        </m:fPr>
                        <m:num>
                          <m:nary>
                            <m:naryPr>
                              <m:chr m:val="∑"/>
                              <m:limLoc m:val="subSup"/>
                              <m:supHide m:val="on"/>
                              <m:ctrlPr>
                                <a:rPr lang="en-US" b="0" i="1">
                                  <a:latin typeface="Cambria Math" panose="02040503050406030204" pitchFamily="18" charset="0"/>
                                </a:rPr>
                              </m:ctrlPr>
                            </m:naryPr>
                            <m:sub>
                              <m:r>
                                <a:rPr lang="en-US" b="1" i="0">
                                  <a:latin typeface="Cambria Math" panose="02040503050406030204" pitchFamily="18" charset="0"/>
                                </a:rPr>
                                <m:t>𝐗</m:t>
                              </m:r>
                              <m:r>
                                <a:rPr lang="en-US" b="0" i="0">
                                  <a:latin typeface="Cambria Math" panose="02040503050406030204" pitchFamily="18" charset="0"/>
                                </a:rPr>
                                <m:t>∩</m:t>
                              </m:r>
                              <m:r>
                                <a:rPr lang="en-US" b="1" i="0">
                                  <a:latin typeface="Cambria Math" panose="02040503050406030204" pitchFamily="18" charset="0"/>
                                </a:rPr>
                                <m:t>𝐘</m:t>
                              </m:r>
                              <m:r>
                                <a:rPr lang="en-US" b="0" i="0">
                                  <a:latin typeface="Cambria Math" panose="02040503050406030204" pitchFamily="18" charset="0"/>
                                </a:rPr>
                                <m:t>=</m:t>
                              </m:r>
                              <m:r>
                                <a:rPr lang="en-US" b="1" i="0">
                                  <a:latin typeface="Cambria Math" panose="02040503050406030204" pitchFamily="18" charset="0"/>
                                </a:rPr>
                                <m:t>𝐙</m:t>
                              </m:r>
                            </m:sub>
                            <m:sup/>
                            <m:e>
                              <m:sSub>
                                <m:sSubPr>
                                  <m:ctrlPr>
                                    <a:rPr lang="en-US" b="1" i="1">
                                      <a:latin typeface="Cambria Math" panose="02040503050406030204" pitchFamily="18" charset="0"/>
                                    </a:rPr>
                                  </m:ctrlPr>
                                </m:sSubPr>
                                <m:e>
                                  <m:r>
                                    <a:rPr lang="en-US" b="1" i="0">
                                      <a:latin typeface="Cambria Math" panose="02040503050406030204" pitchFamily="18" charset="0"/>
                                    </a:rPr>
                                    <m:t>𝐦</m:t>
                                  </m:r>
                                </m:e>
                                <m:sub>
                                  <m:r>
                                    <a:rPr lang="en-US" b="0" i="0">
                                      <a:latin typeface="Cambria Math" panose="02040503050406030204" pitchFamily="18" charset="0"/>
                                    </a:rPr>
                                    <m:t>1</m:t>
                                  </m:r>
                                </m:sub>
                              </m:sSub>
                              <m:d>
                                <m:dPr>
                                  <m:ctrlPr>
                                    <a:rPr lang="en-US" b="1" i="1">
                                      <a:latin typeface="Cambria Math" panose="02040503050406030204" pitchFamily="18" charset="0"/>
                                    </a:rPr>
                                  </m:ctrlPr>
                                </m:dPr>
                                <m:e>
                                  <m:r>
                                    <a:rPr lang="en-US" b="1" i="0">
                                      <a:latin typeface="Cambria Math" panose="02040503050406030204" pitchFamily="18" charset="0"/>
                                    </a:rPr>
                                    <m:t>𝐗</m:t>
                                  </m:r>
                                </m:e>
                              </m:d>
                              <m:r>
                                <a:rPr lang="en-US" b="0" i="0">
                                  <a:latin typeface="Cambria Math" panose="02040503050406030204" pitchFamily="18" charset="0"/>
                                </a:rPr>
                                <m:t>∙</m:t>
                              </m:r>
                              <m:sSub>
                                <m:sSubPr>
                                  <m:ctrlPr>
                                    <a:rPr lang="en-US" b="0" i="1">
                                      <a:latin typeface="Cambria Math" panose="02040503050406030204" pitchFamily="18" charset="0"/>
                                    </a:rPr>
                                  </m:ctrlPr>
                                </m:sSubPr>
                                <m:e>
                                  <m:r>
                                    <a:rPr lang="en-US" b="1" i="0">
                                      <a:latin typeface="Cambria Math" panose="02040503050406030204" pitchFamily="18" charset="0"/>
                                    </a:rPr>
                                    <m:t>𝐦</m:t>
                                  </m:r>
                                </m:e>
                                <m:sub>
                                  <m:r>
                                    <a:rPr lang="en-US" b="0" i="0">
                                      <a:latin typeface="Cambria Math" panose="02040503050406030204" pitchFamily="18" charset="0"/>
                                    </a:rPr>
                                    <m:t>2</m:t>
                                  </m:r>
                                </m:sub>
                              </m:sSub>
                              <m:d>
                                <m:dPr>
                                  <m:ctrlPr>
                                    <a:rPr lang="en-US" b="0" i="1">
                                      <a:latin typeface="Cambria Math" panose="02040503050406030204" pitchFamily="18" charset="0"/>
                                    </a:rPr>
                                  </m:ctrlPr>
                                </m:dPr>
                                <m:e>
                                  <m:r>
                                    <a:rPr lang="en-US" b="1" i="0">
                                      <a:latin typeface="Cambria Math" panose="02040503050406030204" pitchFamily="18" charset="0"/>
                                    </a:rPr>
                                    <m:t>𝐘</m:t>
                                  </m:r>
                                </m:e>
                              </m:d>
                            </m:e>
                          </m:nary>
                        </m:num>
                        <m:den>
                          <m:r>
                            <a:rPr lang="en-US" b="0" i="0">
                              <a:latin typeface="Cambria Math" panose="02040503050406030204" pitchFamily="18" charset="0"/>
                            </a:rPr>
                            <m:t>1−</m:t>
                          </m:r>
                          <m:nary>
                            <m:naryPr>
                              <m:chr m:val="∑"/>
                              <m:limLoc m:val="subSup"/>
                              <m:supHide m:val="on"/>
                              <m:ctrlPr>
                                <a:rPr lang="en-US" b="0" i="1">
                                  <a:latin typeface="Cambria Math" panose="02040503050406030204" pitchFamily="18" charset="0"/>
                                </a:rPr>
                              </m:ctrlPr>
                            </m:naryPr>
                            <m:sub>
                              <m:r>
                                <a:rPr lang="en-US" b="1" i="0">
                                  <a:latin typeface="Cambria Math" panose="02040503050406030204" pitchFamily="18" charset="0"/>
                                </a:rPr>
                                <m:t>𝐗</m:t>
                              </m:r>
                              <m:r>
                                <a:rPr lang="en-US" b="0" i="0">
                                  <a:latin typeface="Cambria Math" panose="02040503050406030204" pitchFamily="18" charset="0"/>
                                </a:rPr>
                                <m:t>∩</m:t>
                              </m:r>
                              <m:r>
                                <a:rPr lang="en-US" b="1" i="0">
                                  <a:latin typeface="Cambria Math" panose="02040503050406030204" pitchFamily="18" charset="0"/>
                                </a:rPr>
                                <m:t>𝐘</m:t>
                              </m:r>
                              <m:r>
                                <a:rPr lang="en-US" b="0" i="0">
                                  <a:latin typeface="Cambria Math" panose="02040503050406030204" pitchFamily="18" charset="0"/>
                                </a:rPr>
                                <m:t>=∅</m:t>
                              </m:r>
                            </m:sub>
                            <m:sup/>
                            <m:e>
                              <m:sSub>
                                <m:sSubPr>
                                  <m:ctrlPr>
                                    <a:rPr lang="en-US" b="0" i="1">
                                      <a:latin typeface="Cambria Math" panose="02040503050406030204" pitchFamily="18" charset="0"/>
                                    </a:rPr>
                                  </m:ctrlPr>
                                </m:sSubPr>
                                <m:e>
                                  <m:r>
                                    <a:rPr lang="en-US" b="1" i="0">
                                      <a:latin typeface="Cambria Math" panose="02040503050406030204" pitchFamily="18" charset="0"/>
                                    </a:rPr>
                                    <m:t>𝐦</m:t>
                                  </m:r>
                                </m:e>
                                <m:sub>
                                  <m:r>
                                    <a:rPr lang="en-US" b="0" i="0">
                                      <a:latin typeface="Cambria Math" panose="02040503050406030204" pitchFamily="18" charset="0"/>
                                    </a:rPr>
                                    <m:t>1</m:t>
                                  </m:r>
                                </m:sub>
                              </m:sSub>
                              <m:d>
                                <m:dPr>
                                  <m:ctrlPr>
                                    <a:rPr lang="en-US" b="0" i="1">
                                      <a:latin typeface="Cambria Math" panose="02040503050406030204" pitchFamily="18" charset="0"/>
                                    </a:rPr>
                                  </m:ctrlPr>
                                </m:dPr>
                                <m:e>
                                  <m:r>
                                    <a:rPr lang="en-US" b="1" i="0">
                                      <a:latin typeface="Cambria Math" panose="02040503050406030204" pitchFamily="18" charset="0"/>
                                    </a:rPr>
                                    <m:t>𝐗</m:t>
                                  </m:r>
                                </m:e>
                              </m:d>
                            </m:e>
                          </m:nary>
                          <m:r>
                            <a:rPr lang="en-US" b="0" i="0">
                              <a:latin typeface="Cambria Math" panose="02040503050406030204" pitchFamily="18" charset="0"/>
                            </a:rPr>
                            <m:t>∙</m:t>
                          </m:r>
                          <m:sSub>
                            <m:sSubPr>
                              <m:ctrlPr>
                                <a:rPr lang="en-US" b="0" i="1">
                                  <a:latin typeface="Cambria Math" panose="02040503050406030204" pitchFamily="18" charset="0"/>
                                </a:rPr>
                              </m:ctrlPr>
                            </m:sSubPr>
                            <m:e>
                              <m:r>
                                <a:rPr lang="en-US" b="1" i="0">
                                  <a:latin typeface="Cambria Math" panose="02040503050406030204" pitchFamily="18" charset="0"/>
                                </a:rPr>
                                <m:t>𝐦</m:t>
                              </m:r>
                            </m:e>
                            <m:sub>
                              <m:r>
                                <a:rPr lang="en-US" b="0" i="0">
                                  <a:latin typeface="Cambria Math" panose="02040503050406030204" pitchFamily="18" charset="0"/>
                                </a:rPr>
                                <m:t>2</m:t>
                              </m:r>
                            </m:sub>
                          </m:sSub>
                          <m:d>
                            <m:dPr>
                              <m:ctrlPr>
                                <a:rPr lang="en-US" b="0" i="1">
                                  <a:latin typeface="Cambria Math" panose="02040503050406030204" pitchFamily="18" charset="0"/>
                                </a:rPr>
                              </m:ctrlPr>
                            </m:dPr>
                            <m:e>
                              <m:r>
                                <a:rPr lang="en-US" b="1" i="0">
                                  <a:latin typeface="Cambria Math" panose="02040503050406030204" pitchFamily="18" charset="0"/>
                                </a:rPr>
                                <m:t>𝐘</m:t>
                              </m:r>
                            </m:e>
                          </m:d>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761509" y="2784016"/>
                <a:ext cx="4235139" cy="70807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776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Dempster</a:t>
            </a:r>
            <a:r>
              <a:rPr lang="en-US" dirty="0"/>
              <a:t> – Shafer Theory</a:t>
            </a:r>
          </a:p>
        </p:txBody>
      </p:sp>
      <p:sp>
        <p:nvSpPr>
          <p:cNvPr id="3" name="Content Placeholder 2"/>
          <p:cNvSpPr>
            <a:spLocks noGrp="1"/>
          </p:cNvSpPr>
          <p:nvPr>
            <p:ph idx="1"/>
          </p:nvPr>
        </p:nvSpPr>
        <p:spPr/>
        <p:txBody>
          <a:bodyPr/>
          <a:lstStyle/>
          <a:p>
            <a:r>
              <a:rPr lang="en-US" dirty="0"/>
              <a:t>For example, suppose </a:t>
            </a:r>
            <a:r>
              <a:rPr lang="en-US" dirty="0">
                <a:solidFill>
                  <a:srgbClr val="CC3399"/>
                </a:solidFill>
              </a:rPr>
              <a:t>m1 </a:t>
            </a:r>
            <a:r>
              <a:rPr lang="en-US" dirty="0"/>
              <a:t>corresponds to our belief after observing fever:</a:t>
            </a:r>
          </a:p>
          <a:p>
            <a:pPr marL="0" indent="0" algn="ctr">
              <a:buNone/>
            </a:pPr>
            <a:r>
              <a:rPr lang="en-US" dirty="0">
                <a:solidFill>
                  <a:srgbClr val="CC3399"/>
                </a:solidFill>
              </a:rPr>
              <a:t>m1= { F, C, P} = 0.6 and θ = (0.4)</a:t>
            </a:r>
          </a:p>
          <a:p>
            <a:r>
              <a:rPr lang="en-US" dirty="0"/>
              <a:t>suppose </a:t>
            </a:r>
            <a:r>
              <a:rPr lang="en-US" dirty="0">
                <a:solidFill>
                  <a:srgbClr val="CC3399"/>
                </a:solidFill>
              </a:rPr>
              <a:t>m2</a:t>
            </a:r>
            <a:r>
              <a:rPr lang="en-US" dirty="0"/>
              <a:t> corresponds to our belief after observing runny nose:</a:t>
            </a:r>
          </a:p>
          <a:p>
            <a:pPr marL="0" indent="0" algn="ctr">
              <a:buNone/>
            </a:pPr>
            <a:r>
              <a:rPr lang="en-US" dirty="0">
                <a:solidFill>
                  <a:srgbClr val="CC3399"/>
                </a:solidFill>
              </a:rPr>
              <a:t>m2= { A, F, C} =0.8 and θ = (0.2)</a:t>
            </a:r>
          </a:p>
          <a:p>
            <a:r>
              <a:rPr lang="en-US" dirty="0"/>
              <a:t>Then we can compute their combination </a:t>
            </a:r>
            <a:r>
              <a:rPr lang="en-US" dirty="0">
                <a:solidFill>
                  <a:srgbClr val="CC3399"/>
                </a:solidFill>
              </a:rPr>
              <a:t>m3</a:t>
            </a:r>
            <a:r>
              <a:rPr lang="en-US" dirty="0"/>
              <a:t> using the following table.</a:t>
            </a:r>
          </a:p>
          <a:p>
            <a:endParaRPr lang="en-US" dirty="0"/>
          </a:p>
          <a:p>
            <a:endParaRPr lang="en-US" dirty="0"/>
          </a:p>
          <a:p>
            <a:endParaRPr lang="en-US" dirty="0"/>
          </a:p>
          <a:p>
            <a:endParaRPr lang="en-US" dirty="0"/>
          </a:p>
          <a:p>
            <a:r>
              <a:rPr lang="en-US" dirty="0"/>
              <a:t>So we produce a new, combined m3 as,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41331144"/>
              </p:ext>
            </p:extLst>
          </p:nvPr>
        </p:nvGraphicFramePr>
        <p:xfrm>
          <a:off x="2716646" y="3228497"/>
          <a:ext cx="6758709" cy="1385068"/>
        </p:xfrm>
        <a:graphic>
          <a:graphicData uri="http://schemas.openxmlformats.org/drawingml/2006/table">
            <a:tbl>
              <a:tblPr firstRow="1" bandRow="1">
                <a:tableStyleId>{21E4AEA4-8DFA-4A89-87EB-49C32662AFE0}</a:tableStyleId>
              </a:tblPr>
              <a:tblGrid>
                <a:gridCol w="2020454"/>
                <a:gridCol w="1309255"/>
                <a:gridCol w="1122218"/>
                <a:gridCol w="1039091"/>
                <a:gridCol w="1267691"/>
              </a:tblGrid>
              <a:tr h="487168">
                <a:tc>
                  <a:txBody>
                    <a:bodyPr/>
                    <a:lstStyle/>
                    <a:p>
                      <a:endParaRPr lang="en-US" sz="2000" dirty="0"/>
                    </a:p>
                  </a:txBody>
                  <a:tcPr/>
                </a:tc>
                <a:tc>
                  <a:txBody>
                    <a:bodyPr/>
                    <a:lstStyle/>
                    <a:p>
                      <a:pPr algn="ctr"/>
                      <a:r>
                        <a:rPr lang="en-US" sz="2000" dirty="0" smtClean="0"/>
                        <a:t>{A,F,C }</a:t>
                      </a:r>
                      <a:endParaRPr lang="en-US" sz="2000"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(0.8)  </a:t>
                      </a:r>
                      <a:endParaRPr lang="en-US" sz="2000" dirty="0">
                        <a:solidFill>
                          <a:schemeClr val="bg1"/>
                        </a:solidFill>
                      </a:endParaRPr>
                    </a:p>
                  </a:txBody>
                  <a:tcPr/>
                </a:tc>
                <a:tc>
                  <a:txBody>
                    <a:bodyPr/>
                    <a:lstStyle/>
                    <a:p>
                      <a:pPr algn="ctr"/>
                      <a:r>
                        <a:rPr lang="el-GR" sz="2000" dirty="0" smtClean="0"/>
                        <a:t>Θ</a:t>
                      </a:r>
                      <a:endParaRPr lang="en-US" sz="2000"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(0.2)</a:t>
                      </a:r>
                      <a:endParaRPr lang="en-US" sz="2000" dirty="0">
                        <a:solidFill>
                          <a:schemeClr val="bg1"/>
                        </a:solidFill>
                      </a:endParaRPr>
                    </a:p>
                  </a:txBody>
                  <a:tcPr/>
                </a:tc>
              </a:tr>
              <a:tr h="448950">
                <a:tc>
                  <a:txBody>
                    <a:bodyPr/>
                    <a:lstStyle/>
                    <a:p>
                      <a:r>
                        <a:rPr lang="en-US" sz="2000" dirty="0" smtClean="0"/>
                        <a:t>{F,C,P }         (0.6)</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{F,C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(0.48)</a:t>
                      </a:r>
                      <a:endParaRPr lang="en-US" sz="2000" dirty="0"/>
                    </a:p>
                  </a:txBody>
                  <a:tcPr/>
                </a:tc>
                <a:tc>
                  <a:txBody>
                    <a:bodyPr/>
                    <a:lstStyle/>
                    <a:p>
                      <a:r>
                        <a:rPr lang="en-US" sz="2000" dirty="0" smtClean="0"/>
                        <a:t>{F,C,P}</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(0.12)</a:t>
                      </a:r>
                      <a:endParaRPr lang="en-US" sz="2000" dirty="0"/>
                    </a:p>
                  </a:txBody>
                  <a:tcPr/>
                </a:tc>
              </a:tr>
              <a:tr h="448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 </a:t>
                      </a:r>
                      <a:r>
                        <a:rPr lang="el-GR" sz="2000" dirty="0" smtClean="0"/>
                        <a:t>Θ</a:t>
                      </a:r>
                      <a:r>
                        <a:rPr lang="en-US" sz="2000" dirty="0" smtClean="0"/>
                        <a:t>                 (0.4)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{A,F,C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(0.32)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000" dirty="0" smtClean="0"/>
                        <a:t>Θ</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(0.08)</a:t>
                      </a:r>
                      <a:endParaRPr lang="en-US" sz="20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76985249"/>
              </p:ext>
            </p:extLst>
          </p:nvPr>
        </p:nvGraphicFramePr>
        <p:xfrm>
          <a:off x="2235777" y="5542206"/>
          <a:ext cx="7720446" cy="701040"/>
        </p:xfrm>
        <a:graphic>
          <a:graphicData uri="http://schemas.openxmlformats.org/drawingml/2006/table">
            <a:tbl>
              <a:tblPr firstRow="1" bandRow="1">
                <a:tableStyleId>{21E4AEA4-8DFA-4A89-87EB-49C32662AFE0}</a:tableStyleId>
              </a:tblPr>
              <a:tblGrid>
                <a:gridCol w="2573482"/>
                <a:gridCol w="2573482"/>
                <a:gridCol w="2573482"/>
              </a:tblGrid>
              <a:tr h="448950">
                <a:tc>
                  <a:txBody>
                    <a:bodyPr/>
                    <a:lstStyle/>
                    <a:p>
                      <a:r>
                        <a:rPr lang="en-US" sz="2000" b="0" dirty="0" smtClean="0"/>
                        <a:t>{Flu, Cold}             </a:t>
                      </a:r>
                      <a:r>
                        <a:rPr lang="en-US" sz="2000" b="0" dirty="0" smtClean="0">
                          <a:solidFill>
                            <a:schemeClr val="tx1"/>
                          </a:solidFill>
                        </a:rPr>
                        <a:t>(0.48)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{All, Flu, Cold}      </a:t>
                      </a:r>
                      <a:r>
                        <a:rPr lang="en-US" sz="2000" b="0" dirty="0" smtClean="0">
                          <a:solidFill>
                            <a:schemeClr val="tx1"/>
                          </a:solidFill>
                        </a:rPr>
                        <a:t>(0.32) </a:t>
                      </a:r>
                      <a:endParaRPr lang="en-US" sz="2000" b="0" dirty="0">
                        <a:solidFill>
                          <a:schemeClr val="tx1"/>
                        </a:solidFill>
                      </a:endParaRPr>
                    </a:p>
                  </a:txBody>
                  <a:tcPr/>
                </a:tc>
                <a:tc>
                  <a:txBody>
                    <a:bodyPr/>
                    <a:lstStyle/>
                    <a:p>
                      <a:r>
                        <a:rPr lang="en-US" sz="2000" b="0" dirty="0" smtClean="0"/>
                        <a:t>{Flu, Cold, </a:t>
                      </a:r>
                      <a:r>
                        <a:rPr lang="en-US" sz="2000" b="0" dirty="0" err="1" smtClean="0"/>
                        <a:t>Pneu</a:t>
                      </a:r>
                      <a:r>
                        <a:rPr lang="en-US" sz="2000" b="0" dirty="0" smtClean="0"/>
                        <a:t>}  </a:t>
                      </a:r>
                      <a:r>
                        <a:rPr lang="en-US" sz="2000" b="0" dirty="0" smtClean="0">
                          <a:solidFill>
                            <a:schemeClr val="tx1"/>
                          </a:solidFill>
                        </a:rPr>
                        <a:t>(0.12) </a:t>
                      </a:r>
                    </a:p>
                    <a:p>
                      <a:r>
                        <a:rPr lang="el-GR" sz="2000" b="0" dirty="0" smtClean="0"/>
                        <a:t>Θ</a:t>
                      </a:r>
                      <a:r>
                        <a:rPr lang="en-US" sz="2000" b="0" dirty="0" smtClean="0"/>
                        <a:t>                           </a:t>
                      </a:r>
                      <a:r>
                        <a:rPr lang="en-US" sz="2000" b="0" dirty="0" smtClean="0">
                          <a:solidFill>
                            <a:schemeClr val="tx1"/>
                          </a:solidFill>
                        </a:rPr>
                        <a:t>(0.08)</a:t>
                      </a:r>
                      <a:endParaRPr lang="en-US" sz="2000" b="0" dirty="0">
                        <a:solidFill>
                          <a:schemeClr val="tx1"/>
                        </a:solidFill>
                      </a:endParaRPr>
                    </a:p>
                  </a:txBody>
                  <a:tcPr/>
                </a:tc>
              </a:tr>
            </a:tbl>
          </a:graphicData>
        </a:graphic>
      </p:graphicFrame>
    </p:spTree>
    <p:extLst>
      <p:ext uri="{BB962C8B-B14F-4D97-AF65-F5344CB8AC3E}">
        <p14:creationId xmlns:p14="http://schemas.microsoft.com/office/powerpoint/2010/main" val="10911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p:cNvCxnSpPr>
          <p:nvPr/>
        </p:nvCxnSpPr>
        <p:spPr>
          <a:xfrm>
            <a:off x="1191446" y="-17287"/>
            <a:ext cx="0" cy="548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534989"/>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a:stCxn id="6" idx="4"/>
          </p:cNvCxnSpPr>
          <p:nvPr/>
        </p:nvCxnSpPr>
        <p:spPr>
          <a:xfrm>
            <a:off x="1191446" y="1009551"/>
            <a:ext cx="0" cy="5029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512750" y="530001"/>
            <a:ext cx="8689341" cy="3600986"/>
          </a:xfrm>
          <a:prstGeom prst="rect">
            <a:avLst/>
          </a:prstGeom>
          <a:noFill/>
        </p:spPr>
        <p:txBody>
          <a:bodyPr wrap="square" rtlCol="0">
            <a:spAutoFit/>
          </a:bodyPr>
          <a:lstStyle/>
          <a:p>
            <a:r>
              <a:rPr lang="en-US" sz="2400" b="1" dirty="0">
                <a:solidFill>
                  <a:srgbClr val="AD1457"/>
                </a:solidFill>
              </a:rPr>
              <a:t>Outline</a:t>
            </a:r>
          </a:p>
          <a:p>
            <a:pPr marL="800100" lvl="1" indent="-342900">
              <a:spcBef>
                <a:spcPts val="1200"/>
              </a:spcBef>
              <a:buClr>
                <a:srgbClr val="424242"/>
              </a:buClr>
              <a:buFont typeface="Wingdings" panose="05000000000000000000" pitchFamily="2" charset="2"/>
              <a:buChar char="§"/>
            </a:pPr>
            <a:r>
              <a:rPr lang="en-US" sz="2400" dirty="0"/>
              <a:t>Approaches to Reasoning</a:t>
            </a:r>
            <a:endParaRPr lang="en-US" sz="2400" dirty="0" smtClean="0">
              <a:solidFill>
                <a:srgbClr val="424242"/>
              </a:solidFill>
            </a:endParaRP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Probability </a:t>
            </a:r>
            <a:r>
              <a:rPr lang="en-US" sz="2400" dirty="0">
                <a:solidFill>
                  <a:srgbClr val="424242"/>
                </a:solidFill>
              </a:rPr>
              <a:t>And Bays’ </a:t>
            </a:r>
            <a:r>
              <a:rPr lang="en-US" sz="2400" dirty="0" smtClean="0">
                <a:solidFill>
                  <a:srgbClr val="424242"/>
                </a:solidFill>
              </a:rPr>
              <a:t>Theorem</a:t>
            </a: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Bayesian Networks</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Certainty Factors And Rule-Base Systems</a:t>
            </a:r>
          </a:p>
          <a:p>
            <a:pPr marL="800100" lvl="1" indent="-342900">
              <a:spcBef>
                <a:spcPts val="1200"/>
              </a:spcBef>
              <a:buClr>
                <a:srgbClr val="424242"/>
              </a:buClr>
              <a:buFont typeface="Wingdings" panose="05000000000000000000" pitchFamily="2" charset="2"/>
              <a:buChar char="§"/>
            </a:pPr>
            <a:r>
              <a:rPr lang="en-US" sz="2400" dirty="0" err="1" smtClean="0">
                <a:solidFill>
                  <a:srgbClr val="424242"/>
                </a:solidFill>
              </a:rPr>
              <a:t>Dempster</a:t>
            </a:r>
            <a:r>
              <a:rPr lang="en-US" sz="2400" dirty="0" smtClean="0">
                <a:solidFill>
                  <a:srgbClr val="424242"/>
                </a:solidFill>
              </a:rPr>
              <a:t>-Shafer Theory</a:t>
            </a: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Fuzzy </a:t>
            </a:r>
            <a:r>
              <a:rPr lang="en-US" sz="2400" dirty="0">
                <a:solidFill>
                  <a:srgbClr val="424242"/>
                </a:solidFill>
              </a:rPr>
              <a:t>Logic</a:t>
            </a:r>
            <a:endParaRPr lang="en-US" sz="2400" dirty="0" smtClean="0">
              <a:solidFill>
                <a:srgbClr val="424242"/>
              </a:solidFill>
            </a:endParaRPr>
          </a:p>
        </p:txBody>
      </p:sp>
    </p:spTree>
    <p:extLst>
      <p:ext uri="{BB962C8B-B14F-4D97-AF65-F5344CB8AC3E}">
        <p14:creationId xmlns:p14="http://schemas.microsoft.com/office/powerpoint/2010/main" val="27245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a:t>
            </a:r>
          </a:p>
        </p:txBody>
      </p:sp>
      <p:sp>
        <p:nvSpPr>
          <p:cNvPr id="3" name="Content Placeholder 2"/>
          <p:cNvSpPr>
            <a:spLocks noGrp="1"/>
          </p:cNvSpPr>
          <p:nvPr>
            <p:ph idx="1"/>
          </p:nvPr>
        </p:nvSpPr>
        <p:spPr/>
        <p:txBody>
          <a:bodyPr/>
          <a:lstStyle/>
          <a:p>
            <a:r>
              <a:rPr lang="en-US" dirty="0"/>
              <a:t>Fuzzy logic is a set of mathematical principles for knowledge representation based on </a:t>
            </a:r>
            <a:r>
              <a:rPr lang="en-US" dirty="0">
                <a:solidFill>
                  <a:srgbClr val="CC3399"/>
                </a:solidFill>
              </a:rPr>
              <a:t>degrees of membership</a:t>
            </a:r>
            <a:r>
              <a:rPr lang="en-US" dirty="0"/>
              <a:t> rather than on crisp membership of classical binary logic. </a:t>
            </a:r>
          </a:p>
          <a:p>
            <a:r>
              <a:rPr lang="en-US" dirty="0" smtClean="0"/>
              <a:t>Fuzzy </a:t>
            </a:r>
            <a:r>
              <a:rPr lang="en-US" dirty="0"/>
              <a:t>logic is a form of </a:t>
            </a:r>
            <a:r>
              <a:rPr lang="en-US" dirty="0">
                <a:solidFill>
                  <a:srgbClr val="CC3399"/>
                </a:solidFill>
              </a:rPr>
              <a:t>many-valued logic </a:t>
            </a:r>
            <a:r>
              <a:rPr lang="en-US" dirty="0"/>
              <a:t>in which the truth values of variables may be any real number between 0 and 1. </a:t>
            </a:r>
          </a:p>
          <a:p>
            <a:r>
              <a:rPr lang="en-US" dirty="0" smtClean="0"/>
              <a:t>By </a:t>
            </a:r>
            <a:r>
              <a:rPr lang="en-US" dirty="0"/>
              <a:t>contrast, in Boolean logic, the truth values of variables may only be the </a:t>
            </a:r>
            <a:r>
              <a:rPr lang="en-US" dirty="0">
                <a:solidFill>
                  <a:srgbClr val="CC3399"/>
                </a:solidFill>
              </a:rPr>
              <a:t>integer values 0 or 1</a:t>
            </a:r>
            <a:r>
              <a:rPr lang="en-US" dirty="0"/>
              <a:t>. </a:t>
            </a:r>
          </a:p>
          <a:p>
            <a:r>
              <a:rPr lang="en-US" dirty="0"/>
              <a:t>Fuzzy logic has been employed to handle </a:t>
            </a:r>
            <a:r>
              <a:rPr lang="en-US" dirty="0">
                <a:solidFill>
                  <a:srgbClr val="CC3399"/>
                </a:solidFill>
              </a:rPr>
              <a:t>the concept of partial truth</a:t>
            </a:r>
            <a:r>
              <a:rPr lang="en-US" dirty="0"/>
              <a:t>, where the truth value may range between completely true and completely false.</a:t>
            </a:r>
          </a:p>
          <a:p>
            <a:r>
              <a:rPr lang="en-US" dirty="0"/>
              <a:t>Furthermore, when linguistic variables are used, these degrees may be managed by specific </a:t>
            </a:r>
            <a:r>
              <a:rPr lang="en-US" dirty="0" smtClean="0">
                <a:solidFill>
                  <a:srgbClr val="CC3399"/>
                </a:solidFill>
              </a:rPr>
              <a:t>membership </a:t>
            </a:r>
            <a:r>
              <a:rPr lang="en-US" dirty="0">
                <a:solidFill>
                  <a:srgbClr val="CC3399"/>
                </a:solidFill>
              </a:rPr>
              <a:t>functions</a:t>
            </a:r>
            <a:r>
              <a:rPr lang="en-US" dirty="0"/>
              <a:t>.</a:t>
            </a:r>
          </a:p>
          <a:p>
            <a:r>
              <a:rPr lang="en-US" dirty="0"/>
              <a:t>Such methods have been used in control systems for devices like trains, AC, and washing machines.</a:t>
            </a:r>
          </a:p>
          <a:p>
            <a:r>
              <a:rPr lang="en-US" dirty="0"/>
              <a:t>The concepts of Fuzzy Logic are extensively applied in business, finance, aerospace, defense, etc.</a:t>
            </a:r>
          </a:p>
          <a:p>
            <a:endParaRPr lang="en-US" dirty="0"/>
          </a:p>
        </p:txBody>
      </p:sp>
    </p:spTree>
    <p:extLst>
      <p:ext uri="{BB962C8B-B14F-4D97-AF65-F5344CB8AC3E}">
        <p14:creationId xmlns:p14="http://schemas.microsoft.com/office/powerpoint/2010/main" val="331232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Sets and Membership function</a:t>
            </a:r>
          </a:p>
        </p:txBody>
      </p:sp>
      <p:sp>
        <p:nvSpPr>
          <p:cNvPr id="3" name="Content Placeholder 2"/>
          <p:cNvSpPr>
            <a:spLocks noGrp="1"/>
          </p:cNvSpPr>
          <p:nvPr>
            <p:ph idx="1"/>
          </p:nvPr>
        </p:nvSpPr>
        <p:spPr/>
        <p:txBody>
          <a:bodyPr/>
          <a:lstStyle/>
          <a:p>
            <a:r>
              <a:rPr lang="en-US" dirty="0" smtClean="0"/>
              <a:t>The </a:t>
            </a:r>
            <a:r>
              <a:rPr lang="en-US" dirty="0"/>
              <a:t>concept of a set is fundamental to mathematics. Crisp set theory is governed by a logic that uses one of only two values</a:t>
            </a:r>
            <a:r>
              <a:rPr lang="en-US" dirty="0">
                <a:solidFill>
                  <a:srgbClr val="CC3399"/>
                </a:solidFill>
              </a:rPr>
              <a:t>: true or false.</a:t>
            </a:r>
          </a:p>
          <a:p>
            <a:r>
              <a:rPr lang="en-US" dirty="0"/>
              <a:t>This logic cannot represent vague concepts, and therefore fails to give the answers on the inconsistencies. </a:t>
            </a:r>
          </a:p>
          <a:p>
            <a:r>
              <a:rPr lang="en-US" dirty="0"/>
              <a:t>In fuzzy set theory, an element is with a certain </a:t>
            </a:r>
            <a:r>
              <a:rPr lang="en-US" dirty="0">
                <a:solidFill>
                  <a:srgbClr val="CC3399"/>
                </a:solidFill>
              </a:rPr>
              <a:t>degree of membership</a:t>
            </a:r>
            <a:r>
              <a:rPr lang="en-US" dirty="0"/>
              <a:t>. Thus, a proposition is not either true or false, but may be partly true (or partly false) to any degree.</a:t>
            </a:r>
          </a:p>
          <a:p>
            <a:r>
              <a:rPr lang="en-US" dirty="0"/>
              <a:t>This degree is usually taken as a </a:t>
            </a:r>
            <a:r>
              <a:rPr lang="en-US" dirty="0">
                <a:solidFill>
                  <a:srgbClr val="CC3399"/>
                </a:solidFill>
              </a:rPr>
              <a:t>real number in the interval [0,1].</a:t>
            </a:r>
          </a:p>
          <a:p>
            <a:endParaRPr lang="en-US" dirty="0"/>
          </a:p>
          <a:p>
            <a:endParaRPr lang="en-US" dirty="0"/>
          </a:p>
        </p:txBody>
      </p:sp>
    </p:spTree>
    <p:extLst>
      <p:ext uri="{BB962C8B-B14F-4D97-AF65-F5344CB8AC3E}">
        <p14:creationId xmlns:p14="http://schemas.microsoft.com/office/powerpoint/2010/main" val="88601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Sets and Membership function</a:t>
            </a:r>
          </a:p>
        </p:txBody>
      </p:sp>
      <p:sp>
        <p:nvSpPr>
          <p:cNvPr id="3" name="Content Placeholder 2"/>
          <p:cNvSpPr>
            <a:spLocks noGrp="1"/>
          </p:cNvSpPr>
          <p:nvPr>
            <p:ph idx="1"/>
          </p:nvPr>
        </p:nvSpPr>
        <p:spPr/>
        <p:txBody>
          <a:bodyPr/>
          <a:lstStyle/>
          <a:p>
            <a:r>
              <a:rPr lang="en-US" dirty="0"/>
              <a:t>The classical example in fuzzy sets is tall men. The elements of the fuzzy set “tall men” are all men, but their degrees of membership depend on their height.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62028018"/>
              </p:ext>
            </p:extLst>
          </p:nvPr>
        </p:nvGraphicFramePr>
        <p:xfrm>
          <a:off x="2343956" y="2382594"/>
          <a:ext cx="7109136" cy="2730318"/>
        </p:xfrm>
        <a:graphic>
          <a:graphicData uri="http://schemas.openxmlformats.org/drawingml/2006/table">
            <a:tbl>
              <a:tblPr firstRow="1" firstCol="1" bandRow="1">
                <a:tableStyleId>{5DA37D80-6434-44D0-A028-1B22A696006F}</a:tableStyleId>
              </a:tblPr>
              <a:tblGrid>
                <a:gridCol w="1414383"/>
                <a:gridCol w="1898251"/>
                <a:gridCol w="1898251"/>
                <a:gridCol w="1898251"/>
              </a:tblGrid>
              <a:tr h="386253">
                <a:tc rowSpan="2">
                  <a:txBody>
                    <a:bodyPr/>
                    <a:lstStyle/>
                    <a:p>
                      <a:pPr algn="ctr">
                        <a:lnSpc>
                          <a:spcPct val="115000"/>
                        </a:lnSpc>
                        <a:spcAft>
                          <a:spcPts val="0"/>
                        </a:spcAft>
                      </a:pPr>
                      <a:r>
                        <a:rPr lang="en-US" sz="2000" dirty="0">
                          <a:solidFill>
                            <a:srgbClr val="CC3399"/>
                          </a:solidFill>
                          <a:effectLst/>
                        </a:rPr>
                        <a:t>Name</a:t>
                      </a:r>
                      <a:endParaRPr lang="en-IN" sz="2000" dirty="0">
                        <a:solidFill>
                          <a:srgbClr val="CC33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15000"/>
                        </a:lnSpc>
                        <a:spcAft>
                          <a:spcPts val="0"/>
                        </a:spcAft>
                      </a:pPr>
                      <a:r>
                        <a:rPr lang="en-US" sz="2000" dirty="0">
                          <a:solidFill>
                            <a:srgbClr val="CC3399"/>
                          </a:solidFill>
                          <a:effectLst/>
                        </a:rPr>
                        <a:t>Height in cm</a:t>
                      </a:r>
                      <a:endParaRPr lang="en-IN" sz="2000" dirty="0">
                        <a:solidFill>
                          <a:srgbClr val="CC33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15000"/>
                        </a:lnSpc>
                        <a:spcAft>
                          <a:spcPts val="0"/>
                        </a:spcAft>
                      </a:pPr>
                      <a:r>
                        <a:rPr lang="en-US" sz="2000" dirty="0">
                          <a:solidFill>
                            <a:srgbClr val="CC3399"/>
                          </a:solidFill>
                          <a:effectLst/>
                        </a:rPr>
                        <a:t>Degree of Membership</a:t>
                      </a:r>
                      <a:endParaRPr lang="en-IN" sz="2000" dirty="0">
                        <a:solidFill>
                          <a:srgbClr val="CC33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r>
              <a:tr h="412800">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2000" dirty="0">
                          <a:solidFill>
                            <a:srgbClr val="CC3399"/>
                          </a:solidFill>
                          <a:effectLst/>
                        </a:rPr>
                        <a:t>Crisp</a:t>
                      </a:r>
                      <a:endParaRPr lang="en-IN" sz="2000" dirty="0">
                        <a:solidFill>
                          <a:srgbClr val="CC33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2000" dirty="0">
                          <a:solidFill>
                            <a:srgbClr val="CC3399"/>
                          </a:solidFill>
                          <a:effectLst/>
                        </a:rPr>
                        <a:t>Fuzzy</a:t>
                      </a:r>
                      <a:endParaRPr lang="en-IN" sz="2000" dirty="0">
                        <a:solidFill>
                          <a:srgbClr val="CC33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noFill/>
                  </a:tcPr>
                </a:tc>
              </a:tr>
              <a:tr h="386253">
                <a:tc>
                  <a:txBody>
                    <a:bodyPr/>
                    <a:lstStyle/>
                    <a:p>
                      <a:pPr algn="ctr">
                        <a:lnSpc>
                          <a:spcPct val="115000"/>
                        </a:lnSpc>
                        <a:spcAft>
                          <a:spcPts val="0"/>
                        </a:spcAft>
                      </a:pPr>
                      <a:r>
                        <a:rPr lang="en-US" sz="2000" dirty="0">
                          <a:effectLst/>
                        </a:rPr>
                        <a:t>John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2000" dirty="0">
                          <a:effectLst/>
                        </a:rPr>
                        <a:t>208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r>
              <a:tr h="386253">
                <a:tc>
                  <a:txBody>
                    <a:bodyPr/>
                    <a:lstStyle/>
                    <a:p>
                      <a:pPr algn="ctr">
                        <a:lnSpc>
                          <a:spcPct val="115000"/>
                        </a:lnSpc>
                        <a:spcAft>
                          <a:spcPts val="0"/>
                        </a:spcAft>
                      </a:pPr>
                      <a:r>
                        <a:rPr lang="en-US" sz="2000" dirty="0">
                          <a:effectLst/>
                        </a:rPr>
                        <a:t>Tom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2000" dirty="0">
                          <a:effectLst/>
                        </a:rPr>
                        <a:t>181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2000">
                          <a:effectLst/>
                        </a:rPr>
                        <a:t>0.8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noFill/>
                  </a:tcPr>
                </a:tc>
              </a:tr>
              <a:tr h="386253">
                <a:tc>
                  <a:txBody>
                    <a:bodyPr/>
                    <a:lstStyle/>
                    <a:p>
                      <a:pPr algn="ctr">
                        <a:lnSpc>
                          <a:spcPct val="115000"/>
                        </a:lnSpc>
                        <a:spcAft>
                          <a:spcPts val="0"/>
                        </a:spcAft>
                      </a:pPr>
                      <a:r>
                        <a:rPr lang="en-US" sz="2000">
                          <a:effectLst/>
                        </a:rPr>
                        <a:t>Bob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2000" dirty="0">
                          <a:effectLst/>
                        </a:rPr>
                        <a:t>152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2000" dirty="0">
                          <a:effectLst/>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2000" dirty="0">
                          <a:effectLst/>
                        </a:rPr>
                        <a:t>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r>
              <a:tr h="386253">
                <a:tc>
                  <a:txBody>
                    <a:bodyPr/>
                    <a:lstStyle/>
                    <a:p>
                      <a:pPr algn="ctr">
                        <a:lnSpc>
                          <a:spcPct val="115000"/>
                        </a:lnSpc>
                        <a:spcAft>
                          <a:spcPts val="0"/>
                        </a:spcAft>
                      </a:pPr>
                      <a:r>
                        <a:rPr lang="en-US" sz="2000">
                          <a:effectLst/>
                        </a:rPr>
                        <a:t>Mike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2000">
                          <a:effectLst/>
                        </a:rPr>
                        <a:t>198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2000" dirty="0">
                          <a:effectLst/>
                        </a:rPr>
                        <a:t>0.9</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noFill/>
                  </a:tcPr>
                </a:tc>
              </a:tr>
              <a:tr h="386253">
                <a:tc>
                  <a:txBody>
                    <a:bodyPr/>
                    <a:lstStyle/>
                    <a:p>
                      <a:pPr algn="ctr">
                        <a:lnSpc>
                          <a:spcPct val="115000"/>
                        </a:lnSpc>
                        <a:spcAft>
                          <a:spcPts val="0"/>
                        </a:spcAft>
                      </a:pPr>
                      <a:r>
                        <a:rPr lang="en-US" sz="2000" dirty="0">
                          <a:effectLst/>
                        </a:rPr>
                        <a:t>Billy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2000" dirty="0">
                          <a:effectLst/>
                        </a:rPr>
                        <a:t>158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2000">
                          <a:effectLst/>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2000" dirty="0">
                          <a:effectLst/>
                        </a:rPr>
                        <a:t>0.4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1763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a:gsLst>
              <a:gs pos="10000">
                <a:srgbClr val="B21266"/>
              </a:gs>
              <a:gs pos="100000">
                <a:srgbClr val="ED6D9B"/>
              </a:gs>
            </a:gsLst>
            <a:lin ang="10800000" scaled="1"/>
          </a:gradFill>
          <a:ln>
            <a:noFill/>
          </a:ln>
        </p:spPr>
        <p:txBody>
          <a:bodyPr vert="horz" wrap="square" lIns="91440" tIns="45720" rIns="91440" bIns="45720" numCol="1" anchor="t" anchorCtr="0" compatLnSpc="1">
            <a:prstTxWarp prst="textNoShape">
              <a:avLst/>
            </a:prstTxWarp>
          </a:bodyPr>
          <a:lstStyle/>
          <a:p>
            <a:pPr marL="342900" indent="-342900" algn="just">
              <a:buFont typeface="Wingdings" panose="05000000000000000000" pitchFamily="2" charset="2"/>
              <a:buChar char="§"/>
            </a:pPr>
            <a:r>
              <a:rPr lang="en-US" sz="2200" dirty="0">
                <a:solidFill>
                  <a:schemeClr val="bg1"/>
                </a:solidFill>
              </a:rPr>
              <a:t>In the architecture of the Fuzzy Logic system, each component plays an important role. The architecture consists of four different components.</a:t>
            </a:r>
          </a:p>
          <a:p>
            <a:pPr marL="914400" lvl="1" indent="-457200" algn="just">
              <a:buFont typeface="+mj-lt"/>
              <a:buAutoNum type="arabicPeriod"/>
            </a:pPr>
            <a:r>
              <a:rPr lang="en-US" sz="2200" dirty="0">
                <a:solidFill>
                  <a:schemeClr val="bg1"/>
                </a:solidFill>
              </a:rPr>
              <a:t>Rule Base</a:t>
            </a:r>
          </a:p>
          <a:p>
            <a:pPr marL="914400" lvl="1" indent="-457200" algn="just">
              <a:buFont typeface="+mj-lt"/>
              <a:buAutoNum type="arabicPeriod"/>
            </a:pPr>
            <a:r>
              <a:rPr lang="en-US" sz="2200" dirty="0">
                <a:solidFill>
                  <a:schemeClr val="bg1"/>
                </a:solidFill>
              </a:rPr>
              <a:t>Fuzzification</a:t>
            </a:r>
          </a:p>
          <a:p>
            <a:pPr marL="914400" lvl="1" indent="-457200" algn="just">
              <a:buFont typeface="+mj-lt"/>
              <a:buAutoNum type="arabicPeriod"/>
            </a:pPr>
            <a:r>
              <a:rPr lang="en-US" sz="2200" dirty="0">
                <a:solidFill>
                  <a:schemeClr val="bg1"/>
                </a:solidFill>
              </a:rPr>
              <a:t>Inference Engine</a:t>
            </a:r>
          </a:p>
          <a:p>
            <a:pPr marL="914400" lvl="1" indent="-457200" algn="just">
              <a:buFont typeface="+mj-lt"/>
              <a:buAutoNum type="arabicPeriod"/>
            </a:pPr>
            <a:r>
              <a:rPr lang="en-US" sz="2200" dirty="0">
                <a:solidFill>
                  <a:schemeClr val="bg1"/>
                </a:solidFill>
              </a:rPr>
              <a:t>Defuzzification</a:t>
            </a:r>
          </a:p>
        </p:txBody>
      </p:sp>
      <p:sp>
        <p:nvSpPr>
          <p:cNvPr id="6" name="Title 1"/>
          <p:cNvSpPr txBox="1">
            <a:spLocks/>
          </p:cNvSpPr>
          <p:nvPr/>
        </p:nvSpPr>
        <p:spPr>
          <a:xfrm>
            <a:off x="270166" y="1"/>
            <a:ext cx="5517574" cy="1080654"/>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33"/>
                </a:solidFill>
              </a:rPr>
              <a:t>Architecture of a Fuzzy Logic System</a:t>
            </a:r>
          </a:p>
        </p:txBody>
      </p:sp>
      <p:sp>
        <p:nvSpPr>
          <p:cNvPr id="4" name="Rectangle 3"/>
          <p:cNvSpPr/>
          <p:nvPr/>
        </p:nvSpPr>
        <p:spPr>
          <a:xfrm>
            <a:off x="798367" y="2857499"/>
            <a:ext cx="1554480" cy="640080"/>
          </a:xfrm>
          <a:prstGeom prst="rect">
            <a:avLst/>
          </a:prstGeom>
          <a:solidFill>
            <a:schemeClr val="accent3">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solidFill>
              </a:rPr>
              <a:t>Fuzzification</a:t>
            </a:r>
            <a:endParaRPr lang="en-US" dirty="0">
              <a:solidFill>
                <a:schemeClr val="accent4"/>
              </a:solidFill>
            </a:endParaRPr>
          </a:p>
        </p:txBody>
      </p:sp>
      <p:sp>
        <p:nvSpPr>
          <p:cNvPr id="7" name="Rectangle 6"/>
          <p:cNvSpPr/>
          <p:nvPr/>
        </p:nvSpPr>
        <p:spPr>
          <a:xfrm>
            <a:off x="2273881" y="2019580"/>
            <a:ext cx="1554480" cy="640080"/>
          </a:xfrm>
          <a:prstGeom prst="rect">
            <a:avLst/>
          </a:prstGeom>
          <a:solidFill>
            <a:schemeClr val="accent2">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Rule base</a:t>
            </a:r>
            <a:endParaRPr lang="en-US" dirty="0">
              <a:solidFill>
                <a:srgbClr val="0070C0"/>
              </a:solidFill>
            </a:endParaRPr>
          </a:p>
        </p:txBody>
      </p:sp>
      <p:sp>
        <p:nvSpPr>
          <p:cNvPr id="8" name="Rectangle 7"/>
          <p:cNvSpPr/>
          <p:nvPr/>
        </p:nvSpPr>
        <p:spPr>
          <a:xfrm>
            <a:off x="2273881" y="3715377"/>
            <a:ext cx="1554480" cy="640080"/>
          </a:xfrm>
          <a:prstGeom prst="rect">
            <a:avLst/>
          </a:prstGeom>
          <a:solidFill>
            <a:schemeClr val="accent6">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Inference Engine</a:t>
            </a:r>
            <a:endParaRPr lang="en-US" dirty="0">
              <a:solidFill>
                <a:schemeClr val="accent6">
                  <a:lumMod val="75000"/>
                </a:schemeClr>
              </a:solidFill>
            </a:endParaRPr>
          </a:p>
        </p:txBody>
      </p:sp>
      <p:sp>
        <p:nvSpPr>
          <p:cNvPr id="9" name="Rectangle 8"/>
          <p:cNvSpPr/>
          <p:nvPr/>
        </p:nvSpPr>
        <p:spPr>
          <a:xfrm>
            <a:off x="3746101" y="2857499"/>
            <a:ext cx="1554480" cy="640080"/>
          </a:xfrm>
          <a:prstGeom prst="rect">
            <a:avLst/>
          </a:prstGeom>
          <a:solidFill>
            <a:schemeClr val="accent5">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75000"/>
                  </a:schemeClr>
                </a:solidFill>
              </a:rPr>
              <a:t>Defuzzification </a:t>
            </a:r>
            <a:endParaRPr lang="en-US" dirty="0">
              <a:solidFill>
                <a:schemeClr val="accent5">
                  <a:lumMod val="75000"/>
                </a:schemeClr>
              </a:solidFill>
            </a:endParaRPr>
          </a:p>
        </p:txBody>
      </p:sp>
      <p:sp>
        <p:nvSpPr>
          <p:cNvPr id="10" name="Right Arrow 9"/>
          <p:cNvSpPr/>
          <p:nvPr/>
        </p:nvSpPr>
        <p:spPr>
          <a:xfrm>
            <a:off x="72737" y="3034146"/>
            <a:ext cx="548640" cy="228600"/>
          </a:xfrm>
          <a:prstGeom prst="rightArrow">
            <a:avLst/>
          </a:prstGeom>
          <a:solidFill>
            <a:schemeClr val="accent1">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68047" y="3096492"/>
            <a:ext cx="548640" cy="224439"/>
          </a:xfrm>
          <a:prstGeom prst="rightArrow">
            <a:avLst/>
          </a:prstGeom>
          <a:solidFill>
            <a:schemeClr val="accent1">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728" y="1766473"/>
            <a:ext cx="4846320" cy="2834640"/>
          </a:xfrm>
          <a:prstGeom prst="rect">
            <a:avLst/>
          </a:prstGeom>
          <a:no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366" y="2510421"/>
            <a:ext cx="640080" cy="548640"/>
          </a:xfrm>
          <a:prstGeom prst="rect">
            <a:avLst/>
          </a:prstGeom>
          <a:noFill/>
        </p:spPr>
        <p:txBody>
          <a:bodyPr wrap="square" rtlCol="0">
            <a:spAutoFit/>
          </a:bodyPr>
          <a:lstStyle/>
          <a:p>
            <a:r>
              <a:rPr lang="en-US" sz="1600" dirty="0" smtClean="0"/>
              <a:t>Crisp Input </a:t>
            </a:r>
            <a:endParaRPr lang="en-US" sz="1600" dirty="0"/>
          </a:p>
        </p:txBody>
      </p:sp>
      <p:sp>
        <p:nvSpPr>
          <p:cNvPr id="14" name="TextBox 13"/>
          <p:cNvSpPr txBox="1"/>
          <p:nvPr/>
        </p:nvSpPr>
        <p:spPr>
          <a:xfrm>
            <a:off x="5442414" y="3267537"/>
            <a:ext cx="752997" cy="584775"/>
          </a:xfrm>
          <a:prstGeom prst="rect">
            <a:avLst/>
          </a:prstGeom>
          <a:noFill/>
        </p:spPr>
        <p:txBody>
          <a:bodyPr wrap="square" rtlCol="0">
            <a:spAutoFit/>
          </a:bodyPr>
          <a:lstStyle/>
          <a:p>
            <a:r>
              <a:rPr lang="en-US" sz="1600" dirty="0" smtClean="0"/>
              <a:t>Crisp Output </a:t>
            </a:r>
            <a:endParaRPr lang="en-US" sz="1600" dirty="0"/>
          </a:p>
        </p:txBody>
      </p:sp>
      <p:cxnSp>
        <p:nvCxnSpPr>
          <p:cNvPr id="16" name="Elbow Connector 15"/>
          <p:cNvCxnSpPr>
            <a:stCxn id="7" idx="1"/>
            <a:endCxn id="4" idx="0"/>
          </p:cNvCxnSpPr>
          <p:nvPr/>
        </p:nvCxnSpPr>
        <p:spPr>
          <a:xfrm rot="10800000" flipV="1">
            <a:off x="1575607" y="2339619"/>
            <a:ext cx="698274" cy="517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1655825" y="3417361"/>
            <a:ext cx="537838" cy="6982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3"/>
            <a:endCxn id="9" idx="2"/>
          </p:cNvCxnSpPr>
          <p:nvPr/>
        </p:nvCxnSpPr>
        <p:spPr>
          <a:xfrm flipV="1">
            <a:off x="3828361" y="3497579"/>
            <a:ext cx="694980" cy="5378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3"/>
            <a:endCxn id="9" idx="0"/>
          </p:cNvCxnSpPr>
          <p:nvPr/>
        </p:nvCxnSpPr>
        <p:spPr>
          <a:xfrm>
            <a:off x="3828361" y="2339620"/>
            <a:ext cx="694980" cy="517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8" idx="0"/>
          </p:cNvCxnSpPr>
          <p:nvPr/>
        </p:nvCxnSpPr>
        <p:spPr>
          <a:xfrm>
            <a:off x="3051121" y="2659660"/>
            <a:ext cx="0" cy="10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55294" y="4014120"/>
            <a:ext cx="1197553" cy="338554"/>
          </a:xfrm>
          <a:prstGeom prst="rect">
            <a:avLst/>
          </a:prstGeom>
          <a:noFill/>
        </p:spPr>
        <p:txBody>
          <a:bodyPr wrap="square" rtlCol="0">
            <a:spAutoFit/>
          </a:bodyPr>
          <a:lstStyle/>
          <a:p>
            <a:r>
              <a:rPr lang="en-US" sz="1600" dirty="0" smtClean="0"/>
              <a:t>Fuzzy Input </a:t>
            </a:r>
            <a:endParaRPr lang="en-US" sz="1600" dirty="0"/>
          </a:p>
        </p:txBody>
      </p:sp>
      <p:sp>
        <p:nvSpPr>
          <p:cNvPr id="30" name="TextBox 29"/>
          <p:cNvSpPr txBox="1"/>
          <p:nvPr/>
        </p:nvSpPr>
        <p:spPr>
          <a:xfrm>
            <a:off x="3847491" y="4014120"/>
            <a:ext cx="1273141" cy="338554"/>
          </a:xfrm>
          <a:prstGeom prst="rect">
            <a:avLst/>
          </a:prstGeom>
          <a:noFill/>
        </p:spPr>
        <p:txBody>
          <a:bodyPr wrap="square" rtlCol="0">
            <a:spAutoFit/>
          </a:bodyPr>
          <a:lstStyle/>
          <a:p>
            <a:r>
              <a:rPr lang="en-US" sz="1600" dirty="0" smtClean="0"/>
              <a:t>Fuzzy Output </a:t>
            </a:r>
            <a:endParaRPr lang="en-US" sz="1600" dirty="0"/>
          </a:p>
        </p:txBody>
      </p:sp>
    </p:spTree>
    <p:extLst>
      <p:ext uri="{BB962C8B-B14F-4D97-AF65-F5344CB8AC3E}">
        <p14:creationId xmlns:p14="http://schemas.microsoft.com/office/powerpoint/2010/main" val="279907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10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10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10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1000"/>
                                        <p:tgtEl>
                                          <p:spTgt spid="1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10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1000"/>
                                        <p:tgtEl>
                                          <p:spTgt spid="1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1000"/>
                                        <p:tgtEl>
                                          <p:spTgt spid="14"/>
                                        </p:tgtEl>
                                      </p:cBhvr>
                                    </p:animEffect>
                                  </p:childTnLst>
                                </p:cTn>
                              </p:par>
                              <p:par>
                                <p:cTn id="32" presetID="22" presetClass="entr" presetSubtype="1"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10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1000"/>
                                        <p:tgtEl>
                                          <p:spTgt spid="18"/>
                                        </p:tgtEl>
                                      </p:cBhvr>
                                    </p:animEffect>
                                  </p:childTnLst>
                                </p:cTn>
                              </p:par>
                              <p:par>
                                <p:cTn id="38" presetID="22" presetClass="entr" presetSubtype="1"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up)">
                                      <p:cBhvr>
                                        <p:cTn id="40" dur="1000"/>
                                        <p:tgtEl>
                                          <p:spTgt spid="22"/>
                                        </p:tgtEl>
                                      </p:cBhvr>
                                    </p:animEffect>
                                  </p:childTnLst>
                                </p:cTn>
                              </p:par>
                              <p:par>
                                <p:cTn id="41" presetID="22" presetClass="entr" presetSubtype="1"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1000"/>
                                        <p:tgtEl>
                                          <p:spTgt spid="26"/>
                                        </p:tgtEl>
                                      </p:cBhvr>
                                    </p:animEffect>
                                  </p:childTnLst>
                                </p:cTn>
                              </p:par>
                              <p:par>
                                <p:cTn id="44" presetID="22" presetClass="entr" presetSubtype="1"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up)">
                                      <p:cBhvr>
                                        <p:cTn id="46" dur="1000"/>
                                        <p:tgtEl>
                                          <p:spTgt spid="28"/>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up)">
                                      <p:cBhvr>
                                        <p:cTn id="49" dur="1000"/>
                                        <p:tgtEl>
                                          <p:spTgt spid="2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10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Effect transition="in" filter="fade">
                                      <p:cBhvr>
                                        <p:cTn id="55" dur="500"/>
                                        <p:tgtEl>
                                          <p:spTgt spid="3">
                                            <p:txEl>
                                              <p:pRg st="0" end="0"/>
                                            </p:txEl>
                                          </p:spTgt>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animEffect transition="in" filter="fade">
                                      <p:cBhvr>
                                        <p:cTn id="59" dur="500"/>
                                        <p:tgtEl>
                                          <p:spTgt spid="3">
                                            <p:txEl>
                                              <p:pRg st="1" end="1"/>
                                            </p:txEl>
                                          </p:spTgt>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Effect transition="in" filter="fade">
                                      <p:cBhvr>
                                        <p:cTn id="67" dur="500"/>
                                        <p:tgtEl>
                                          <p:spTgt spid="3">
                                            <p:txEl>
                                              <p:pRg st="3" end="3"/>
                                            </p:txEl>
                                          </p:spTgt>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p:bldP spid="14" grpId="0"/>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a:gsLst>
              <a:gs pos="10000">
                <a:srgbClr val="B21266"/>
              </a:gs>
              <a:gs pos="100000">
                <a:srgbClr val="ED6D9B"/>
              </a:gs>
            </a:gsLst>
            <a:lin ang="10800000" scaled="1"/>
          </a:gradFill>
          <a:ln>
            <a:noFill/>
          </a:ln>
        </p:spPr>
        <p:txBody>
          <a:bodyPr vert="horz" wrap="square" lIns="91440" tIns="45720" rIns="91440" bIns="45720" numCol="1" anchor="t" anchorCtr="0" compatLnSpc="1">
            <a:prstTxWarp prst="textNoShape">
              <a:avLst/>
            </a:prstTxWarp>
          </a:bodyPr>
          <a:lstStyle/>
          <a:p>
            <a:pPr marL="457200" indent="-457200" algn="just">
              <a:buFont typeface="+mj-lt"/>
              <a:buAutoNum type="arabicPeriod"/>
            </a:pPr>
            <a:r>
              <a:rPr lang="en-US" sz="2200" dirty="0">
                <a:solidFill>
                  <a:schemeClr val="accent2">
                    <a:lumMod val="20000"/>
                    <a:lumOff val="80000"/>
                  </a:schemeClr>
                </a:solidFill>
              </a:rPr>
              <a:t>Rule Base : </a:t>
            </a:r>
          </a:p>
          <a:p>
            <a:pPr marL="800100" lvl="1" indent="-342900" algn="just">
              <a:buFont typeface="Wingdings" panose="05000000000000000000" pitchFamily="2" charset="2"/>
              <a:buChar char="§"/>
            </a:pPr>
            <a:r>
              <a:rPr lang="en-US" sz="2200" dirty="0">
                <a:solidFill>
                  <a:schemeClr val="bg1"/>
                </a:solidFill>
              </a:rPr>
              <a:t>Rule Base is a component used for storing the set of rules and the If-Then conditions given by the experts are used for controlling the decision-making systems. </a:t>
            </a:r>
          </a:p>
          <a:p>
            <a:pPr marL="800100" lvl="1" indent="-342900" algn="just">
              <a:buFont typeface="Wingdings" panose="05000000000000000000" pitchFamily="2" charset="2"/>
              <a:buChar char="§"/>
            </a:pPr>
            <a:r>
              <a:rPr lang="en-US" sz="2200" dirty="0">
                <a:solidFill>
                  <a:schemeClr val="bg1"/>
                </a:solidFill>
              </a:rPr>
              <a:t>There are so many functions which offer effective methods for designing and tuning of fuzzy controllers. </a:t>
            </a:r>
          </a:p>
          <a:p>
            <a:pPr marL="800100" lvl="1" indent="-342900" algn="just">
              <a:buFont typeface="Wingdings" panose="05000000000000000000" pitchFamily="2" charset="2"/>
              <a:buChar char="§"/>
            </a:pPr>
            <a:r>
              <a:rPr lang="en-US" sz="2200" dirty="0">
                <a:solidFill>
                  <a:schemeClr val="bg1"/>
                </a:solidFill>
              </a:rPr>
              <a:t>These updates or developments decreases the number of fuzzy set of rules.</a:t>
            </a:r>
          </a:p>
        </p:txBody>
      </p:sp>
      <p:sp>
        <p:nvSpPr>
          <p:cNvPr id="6" name="Title 1"/>
          <p:cNvSpPr txBox="1">
            <a:spLocks/>
          </p:cNvSpPr>
          <p:nvPr/>
        </p:nvSpPr>
        <p:spPr>
          <a:xfrm>
            <a:off x="270166" y="1"/>
            <a:ext cx="5517574" cy="1080654"/>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33"/>
                </a:solidFill>
              </a:rPr>
              <a:t>Architecture of a Fuzzy Logic System</a:t>
            </a:r>
          </a:p>
        </p:txBody>
      </p:sp>
      <p:sp>
        <p:nvSpPr>
          <p:cNvPr id="4" name="Rectangle 3"/>
          <p:cNvSpPr/>
          <p:nvPr/>
        </p:nvSpPr>
        <p:spPr>
          <a:xfrm>
            <a:off x="798367" y="2857499"/>
            <a:ext cx="1554480" cy="640080"/>
          </a:xfrm>
          <a:prstGeom prst="rect">
            <a:avLst/>
          </a:prstGeom>
          <a:solidFill>
            <a:schemeClr val="accent3">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solidFill>
              </a:rPr>
              <a:t>Fuzzification</a:t>
            </a:r>
            <a:endParaRPr lang="en-US" dirty="0">
              <a:solidFill>
                <a:schemeClr val="accent4"/>
              </a:solidFill>
            </a:endParaRPr>
          </a:p>
        </p:txBody>
      </p:sp>
      <p:sp>
        <p:nvSpPr>
          <p:cNvPr id="7" name="Rectangle 6"/>
          <p:cNvSpPr/>
          <p:nvPr/>
        </p:nvSpPr>
        <p:spPr>
          <a:xfrm>
            <a:off x="2273881" y="2019580"/>
            <a:ext cx="1554480" cy="640080"/>
          </a:xfrm>
          <a:prstGeom prst="rect">
            <a:avLst/>
          </a:prstGeom>
          <a:solidFill>
            <a:schemeClr val="accent2">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Rule base</a:t>
            </a:r>
            <a:endParaRPr lang="en-US" dirty="0">
              <a:solidFill>
                <a:srgbClr val="0070C0"/>
              </a:solidFill>
            </a:endParaRPr>
          </a:p>
        </p:txBody>
      </p:sp>
      <p:sp>
        <p:nvSpPr>
          <p:cNvPr id="8" name="Rectangle 7"/>
          <p:cNvSpPr/>
          <p:nvPr/>
        </p:nvSpPr>
        <p:spPr>
          <a:xfrm>
            <a:off x="2273881" y="3715377"/>
            <a:ext cx="1554480" cy="640080"/>
          </a:xfrm>
          <a:prstGeom prst="rect">
            <a:avLst/>
          </a:prstGeom>
          <a:solidFill>
            <a:schemeClr val="accent6">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Inference Engine</a:t>
            </a:r>
            <a:endParaRPr lang="en-US" dirty="0">
              <a:solidFill>
                <a:schemeClr val="accent6">
                  <a:lumMod val="75000"/>
                </a:schemeClr>
              </a:solidFill>
            </a:endParaRPr>
          </a:p>
        </p:txBody>
      </p:sp>
      <p:sp>
        <p:nvSpPr>
          <p:cNvPr id="9" name="Rectangle 8"/>
          <p:cNvSpPr/>
          <p:nvPr/>
        </p:nvSpPr>
        <p:spPr>
          <a:xfrm>
            <a:off x="3746101" y="2857499"/>
            <a:ext cx="1554480" cy="640080"/>
          </a:xfrm>
          <a:prstGeom prst="rect">
            <a:avLst/>
          </a:prstGeom>
          <a:solidFill>
            <a:schemeClr val="accent5">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75000"/>
                  </a:schemeClr>
                </a:solidFill>
              </a:rPr>
              <a:t>Defuzzification </a:t>
            </a:r>
            <a:endParaRPr lang="en-US" dirty="0">
              <a:solidFill>
                <a:schemeClr val="accent5">
                  <a:lumMod val="75000"/>
                </a:schemeClr>
              </a:solidFill>
            </a:endParaRPr>
          </a:p>
        </p:txBody>
      </p:sp>
      <p:sp>
        <p:nvSpPr>
          <p:cNvPr id="10" name="Right Arrow 9"/>
          <p:cNvSpPr/>
          <p:nvPr/>
        </p:nvSpPr>
        <p:spPr>
          <a:xfrm>
            <a:off x="72737" y="3034146"/>
            <a:ext cx="548640" cy="228600"/>
          </a:xfrm>
          <a:prstGeom prst="rightArrow">
            <a:avLst/>
          </a:prstGeom>
          <a:solidFill>
            <a:schemeClr val="accent1">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68047" y="3096492"/>
            <a:ext cx="548640" cy="224439"/>
          </a:xfrm>
          <a:prstGeom prst="rightArrow">
            <a:avLst/>
          </a:prstGeom>
          <a:solidFill>
            <a:schemeClr val="accent1">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728" y="1766473"/>
            <a:ext cx="4846320" cy="2834640"/>
          </a:xfrm>
          <a:prstGeom prst="rect">
            <a:avLst/>
          </a:prstGeom>
          <a:no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366" y="2510421"/>
            <a:ext cx="640080" cy="548640"/>
          </a:xfrm>
          <a:prstGeom prst="rect">
            <a:avLst/>
          </a:prstGeom>
          <a:noFill/>
        </p:spPr>
        <p:txBody>
          <a:bodyPr wrap="square" rtlCol="0">
            <a:spAutoFit/>
          </a:bodyPr>
          <a:lstStyle/>
          <a:p>
            <a:r>
              <a:rPr lang="en-US" sz="1600" dirty="0" smtClean="0"/>
              <a:t>Crisp Input </a:t>
            </a:r>
            <a:endParaRPr lang="en-US" sz="1600" dirty="0"/>
          </a:p>
        </p:txBody>
      </p:sp>
      <p:sp>
        <p:nvSpPr>
          <p:cNvPr id="14" name="TextBox 13"/>
          <p:cNvSpPr txBox="1"/>
          <p:nvPr/>
        </p:nvSpPr>
        <p:spPr>
          <a:xfrm>
            <a:off x="5442414" y="3267537"/>
            <a:ext cx="752997" cy="584775"/>
          </a:xfrm>
          <a:prstGeom prst="rect">
            <a:avLst/>
          </a:prstGeom>
          <a:noFill/>
        </p:spPr>
        <p:txBody>
          <a:bodyPr wrap="square" rtlCol="0">
            <a:spAutoFit/>
          </a:bodyPr>
          <a:lstStyle/>
          <a:p>
            <a:r>
              <a:rPr lang="en-US" sz="1600" dirty="0" smtClean="0"/>
              <a:t>Crisp Output </a:t>
            </a:r>
            <a:endParaRPr lang="en-US" sz="1600" dirty="0"/>
          </a:p>
        </p:txBody>
      </p:sp>
      <p:cxnSp>
        <p:nvCxnSpPr>
          <p:cNvPr id="16" name="Elbow Connector 15"/>
          <p:cNvCxnSpPr>
            <a:stCxn id="7" idx="1"/>
            <a:endCxn id="4" idx="0"/>
          </p:cNvCxnSpPr>
          <p:nvPr/>
        </p:nvCxnSpPr>
        <p:spPr>
          <a:xfrm rot="10800000" flipV="1">
            <a:off x="1575607" y="2339619"/>
            <a:ext cx="698274" cy="517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1655825" y="3417361"/>
            <a:ext cx="537838" cy="6982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3"/>
            <a:endCxn id="9" idx="2"/>
          </p:cNvCxnSpPr>
          <p:nvPr/>
        </p:nvCxnSpPr>
        <p:spPr>
          <a:xfrm flipV="1">
            <a:off x="3828361" y="3497579"/>
            <a:ext cx="694980" cy="5378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3"/>
            <a:endCxn id="9" idx="0"/>
          </p:cNvCxnSpPr>
          <p:nvPr/>
        </p:nvCxnSpPr>
        <p:spPr>
          <a:xfrm>
            <a:off x="3828361" y="2339620"/>
            <a:ext cx="694980" cy="517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8" idx="0"/>
          </p:cNvCxnSpPr>
          <p:nvPr/>
        </p:nvCxnSpPr>
        <p:spPr>
          <a:xfrm>
            <a:off x="3051121" y="2659660"/>
            <a:ext cx="0" cy="10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55294" y="4014120"/>
            <a:ext cx="1197553" cy="338554"/>
          </a:xfrm>
          <a:prstGeom prst="rect">
            <a:avLst/>
          </a:prstGeom>
          <a:noFill/>
        </p:spPr>
        <p:txBody>
          <a:bodyPr wrap="square" rtlCol="0">
            <a:spAutoFit/>
          </a:bodyPr>
          <a:lstStyle/>
          <a:p>
            <a:r>
              <a:rPr lang="en-US" sz="1600" dirty="0" smtClean="0"/>
              <a:t>Fuzzy Input </a:t>
            </a:r>
            <a:endParaRPr lang="en-US" sz="1600" dirty="0"/>
          </a:p>
        </p:txBody>
      </p:sp>
      <p:sp>
        <p:nvSpPr>
          <p:cNvPr id="30" name="TextBox 29"/>
          <p:cNvSpPr txBox="1"/>
          <p:nvPr/>
        </p:nvSpPr>
        <p:spPr>
          <a:xfrm>
            <a:off x="3847491" y="4014120"/>
            <a:ext cx="1273141" cy="338554"/>
          </a:xfrm>
          <a:prstGeom prst="rect">
            <a:avLst/>
          </a:prstGeom>
          <a:noFill/>
        </p:spPr>
        <p:txBody>
          <a:bodyPr wrap="square" rtlCol="0">
            <a:spAutoFit/>
          </a:bodyPr>
          <a:lstStyle/>
          <a:p>
            <a:r>
              <a:rPr lang="en-US" sz="1600" dirty="0" smtClean="0"/>
              <a:t>Fuzzy Output </a:t>
            </a:r>
            <a:endParaRPr lang="en-US" sz="1600" dirty="0"/>
          </a:p>
        </p:txBody>
      </p:sp>
    </p:spTree>
    <p:extLst>
      <p:ext uri="{BB962C8B-B14F-4D97-AF65-F5344CB8AC3E}">
        <p14:creationId xmlns:p14="http://schemas.microsoft.com/office/powerpoint/2010/main" val="393259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a:gsLst>
              <a:gs pos="10000">
                <a:srgbClr val="B21266"/>
              </a:gs>
              <a:gs pos="100000">
                <a:srgbClr val="ED6D9B"/>
              </a:gs>
            </a:gsLst>
            <a:lin ang="10800000" scaled="1"/>
          </a:gradFill>
          <a:ln>
            <a:noFill/>
          </a:ln>
        </p:spPr>
        <p:txBody>
          <a:bodyPr vert="horz" wrap="square" lIns="91440" tIns="45720" rIns="91440" bIns="45720" numCol="1" anchor="t" anchorCtr="0" compatLnSpc="1">
            <a:prstTxWarp prst="textNoShape">
              <a:avLst/>
            </a:prstTxWarp>
          </a:bodyPr>
          <a:lstStyle/>
          <a:p>
            <a:pPr marL="457200" indent="-457200" algn="just">
              <a:buFont typeface="+mj-lt"/>
              <a:buAutoNum type="arabicPeriod" startAt="2"/>
            </a:pPr>
            <a:r>
              <a:rPr lang="en-US" sz="2200" dirty="0">
                <a:solidFill>
                  <a:schemeClr val="accent3">
                    <a:lumMod val="20000"/>
                    <a:lumOff val="80000"/>
                  </a:schemeClr>
                </a:solidFill>
              </a:rPr>
              <a:t>Fuzzification : </a:t>
            </a:r>
          </a:p>
          <a:p>
            <a:pPr marL="914400" lvl="1" indent="-457200" algn="just">
              <a:buFont typeface="Wingdings" panose="05000000000000000000" pitchFamily="2" charset="2"/>
              <a:buChar char="§"/>
            </a:pPr>
            <a:r>
              <a:rPr lang="en-US" sz="2200" dirty="0">
                <a:solidFill>
                  <a:schemeClr val="bg1"/>
                </a:solidFill>
              </a:rPr>
              <a:t>Fuzzification is a module or component for transforming the system inputs, i.e., it converts the crisp number into fuzzy steps. </a:t>
            </a:r>
            <a:endParaRPr lang="en-US" sz="2200" dirty="0" smtClean="0">
              <a:solidFill>
                <a:schemeClr val="bg1"/>
              </a:solidFill>
            </a:endParaRPr>
          </a:p>
          <a:p>
            <a:pPr marL="914400" lvl="1" indent="-457200" algn="just">
              <a:buFont typeface="Wingdings" panose="05000000000000000000" pitchFamily="2" charset="2"/>
              <a:buChar char="§"/>
            </a:pPr>
            <a:r>
              <a:rPr lang="en-US" sz="2200" dirty="0" smtClean="0">
                <a:solidFill>
                  <a:schemeClr val="bg1"/>
                </a:solidFill>
              </a:rPr>
              <a:t>The </a:t>
            </a:r>
            <a:r>
              <a:rPr lang="en-US" sz="2200" dirty="0">
                <a:solidFill>
                  <a:schemeClr val="bg1"/>
                </a:solidFill>
              </a:rPr>
              <a:t>crisp numbers are those inputs which are measured by the sensors and then </a:t>
            </a:r>
            <a:r>
              <a:rPr lang="en-US" sz="2200" dirty="0" err="1">
                <a:solidFill>
                  <a:schemeClr val="bg1"/>
                </a:solidFill>
              </a:rPr>
              <a:t>fuzzification</a:t>
            </a:r>
            <a:r>
              <a:rPr lang="en-US" sz="2200" dirty="0">
                <a:solidFill>
                  <a:schemeClr val="bg1"/>
                </a:solidFill>
              </a:rPr>
              <a:t> passed them into the control systems for further processing. </a:t>
            </a:r>
            <a:endParaRPr lang="en-US" sz="2200" dirty="0" smtClean="0">
              <a:solidFill>
                <a:schemeClr val="bg1"/>
              </a:solidFill>
            </a:endParaRPr>
          </a:p>
          <a:p>
            <a:pPr marL="914400" lvl="1" indent="-457200" algn="just">
              <a:buFont typeface="Wingdings" panose="05000000000000000000" pitchFamily="2" charset="2"/>
              <a:buChar char="§"/>
            </a:pPr>
            <a:r>
              <a:rPr lang="en-US" sz="2200" dirty="0" smtClean="0">
                <a:solidFill>
                  <a:schemeClr val="bg1"/>
                </a:solidFill>
              </a:rPr>
              <a:t>This </a:t>
            </a:r>
            <a:r>
              <a:rPr lang="en-US" sz="2200" dirty="0">
                <a:solidFill>
                  <a:schemeClr val="bg1"/>
                </a:solidFill>
              </a:rPr>
              <a:t>component divides the input signals into following five states in any Fuzzy Logic system:</a:t>
            </a:r>
          </a:p>
          <a:p>
            <a:pPr marL="1428750" lvl="2" indent="-514350" algn="just">
              <a:buFont typeface="+mj-lt"/>
              <a:buAutoNum type="romanLcPeriod"/>
            </a:pPr>
            <a:r>
              <a:rPr lang="en-US" sz="2200" dirty="0">
                <a:solidFill>
                  <a:schemeClr val="bg1"/>
                </a:solidFill>
              </a:rPr>
              <a:t>Large Positive (LP)</a:t>
            </a:r>
          </a:p>
          <a:p>
            <a:pPr marL="1428750" lvl="2" indent="-514350" algn="just">
              <a:buFont typeface="+mj-lt"/>
              <a:buAutoNum type="romanLcPeriod"/>
            </a:pPr>
            <a:r>
              <a:rPr lang="en-US" sz="2200" dirty="0">
                <a:solidFill>
                  <a:schemeClr val="bg1"/>
                </a:solidFill>
              </a:rPr>
              <a:t>Medium Positive (MP)</a:t>
            </a:r>
          </a:p>
          <a:p>
            <a:pPr marL="1428750" lvl="2" indent="-514350" algn="just">
              <a:buFont typeface="+mj-lt"/>
              <a:buAutoNum type="romanLcPeriod"/>
            </a:pPr>
            <a:r>
              <a:rPr lang="en-US" sz="2200" dirty="0">
                <a:solidFill>
                  <a:schemeClr val="bg1"/>
                </a:solidFill>
              </a:rPr>
              <a:t>Small (S)</a:t>
            </a:r>
          </a:p>
          <a:p>
            <a:pPr marL="1428750" lvl="2" indent="-514350" algn="just">
              <a:buFont typeface="+mj-lt"/>
              <a:buAutoNum type="romanLcPeriod"/>
            </a:pPr>
            <a:r>
              <a:rPr lang="en-US" sz="2200" dirty="0">
                <a:solidFill>
                  <a:schemeClr val="bg1"/>
                </a:solidFill>
              </a:rPr>
              <a:t>Medium Negative (MN)</a:t>
            </a:r>
          </a:p>
          <a:p>
            <a:pPr marL="1428750" lvl="2" indent="-514350" algn="just">
              <a:buFont typeface="+mj-lt"/>
              <a:buAutoNum type="romanLcPeriod"/>
            </a:pPr>
            <a:r>
              <a:rPr lang="en-US" sz="2200" dirty="0">
                <a:solidFill>
                  <a:schemeClr val="bg1"/>
                </a:solidFill>
              </a:rPr>
              <a:t>Large negative (LN)</a:t>
            </a:r>
          </a:p>
        </p:txBody>
      </p:sp>
      <p:sp>
        <p:nvSpPr>
          <p:cNvPr id="6" name="Title 1"/>
          <p:cNvSpPr txBox="1">
            <a:spLocks/>
          </p:cNvSpPr>
          <p:nvPr/>
        </p:nvSpPr>
        <p:spPr>
          <a:xfrm>
            <a:off x="270166" y="1"/>
            <a:ext cx="5517574" cy="1080654"/>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33"/>
                </a:solidFill>
              </a:rPr>
              <a:t>Architecture of a Fuzzy Logic System</a:t>
            </a:r>
          </a:p>
        </p:txBody>
      </p:sp>
      <p:sp>
        <p:nvSpPr>
          <p:cNvPr id="4" name="Rectangle 3"/>
          <p:cNvSpPr/>
          <p:nvPr/>
        </p:nvSpPr>
        <p:spPr>
          <a:xfrm>
            <a:off x="798367" y="2857499"/>
            <a:ext cx="1554480" cy="640080"/>
          </a:xfrm>
          <a:prstGeom prst="rect">
            <a:avLst/>
          </a:prstGeom>
          <a:solidFill>
            <a:schemeClr val="accent3">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solidFill>
              </a:rPr>
              <a:t>Fuzzification</a:t>
            </a:r>
            <a:endParaRPr lang="en-US" dirty="0">
              <a:solidFill>
                <a:schemeClr val="accent4"/>
              </a:solidFill>
            </a:endParaRPr>
          </a:p>
        </p:txBody>
      </p:sp>
      <p:sp>
        <p:nvSpPr>
          <p:cNvPr id="7" name="Rectangle 6"/>
          <p:cNvSpPr/>
          <p:nvPr/>
        </p:nvSpPr>
        <p:spPr>
          <a:xfrm>
            <a:off x="2273881" y="2019580"/>
            <a:ext cx="1554480" cy="640080"/>
          </a:xfrm>
          <a:prstGeom prst="rect">
            <a:avLst/>
          </a:prstGeom>
          <a:solidFill>
            <a:schemeClr val="accent2">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Rule base</a:t>
            </a:r>
            <a:endParaRPr lang="en-US" dirty="0">
              <a:solidFill>
                <a:srgbClr val="0070C0"/>
              </a:solidFill>
            </a:endParaRPr>
          </a:p>
        </p:txBody>
      </p:sp>
      <p:sp>
        <p:nvSpPr>
          <p:cNvPr id="8" name="Rectangle 7"/>
          <p:cNvSpPr/>
          <p:nvPr/>
        </p:nvSpPr>
        <p:spPr>
          <a:xfrm>
            <a:off x="2273881" y="3715377"/>
            <a:ext cx="1554480" cy="640080"/>
          </a:xfrm>
          <a:prstGeom prst="rect">
            <a:avLst/>
          </a:prstGeom>
          <a:solidFill>
            <a:schemeClr val="accent6">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Inference Engine</a:t>
            </a:r>
            <a:endParaRPr lang="en-US" dirty="0">
              <a:solidFill>
                <a:schemeClr val="accent6">
                  <a:lumMod val="75000"/>
                </a:schemeClr>
              </a:solidFill>
            </a:endParaRPr>
          </a:p>
        </p:txBody>
      </p:sp>
      <p:sp>
        <p:nvSpPr>
          <p:cNvPr id="9" name="Rectangle 8"/>
          <p:cNvSpPr/>
          <p:nvPr/>
        </p:nvSpPr>
        <p:spPr>
          <a:xfrm>
            <a:off x="3746101" y="2857499"/>
            <a:ext cx="1554480" cy="640080"/>
          </a:xfrm>
          <a:prstGeom prst="rect">
            <a:avLst/>
          </a:prstGeom>
          <a:solidFill>
            <a:schemeClr val="accent5">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75000"/>
                  </a:schemeClr>
                </a:solidFill>
              </a:rPr>
              <a:t>Defuzzification </a:t>
            </a:r>
            <a:endParaRPr lang="en-US" dirty="0">
              <a:solidFill>
                <a:schemeClr val="accent5">
                  <a:lumMod val="75000"/>
                </a:schemeClr>
              </a:solidFill>
            </a:endParaRPr>
          </a:p>
        </p:txBody>
      </p:sp>
      <p:sp>
        <p:nvSpPr>
          <p:cNvPr id="10" name="Right Arrow 9"/>
          <p:cNvSpPr/>
          <p:nvPr/>
        </p:nvSpPr>
        <p:spPr>
          <a:xfrm>
            <a:off x="72737" y="3034146"/>
            <a:ext cx="548640" cy="228600"/>
          </a:xfrm>
          <a:prstGeom prst="rightArrow">
            <a:avLst/>
          </a:prstGeom>
          <a:solidFill>
            <a:schemeClr val="accent1">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68047" y="3096492"/>
            <a:ext cx="548640" cy="224439"/>
          </a:xfrm>
          <a:prstGeom prst="rightArrow">
            <a:avLst/>
          </a:prstGeom>
          <a:solidFill>
            <a:schemeClr val="accent1">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728" y="1766473"/>
            <a:ext cx="4846320" cy="2834640"/>
          </a:xfrm>
          <a:prstGeom prst="rect">
            <a:avLst/>
          </a:prstGeom>
          <a:no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366" y="2510421"/>
            <a:ext cx="640080" cy="548640"/>
          </a:xfrm>
          <a:prstGeom prst="rect">
            <a:avLst/>
          </a:prstGeom>
          <a:noFill/>
        </p:spPr>
        <p:txBody>
          <a:bodyPr wrap="square" rtlCol="0">
            <a:spAutoFit/>
          </a:bodyPr>
          <a:lstStyle/>
          <a:p>
            <a:r>
              <a:rPr lang="en-US" sz="1600" dirty="0" smtClean="0"/>
              <a:t>Crisp Input </a:t>
            </a:r>
            <a:endParaRPr lang="en-US" sz="1600" dirty="0"/>
          </a:p>
        </p:txBody>
      </p:sp>
      <p:sp>
        <p:nvSpPr>
          <p:cNvPr id="14" name="TextBox 13"/>
          <p:cNvSpPr txBox="1"/>
          <p:nvPr/>
        </p:nvSpPr>
        <p:spPr>
          <a:xfrm>
            <a:off x="5442414" y="3267537"/>
            <a:ext cx="752997" cy="584775"/>
          </a:xfrm>
          <a:prstGeom prst="rect">
            <a:avLst/>
          </a:prstGeom>
          <a:noFill/>
        </p:spPr>
        <p:txBody>
          <a:bodyPr wrap="square" rtlCol="0">
            <a:spAutoFit/>
          </a:bodyPr>
          <a:lstStyle/>
          <a:p>
            <a:r>
              <a:rPr lang="en-US" sz="1600" dirty="0" smtClean="0"/>
              <a:t>Crisp Output </a:t>
            </a:r>
            <a:endParaRPr lang="en-US" sz="1600" dirty="0"/>
          </a:p>
        </p:txBody>
      </p:sp>
      <p:cxnSp>
        <p:nvCxnSpPr>
          <p:cNvPr id="16" name="Elbow Connector 15"/>
          <p:cNvCxnSpPr>
            <a:stCxn id="7" idx="1"/>
            <a:endCxn id="4" idx="0"/>
          </p:cNvCxnSpPr>
          <p:nvPr/>
        </p:nvCxnSpPr>
        <p:spPr>
          <a:xfrm rot="10800000" flipV="1">
            <a:off x="1575607" y="2339619"/>
            <a:ext cx="698274" cy="517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1655825" y="3417361"/>
            <a:ext cx="537838" cy="6982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3"/>
            <a:endCxn id="9" idx="2"/>
          </p:cNvCxnSpPr>
          <p:nvPr/>
        </p:nvCxnSpPr>
        <p:spPr>
          <a:xfrm flipV="1">
            <a:off x="3828361" y="3497579"/>
            <a:ext cx="694980" cy="5378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3"/>
            <a:endCxn id="9" idx="0"/>
          </p:cNvCxnSpPr>
          <p:nvPr/>
        </p:nvCxnSpPr>
        <p:spPr>
          <a:xfrm>
            <a:off x="3828361" y="2339620"/>
            <a:ext cx="694980" cy="517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8" idx="0"/>
          </p:cNvCxnSpPr>
          <p:nvPr/>
        </p:nvCxnSpPr>
        <p:spPr>
          <a:xfrm>
            <a:off x="3051121" y="2659660"/>
            <a:ext cx="0" cy="10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55294" y="4014120"/>
            <a:ext cx="1197553" cy="338554"/>
          </a:xfrm>
          <a:prstGeom prst="rect">
            <a:avLst/>
          </a:prstGeom>
          <a:noFill/>
        </p:spPr>
        <p:txBody>
          <a:bodyPr wrap="square" rtlCol="0">
            <a:spAutoFit/>
          </a:bodyPr>
          <a:lstStyle/>
          <a:p>
            <a:r>
              <a:rPr lang="en-US" sz="1600" dirty="0" smtClean="0"/>
              <a:t>Fuzzy Input </a:t>
            </a:r>
            <a:endParaRPr lang="en-US" sz="1600" dirty="0"/>
          </a:p>
        </p:txBody>
      </p:sp>
      <p:sp>
        <p:nvSpPr>
          <p:cNvPr id="30" name="TextBox 29"/>
          <p:cNvSpPr txBox="1"/>
          <p:nvPr/>
        </p:nvSpPr>
        <p:spPr>
          <a:xfrm>
            <a:off x="3847491" y="4014120"/>
            <a:ext cx="1273141" cy="338554"/>
          </a:xfrm>
          <a:prstGeom prst="rect">
            <a:avLst/>
          </a:prstGeom>
          <a:noFill/>
        </p:spPr>
        <p:txBody>
          <a:bodyPr wrap="square" rtlCol="0">
            <a:spAutoFit/>
          </a:bodyPr>
          <a:lstStyle/>
          <a:p>
            <a:r>
              <a:rPr lang="en-US" sz="1600" dirty="0" smtClean="0"/>
              <a:t>Fuzzy Output </a:t>
            </a:r>
            <a:endParaRPr lang="en-US" sz="1600" dirty="0"/>
          </a:p>
        </p:txBody>
      </p:sp>
    </p:spTree>
    <p:extLst>
      <p:ext uri="{BB962C8B-B14F-4D97-AF65-F5344CB8AC3E}">
        <p14:creationId xmlns:p14="http://schemas.microsoft.com/office/powerpoint/2010/main" val="233994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a:gsLst>
              <a:gs pos="10000">
                <a:srgbClr val="B21266"/>
              </a:gs>
              <a:gs pos="100000">
                <a:srgbClr val="ED6D9B"/>
              </a:gs>
            </a:gsLst>
            <a:lin ang="10800000" scaled="1"/>
          </a:gradFill>
          <a:ln>
            <a:noFill/>
          </a:ln>
        </p:spPr>
        <p:txBody>
          <a:bodyPr vert="horz" wrap="square" lIns="91440" tIns="45720" rIns="91440" bIns="45720" numCol="1" anchor="t" anchorCtr="0" compatLnSpc="1">
            <a:prstTxWarp prst="textNoShape">
              <a:avLst/>
            </a:prstTxWarp>
          </a:bodyPr>
          <a:lstStyle/>
          <a:p>
            <a:pPr marL="457200" indent="-457200" algn="just">
              <a:buFont typeface="+mj-lt"/>
              <a:buAutoNum type="arabicPeriod" startAt="3"/>
            </a:pPr>
            <a:r>
              <a:rPr lang="en-US" sz="2200" dirty="0">
                <a:solidFill>
                  <a:schemeClr val="accent6">
                    <a:lumMod val="20000"/>
                    <a:lumOff val="80000"/>
                  </a:schemeClr>
                </a:solidFill>
              </a:rPr>
              <a:t>Inference </a:t>
            </a:r>
            <a:r>
              <a:rPr lang="en-US" sz="2200" dirty="0" smtClean="0">
                <a:solidFill>
                  <a:schemeClr val="accent6">
                    <a:lumMod val="20000"/>
                    <a:lumOff val="80000"/>
                  </a:schemeClr>
                </a:solidFill>
              </a:rPr>
              <a:t>Engine : </a:t>
            </a:r>
            <a:endParaRPr lang="en-US" sz="2200" dirty="0">
              <a:solidFill>
                <a:schemeClr val="accent6">
                  <a:lumMod val="20000"/>
                  <a:lumOff val="80000"/>
                </a:schemeClr>
              </a:solidFill>
            </a:endParaRPr>
          </a:p>
          <a:p>
            <a:pPr marL="800100" lvl="1" indent="-342900" algn="just">
              <a:buFont typeface="Wingdings" panose="05000000000000000000" pitchFamily="2" charset="2"/>
              <a:buChar char="§"/>
            </a:pPr>
            <a:r>
              <a:rPr lang="en-US" sz="2200" dirty="0">
                <a:solidFill>
                  <a:schemeClr val="bg1"/>
                </a:solidFill>
              </a:rPr>
              <a:t>This component is a main component in any Fuzzy Logic system (FLS), because all the information is processed in the Inference Engine. </a:t>
            </a:r>
          </a:p>
          <a:p>
            <a:pPr marL="800100" lvl="1" indent="-342900" algn="just">
              <a:buFont typeface="Wingdings" panose="05000000000000000000" pitchFamily="2" charset="2"/>
              <a:buChar char="§"/>
            </a:pPr>
            <a:r>
              <a:rPr lang="en-US" sz="2200" dirty="0">
                <a:solidFill>
                  <a:schemeClr val="bg1"/>
                </a:solidFill>
              </a:rPr>
              <a:t>It allows users to find the matching degree between the current fuzzy input and the rules. </a:t>
            </a:r>
          </a:p>
          <a:p>
            <a:pPr marL="800100" lvl="1" indent="-342900" algn="just">
              <a:buFont typeface="Wingdings" panose="05000000000000000000" pitchFamily="2" charset="2"/>
              <a:buChar char="§"/>
            </a:pPr>
            <a:r>
              <a:rPr lang="en-US" sz="2200" dirty="0">
                <a:solidFill>
                  <a:schemeClr val="bg1"/>
                </a:solidFill>
              </a:rPr>
              <a:t>After the matching degree, this system determines which rule is to be added according to the given input field. When all rules are fired, then they are combined for developing the control actions</a:t>
            </a:r>
            <a:r>
              <a:rPr lang="en-US" sz="2200" dirty="0" smtClean="0">
                <a:solidFill>
                  <a:schemeClr val="bg1"/>
                </a:solidFill>
              </a:rPr>
              <a:t>.</a:t>
            </a:r>
            <a:endParaRPr lang="en-US" sz="2200" dirty="0">
              <a:solidFill>
                <a:schemeClr val="bg1"/>
              </a:solidFill>
            </a:endParaRPr>
          </a:p>
        </p:txBody>
      </p:sp>
      <p:sp>
        <p:nvSpPr>
          <p:cNvPr id="6" name="Title 1"/>
          <p:cNvSpPr txBox="1">
            <a:spLocks/>
          </p:cNvSpPr>
          <p:nvPr/>
        </p:nvSpPr>
        <p:spPr>
          <a:xfrm>
            <a:off x="270166" y="1"/>
            <a:ext cx="5517574" cy="1080654"/>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33"/>
                </a:solidFill>
              </a:rPr>
              <a:t>Architecture of a Fuzzy Logic System</a:t>
            </a:r>
          </a:p>
        </p:txBody>
      </p:sp>
      <p:sp>
        <p:nvSpPr>
          <p:cNvPr id="4" name="Rectangle 3"/>
          <p:cNvSpPr/>
          <p:nvPr/>
        </p:nvSpPr>
        <p:spPr>
          <a:xfrm>
            <a:off x="798367" y="2857499"/>
            <a:ext cx="1554480" cy="640080"/>
          </a:xfrm>
          <a:prstGeom prst="rect">
            <a:avLst/>
          </a:prstGeom>
          <a:solidFill>
            <a:schemeClr val="accent3">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solidFill>
              </a:rPr>
              <a:t>Fuzzification</a:t>
            </a:r>
            <a:endParaRPr lang="en-US" dirty="0">
              <a:solidFill>
                <a:schemeClr val="accent4"/>
              </a:solidFill>
            </a:endParaRPr>
          </a:p>
        </p:txBody>
      </p:sp>
      <p:sp>
        <p:nvSpPr>
          <p:cNvPr id="7" name="Rectangle 6"/>
          <p:cNvSpPr/>
          <p:nvPr/>
        </p:nvSpPr>
        <p:spPr>
          <a:xfrm>
            <a:off x="2273881" y="2019580"/>
            <a:ext cx="1554480" cy="640080"/>
          </a:xfrm>
          <a:prstGeom prst="rect">
            <a:avLst/>
          </a:prstGeom>
          <a:solidFill>
            <a:schemeClr val="accent2">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Rule base</a:t>
            </a:r>
            <a:endParaRPr lang="en-US" dirty="0">
              <a:solidFill>
                <a:srgbClr val="0070C0"/>
              </a:solidFill>
            </a:endParaRPr>
          </a:p>
        </p:txBody>
      </p:sp>
      <p:sp>
        <p:nvSpPr>
          <p:cNvPr id="8" name="Rectangle 7"/>
          <p:cNvSpPr/>
          <p:nvPr/>
        </p:nvSpPr>
        <p:spPr>
          <a:xfrm>
            <a:off x="2273881" y="3715377"/>
            <a:ext cx="1554480" cy="640080"/>
          </a:xfrm>
          <a:prstGeom prst="rect">
            <a:avLst/>
          </a:prstGeom>
          <a:solidFill>
            <a:schemeClr val="accent6">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Inference Engine</a:t>
            </a:r>
            <a:endParaRPr lang="en-US" dirty="0">
              <a:solidFill>
                <a:schemeClr val="accent6">
                  <a:lumMod val="75000"/>
                </a:schemeClr>
              </a:solidFill>
            </a:endParaRPr>
          </a:p>
        </p:txBody>
      </p:sp>
      <p:sp>
        <p:nvSpPr>
          <p:cNvPr id="9" name="Rectangle 8"/>
          <p:cNvSpPr/>
          <p:nvPr/>
        </p:nvSpPr>
        <p:spPr>
          <a:xfrm>
            <a:off x="3746101" y="2857499"/>
            <a:ext cx="1554480" cy="640080"/>
          </a:xfrm>
          <a:prstGeom prst="rect">
            <a:avLst/>
          </a:prstGeom>
          <a:solidFill>
            <a:schemeClr val="accent5">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75000"/>
                  </a:schemeClr>
                </a:solidFill>
              </a:rPr>
              <a:t>Defuzzification </a:t>
            </a:r>
            <a:endParaRPr lang="en-US" dirty="0">
              <a:solidFill>
                <a:schemeClr val="accent5">
                  <a:lumMod val="75000"/>
                </a:schemeClr>
              </a:solidFill>
            </a:endParaRPr>
          </a:p>
        </p:txBody>
      </p:sp>
      <p:sp>
        <p:nvSpPr>
          <p:cNvPr id="10" name="Right Arrow 9"/>
          <p:cNvSpPr/>
          <p:nvPr/>
        </p:nvSpPr>
        <p:spPr>
          <a:xfrm>
            <a:off x="72737" y="3034146"/>
            <a:ext cx="548640" cy="228600"/>
          </a:xfrm>
          <a:prstGeom prst="rightArrow">
            <a:avLst/>
          </a:prstGeom>
          <a:solidFill>
            <a:schemeClr val="accent1">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68047" y="3096492"/>
            <a:ext cx="548640" cy="224439"/>
          </a:xfrm>
          <a:prstGeom prst="rightArrow">
            <a:avLst/>
          </a:prstGeom>
          <a:solidFill>
            <a:schemeClr val="accent1">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728" y="1766473"/>
            <a:ext cx="4846320" cy="2834640"/>
          </a:xfrm>
          <a:prstGeom prst="rect">
            <a:avLst/>
          </a:prstGeom>
          <a:no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366" y="2510421"/>
            <a:ext cx="640080" cy="548640"/>
          </a:xfrm>
          <a:prstGeom prst="rect">
            <a:avLst/>
          </a:prstGeom>
          <a:noFill/>
        </p:spPr>
        <p:txBody>
          <a:bodyPr wrap="square" rtlCol="0">
            <a:spAutoFit/>
          </a:bodyPr>
          <a:lstStyle/>
          <a:p>
            <a:r>
              <a:rPr lang="en-US" sz="1600" dirty="0" smtClean="0"/>
              <a:t>Crisp Input </a:t>
            </a:r>
            <a:endParaRPr lang="en-US" sz="1600" dirty="0"/>
          </a:p>
        </p:txBody>
      </p:sp>
      <p:sp>
        <p:nvSpPr>
          <p:cNvPr id="14" name="TextBox 13"/>
          <p:cNvSpPr txBox="1"/>
          <p:nvPr/>
        </p:nvSpPr>
        <p:spPr>
          <a:xfrm>
            <a:off x="5442414" y="3267537"/>
            <a:ext cx="752997" cy="584775"/>
          </a:xfrm>
          <a:prstGeom prst="rect">
            <a:avLst/>
          </a:prstGeom>
          <a:noFill/>
        </p:spPr>
        <p:txBody>
          <a:bodyPr wrap="square" rtlCol="0">
            <a:spAutoFit/>
          </a:bodyPr>
          <a:lstStyle/>
          <a:p>
            <a:r>
              <a:rPr lang="en-US" sz="1600" dirty="0" smtClean="0"/>
              <a:t>Crisp Output </a:t>
            </a:r>
            <a:endParaRPr lang="en-US" sz="1600" dirty="0"/>
          </a:p>
        </p:txBody>
      </p:sp>
      <p:cxnSp>
        <p:nvCxnSpPr>
          <p:cNvPr id="16" name="Elbow Connector 15"/>
          <p:cNvCxnSpPr>
            <a:stCxn id="7" idx="1"/>
            <a:endCxn id="4" idx="0"/>
          </p:cNvCxnSpPr>
          <p:nvPr/>
        </p:nvCxnSpPr>
        <p:spPr>
          <a:xfrm rot="10800000" flipV="1">
            <a:off x="1575607" y="2339619"/>
            <a:ext cx="698274" cy="517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1655825" y="3417361"/>
            <a:ext cx="537838" cy="6982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3"/>
            <a:endCxn id="9" idx="2"/>
          </p:cNvCxnSpPr>
          <p:nvPr/>
        </p:nvCxnSpPr>
        <p:spPr>
          <a:xfrm flipV="1">
            <a:off x="3828361" y="3497579"/>
            <a:ext cx="694980" cy="5378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3"/>
            <a:endCxn id="9" idx="0"/>
          </p:cNvCxnSpPr>
          <p:nvPr/>
        </p:nvCxnSpPr>
        <p:spPr>
          <a:xfrm>
            <a:off x="3828361" y="2339620"/>
            <a:ext cx="694980" cy="517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8" idx="0"/>
          </p:cNvCxnSpPr>
          <p:nvPr/>
        </p:nvCxnSpPr>
        <p:spPr>
          <a:xfrm>
            <a:off x="3051121" y="2659660"/>
            <a:ext cx="0" cy="10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55294" y="4014120"/>
            <a:ext cx="1197553" cy="338554"/>
          </a:xfrm>
          <a:prstGeom prst="rect">
            <a:avLst/>
          </a:prstGeom>
          <a:noFill/>
        </p:spPr>
        <p:txBody>
          <a:bodyPr wrap="square" rtlCol="0">
            <a:spAutoFit/>
          </a:bodyPr>
          <a:lstStyle/>
          <a:p>
            <a:r>
              <a:rPr lang="en-US" sz="1600" dirty="0" smtClean="0"/>
              <a:t>Fuzzy Input </a:t>
            </a:r>
            <a:endParaRPr lang="en-US" sz="1600" dirty="0"/>
          </a:p>
        </p:txBody>
      </p:sp>
      <p:sp>
        <p:nvSpPr>
          <p:cNvPr id="30" name="TextBox 29"/>
          <p:cNvSpPr txBox="1"/>
          <p:nvPr/>
        </p:nvSpPr>
        <p:spPr>
          <a:xfrm>
            <a:off x="3847491" y="4014120"/>
            <a:ext cx="1273141" cy="338554"/>
          </a:xfrm>
          <a:prstGeom prst="rect">
            <a:avLst/>
          </a:prstGeom>
          <a:noFill/>
        </p:spPr>
        <p:txBody>
          <a:bodyPr wrap="square" rtlCol="0">
            <a:spAutoFit/>
          </a:bodyPr>
          <a:lstStyle/>
          <a:p>
            <a:r>
              <a:rPr lang="en-US" sz="1600" dirty="0" smtClean="0"/>
              <a:t>Fuzzy Output </a:t>
            </a:r>
            <a:endParaRPr lang="en-US" sz="1600" dirty="0"/>
          </a:p>
        </p:txBody>
      </p:sp>
    </p:spTree>
    <p:extLst>
      <p:ext uri="{BB962C8B-B14F-4D97-AF65-F5344CB8AC3E}">
        <p14:creationId xmlns:p14="http://schemas.microsoft.com/office/powerpoint/2010/main" val="205712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a:gsLst>
              <a:gs pos="10000">
                <a:srgbClr val="B21266"/>
              </a:gs>
              <a:gs pos="100000">
                <a:srgbClr val="ED6D9B"/>
              </a:gs>
            </a:gsLst>
            <a:lin ang="10800000" scaled="1"/>
          </a:gradFill>
          <a:ln>
            <a:noFill/>
          </a:ln>
        </p:spPr>
        <p:txBody>
          <a:bodyPr vert="horz" wrap="square" lIns="91440" tIns="45720" rIns="91440" bIns="45720" numCol="1" anchor="t" anchorCtr="0" compatLnSpc="1">
            <a:prstTxWarp prst="textNoShape">
              <a:avLst/>
            </a:prstTxWarp>
          </a:bodyPr>
          <a:lstStyle/>
          <a:p>
            <a:pPr marL="457200" indent="-457200" algn="just">
              <a:buFont typeface="+mj-lt"/>
              <a:buAutoNum type="arabicPeriod" startAt="4"/>
            </a:pPr>
            <a:r>
              <a:rPr lang="en-US" sz="2200" dirty="0" smtClean="0">
                <a:solidFill>
                  <a:schemeClr val="accent5">
                    <a:lumMod val="20000"/>
                    <a:lumOff val="80000"/>
                  </a:schemeClr>
                </a:solidFill>
              </a:rPr>
              <a:t>Defuzzification</a:t>
            </a:r>
            <a:endParaRPr lang="en-US" sz="2200" dirty="0">
              <a:solidFill>
                <a:schemeClr val="accent5">
                  <a:lumMod val="20000"/>
                  <a:lumOff val="80000"/>
                </a:schemeClr>
              </a:solidFill>
            </a:endParaRPr>
          </a:p>
          <a:p>
            <a:pPr marL="800100" lvl="1" indent="-342900" algn="just">
              <a:buFont typeface="Wingdings" panose="05000000000000000000" pitchFamily="2" charset="2"/>
              <a:buChar char="§"/>
            </a:pPr>
            <a:r>
              <a:rPr lang="en-US" sz="2200" dirty="0">
                <a:solidFill>
                  <a:schemeClr val="bg1"/>
                </a:solidFill>
              </a:rPr>
              <a:t>Defuzzification is a module or component, which takes the fuzzy set inputs generated by the Inference Engine, and then transforms them into a crisp value. </a:t>
            </a:r>
            <a:endParaRPr lang="en-US" sz="2200" dirty="0" smtClean="0">
              <a:solidFill>
                <a:schemeClr val="bg1"/>
              </a:solidFill>
            </a:endParaRPr>
          </a:p>
          <a:p>
            <a:pPr marL="800100" lvl="1" indent="-342900" algn="just">
              <a:buFont typeface="Wingdings" panose="05000000000000000000" pitchFamily="2" charset="2"/>
              <a:buChar char="§"/>
            </a:pPr>
            <a:r>
              <a:rPr lang="en-US" sz="2200" dirty="0" smtClean="0">
                <a:solidFill>
                  <a:schemeClr val="bg1"/>
                </a:solidFill>
              </a:rPr>
              <a:t>It </a:t>
            </a:r>
            <a:r>
              <a:rPr lang="en-US" sz="2200" dirty="0">
                <a:solidFill>
                  <a:schemeClr val="bg1"/>
                </a:solidFill>
              </a:rPr>
              <a:t>is the last step in the process of a fuzzy logic system. </a:t>
            </a:r>
            <a:endParaRPr lang="en-US" sz="2200" dirty="0" smtClean="0">
              <a:solidFill>
                <a:schemeClr val="bg1"/>
              </a:solidFill>
            </a:endParaRPr>
          </a:p>
          <a:p>
            <a:pPr marL="800100" lvl="1" indent="-342900" algn="just">
              <a:buFont typeface="Wingdings" panose="05000000000000000000" pitchFamily="2" charset="2"/>
              <a:buChar char="§"/>
            </a:pPr>
            <a:r>
              <a:rPr lang="en-US" sz="2200" dirty="0" smtClean="0">
                <a:solidFill>
                  <a:schemeClr val="bg1"/>
                </a:solidFill>
              </a:rPr>
              <a:t>The </a:t>
            </a:r>
            <a:r>
              <a:rPr lang="en-US" sz="2200" dirty="0">
                <a:solidFill>
                  <a:schemeClr val="bg1"/>
                </a:solidFill>
              </a:rPr>
              <a:t>crisp value is a type of value which is acceptable by the user. </a:t>
            </a:r>
            <a:endParaRPr lang="en-US" sz="2200" dirty="0" smtClean="0">
              <a:solidFill>
                <a:schemeClr val="bg1"/>
              </a:solidFill>
            </a:endParaRPr>
          </a:p>
          <a:p>
            <a:pPr marL="800100" lvl="1" indent="-342900" algn="just">
              <a:buFont typeface="Wingdings" panose="05000000000000000000" pitchFamily="2" charset="2"/>
              <a:buChar char="§"/>
            </a:pPr>
            <a:r>
              <a:rPr lang="en-US" sz="2200" dirty="0" smtClean="0">
                <a:solidFill>
                  <a:schemeClr val="bg1"/>
                </a:solidFill>
              </a:rPr>
              <a:t>Various </a:t>
            </a:r>
            <a:r>
              <a:rPr lang="en-US" sz="2200" dirty="0">
                <a:solidFill>
                  <a:schemeClr val="bg1"/>
                </a:solidFill>
              </a:rPr>
              <a:t>techniques are present to do this, but the user has to select the best one for reducing the errors.</a:t>
            </a:r>
          </a:p>
        </p:txBody>
      </p:sp>
      <p:sp>
        <p:nvSpPr>
          <p:cNvPr id="6" name="Title 1"/>
          <p:cNvSpPr txBox="1">
            <a:spLocks/>
          </p:cNvSpPr>
          <p:nvPr/>
        </p:nvSpPr>
        <p:spPr>
          <a:xfrm>
            <a:off x="270166" y="1"/>
            <a:ext cx="5517574" cy="1080654"/>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33"/>
                </a:solidFill>
              </a:rPr>
              <a:t>Architecture of a Fuzzy Logic System</a:t>
            </a:r>
          </a:p>
        </p:txBody>
      </p:sp>
      <p:sp>
        <p:nvSpPr>
          <p:cNvPr id="4" name="Rectangle 3"/>
          <p:cNvSpPr/>
          <p:nvPr/>
        </p:nvSpPr>
        <p:spPr>
          <a:xfrm>
            <a:off x="798367" y="2857499"/>
            <a:ext cx="1554480" cy="640080"/>
          </a:xfrm>
          <a:prstGeom prst="rect">
            <a:avLst/>
          </a:prstGeom>
          <a:solidFill>
            <a:schemeClr val="accent3">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solidFill>
              </a:rPr>
              <a:t>Fuzzification</a:t>
            </a:r>
            <a:endParaRPr lang="en-US" dirty="0">
              <a:solidFill>
                <a:schemeClr val="accent4"/>
              </a:solidFill>
            </a:endParaRPr>
          </a:p>
        </p:txBody>
      </p:sp>
      <p:sp>
        <p:nvSpPr>
          <p:cNvPr id="7" name="Rectangle 6"/>
          <p:cNvSpPr/>
          <p:nvPr/>
        </p:nvSpPr>
        <p:spPr>
          <a:xfrm>
            <a:off x="2273881" y="2019580"/>
            <a:ext cx="1554480" cy="640080"/>
          </a:xfrm>
          <a:prstGeom prst="rect">
            <a:avLst/>
          </a:prstGeom>
          <a:solidFill>
            <a:schemeClr val="accent2">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Rule base</a:t>
            </a:r>
            <a:endParaRPr lang="en-US" dirty="0">
              <a:solidFill>
                <a:srgbClr val="0070C0"/>
              </a:solidFill>
            </a:endParaRPr>
          </a:p>
        </p:txBody>
      </p:sp>
      <p:sp>
        <p:nvSpPr>
          <p:cNvPr id="8" name="Rectangle 7"/>
          <p:cNvSpPr/>
          <p:nvPr/>
        </p:nvSpPr>
        <p:spPr>
          <a:xfrm>
            <a:off x="2273881" y="3715377"/>
            <a:ext cx="1554480" cy="640080"/>
          </a:xfrm>
          <a:prstGeom prst="rect">
            <a:avLst/>
          </a:prstGeom>
          <a:solidFill>
            <a:schemeClr val="accent6">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Inference Engine</a:t>
            </a:r>
            <a:endParaRPr lang="en-US" dirty="0">
              <a:solidFill>
                <a:schemeClr val="accent6">
                  <a:lumMod val="75000"/>
                </a:schemeClr>
              </a:solidFill>
            </a:endParaRPr>
          </a:p>
        </p:txBody>
      </p:sp>
      <p:sp>
        <p:nvSpPr>
          <p:cNvPr id="9" name="Rectangle 8"/>
          <p:cNvSpPr/>
          <p:nvPr/>
        </p:nvSpPr>
        <p:spPr>
          <a:xfrm>
            <a:off x="3746101" y="2857499"/>
            <a:ext cx="1554480" cy="640080"/>
          </a:xfrm>
          <a:prstGeom prst="rect">
            <a:avLst/>
          </a:prstGeom>
          <a:solidFill>
            <a:schemeClr val="accent5">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75000"/>
                  </a:schemeClr>
                </a:solidFill>
              </a:rPr>
              <a:t>Defuzzification </a:t>
            </a:r>
            <a:endParaRPr lang="en-US" dirty="0">
              <a:solidFill>
                <a:schemeClr val="accent5">
                  <a:lumMod val="75000"/>
                </a:schemeClr>
              </a:solidFill>
            </a:endParaRPr>
          </a:p>
        </p:txBody>
      </p:sp>
      <p:sp>
        <p:nvSpPr>
          <p:cNvPr id="10" name="Right Arrow 9"/>
          <p:cNvSpPr/>
          <p:nvPr/>
        </p:nvSpPr>
        <p:spPr>
          <a:xfrm>
            <a:off x="72737" y="3034146"/>
            <a:ext cx="548640" cy="228600"/>
          </a:xfrm>
          <a:prstGeom prst="rightArrow">
            <a:avLst/>
          </a:prstGeom>
          <a:solidFill>
            <a:schemeClr val="accent1">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68047" y="3096492"/>
            <a:ext cx="548640" cy="224439"/>
          </a:xfrm>
          <a:prstGeom prst="rightArrow">
            <a:avLst/>
          </a:prstGeom>
          <a:solidFill>
            <a:schemeClr val="accent1">
              <a:lumMod val="20000"/>
              <a:lumOff val="80000"/>
            </a:schemeClr>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728" y="1766473"/>
            <a:ext cx="4846320" cy="2834640"/>
          </a:xfrm>
          <a:prstGeom prst="rect">
            <a:avLst/>
          </a:prstGeom>
          <a:no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366" y="2510421"/>
            <a:ext cx="640080" cy="548640"/>
          </a:xfrm>
          <a:prstGeom prst="rect">
            <a:avLst/>
          </a:prstGeom>
          <a:noFill/>
        </p:spPr>
        <p:txBody>
          <a:bodyPr wrap="square" rtlCol="0">
            <a:spAutoFit/>
          </a:bodyPr>
          <a:lstStyle/>
          <a:p>
            <a:r>
              <a:rPr lang="en-US" sz="1600" dirty="0" smtClean="0"/>
              <a:t>Crisp Input </a:t>
            </a:r>
            <a:endParaRPr lang="en-US" sz="1600" dirty="0"/>
          </a:p>
        </p:txBody>
      </p:sp>
      <p:sp>
        <p:nvSpPr>
          <p:cNvPr id="14" name="TextBox 13"/>
          <p:cNvSpPr txBox="1"/>
          <p:nvPr/>
        </p:nvSpPr>
        <p:spPr>
          <a:xfrm>
            <a:off x="5442414" y="3267537"/>
            <a:ext cx="752997" cy="584775"/>
          </a:xfrm>
          <a:prstGeom prst="rect">
            <a:avLst/>
          </a:prstGeom>
          <a:noFill/>
        </p:spPr>
        <p:txBody>
          <a:bodyPr wrap="square" rtlCol="0">
            <a:spAutoFit/>
          </a:bodyPr>
          <a:lstStyle/>
          <a:p>
            <a:r>
              <a:rPr lang="en-US" sz="1600" dirty="0" smtClean="0"/>
              <a:t>Crisp Output </a:t>
            </a:r>
            <a:endParaRPr lang="en-US" sz="1600" dirty="0"/>
          </a:p>
        </p:txBody>
      </p:sp>
      <p:cxnSp>
        <p:nvCxnSpPr>
          <p:cNvPr id="16" name="Elbow Connector 15"/>
          <p:cNvCxnSpPr>
            <a:stCxn id="7" idx="1"/>
            <a:endCxn id="4" idx="0"/>
          </p:cNvCxnSpPr>
          <p:nvPr/>
        </p:nvCxnSpPr>
        <p:spPr>
          <a:xfrm rot="10800000" flipV="1">
            <a:off x="1575607" y="2339619"/>
            <a:ext cx="698274" cy="517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1655825" y="3417361"/>
            <a:ext cx="537838" cy="6982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3"/>
            <a:endCxn id="9" idx="2"/>
          </p:cNvCxnSpPr>
          <p:nvPr/>
        </p:nvCxnSpPr>
        <p:spPr>
          <a:xfrm flipV="1">
            <a:off x="3828361" y="3497579"/>
            <a:ext cx="694980" cy="5378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3"/>
            <a:endCxn id="9" idx="0"/>
          </p:cNvCxnSpPr>
          <p:nvPr/>
        </p:nvCxnSpPr>
        <p:spPr>
          <a:xfrm>
            <a:off x="3828361" y="2339620"/>
            <a:ext cx="694980" cy="517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8" idx="0"/>
          </p:cNvCxnSpPr>
          <p:nvPr/>
        </p:nvCxnSpPr>
        <p:spPr>
          <a:xfrm>
            <a:off x="3051121" y="2659660"/>
            <a:ext cx="0" cy="10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55294" y="4014120"/>
            <a:ext cx="1197553" cy="338554"/>
          </a:xfrm>
          <a:prstGeom prst="rect">
            <a:avLst/>
          </a:prstGeom>
          <a:noFill/>
        </p:spPr>
        <p:txBody>
          <a:bodyPr wrap="square" rtlCol="0">
            <a:spAutoFit/>
          </a:bodyPr>
          <a:lstStyle/>
          <a:p>
            <a:r>
              <a:rPr lang="en-US" sz="1600" dirty="0" smtClean="0"/>
              <a:t>Fuzzy Input </a:t>
            </a:r>
            <a:endParaRPr lang="en-US" sz="1600" dirty="0"/>
          </a:p>
        </p:txBody>
      </p:sp>
      <p:sp>
        <p:nvSpPr>
          <p:cNvPr id="30" name="TextBox 29"/>
          <p:cNvSpPr txBox="1"/>
          <p:nvPr/>
        </p:nvSpPr>
        <p:spPr>
          <a:xfrm>
            <a:off x="3847491" y="4014120"/>
            <a:ext cx="1273141" cy="338554"/>
          </a:xfrm>
          <a:prstGeom prst="rect">
            <a:avLst/>
          </a:prstGeom>
          <a:noFill/>
        </p:spPr>
        <p:txBody>
          <a:bodyPr wrap="square" rtlCol="0">
            <a:spAutoFit/>
          </a:bodyPr>
          <a:lstStyle/>
          <a:p>
            <a:r>
              <a:rPr lang="en-US" sz="1600" dirty="0" smtClean="0"/>
              <a:t>Fuzzy Output </a:t>
            </a:r>
            <a:endParaRPr lang="en-US" sz="1600" dirty="0"/>
          </a:p>
        </p:txBody>
      </p:sp>
    </p:spTree>
    <p:extLst>
      <p:ext uri="{BB962C8B-B14F-4D97-AF65-F5344CB8AC3E}">
        <p14:creationId xmlns:p14="http://schemas.microsoft.com/office/powerpoint/2010/main" val="129189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962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Approaches to </a:t>
            </a:r>
            <a:r>
              <a:rPr lang="en-US" dirty="0" smtClean="0"/>
              <a:t>Reasoning</a:t>
            </a:r>
            <a:endParaRPr lang="en-US" dirty="0"/>
          </a:p>
        </p:txBody>
      </p:sp>
      <p:sp>
        <p:nvSpPr>
          <p:cNvPr id="3" name="Content Placeholder 2"/>
          <p:cNvSpPr>
            <a:spLocks noGrp="1"/>
          </p:cNvSpPr>
          <p:nvPr>
            <p:ph idx="1"/>
          </p:nvPr>
        </p:nvSpPr>
        <p:spPr/>
        <p:txBody>
          <a:bodyPr/>
          <a:lstStyle/>
          <a:p>
            <a:r>
              <a:rPr lang="en-US" dirty="0"/>
              <a:t>There are </a:t>
            </a:r>
            <a:r>
              <a:rPr lang="en-US" dirty="0">
                <a:solidFill>
                  <a:srgbClr val="CC3399"/>
                </a:solidFill>
              </a:rPr>
              <a:t>three</a:t>
            </a:r>
            <a:r>
              <a:rPr lang="en-US" dirty="0"/>
              <a:t> different approaches to reasoning under uncertainties.</a:t>
            </a:r>
          </a:p>
          <a:p>
            <a:pPr marL="1001712" lvl="1" indent="-457200">
              <a:buFont typeface="+mj-lt"/>
              <a:buAutoNum type="arabicPeriod"/>
            </a:pPr>
            <a:r>
              <a:rPr lang="en-US" dirty="0"/>
              <a:t>Symbolic </a:t>
            </a:r>
            <a:r>
              <a:rPr lang="en-US" dirty="0" smtClean="0"/>
              <a:t>Reasoning</a:t>
            </a:r>
            <a:endParaRPr lang="en-US" dirty="0"/>
          </a:p>
          <a:p>
            <a:pPr marL="1001712" lvl="1" indent="-457200">
              <a:buFont typeface="+mj-lt"/>
              <a:buAutoNum type="arabicPeriod"/>
            </a:pPr>
            <a:r>
              <a:rPr lang="en-US" dirty="0"/>
              <a:t>Statistical R</a:t>
            </a:r>
            <a:r>
              <a:rPr lang="en-US" dirty="0" smtClean="0"/>
              <a:t>easoning</a:t>
            </a:r>
            <a:endParaRPr lang="en-US" dirty="0"/>
          </a:p>
          <a:p>
            <a:pPr marL="1001712" lvl="1" indent="-457200">
              <a:buFont typeface="+mj-lt"/>
              <a:buAutoNum type="arabicPeriod"/>
            </a:pPr>
            <a:r>
              <a:rPr lang="en-US" dirty="0"/>
              <a:t>Fuzzy logic </a:t>
            </a:r>
            <a:r>
              <a:rPr lang="en-US" dirty="0" smtClean="0"/>
              <a:t>Reasoning</a:t>
            </a:r>
            <a:endParaRPr lang="en-US" dirty="0"/>
          </a:p>
          <a:p>
            <a:endParaRPr lang="en-US" dirty="0"/>
          </a:p>
          <a:p>
            <a:pPr marL="457200" indent="-457200">
              <a:buFont typeface="+mj-lt"/>
              <a:buAutoNum type="arabicPeriod"/>
            </a:pPr>
            <a:r>
              <a:rPr lang="en-US" dirty="0">
                <a:solidFill>
                  <a:srgbClr val="CC3399"/>
                </a:solidFill>
              </a:rPr>
              <a:t>Symbolic Reasoning </a:t>
            </a:r>
            <a:r>
              <a:rPr lang="en-US" dirty="0"/>
              <a:t>: </a:t>
            </a:r>
            <a:r>
              <a:rPr lang="en-US" dirty="0" smtClean="0"/>
              <a:t>Symbolic </a:t>
            </a:r>
            <a:r>
              <a:rPr lang="en-US" dirty="0"/>
              <a:t>logic deals with how symbols relate to each other. It assigns symbols to verbal reasoning in order to be able to check the </a:t>
            </a:r>
            <a:r>
              <a:rPr lang="en-US" dirty="0" smtClean="0"/>
              <a:t>validity </a:t>
            </a:r>
            <a:r>
              <a:rPr lang="en-US" dirty="0"/>
              <a:t>of the statements through a mathematical process. </a:t>
            </a:r>
            <a:endParaRPr lang="en-US" dirty="0" smtClean="0"/>
          </a:p>
          <a:p>
            <a:r>
              <a:rPr lang="en-US" dirty="0"/>
              <a:t>Propositions: </a:t>
            </a:r>
            <a:endParaRPr lang="en-US" dirty="0" smtClean="0"/>
          </a:p>
          <a:p>
            <a:pPr marL="544512" lvl="1" indent="0">
              <a:buNone/>
            </a:pPr>
            <a:r>
              <a:rPr lang="en-US" dirty="0" smtClean="0"/>
              <a:t>A : All spiders have eight legs. </a:t>
            </a:r>
          </a:p>
          <a:p>
            <a:pPr marL="544512" lvl="1" indent="0">
              <a:buNone/>
            </a:pPr>
            <a:r>
              <a:rPr lang="en-US" dirty="0" smtClean="0"/>
              <a:t>B : Black widows are a type of spider.</a:t>
            </a:r>
          </a:p>
          <a:p>
            <a:pPr marL="544512" lvl="1" indent="0">
              <a:buNone/>
            </a:pPr>
            <a:r>
              <a:rPr lang="en-US" dirty="0" smtClean="0"/>
              <a:t>C : Black widows have eight legs.</a:t>
            </a:r>
          </a:p>
          <a:p>
            <a:pPr marL="544512" lvl="1" indent="0">
              <a:buNone/>
            </a:pPr>
            <a:r>
              <a:rPr lang="en-US" dirty="0" smtClean="0"/>
              <a:t>The </a:t>
            </a:r>
            <a:r>
              <a:rPr lang="en-US" dirty="0"/>
              <a:t>Ʌ means “and,” and the ⇒ symbol means “implies.”</a:t>
            </a:r>
          </a:p>
          <a:p>
            <a:r>
              <a:rPr lang="en-US" dirty="0"/>
              <a:t>Conclusion: A Ʌ B ⇒ C</a:t>
            </a:r>
          </a:p>
        </p:txBody>
      </p:sp>
    </p:spTree>
    <p:extLst>
      <p:ext uri="{BB962C8B-B14F-4D97-AF65-F5344CB8AC3E}">
        <p14:creationId xmlns:p14="http://schemas.microsoft.com/office/powerpoint/2010/main" val="80414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Symbolic Reasoning </a:t>
            </a:r>
          </a:p>
        </p:txBody>
      </p:sp>
      <p:sp>
        <p:nvSpPr>
          <p:cNvPr id="3" name="Content Placeholder 2"/>
          <p:cNvSpPr>
            <a:spLocks noGrp="1"/>
          </p:cNvSpPr>
          <p:nvPr>
            <p:ph idx="1"/>
          </p:nvPr>
        </p:nvSpPr>
        <p:spPr/>
        <p:txBody>
          <a:bodyPr/>
          <a:lstStyle/>
          <a:p>
            <a:r>
              <a:rPr lang="en-US" dirty="0"/>
              <a:t>The reasoning is said to be symbolic when </a:t>
            </a:r>
            <a:r>
              <a:rPr lang="en-US" dirty="0" smtClean="0"/>
              <a:t>it </a:t>
            </a:r>
            <a:r>
              <a:rPr lang="en-US" dirty="0"/>
              <a:t>can be performed by means of </a:t>
            </a:r>
            <a:r>
              <a:rPr lang="en-US" dirty="0">
                <a:solidFill>
                  <a:srgbClr val="CC3399"/>
                </a:solidFill>
              </a:rPr>
              <a:t>primitive operations</a:t>
            </a:r>
            <a:r>
              <a:rPr lang="en-US" dirty="0">
                <a:solidFill>
                  <a:srgbClr val="C00000"/>
                </a:solidFill>
              </a:rPr>
              <a:t> </a:t>
            </a:r>
            <a:r>
              <a:rPr lang="en-US" dirty="0"/>
              <a:t>manipulating elementary symbols. </a:t>
            </a:r>
            <a:endParaRPr lang="en-US" dirty="0" smtClean="0"/>
          </a:p>
          <a:p>
            <a:r>
              <a:rPr lang="en-US" dirty="0" smtClean="0"/>
              <a:t>Usually</a:t>
            </a:r>
            <a:r>
              <a:rPr lang="en-US" dirty="0"/>
              <a:t>, symbolic reasoning refers to </a:t>
            </a:r>
            <a:r>
              <a:rPr lang="en-US" dirty="0">
                <a:solidFill>
                  <a:srgbClr val="CC3399"/>
                </a:solidFill>
              </a:rPr>
              <a:t>mathematical logic</a:t>
            </a:r>
            <a:r>
              <a:rPr lang="en-US" dirty="0"/>
              <a:t>, more precisely first-order (predicate) logic and sometimes higher orders. </a:t>
            </a:r>
            <a:endParaRPr lang="en-US" dirty="0" smtClean="0"/>
          </a:p>
        </p:txBody>
      </p:sp>
    </p:spTree>
    <p:extLst>
      <p:ext uri="{BB962C8B-B14F-4D97-AF65-F5344CB8AC3E}">
        <p14:creationId xmlns:p14="http://schemas.microsoft.com/office/powerpoint/2010/main" val="323849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And Bays’ Theorem</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6176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 </a:t>
            </a:r>
          </a:p>
        </p:txBody>
      </p:sp>
      <p:sp>
        <p:nvSpPr>
          <p:cNvPr id="3" name="Content Placeholder 2"/>
          <p:cNvSpPr>
            <a:spLocks noGrp="1"/>
          </p:cNvSpPr>
          <p:nvPr>
            <p:ph idx="1"/>
          </p:nvPr>
        </p:nvSpPr>
        <p:spPr/>
        <p:txBody>
          <a:bodyPr/>
          <a:lstStyle/>
          <a:p>
            <a:r>
              <a:rPr lang="en-US" dirty="0"/>
              <a:t>In the logic based approaches described, we have assumed that everything is either </a:t>
            </a:r>
            <a:r>
              <a:rPr lang="en-US" dirty="0">
                <a:solidFill>
                  <a:srgbClr val="CC3399"/>
                </a:solidFill>
              </a:rPr>
              <a:t>believed false or believed true.</a:t>
            </a:r>
          </a:p>
          <a:p>
            <a:r>
              <a:rPr lang="en-US" dirty="0"/>
              <a:t>However, it is often useful to represent the fact that we </a:t>
            </a:r>
            <a:r>
              <a:rPr lang="en-US" dirty="0" smtClean="0"/>
              <a:t>believe, </a:t>
            </a:r>
            <a:r>
              <a:rPr lang="en-US" dirty="0" smtClean="0">
                <a:solidFill>
                  <a:srgbClr val="CC3399"/>
                </a:solidFill>
              </a:rPr>
              <a:t>something </a:t>
            </a:r>
            <a:r>
              <a:rPr lang="en-US" dirty="0">
                <a:solidFill>
                  <a:srgbClr val="CC3399"/>
                </a:solidFill>
              </a:rPr>
              <a:t>is probably true</a:t>
            </a:r>
            <a:r>
              <a:rPr lang="en-US" dirty="0"/>
              <a:t>, or true with probability 0.65.</a:t>
            </a:r>
          </a:p>
          <a:p>
            <a:r>
              <a:rPr lang="en-US" dirty="0"/>
              <a:t>This is useful for dealing with problems where there is </a:t>
            </a:r>
            <a:r>
              <a:rPr lang="en-US" dirty="0">
                <a:solidFill>
                  <a:srgbClr val="CC3399"/>
                </a:solidFill>
              </a:rPr>
              <a:t>randomness and unpredictability </a:t>
            </a:r>
            <a:r>
              <a:rPr lang="en-US" dirty="0"/>
              <a:t>(such as in games of chance) and also for dealing with problems where we could, if we had sufficient information, work out exactly what is true.</a:t>
            </a:r>
          </a:p>
          <a:p>
            <a:r>
              <a:rPr lang="en-US" dirty="0"/>
              <a:t>To do all this in a principled way requires techniques for </a:t>
            </a:r>
            <a:r>
              <a:rPr lang="en-US" dirty="0">
                <a:solidFill>
                  <a:srgbClr val="CC3399"/>
                </a:solidFill>
              </a:rPr>
              <a:t>probabilistic reasoning. </a:t>
            </a:r>
            <a:endParaRPr lang="en-US" dirty="0" smtClean="0">
              <a:solidFill>
                <a:srgbClr val="CC3399"/>
              </a:solidFill>
            </a:endParaRPr>
          </a:p>
          <a:p>
            <a:r>
              <a:rPr lang="en-US" dirty="0"/>
              <a:t>Probability quantifies the </a:t>
            </a:r>
            <a:r>
              <a:rPr lang="en-US" dirty="0">
                <a:solidFill>
                  <a:srgbClr val="CC3399"/>
                </a:solidFill>
              </a:rPr>
              <a:t>uncertainty of the outcomes </a:t>
            </a:r>
            <a:r>
              <a:rPr lang="en-US" dirty="0"/>
              <a:t>of a random </a:t>
            </a:r>
            <a:r>
              <a:rPr lang="en-US" dirty="0" smtClean="0"/>
              <a:t>variable / event.</a:t>
            </a:r>
            <a:endParaRPr lang="en-US" dirty="0"/>
          </a:p>
          <a:p>
            <a:r>
              <a:rPr lang="en-US" dirty="0"/>
              <a:t>Real world applications are probabilistic in nature, and to represent the relationship between multiple events, we need a </a:t>
            </a:r>
            <a:r>
              <a:rPr lang="en-US" dirty="0">
                <a:solidFill>
                  <a:srgbClr val="CC3399"/>
                </a:solidFill>
              </a:rPr>
              <a:t>Bayesian network. </a:t>
            </a:r>
          </a:p>
          <a:p>
            <a:endParaRPr lang="en-US" dirty="0"/>
          </a:p>
        </p:txBody>
      </p:sp>
    </p:spTree>
    <p:extLst>
      <p:ext uri="{BB962C8B-B14F-4D97-AF65-F5344CB8AC3E}">
        <p14:creationId xmlns:p14="http://schemas.microsoft.com/office/powerpoint/2010/main" val="13824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Probability Theory</a:t>
            </a:r>
            <a:endParaRPr lang="en-US" dirty="0"/>
          </a:p>
        </p:txBody>
      </p:sp>
      <p:sp>
        <p:nvSpPr>
          <p:cNvPr id="3" name="Content Placeholder 2"/>
          <p:cNvSpPr>
            <a:spLocks noGrp="1"/>
          </p:cNvSpPr>
          <p:nvPr>
            <p:ph idx="1"/>
          </p:nvPr>
        </p:nvSpPr>
        <p:spPr/>
        <p:txBody>
          <a:bodyPr/>
          <a:lstStyle/>
          <a:p>
            <a:r>
              <a:rPr lang="en-US" dirty="0" smtClean="0">
                <a:solidFill>
                  <a:srgbClr val="CC3399"/>
                </a:solidFill>
              </a:rPr>
              <a:t>Marginal </a:t>
            </a:r>
            <a:r>
              <a:rPr lang="en-US" dirty="0">
                <a:solidFill>
                  <a:srgbClr val="CC3399"/>
                </a:solidFill>
              </a:rPr>
              <a:t>probability </a:t>
            </a:r>
            <a:r>
              <a:rPr lang="en-US" dirty="0"/>
              <a:t>is the probability of an event, irrespective of other random variables. </a:t>
            </a:r>
            <a:endParaRPr lang="en-US" dirty="0" smtClean="0"/>
          </a:p>
          <a:p>
            <a:pPr lvl="1"/>
            <a:r>
              <a:rPr lang="en-US" dirty="0" smtClean="0"/>
              <a:t>Marginal </a:t>
            </a:r>
            <a:r>
              <a:rPr lang="en-US" dirty="0"/>
              <a:t>Probability: The probability of an event irrespective of the outcomes of other random variables, e.g. P(A).</a:t>
            </a:r>
          </a:p>
          <a:p>
            <a:r>
              <a:rPr lang="en-US" dirty="0"/>
              <a:t>The </a:t>
            </a:r>
            <a:r>
              <a:rPr lang="en-US" dirty="0">
                <a:solidFill>
                  <a:srgbClr val="CC3399"/>
                </a:solidFill>
              </a:rPr>
              <a:t>joint probability </a:t>
            </a:r>
            <a:r>
              <a:rPr lang="en-US" dirty="0"/>
              <a:t>is the probability of two (or more) simultaneous events, often described in terms of events A and B from two dependent random variables, e.g. X and Y. The joint probability is often summarized as just the outcomes, e.g. A and B</a:t>
            </a:r>
            <a:r>
              <a:rPr lang="en-US" dirty="0" smtClean="0"/>
              <a:t>.</a:t>
            </a:r>
          </a:p>
          <a:p>
            <a:pPr lvl="1"/>
            <a:r>
              <a:rPr lang="en-US" dirty="0"/>
              <a:t>Joint Probability: Probability of two (or more) simultaneous events, e.g. P(A and B) or P(A, B).</a:t>
            </a:r>
          </a:p>
          <a:p>
            <a:r>
              <a:rPr lang="en-US" dirty="0"/>
              <a:t>The </a:t>
            </a:r>
            <a:r>
              <a:rPr lang="en-US" dirty="0">
                <a:solidFill>
                  <a:srgbClr val="CC3399"/>
                </a:solidFill>
              </a:rPr>
              <a:t>conditional probability </a:t>
            </a:r>
            <a:r>
              <a:rPr lang="en-US" dirty="0"/>
              <a:t>is the probability of one event given the occurrence of another event, often described in terms of events A and B from two dependent random variables e.g. X and Y.</a:t>
            </a:r>
          </a:p>
          <a:p>
            <a:pPr lvl="1"/>
            <a:r>
              <a:rPr lang="en-US" dirty="0" smtClean="0"/>
              <a:t>Conditional </a:t>
            </a:r>
            <a:r>
              <a:rPr lang="en-US" dirty="0"/>
              <a:t>Probability: Probability of one (or more) event given the occurrence of another event, e.g. P(A given B) or P(A | B</a:t>
            </a:r>
            <a:r>
              <a:rPr lang="en-US" dirty="0" smtClean="0"/>
              <a:t>).</a:t>
            </a:r>
            <a:endParaRPr lang="en-US" dirty="0"/>
          </a:p>
        </p:txBody>
      </p:sp>
    </p:spTree>
    <p:extLst>
      <p:ext uri="{BB962C8B-B14F-4D97-AF65-F5344CB8AC3E}">
        <p14:creationId xmlns:p14="http://schemas.microsoft.com/office/powerpoint/2010/main" val="252921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a:t>
            </a:r>
            <a:r>
              <a:rPr lang="en-US" dirty="0" smtClean="0"/>
              <a:t>Probability </a:t>
            </a:r>
            <a:r>
              <a:rPr lang="en-US" dirty="0"/>
              <a:t>Theory</a:t>
            </a:r>
          </a:p>
        </p:txBody>
      </p:sp>
      <p:sp>
        <p:nvSpPr>
          <p:cNvPr id="3" name="Content Placeholder 2"/>
          <p:cNvSpPr>
            <a:spLocks noGrp="1"/>
          </p:cNvSpPr>
          <p:nvPr>
            <p:ph idx="1"/>
          </p:nvPr>
        </p:nvSpPr>
        <p:spPr/>
        <p:txBody>
          <a:bodyPr/>
          <a:lstStyle/>
          <a:p>
            <a:r>
              <a:rPr lang="en-US" dirty="0"/>
              <a:t>The joint probability can be calculated using the conditional </a:t>
            </a:r>
            <a:r>
              <a:rPr lang="en-US" dirty="0" smtClean="0"/>
              <a:t>probability :</a:t>
            </a:r>
          </a:p>
          <a:p>
            <a:endParaRPr lang="en-US" dirty="0"/>
          </a:p>
          <a:p>
            <a:endParaRPr lang="en-US" dirty="0" smtClean="0"/>
          </a:p>
          <a:p>
            <a:r>
              <a:rPr lang="en-US" dirty="0" smtClean="0"/>
              <a:t>The joint </a:t>
            </a:r>
            <a:r>
              <a:rPr lang="en-US" dirty="0"/>
              <a:t>probability is symmetrical : </a:t>
            </a:r>
            <a:r>
              <a:rPr lang="en-US" dirty="0">
                <a:solidFill>
                  <a:srgbClr val="CC3399"/>
                </a:solidFill>
              </a:rPr>
              <a:t>P(A, B) = P(B, A)</a:t>
            </a:r>
            <a:endParaRPr lang="en-US" dirty="0" smtClean="0">
              <a:solidFill>
                <a:srgbClr val="CC3399"/>
              </a:solidFill>
            </a:endParaRPr>
          </a:p>
          <a:p>
            <a:endParaRPr lang="en-US" dirty="0"/>
          </a:p>
          <a:p>
            <a:endParaRPr lang="en-US" dirty="0" smtClean="0"/>
          </a:p>
          <a:p>
            <a:r>
              <a:rPr lang="en-US" dirty="0" smtClean="0"/>
              <a:t>The </a:t>
            </a:r>
            <a:r>
              <a:rPr lang="en-US" dirty="0"/>
              <a:t>conditional probability can be calculated using the joint </a:t>
            </a:r>
            <a:r>
              <a:rPr lang="en-US" dirty="0" smtClean="0"/>
              <a:t>probability:</a:t>
            </a:r>
          </a:p>
          <a:p>
            <a:endParaRPr lang="en-US" dirty="0"/>
          </a:p>
          <a:p>
            <a:endParaRPr lang="en-US" dirty="0" smtClean="0"/>
          </a:p>
          <a:p>
            <a:r>
              <a:rPr lang="en-US" dirty="0"/>
              <a:t>The conditional probability is not symmetrical : </a:t>
            </a:r>
            <a:r>
              <a:rPr lang="en-US" dirty="0">
                <a:solidFill>
                  <a:srgbClr val="CC3399"/>
                </a:solidFill>
              </a:rPr>
              <a:t>P(A | B) != P(B | A)</a:t>
            </a:r>
          </a:p>
          <a:p>
            <a:endParaRPr lang="en-US" dirty="0" smtClean="0"/>
          </a:p>
          <a:p>
            <a:endParaRPr lang="en-US" dirty="0"/>
          </a:p>
          <a:p>
            <a:endParaRPr lang="en-US" dirty="0"/>
          </a:p>
        </p:txBody>
      </p:sp>
      <p:sp>
        <p:nvSpPr>
          <p:cNvPr id="4" name="Rectangle 3"/>
          <p:cNvSpPr/>
          <p:nvPr/>
        </p:nvSpPr>
        <p:spPr>
          <a:xfrm>
            <a:off x="3907970" y="1432263"/>
            <a:ext cx="3200400" cy="5442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CC3399"/>
                </a:solidFill>
              </a:rPr>
              <a:t>P(A, B) = P(A | B) * P(B)</a:t>
            </a:r>
            <a:endParaRPr lang="en-US" sz="2400" dirty="0">
              <a:solidFill>
                <a:srgbClr val="CC3399"/>
              </a:solidFill>
            </a:endParaRPr>
          </a:p>
        </p:txBody>
      </p:sp>
      <p:sp>
        <p:nvSpPr>
          <p:cNvPr id="5" name="Rectangle 4"/>
          <p:cNvSpPr/>
          <p:nvPr/>
        </p:nvSpPr>
        <p:spPr>
          <a:xfrm>
            <a:off x="3907970" y="4149818"/>
            <a:ext cx="3200400" cy="5442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C3399"/>
                </a:solidFill>
              </a:rPr>
              <a:t>P(A | B) = P(A, B) / P(B)</a:t>
            </a:r>
          </a:p>
        </p:txBody>
      </p:sp>
    </p:spTree>
    <p:extLst>
      <p:ext uri="{BB962C8B-B14F-4D97-AF65-F5344CB8AC3E}">
        <p14:creationId xmlns:p14="http://schemas.microsoft.com/office/powerpoint/2010/main" val="123955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1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a:t>
            </a:r>
            <a:r>
              <a:rPr lang="en-US" dirty="0" smtClean="0"/>
              <a:t>Theorem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statistics and probability theory, the </a:t>
                </a:r>
                <a:r>
                  <a:rPr lang="en-US" dirty="0">
                    <a:solidFill>
                      <a:srgbClr val="CC3399"/>
                    </a:solidFill>
                  </a:rPr>
                  <a:t>Bayes’ theorem </a:t>
                </a:r>
                <a:r>
                  <a:rPr lang="en-US" dirty="0"/>
                  <a:t>(also known as the Bayes’ rule) is a mathematical formula used to determine the conditional probability of events. </a:t>
                </a:r>
                <a:endParaRPr lang="en-US" dirty="0" smtClean="0"/>
              </a:p>
              <a:p>
                <a:r>
                  <a:rPr lang="en-US" dirty="0" smtClean="0"/>
                  <a:t>Essentially</a:t>
                </a:r>
                <a:r>
                  <a:rPr lang="en-US" dirty="0"/>
                  <a:t>, the Bayes’ theorem describes the </a:t>
                </a:r>
                <a:r>
                  <a:rPr lang="en-US" dirty="0">
                    <a:solidFill>
                      <a:srgbClr val="CC3399"/>
                    </a:solidFill>
                  </a:rPr>
                  <a:t>probability of an event based on prior knowledge </a:t>
                </a:r>
                <a:r>
                  <a:rPr lang="en-US" dirty="0"/>
                  <a:t>of the conditions that might be relevant to the event</a:t>
                </a:r>
                <a:r>
                  <a:rPr lang="en-US" dirty="0" smtClean="0"/>
                  <a:t>.</a:t>
                </a:r>
              </a:p>
              <a:p>
                <a:r>
                  <a:rPr lang="en-US" dirty="0" smtClean="0"/>
                  <a:t>The </a:t>
                </a:r>
                <a:r>
                  <a:rPr lang="en-US" dirty="0"/>
                  <a:t>Bayes’ theorem is expressed in the following formula</a:t>
                </a:r>
                <a:r>
                  <a:rPr lang="en-US" dirty="0" smtClean="0"/>
                  <a:t>:</a:t>
                </a:r>
              </a:p>
              <a:p>
                <a:pPr marL="0" indent="0">
                  <a:buNone/>
                </a:pPr>
                <a:endParaRPr lang="en-US" dirty="0" smtClean="0"/>
              </a:p>
              <a:p>
                <a:pPr lvl="1"/>
                <a:endParaRPr lang="en-US" dirty="0" smtClean="0"/>
              </a:p>
              <a:p>
                <a:pPr lvl="1"/>
                <a:endParaRPr lang="en-US" dirty="0"/>
              </a:p>
              <a:p>
                <a:pPr lvl="1"/>
                <a:r>
                  <a:rPr lang="en-US" dirty="0" smtClean="0"/>
                  <a:t>Where</a:t>
                </a:r>
                <a:r>
                  <a:rPr lang="en-US" dirty="0"/>
                  <a:t>:</a:t>
                </a:r>
              </a:p>
              <a:p>
                <a:pPr lvl="1"/>
                <a14:m>
                  <m:oMath xmlns:m="http://schemas.openxmlformats.org/officeDocument/2006/math">
                    <m:r>
                      <m:rPr>
                        <m:sty m:val="p"/>
                      </m:rPr>
                      <a:rPr lang="en-US" i="0" dirty="0" smtClean="0">
                        <a:solidFill>
                          <a:srgbClr val="CC3399"/>
                        </a:solidFill>
                        <a:latin typeface="Cambria Math" panose="02040503050406030204" pitchFamily="18" charset="0"/>
                      </a:rPr>
                      <m:t>P</m:t>
                    </m:r>
                    <m:r>
                      <a:rPr lang="en-US" i="0" dirty="0" smtClean="0">
                        <a:solidFill>
                          <a:srgbClr val="CC3399"/>
                        </a:solidFill>
                        <a:latin typeface="Cambria Math" panose="02040503050406030204" pitchFamily="18" charset="0"/>
                      </a:rPr>
                      <m:t>(</m:t>
                    </m:r>
                    <m:r>
                      <m:rPr>
                        <m:sty m:val="p"/>
                      </m:rPr>
                      <a:rPr lang="en-US" i="0" dirty="0" smtClean="0">
                        <a:solidFill>
                          <a:srgbClr val="CC3399"/>
                        </a:solidFill>
                        <a:latin typeface="Cambria Math" panose="02040503050406030204" pitchFamily="18" charset="0"/>
                      </a:rPr>
                      <m:t>A</m:t>
                    </m:r>
                    <m:r>
                      <a:rPr lang="en-US" i="0" dirty="0" smtClean="0">
                        <a:solidFill>
                          <a:srgbClr val="CC3399"/>
                        </a:solidFill>
                        <a:latin typeface="Cambria Math" panose="02040503050406030204" pitchFamily="18" charset="0"/>
                      </a:rPr>
                      <m:t>|</m:t>
                    </m:r>
                    <m:r>
                      <m:rPr>
                        <m:sty m:val="p"/>
                      </m:rPr>
                      <a:rPr lang="en-US" i="0" dirty="0" smtClean="0">
                        <a:solidFill>
                          <a:srgbClr val="CC3399"/>
                        </a:solidFill>
                        <a:latin typeface="Cambria Math" panose="02040503050406030204" pitchFamily="18" charset="0"/>
                      </a:rPr>
                      <m:t>B</m:t>
                    </m:r>
                    <m:r>
                      <a:rPr lang="en-US" i="0" dirty="0">
                        <a:solidFill>
                          <a:srgbClr val="CC3399"/>
                        </a:solidFill>
                        <a:latin typeface="Cambria Math" panose="02040503050406030204" pitchFamily="18" charset="0"/>
                      </a:rPr>
                      <m:t>)</m:t>
                    </m:r>
                  </m:oMath>
                </a14:m>
                <a:r>
                  <a:rPr lang="en-US" dirty="0"/>
                  <a:t> – the probability of event </a:t>
                </a:r>
                <a14:m>
                  <m:oMath xmlns:m="http://schemas.openxmlformats.org/officeDocument/2006/math">
                    <m:r>
                      <m:rPr>
                        <m:sty m:val="p"/>
                      </m:rPr>
                      <a:rPr lang="en-US" i="0" dirty="0" smtClean="0">
                        <a:latin typeface="Cambria Math" panose="02040503050406030204" pitchFamily="18" charset="0"/>
                      </a:rPr>
                      <m:t>A</m:t>
                    </m:r>
                  </m:oMath>
                </a14:m>
                <a:r>
                  <a:rPr lang="en-US" dirty="0"/>
                  <a:t> occurring, given event </a:t>
                </a:r>
                <a14:m>
                  <m:oMath xmlns:m="http://schemas.openxmlformats.org/officeDocument/2006/math">
                    <m:r>
                      <m:rPr>
                        <m:sty m:val="p"/>
                      </m:rPr>
                      <a:rPr lang="en-US" i="0" dirty="0" smtClean="0">
                        <a:latin typeface="Cambria Math" panose="02040503050406030204" pitchFamily="18" charset="0"/>
                      </a:rPr>
                      <m:t>B</m:t>
                    </m:r>
                  </m:oMath>
                </a14:m>
                <a:r>
                  <a:rPr lang="en-US" dirty="0"/>
                  <a:t> has occurred</a:t>
                </a:r>
              </a:p>
              <a:p>
                <a:pPr lvl="1"/>
                <a14:m>
                  <m:oMath xmlns:m="http://schemas.openxmlformats.org/officeDocument/2006/math">
                    <m:r>
                      <m:rPr>
                        <m:sty m:val="p"/>
                      </m:rPr>
                      <a:rPr lang="en-US" i="0" dirty="0" smtClean="0">
                        <a:solidFill>
                          <a:srgbClr val="CC3399"/>
                        </a:solidFill>
                        <a:latin typeface="Cambria Math" panose="02040503050406030204" pitchFamily="18" charset="0"/>
                      </a:rPr>
                      <m:t>P</m:t>
                    </m:r>
                    <m:r>
                      <a:rPr lang="en-US" i="0" dirty="0" smtClean="0">
                        <a:solidFill>
                          <a:srgbClr val="CC3399"/>
                        </a:solidFill>
                        <a:latin typeface="Cambria Math" panose="02040503050406030204" pitchFamily="18" charset="0"/>
                      </a:rPr>
                      <m:t>(</m:t>
                    </m:r>
                    <m:r>
                      <m:rPr>
                        <m:sty m:val="p"/>
                      </m:rPr>
                      <a:rPr lang="en-US" i="0" dirty="0" smtClean="0">
                        <a:solidFill>
                          <a:srgbClr val="CC3399"/>
                        </a:solidFill>
                        <a:latin typeface="Cambria Math" panose="02040503050406030204" pitchFamily="18" charset="0"/>
                      </a:rPr>
                      <m:t>B</m:t>
                    </m:r>
                    <m:r>
                      <a:rPr lang="en-US" i="0" dirty="0" smtClean="0">
                        <a:solidFill>
                          <a:srgbClr val="CC3399"/>
                        </a:solidFill>
                        <a:latin typeface="Cambria Math" panose="02040503050406030204" pitchFamily="18" charset="0"/>
                      </a:rPr>
                      <m:t>|</m:t>
                    </m:r>
                    <m:r>
                      <m:rPr>
                        <m:sty m:val="p"/>
                      </m:rPr>
                      <a:rPr lang="en-US" i="0" dirty="0" smtClean="0">
                        <a:solidFill>
                          <a:srgbClr val="CC3399"/>
                        </a:solidFill>
                        <a:latin typeface="Cambria Math" panose="02040503050406030204" pitchFamily="18" charset="0"/>
                      </a:rPr>
                      <m:t>A</m:t>
                    </m:r>
                    <m:r>
                      <a:rPr lang="en-US" i="0" dirty="0" smtClean="0">
                        <a:solidFill>
                          <a:srgbClr val="CC3399"/>
                        </a:solidFill>
                        <a:latin typeface="Cambria Math" panose="02040503050406030204" pitchFamily="18" charset="0"/>
                      </a:rPr>
                      <m:t>)</m:t>
                    </m:r>
                  </m:oMath>
                </a14:m>
                <a:r>
                  <a:rPr lang="en-US" dirty="0"/>
                  <a:t> – the probability of event </a:t>
                </a:r>
                <a14:m>
                  <m:oMath xmlns:m="http://schemas.openxmlformats.org/officeDocument/2006/math">
                    <m:r>
                      <m:rPr>
                        <m:sty m:val="p"/>
                      </m:rPr>
                      <a:rPr lang="en-US" i="0" dirty="0" smtClean="0">
                        <a:latin typeface="Cambria Math" panose="02040503050406030204" pitchFamily="18" charset="0"/>
                      </a:rPr>
                      <m:t>B</m:t>
                    </m:r>
                  </m:oMath>
                </a14:m>
                <a:r>
                  <a:rPr lang="en-US" dirty="0"/>
                  <a:t> occurring, given event </a:t>
                </a:r>
                <a14:m>
                  <m:oMath xmlns:m="http://schemas.openxmlformats.org/officeDocument/2006/math">
                    <m:r>
                      <m:rPr>
                        <m:sty m:val="p"/>
                      </m:rPr>
                      <a:rPr lang="en-US" i="0" dirty="0" smtClean="0">
                        <a:latin typeface="Cambria Math" panose="02040503050406030204" pitchFamily="18" charset="0"/>
                      </a:rPr>
                      <m:t>A</m:t>
                    </m:r>
                  </m:oMath>
                </a14:m>
                <a:r>
                  <a:rPr lang="en-US" dirty="0"/>
                  <a:t> has occurred</a:t>
                </a:r>
              </a:p>
              <a:p>
                <a:pPr lvl="1"/>
                <a14:m>
                  <m:oMath xmlns:m="http://schemas.openxmlformats.org/officeDocument/2006/math">
                    <m:r>
                      <m:rPr>
                        <m:sty m:val="p"/>
                      </m:rPr>
                      <a:rPr lang="en-US" i="0" dirty="0" smtClean="0">
                        <a:solidFill>
                          <a:srgbClr val="CC3399"/>
                        </a:solidFill>
                        <a:latin typeface="Cambria Math" panose="02040503050406030204" pitchFamily="18" charset="0"/>
                      </a:rPr>
                      <m:t>P</m:t>
                    </m:r>
                    <m:r>
                      <a:rPr lang="en-US" i="0" dirty="0" smtClean="0">
                        <a:solidFill>
                          <a:srgbClr val="CC3399"/>
                        </a:solidFill>
                        <a:latin typeface="Cambria Math" panose="02040503050406030204" pitchFamily="18" charset="0"/>
                      </a:rPr>
                      <m:t>(</m:t>
                    </m:r>
                    <m:r>
                      <m:rPr>
                        <m:sty m:val="p"/>
                      </m:rPr>
                      <a:rPr lang="en-US" i="0" dirty="0" smtClean="0">
                        <a:solidFill>
                          <a:srgbClr val="CC3399"/>
                        </a:solidFill>
                        <a:latin typeface="Cambria Math" panose="02040503050406030204" pitchFamily="18" charset="0"/>
                      </a:rPr>
                      <m:t>A</m:t>
                    </m:r>
                    <m:r>
                      <a:rPr lang="en-US" i="0" dirty="0" smtClean="0">
                        <a:solidFill>
                          <a:srgbClr val="CC3399"/>
                        </a:solidFill>
                        <a:latin typeface="Cambria Math" panose="02040503050406030204" pitchFamily="18" charset="0"/>
                      </a:rPr>
                      <m:t>)</m:t>
                    </m:r>
                  </m:oMath>
                </a14:m>
                <a:r>
                  <a:rPr lang="en-US" dirty="0"/>
                  <a:t> – the probability of event </a:t>
                </a:r>
                <a14:m>
                  <m:oMath xmlns:m="http://schemas.openxmlformats.org/officeDocument/2006/math">
                    <m:r>
                      <m:rPr>
                        <m:sty m:val="p"/>
                      </m:rPr>
                      <a:rPr lang="en-US" i="0" dirty="0" smtClean="0">
                        <a:latin typeface="Cambria Math" panose="02040503050406030204" pitchFamily="18" charset="0"/>
                      </a:rPr>
                      <m:t>A</m:t>
                    </m:r>
                  </m:oMath>
                </a14:m>
                <a:endParaRPr lang="en-US" dirty="0"/>
              </a:p>
              <a:p>
                <a:pPr lvl="1"/>
                <a14:m>
                  <m:oMath xmlns:m="http://schemas.openxmlformats.org/officeDocument/2006/math">
                    <m:r>
                      <m:rPr>
                        <m:sty m:val="p"/>
                      </m:rPr>
                      <a:rPr lang="en-US" i="0" dirty="0" smtClean="0">
                        <a:solidFill>
                          <a:srgbClr val="CC3399"/>
                        </a:solidFill>
                        <a:latin typeface="Cambria Math" panose="02040503050406030204" pitchFamily="18" charset="0"/>
                      </a:rPr>
                      <m:t>P</m:t>
                    </m:r>
                    <m:r>
                      <a:rPr lang="en-US" i="0" dirty="0" smtClean="0">
                        <a:solidFill>
                          <a:srgbClr val="CC3399"/>
                        </a:solidFill>
                        <a:latin typeface="Cambria Math" panose="02040503050406030204" pitchFamily="18" charset="0"/>
                      </a:rPr>
                      <m:t>(</m:t>
                    </m:r>
                    <m:r>
                      <m:rPr>
                        <m:sty m:val="p"/>
                      </m:rPr>
                      <a:rPr lang="en-US" i="0" dirty="0" smtClean="0">
                        <a:solidFill>
                          <a:srgbClr val="CC3399"/>
                        </a:solidFill>
                        <a:latin typeface="Cambria Math" panose="02040503050406030204" pitchFamily="18" charset="0"/>
                      </a:rPr>
                      <m:t>B</m:t>
                    </m:r>
                    <m:r>
                      <a:rPr lang="en-US" i="0" dirty="0" smtClean="0">
                        <a:solidFill>
                          <a:srgbClr val="CC3399"/>
                        </a:solidFill>
                        <a:latin typeface="Cambria Math" panose="02040503050406030204" pitchFamily="18" charset="0"/>
                      </a:rPr>
                      <m:t>)</m:t>
                    </m:r>
                  </m:oMath>
                </a14:m>
                <a:r>
                  <a:rPr lang="en-US" dirty="0"/>
                  <a:t> – the probability of event </a:t>
                </a:r>
                <a14:m>
                  <m:oMath xmlns:m="http://schemas.openxmlformats.org/officeDocument/2006/math">
                    <m:r>
                      <m:rPr>
                        <m:sty m:val="p"/>
                      </m:rPr>
                      <a:rPr lang="en-US" i="0" dirty="0" smtClean="0">
                        <a:latin typeface="Cambria Math" panose="02040503050406030204" pitchFamily="18" charset="0"/>
                      </a:rPr>
                      <m:t>B</m:t>
                    </m:r>
                  </m:oMath>
                </a14:m>
                <a:endParaRPr lang="en-US" dirty="0" smtClean="0"/>
              </a:p>
              <a:p>
                <a:pPr lvl="1"/>
                <a:r>
                  <a:rPr lang="en-US" dirty="0"/>
                  <a:t>Note that events </a:t>
                </a:r>
                <a14:m>
                  <m:oMath xmlns:m="http://schemas.openxmlformats.org/officeDocument/2006/math">
                    <m:r>
                      <m:rPr>
                        <m:sty m:val="p"/>
                      </m:rPr>
                      <a:rPr lang="en-US" i="0" dirty="0" smtClean="0">
                        <a:latin typeface="Cambria Math" panose="02040503050406030204" pitchFamily="18" charset="0"/>
                      </a:rPr>
                      <m:t>A</m:t>
                    </m:r>
                  </m:oMath>
                </a14:m>
                <a:r>
                  <a:rPr lang="en-US" dirty="0"/>
                  <a:t> and </a:t>
                </a:r>
                <a14:m>
                  <m:oMath xmlns:m="http://schemas.openxmlformats.org/officeDocument/2006/math">
                    <m:r>
                      <m:rPr>
                        <m:sty m:val="p"/>
                      </m:rPr>
                      <a:rPr lang="en-US" i="0" dirty="0" smtClean="0">
                        <a:latin typeface="Cambria Math" panose="02040503050406030204" pitchFamily="18" charset="0"/>
                      </a:rPr>
                      <m:t>B</m:t>
                    </m:r>
                  </m:oMath>
                </a14:m>
                <a:r>
                  <a:rPr lang="en-US" dirty="0"/>
                  <a:t> are independent events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527" r="-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998027" y="2930237"/>
                <a:ext cx="3200400"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400" smtClean="0">
                          <a:solidFill>
                            <a:srgbClr val="CC3399"/>
                          </a:solidFill>
                          <a:latin typeface="Cambria Math" panose="02040503050406030204" pitchFamily="18" charset="0"/>
                        </a:rPr>
                        <m:t>P</m:t>
                      </m:r>
                      <m:d>
                        <m:dPr>
                          <m:ctrlPr>
                            <a:rPr lang="en-US" sz="2400" i="1">
                              <a:solidFill>
                                <a:srgbClr val="CC3399"/>
                              </a:solidFill>
                              <a:latin typeface="Cambria Math" panose="02040503050406030204" pitchFamily="18" charset="0"/>
                            </a:rPr>
                          </m:ctrlPr>
                        </m:dPr>
                        <m:e>
                          <m:r>
                            <m:rPr>
                              <m:sty m:val="p"/>
                            </m:rPr>
                            <a:rPr lang="en-US" sz="2400">
                              <a:solidFill>
                                <a:srgbClr val="CC3399"/>
                              </a:solidFill>
                              <a:latin typeface="Cambria Math" panose="02040503050406030204" pitchFamily="18" charset="0"/>
                            </a:rPr>
                            <m:t>A</m:t>
                          </m:r>
                          <m:r>
                            <a:rPr lang="en-US" sz="2400">
                              <a:solidFill>
                                <a:srgbClr val="CC3399"/>
                              </a:solidFill>
                              <a:latin typeface="Cambria Math" panose="02040503050406030204" pitchFamily="18" charset="0"/>
                            </a:rPr>
                            <m:t>|</m:t>
                          </m:r>
                          <m:r>
                            <m:rPr>
                              <m:sty m:val="p"/>
                            </m:rPr>
                            <a:rPr lang="en-US" sz="2400">
                              <a:solidFill>
                                <a:srgbClr val="CC3399"/>
                              </a:solidFill>
                              <a:latin typeface="Cambria Math" panose="02040503050406030204" pitchFamily="18" charset="0"/>
                            </a:rPr>
                            <m:t>B</m:t>
                          </m:r>
                        </m:e>
                      </m:d>
                      <m:r>
                        <a:rPr lang="en-US" sz="2400">
                          <a:solidFill>
                            <a:srgbClr val="CC3399"/>
                          </a:solidFill>
                          <a:latin typeface="Cambria Math" panose="02040503050406030204" pitchFamily="18" charset="0"/>
                        </a:rPr>
                        <m:t>=</m:t>
                      </m:r>
                      <m:f>
                        <m:fPr>
                          <m:ctrlPr>
                            <a:rPr lang="en-US" sz="2400" i="1">
                              <a:solidFill>
                                <a:srgbClr val="CC3399"/>
                              </a:solidFill>
                              <a:latin typeface="Cambria Math" panose="02040503050406030204" pitchFamily="18" charset="0"/>
                            </a:rPr>
                          </m:ctrlPr>
                        </m:fPr>
                        <m:num>
                          <m:r>
                            <m:rPr>
                              <m:sty m:val="p"/>
                            </m:rPr>
                            <a:rPr lang="en-US" sz="2400">
                              <a:solidFill>
                                <a:srgbClr val="CC3399"/>
                              </a:solidFill>
                              <a:latin typeface="Cambria Math" panose="02040503050406030204" pitchFamily="18" charset="0"/>
                            </a:rPr>
                            <m:t>P</m:t>
                          </m:r>
                          <m:d>
                            <m:dPr>
                              <m:ctrlPr>
                                <a:rPr lang="en-US" sz="2400" i="1">
                                  <a:solidFill>
                                    <a:srgbClr val="CC3399"/>
                                  </a:solidFill>
                                  <a:latin typeface="Cambria Math" panose="02040503050406030204" pitchFamily="18" charset="0"/>
                                </a:rPr>
                              </m:ctrlPr>
                            </m:dPr>
                            <m:e>
                              <m:r>
                                <m:rPr>
                                  <m:sty m:val="p"/>
                                </m:rPr>
                                <a:rPr lang="en-US" sz="2400">
                                  <a:solidFill>
                                    <a:srgbClr val="CC3399"/>
                                  </a:solidFill>
                                  <a:latin typeface="Cambria Math" panose="02040503050406030204" pitchFamily="18" charset="0"/>
                                </a:rPr>
                                <m:t>B</m:t>
                              </m:r>
                              <m:r>
                                <a:rPr lang="en-US" sz="2400">
                                  <a:solidFill>
                                    <a:srgbClr val="CC3399"/>
                                  </a:solidFill>
                                  <a:latin typeface="Cambria Math" panose="02040503050406030204" pitchFamily="18" charset="0"/>
                                </a:rPr>
                                <m:t>|</m:t>
                              </m:r>
                              <m:r>
                                <m:rPr>
                                  <m:sty m:val="p"/>
                                </m:rPr>
                                <a:rPr lang="en-US" sz="2400">
                                  <a:solidFill>
                                    <a:srgbClr val="CC3399"/>
                                  </a:solidFill>
                                  <a:latin typeface="Cambria Math" panose="02040503050406030204" pitchFamily="18" charset="0"/>
                                </a:rPr>
                                <m:t>A</m:t>
                              </m:r>
                            </m:e>
                          </m:d>
                          <m:r>
                            <m:rPr>
                              <m:sty m:val="p"/>
                            </m:rPr>
                            <a:rPr lang="en-US" sz="2400">
                              <a:solidFill>
                                <a:srgbClr val="CC3399"/>
                              </a:solidFill>
                              <a:latin typeface="Cambria Math" panose="02040503050406030204" pitchFamily="18" charset="0"/>
                            </a:rPr>
                            <m:t>P</m:t>
                          </m:r>
                          <m:d>
                            <m:dPr>
                              <m:ctrlPr>
                                <a:rPr lang="en-US" sz="2400" i="1">
                                  <a:solidFill>
                                    <a:srgbClr val="CC3399"/>
                                  </a:solidFill>
                                  <a:latin typeface="Cambria Math" panose="02040503050406030204" pitchFamily="18" charset="0"/>
                                </a:rPr>
                              </m:ctrlPr>
                            </m:dPr>
                            <m:e>
                              <m:r>
                                <m:rPr>
                                  <m:sty m:val="p"/>
                                </m:rPr>
                                <a:rPr lang="en-US" sz="2400">
                                  <a:solidFill>
                                    <a:srgbClr val="CC3399"/>
                                  </a:solidFill>
                                  <a:latin typeface="Cambria Math" panose="02040503050406030204" pitchFamily="18" charset="0"/>
                                </a:rPr>
                                <m:t>A</m:t>
                              </m:r>
                            </m:e>
                          </m:d>
                        </m:num>
                        <m:den>
                          <m:r>
                            <m:rPr>
                              <m:sty m:val="p"/>
                            </m:rPr>
                            <a:rPr lang="en-US" sz="2400">
                              <a:solidFill>
                                <a:srgbClr val="CC3399"/>
                              </a:solidFill>
                              <a:latin typeface="Cambria Math" panose="02040503050406030204" pitchFamily="18" charset="0"/>
                            </a:rPr>
                            <m:t>P</m:t>
                          </m:r>
                          <m:d>
                            <m:dPr>
                              <m:ctrlPr>
                                <a:rPr lang="en-US" sz="2400" i="1">
                                  <a:solidFill>
                                    <a:srgbClr val="CC3399"/>
                                  </a:solidFill>
                                  <a:latin typeface="Cambria Math" panose="02040503050406030204" pitchFamily="18" charset="0"/>
                                </a:rPr>
                              </m:ctrlPr>
                            </m:dPr>
                            <m:e>
                              <m:r>
                                <m:rPr>
                                  <m:sty m:val="p"/>
                                </m:rPr>
                                <a:rPr lang="en-US" sz="2400">
                                  <a:solidFill>
                                    <a:srgbClr val="CC3399"/>
                                  </a:solidFill>
                                  <a:latin typeface="Cambria Math" panose="02040503050406030204" pitchFamily="18" charset="0"/>
                                </a:rPr>
                                <m:t>B</m:t>
                              </m:r>
                            </m:e>
                          </m:d>
                        </m:den>
                      </m:f>
                    </m:oMath>
                  </m:oMathPara>
                </a14:m>
                <a:endParaRPr lang="en-US" sz="2400" dirty="0">
                  <a:solidFill>
                    <a:srgbClr val="CC3399"/>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998027" y="2930237"/>
                <a:ext cx="3200400" cy="91440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15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1000"/>
                                        <p:tgtEl>
                                          <p:spTgt spid="5"/>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4342</TotalTime>
  <Words>2881</Words>
  <Application>Microsoft Office PowerPoint</Application>
  <PresentationFormat>Widescreen</PresentationFormat>
  <Paragraphs>300</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Open Sans</vt:lpstr>
      <vt:lpstr>Arial</vt:lpstr>
      <vt:lpstr>Cambria Math</vt:lpstr>
      <vt:lpstr>Calibri</vt:lpstr>
      <vt:lpstr>Times New Roman</vt:lpstr>
      <vt:lpstr>Roboto Condensed</vt:lpstr>
      <vt:lpstr>Wingdings</vt:lpstr>
      <vt:lpstr>Roboto Condensed Light</vt:lpstr>
      <vt:lpstr>Wingdings 3</vt:lpstr>
      <vt:lpstr>Segoe UI Black</vt:lpstr>
      <vt:lpstr>Wingdings 2</vt:lpstr>
      <vt:lpstr>Open Sans Semibold</vt:lpstr>
      <vt:lpstr>Office Theme</vt:lpstr>
      <vt:lpstr>Unit-5:  Probabilistic Reasoning</vt:lpstr>
      <vt:lpstr>PowerPoint Presentation</vt:lpstr>
      <vt:lpstr>Approaches to Reasoning</vt:lpstr>
      <vt:lpstr>Symbolic Reasoning </vt:lpstr>
      <vt:lpstr>Probability And Bays’ Theorem</vt:lpstr>
      <vt:lpstr>Statistical Reasoning </vt:lpstr>
      <vt:lpstr>Review of Probability Theory</vt:lpstr>
      <vt:lpstr>Review of Probability Theory</vt:lpstr>
      <vt:lpstr>Bayes’ Theorem </vt:lpstr>
      <vt:lpstr>Bayesian network </vt:lpstr>
      <vt:lpstr>PowerPoint Presentation</vt:lpstr>
      <vt:lpstr>PowerPoint Presentation</vt:lpstr>
      <vt:lpstr>Certainty Factor </vt:lpstr>
      <vt:lpstr>Certainty Factor in a Rule based System</vt:lpstr>
      <vt:lpstr>Certainty Factor in a Rule based System</vt:lpstr>
      <vt:lpstr>Dempster – Shafer Theory</vt:lpstr>
      <vt:lpstr>Dempster – Shafer Theory</vt:lpstr>
      <vt:lpstr>Dempster – Shafer Theory</vt:lpstr>
      <vt:lpstr>Dempster – Shafer Theory</vt:lpstr>
      <vt:lpstr>Fuzzy Logic</vt:lpstr>
      <vt:lpstr>Fuzzy Sets and Membership function</vt:lpstr>
      <vt:lpstr>Fuzzy Sets and Membership function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501</cp:revision>
  <dcterms:created xsi:type="dcterms:W3CDTF">2020-05-01T05:09:15Z</dcterms:created>
  <dcterms:modified xsi:type="dcterms:W3CDTF">2021-08-09T04:57:11Z</dcterms:modified>
</cp:coreProperties>
</file>