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4" r:id="rId2"/>
    <p:sldId id="288" r:id="rId3"/>
    <p:sldId id="418" r:id="rId4"/>
    <p:sldId id="419" r:id="rId5"/>
    <p:sldId id="420" r:id="rId6"/>
    <p:sldId id="421" r:id="rId7"/>
    <p:sldId id="422" r:id="rId8"/>
    <p:sldId id="425" r:id="rId9"/>
    <p:sldId id="428" r:id="rId10"/>
    <p:sldId id="427" r:id="rId11"/>
    <p:sldId id="435" r:id="rId12"/>
    <p:sldId id="436" r:id="rId13"/>
    <p:sldId id="429" r:id="rId14"/>
    <p:sldId id="430" r:id="rId15"/>
    <p:sldId id="431" r:id="rId16"/>
    <p:sldId id="432" r:id="rId17"/>
    <p:sldId id="438" r:id="rId18"/>
    <p:sldId id="439" r:id="rId19"/>
    <p:sldId id="440" r:id="rId20"/>
    <p:sldId id="417" r:id="rId21"/>
  </p:sldIdLst>
  <p:sldSz cx="12192000" cy="6858000"/>
  <p:notesSz cx="6858000" cy="9144000"/>
  <p:embeddedFontLst>
    <p:embeddedFont>
      <p:font typeface="Roboto Condensed" panose="02000000000000000000" pitchFamily="2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Wingdings 3" panose="05040102010807070707" pitchFamily="18" charset="2"/>
      <p:regular r:id="rId32"/>
    </p:embeddedFont>
    <p:embeddedFont>
      <p:font typeface="Open Sans Semibold" panose="020B0706030804020204" pitchFamily="34" charset="0"/>
      <p:bold r:id="rId33"/>
      <p:boldItalic r:id="rId34"/>
    </p:embeddedFont>
    <p:embeddedFont>
      <p:font typeface="Cambria Math" panose="02040503050406030204" pitchFamily="18" charset="0"/>
      <p:regular r:id="rId35"/>
    </p:embeddedFont>
    <p:embeddedFont>
      <p:font typeface="Segoe UI Black" panose="020B0A02040204020203" pitchFamily="34" charset="0"/>
      <p:bold r:id="rId36"/>
      <p:boldItalic r:id="rId37"/>
    </p:embeddedFont>
    <p:embeddedFont>
      <p:font typeface="Roboto Condensed Light" panose="02000000000000000000" pitchFamily="2" charset="0"/>
      <p:regular r:id="rId38"/>
      <p:italic r:id="rId39"/>
    </p:embeddedFont>
    <p:embeddedFont>
      <p:font typeface="Wingdings 2" panose="05020102010507070707" pitchFamily="18" charset="2"/>
      <p:regular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z8EDYmOe+1Zt7JCas2pr9A==" hashData="+e6+HqRppa0Qej8pw1Kpu7yiVm+3ju9NHbnNNXt3v2MFydX5FJ2KPqGVwefmzf0UHhR4Yp5Dsr30+hWjrOyy+g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B5E61D"/>
    <a:srgbClr val="F9C5D7"/>
    <a:srgbClr val="EDF6E2"/>
    <a:srgbClr val="E1FBFF"/>
    <a:srgbClr val="F9EEED"/>
    <a:srgbClr val="F48CAF"/>
    <a:srgbClr val="AD1457"/>
    <a:srgbClr val="424242"/>
    <a:srgbClr val="F19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921DC-3109-4569-9FE5-3F5BA0747F75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E4867-9854-45D8-A58B-AED9F0BB4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9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=""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=""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=""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27051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#3170716 (AI)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Probabilistic Reasoning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/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solidFill>
            <a:srgbClr val="DFDFDF">
              <a:alpha val="49804"/>
            </a:srgbClr>
          </a:solidFill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DFDFDF">
              <a:alpha val="49804"/>
            </a:srgbClr>
          </a:solidFill>
          <a:ln>
            <a:noFill/>
          </a:ln>
        </p:spPr>
        <p:txBody>
          <a:bodyPr vert="horz" lIns="216000" tIns="108000" rIns="216000" bIns="108000" rtlCol="0" anchor="ctr">
            <a:normAutofit/>
          </a:bodyPr>
          <a:lstStyle>
            <a:lvl1pPr>
              <a:def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5918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800" b="1" dirty="0" smtClean="0"/>
              <a:t>Analysis and Design of Algorithms </a:t>
            </a:r>
            <a:r>
              <a:rPr lang="en-US" sz="180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(ADA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)</a:t>
            </a: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3150703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948527" y="2262677"/>
            <a:ext cx="2560320" cy="1675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2857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q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Basics of Algorithms and Mathematics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fld id="{0DFAFC65-7612-4714-8C31-D331BBD2B88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55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3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83765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#3170716 (AI)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6 Game Playing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solidFill>
            <a:srgbClr val="F48CAF"/>
          </a:solidFill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DFDFDF">
              <a:alpha val="49804"/>
            </a:srgbClr>
          </a:solidFill>
          <a:ln>
            <a:noFill/>
          </a:ln>
        </p:spPr>
        <p:txBody>
          <a:bodyPr vert="horz" lIns="216000" tIns="108000" rIns="216000" bIns="108000" rtlCol="0" anchor="ctr">
            <a:normAutofit/>
          </a:bodyPr>
          <a:lstStyle>
            <a:lvl1pPr>
              <a:def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AD1457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AD1457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AD1457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solidFill>
            <a:srgbClr val="DFDFDF">
              <a:alpha val="49804"/>
            </a:srgbClr>
          </a:solidFill>
          <a:ln>
            <a:noFill/>
          </a:ln>
        </p:spPr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701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–Introduction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DFDFDF">
              <a:alpha val="49804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383505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#3170716 (AI)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Probabilistic Reasoning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39954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9 –Introduction to NP-Completeness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91440" y="6593188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335379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9 –Introduction to NP-Completeness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  <p:sldLayoutId id="2147483693" r:id="rId2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6700F155-879E-4253-A2D1-B37B688D1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740801"/>
          </a:xfrm>
        </p:spPr>
        <p:txBody>
          <a:bodyPr/>
          <a:lstStyle/>
          <a:p>
            <a:r>
              <a:rPr lang="en-US" sz="5400" b="0" dirty="0" smtClean="0"/>
              <a:t>Unit-6:</a:t>
            </a:r>
            <a:r>
              <a:rPr lang="en-US" sz="5400" dirty="0" smtClean="0"/>
              <a:t> 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b="0" dirty="0"/>
              <a:t>Game 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91BCC6A4-CA58-4C8C-86C4-5A5EA7071D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gopi.sanghani@darshan.ac.in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73DAF969-5487-4485-9486-76BDA53380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9825621471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CB882FCE-AB64-406E-AD3E-C406330FA2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C06E432F-88D3-43E4-900F-2EEC807E9E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Gopi</a:t>
            </a:r>
            <a:r>
              <a:rPr lang="en-US" dirty="0"/>
              <a:t> </a:t>
            </a:r>
            <a:r>
              <a:rPr lang="en-US" dirty="0" err="1" smtClean="0"/>
              <a:t>Sanghani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64FB63FA-504F-4C2F-94BC-4E75D37EEF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56567" y="13855"/>
            <a:ext cx="4572000" cy="734653"/>
          </a:xfrm>
        </p:spPr>
        <p:txBody>
          <a:bodyPr/>
          <a:lstStyle/>
          <a:p>
            <a:r>
              <a:rPr lang="en-US" sz="2000" b="1" dirty="0"/>
              <a:t>Artificial Intelligence (AI)</a:t>
            </a:r>
          </a:p>
          <a:p>
            <a:r>
              <a:rPr lang="en-US" sz="2000" b="1" dirty="0"/>
              <a:t>3170716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532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r>
              <a:rPr lang="en-US" dirty="0"/>
              <a:t> –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it takes the </a:t>
            </a:r>
            <a:r>
              <a:rPr lang="en-US" dirty="0" smtClean="0">
                <a:solidFill>
                  <a:srgbClr val="CC3399"/>
                </a:solidFill>
              </a:rPr>
              <a:t>minimum </a:t>
            </a:r>
            <a:r>
              <a:rPr lang="en-US" dirty="0"/>
              <a:t>of these </a:t>
            </a:r>
            <a:r>
              <a:rPr lang="en-US" dirty="0" smtClean="0"/>
              <a:t>values 14, 17 and 5 respectively.</a:t>
            </a:r>
          </a:p>
          <a:p>
            <a:r>
              <a:rPr lang="en-US" dirty="0" smtClean="0"/>
              <a:t>Finally</a:t>
            </a:r>
            <a:r>
              <a:rPr lang="en-US" dirty="0"/>
              <a:t>, we take the </a:t>
            </a:r>
            <a:r>
              <a:rPr lang="en-US" dirty="0">
                <a:solidFill>
                  <a:srgbClr val="CC3399"/>
                </a:solidFill>
              </a:rPr>
              <a:t>maximum</a:t>
            </a:r>
            <a:r>
              <a:rPr lang="en-US" dirty="0"/>
              <a:t> of </a:t>
            </a:r>
            <a:r>
              <a:rPr lang="en-US" dirty="0" smtClean="0"/>
              <a:t>14, 17, </a:t>
            </a:r>
            <a:r>
              <a:rPr lang="en-US" dirty="0"/>
              <a:t>and </a:t>
            </a:r>
            <a:r>
              <a:rPr lang="en-US" dirty="0" smtClean="0"/>
              <a:t>5 </a:t>
            </a:r>
            <a:r>
              <a:rPr lang="en-US" dirty="0"/>
              <a:t>to get the backed-up value of </a:t>
            </a:r>
            <a:r>
              <a:rPr lang="en-US" dirty="0" smtClean="0"/>
              <a:t>17 </a:t>
            </a:r>
            <a:r>
              <a:rPr lang="en-US" dirty="0"/>
              <a:t>for the root node.</a:t>
            </a:r>
          </a:p>
          <a:p>
            <a:r>
              <a:rPr lang="en-US" dirty="0"/>
              <a:t>The </a:t>
            </a:r>
            <a:r>
              <a:rPr lang="en-US" dirty="0" err="1"/>
              <a:t>minimax</a:t>
            </a:r>
            <a:r>
              <a:rPr lang="en-US" dirty="0"/>
              <a:t> algorithm performs a complete </a:t>
            </a:r>
            <a:r>
              <a:rPr lang="en-US" b="1" dirty="0">
                <a:solidFill>
                  <a:srgbClr val="CC3399"/>
                </a:solidFill>
              </a:rPr>
              <a:t>depth-first exploration </a:t>
            </a:r>
            <a:r>
              <a:rPr lang="en-US" dirty="0"/>
              <a:t>of the game tree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During every ply MAX </a:t>
            </a:r>
            <a:r>
              <a:rPr lang="en-US" dirty="0"/>
              <a:t>prefers to move to a state of maximum value, whereas MIN prefers a state of minimum value.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305" y="4081570"/>
            <a:ext cx="7243000" cy="213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0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r>
              <a:rPr lang="en-US" dirty="0" smtClean="0"/>
              <a:t> Example -1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51" y="1849999"/>
            <a:ext cx="10717697" cy="3158002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4562473" y="1880754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C3399"/>
                </a:solidFill>
              </a:rPr>
              <a:t>6</a:t>
            </a:r>
            <a:endParaRPr lang="en-US" b="1" dirty="0">
              <a:solidFill>
                <a:srgbClr val="CC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96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r>
              <a:rPr lang="en-US" dirty="0"/>
              <a:t> Example </a:t>
            </a:r>
            <a:r>
              <a:rPr lang="en-US" dirty="0" smtClean="0"/>
              <a:t>-2</a:t>
            </a:r>
            <a:endParaRPr lang="en-US" dirty="0"/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160" y="1496291"/>
            <a:ext cx="7937680" cy="40907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31973" y="1683327"/>
            <a:ext cx="42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C3399"/>
                </a:solidFill>
              </a:rPr>
              <a:t>-8</a:t>
            </a:r>
            <a:endParaRPr lang="en-US" b="1" dirty="0">
              <a:solidFill>
                <a:srgbClr val="CC33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0428" y="4100945"/>
            <a:ext cx="491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C3399"/>
                </a:solidFill>
              </a:rPr>
              <a:t>-∞</a:t>
            </a:r>
            <a:endParaRPr lang="en-US" sz="1600" b="1" dirty="0">
              <a:solidFill>
                <a:srgbClr val="CC33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33064" y="4100945"/>
            <a:ext cx="491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C3399"/>
                </a:solidFill>
              </a:rPr>
              <a:t>-∞</a:t>
            </a:r>
            <a:endParaRPr lang="en-US" sz="1600" b="1" dirty="0">
              <a:solidFill>
                <a:srgbClr val="CC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73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C3399"/>
                </a:solidFill>
              </a:rPr>
              <a:t>Alpha-beta pruning </a:t>
            </a:r>
            <a:r>
              <a:rPr lang="en-US" dirty="0"/>
              <a:t>is a modified version of the </a:t>
            </a:r>
            <a:r>
              <a:rPr lang="en-US" dirty="0" err="1" smtClean="0"/>
              <a:t>Minimax</a:t>
            </a:r>
            <a:r>
              <a:rPr lang="en-US" dirty="0" smtClean="0"/>
              <a:t> </a:t>
            </a:r>
            <a:r>
              <a:rPr lang="en-US" dirty="0"/>
              <a:t>algorithm. It is an </a:t>
            </a:r>
            <a:r>
              <a:rPr lang="en-US" dirty="0">
                <a:solidFill>
                  <a:srgbClr val="CC3399"/>
                </a:solidFill>
              </a:rPr>
              <a:t>optimization technique</a:t>
            </a:r>
            <a:r>
              <a:rPr lang="en-US" dirty="0"/>
              <a:t> for the </a:t>
            </a:r>
            <a:r>
              <a:rPr lang="en-US" dirty="0" err="1" smtClean="0"/>
              <a:t>Minimax</a:t>
            </a:r>
            <a:r>
              <a:rPr lang="en-US" dirty="0" smtClean="0"/>
              <a:t> </a:t>
            </a:r>
            <a:r>
              <a:rPr lang="en-US" dirty="0"/>
              <a:t>algorithm.</a:t>
            </a:r>
          </a:p>
          <a:p>
            <a:r>
              <a:rPr lang="en-US" dirty="0"/>
              <a:t>In the </a:t>
            </a:r>
            <a:r>
              <a:rPr lang="en-US" dirty="0" err="1" smtClean="0"/>
              <a:t>Minimax</a:t>
            </a:r>
            <a:r>
              <a:rPr lang="en-US" dirty="0" smtClean="0"/>
              <a:t> </a:t>
            </a:r>
            <a:r>
              <a:rPr lang="en-US" dirty="0"/>
              <a:t>search algorithm, the number of game states to be examined </a:t>
            </a:r>
            <a:r>
              <a:rPr lang="en-US" dirty="0">
                <a:solidFill>
                  <a:srgbClr val="CC3399"/>
                </a:solidFill>
              </a:rPr>
              <a:t>can be exponential </a:t>
            </a:r>
            <a:r>
              <a:rPr lang="en-US" dirty="0"/>
              <a:t>in </a:t>
            </a:r>
            <a:r>
              <a:rPr lang="en-US" dirty="0" smtClean="0"/>
              <a:t>the depth </a:t>
            </a:r>
            <a:r>
              <a:rPr lang="en-US" dirty="0"/>
              <a:t>of </a:t>
            </a:r>
            <a:r>
              <a:rPr lang="en-US" dirty="0" smtClean="0"/>
              <a:t>a </a:t>
            </a:r>
            <a:r>
              <a:rPr lang="en-US" dirty="0"/>
              <a:t>tree. </a:t>
            </a:r>
          </a:p>
          <a:p>
            <a:r>
              <a:rPr lang="en-US" dirty="0"/>
              <a:t>Hence there is a technique by which without checking each node of the game tree we can compute the correct </a:t>
            </a:r>
            <a:r>
              <a:rPr lang="en-US" dirty="0" err="1" smtClean="0"/>
              <a:t>Minimax</a:t>
            </a:r>
            <a:r>
              <a:rPr lang="en-US" dirty="0" smtClean="0"/>
              <a:t> </a:t>
            </a:r>
            <a:r>
              <a:rPr lang="en-US" dirty="0"/>
              <a:t>decision, and this technique is called </a:t>
            </a:r>
            <a:r>
              <a:rPr lang="en-US" dirty="0">
                <a:solidFill>
                  <a:srgbClr val="CC3399"/>
                </a:solidFill>
              </a:rPr>
              <a:t>pruning. </a:t>
            </a:r>
          </a:p>
          <a:p>
            <a:r>
              <a:rPr lang="en-US" dirty="0"/>
              <a:t>This involves </a:t>
            </a:r>
            <a:r>
              <a:rPr lang="en-US" dirty="0">
                <a:solidFill>
                  <a:srgbClr val="CC3399"/>
                </a:solidFill>
              </a:rPr>
              <a:t>two threshold parameter Alpha and beta </a:t>
            </a:r>
            <a:r>
              <a:rPr lang="en-US" dirty="0"/>
              <a:t>for future expansion, so it is called alpha-beta pruning. It is also called as Alpha-Beta Algorithm.</a:t>
            </a:r>
          </a:p>
          <a:p>
            <a:r>
              <a:rPr lang="en-US" dirty="0"/>
              <a:t>Alpha-beta pruning </a:t>
            </a:r>
            <a:r>
              <a:rPr lang="en-US" dirty="0">
                <a:solidFill>
                  <a:srgbClr val="CC3399"/>
                </a:solidFill>
              </a:rPr>
              <a:t>can be applied </a:t>
            </a:r>
            <a:r>
              <a:rPr lang="en-US" dirty="0"/>
              <a:t>at any depth of a tree, and sometimes </a:t>
            </a:r>
            <a:r>
              <a:rPr lang="en-US" dirty="0" smtClean="0"/>
              <a:t>not </a:t>
            </a:r>
            <a:r>
              <a:rPr lang="en-US" dirty="0"/>
              <a:t>only it </a:t>
            </a:r>
            <a:r>
              <a:rPr lang="en-US" dirty="0" smtClean="0"/>
              <a:t>prunes </a:t>
            </a:r>
            <a:r>
              <a:rPr lang="en-US" dirty="0"/>
              <a:t>the tree leaves but also entire sub-tree.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1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Alpha-beta pruning </a:t>
            </a:r>
            <a:r>
              <a:rPr lang="en-US" dirty="0" smtClean="0"/>
              <a:t>technique maintains </a:t>
            </a:r>
            <a:r>
              <a:rPr lang="en-US" dirty="0"/>
              <a:t>two bounds: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CC3399"/>
                </a:solidFill>
              </a:rPr>
              <a:t>Alpha (𝜶):  </a:t>
            </a:r>
            <a:r>
              <a:rPr lang="en-US" dirty="0"/>
              <a:t>The best (highest-value) choice we have found so far at any point along the path of Maximizer. The initial value of alpha is -∞. A lower bound on best, i.e., Max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CC3399"/>
                </a:solidFill>
              </a:rPr>
              <a:t>Beta (𝜷): </a:t>
            </a:r>
            <a:r>
              <a:rPr lang="en-US" dirty="0"/>
              <a:t>The best (lowest-value) choice we have found so far at any point along the path of Minimizer. The initial value of beta is +∞. An upper bound on what the opponent can achieve</a:t>
            </a:r>
          </a:p>
          <a:p>
            <a:endParaRPr lang="en-US" dirty="0"/>
          </a:p>
          <a:p>
            <a:r>
              <a:rPr lang="en-US" dirty="0" smtClean="0"/>
              <a:t>The Search proceeds maintaining </a:t>
            </a:r>
            <a:r>
              <a:rPr lang="en-US" dirty="0"/>
              <a:t>𝜶 and 𝜷</a:t>
            </a:r>
          </a:p>
          <a:p>
            <a:r>
              <a:rPr lang="en-US" dirty="0" smtClean="0"/>
              <a:t>Whenever </a:t>
            </a:r>
            <a:r>
              <a:rPr lang="en-US" dirty="0">
                <a:solidFill>
                  <a:srgbClr val="CC3399"/>
                </a:solidFill>
              </a:rPr>
              <a:t>𝜶 ≥ 𝜷_𝒉𝒊𝒈𝒉𝒆𝒓, or 𝜷 ≤ 𝜶_</a:t>
            </a:r>
            <a:r>
              <a:rPr lang="en-US" dirty="0" smtClean="0">
                <a:solidFill>
                  <a:srgbClr val="CC3399"/>
                </a:solidFill>
              </a:rPr>
              <a:t>𝒉𝒊𝒈𝒉𝒆𝒓,</a:t>
            </a:r>
            <a:r>
              <a:rPr lang="en-US" dirty="0" smtClean="0"/>
              <a:t> </a:t>
            </a:r>
            <a:r>
              <a:rPr lang="en-US" dirty="0"/>
              <a:t>searching further at this node is </a:t>
            </a:r>
            <a:r>
              <a:rPr lang="en-US" dirty="0" smtClean="0"/>
              <a:t>irrelevant.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conclusion, </a:t>
            </a:r>
            <a:r>
              <a:rPr lang="en-US" dirty="0" err="1"/>
              <a:t>Minimax</a:t>
            </a:r>
            <a:r>
              <a:rPr lang="en-US" dirty="0"/>
              <a:t> with alpha beta pruning is a faster algorithm than the </a:t>
            </a:r>
            <a:r>
              <a:rPr lang="en-US" dirty="0" err="1" smtClean="0"/>
              <a:t>Minimax</a:t>
            </a:r>
            <a:r>
              <a:rPr lang="en-US" dirty="0" smtClean="0"/>
              <a:t> algorithm.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3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r>
              <a:rPr lang="en-US" dirty="0"/>
              <a:t> with Alpha-beta Pruning – Example 1 </a:t>
            </a:r>
          </a:p>
        </p:txBody>
      </p:sp>
      <p:sp>
        <p:nvSpPr>
          <p:cNvPr id="4" name="Isosceles Triangle 3"/>
          <p:cNvSpPr>
            <a:spLocks noChangeArrowheads="1"/>
          </p:cNvSpPr>
          <p:nvPr/>
        </p:nvSpPr>
        <p:spPr bwMode="auto">
          <a:xfrm>
            <a:off x="5767446" y="1025525"/>
            <a:ext cx="533400" cy="387350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he-IL" altLang="en-US" dirty="0"/>
          </a:p>
        </p:txBody>
      </p:sp>
      <p:sp>
        <p:nvSpPr>
          <p:cNvPr id="5" name="Isosceles Triangle 4"/>
          <p:cNvSpPr/>
          <p:nvPr/>
        </p:nvSpPr>
        <p:spPr bwMode="auto">
          <a:xfrm rot="10800000">
            <a:off x="3024246" y="2168525"/>
            <a:ext cx="533400" cy="38735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/>
          <a:lstStyle/>
          <a:p>
            <a:pPr>
              <a:defRPr/>
            </a:pPr>
            <a:endParaRPr lang="he-IL" dirty="0"/>
          </a:p>
        </p:txBody>
      </p:sp>
      <p:sp>
        <p:nvSpPr>
          <p:cNvPr id="6" name="Isosceles Triangle 5"/>
          <p:cNvSpPr/>
          <p:nvPr/>
        </p:nvSpPr>
        <p:spPr bwMode="auto">
          <a:xfrm rot="10800000">
            <a:off x="5767446" y="2168525"/>
            <a:ext cx="533400" cy="38735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/>
          <a:lstStyle/>
          <a:p>
            <a:pPr>
              <a:defRPr/>
            </a:pPr>
            <a:endParaRPr lang="he-IL"/>
          </a:p>
        </p:txBody>
      </p:sp>
      <p:sp>
        <p:nvSpPr>
          <p:cNvPr id="7" name="Isosceles Triangle 6"/>
          <p:cNvSpPr/>
          <p:nvPr/>
        </p:nvSpPr>
        <p:spPr bwMode="auto">
          <a:xfrm rot="10800000">
            <a:off x="8586846" y="2127250"/>
            <a:ext cx="533400" cy="38735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/>
          <a:lstStyle/>
          <a:p>
            <a:pPr>
              <a:defRPr/>
            </a:pPr>
            <a:endParaRPr lang="he-IL"/>
          </a:p>
        </p:txBody>
      </p:sp>
      <p:sp>
        <p:nvSpPr>
          <p:cNvPr id="8" name="Isosceles Triangle 7"/>
          <p:cNvSpPr>
            <a:spLocks noChangeArrowheads="1"/>
          </p:cNvSpPr>
          <p:nvPr/>
        </p:nvSpPr>
        <p:spPr bwMode="auto">
          <a:xfrm>
            <a:off x="2338446" y="3311525"/>
            <a:ext cx="533400" cy="387350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9" name="Isosceles Triangle 8"/>
          <p:cNvSpPr>
            <a:spLocks noChangeArrowheads="1"/>
          </p:cNvSpPr>
          <p:nvPr/>
        </p:nvSpPr>
        <p:spPr bwMode="auto">
          <a:xfrm>
            <a:off x="3633846" y="3311525"/>
            <a:ext cx="533400" cy="387350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464864" y="3896660"/>
            <a:ext cx="355600" cy="3048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4</a:t>
            </a:r>
            <a:endParaRPr lang="he-IL" altLang="en-US" dirty="0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826369" y="3913978"/>
            <a:ext cx="356616" cy="301752"/>
          </a:xfrm>
          <a:prstGeom prst="rect">
            <a:avLst/>
          </a:prstGeom>
          <a:solidFill>
            <a:srgbClr val="FFFF00">
              <a:alpha val="9607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5</a:t>
            </a:r>
            <a:endParaRPr lang="he-IL" altLang="en-US" dirty="0"/>
          </a:p>
        </p:txBody>
      </p:sp>
      <p:cxnSp>
        <p:nvCxnSpPr>
          <p:cNvPr id="12" name="Straight Connector 11"/>
          <p:cNvCxnSpPr>
            <a:cxnSpLocks noChangeShapeType="1"/>
            <a:stCxn id="4" idx="3"/>
            <a:endCxn id="5" idx="3"/>
          </p:cNvCxnSpPr>
          <p:nvPr/>
        </p:nvCxnSpPr>
        <p:spPr bwMode="auto">
          <a:xfrm rot="5400000">
            <a:off x="4284721" y="419100"/>
            <a:ext cx="755650" cy="2743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/>
          <p:cNvCxnSpPr>
            <a:cxnSpLocks noChangeShapeType="1"/>
            <a:stCxn id="4" idx="3"/>
            <a:endCxn id="6" idx="3"/>
          </p:cNvCxnSpPr>
          <p:nvPr/>
        </p:nvCxnSpPr>
        <p:spPr bwMode="auto">
          <a:xfrm rot="5400000">
            <a:off x="5656321" y="1790700"/>
            <a:ext cx="7556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20"/>
          <p:cNvCxnSpPr>
            <a:cxnSpLocks noChangeShapeType="1"/>
            <a:stCxn id="4" idx="3"/>
            <a:endCxn id="7" idx="3"/>
          </p:cNvCxnSpPr>
          <p:nvPr/>
        </p:nvCxnSpPr>
        <p:spPr bwMode="auto">
          <a:xfrm rot="16200000" flipH="1">
            <a:off x="7086658" y="360363"/>
            <a:ext cx="714375" cy="2819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24"/>
          <p:cNvCxnSpPr>
            <a:cxnSpLocks noChangeShapeType="1"/>
            <a:stCxn id="5" idx="0"/>
            <a:endCxn id="8" idx="0"/>
          </p:cNvCxnSpPr>
          <p:nvPr/>
        </p:nvCxnSpPr>
        <p:spPr bwMode="auto">
          <a:xfrm rot="5400000">
            <a:off x="2570221" y="2590800"/>
            <a:ext cx="755650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39"/>
          <p:cNvCxnSpPr>
            <a:cxnSpLocks noChangeShapeType="1"/>
            <a:stCxn id="5" idx="0"/>
            <a:endCxn id="9" idx="0"/>
          </p:cNvCxnSpPr>
          <p:nvPr/>
        </p:nvCxnSpPr>
        <p:spPr bwMode="auto">
          <a:xfrm rot="16200000" flipH="1">
            <a:off x="3217921" y="2628900"/>
            <a:ext cx="755650" cy="60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Isosceles Triangle 43"/>
          <p:cNvSpPr>
            <a:spLocks noChangeArrowheads="1"/>
          </p:cNvSpPr>
          <p:nvPr/>
        </p:nvSpPr>
        <p:spPr bwMode="auto">
          <a:xfrm>
            <a:off x="5005446" y="3270250"/>
            <a:ext cx="533400" cy="387350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18" name="Isosceles Triangle 44"/>
          <p:cNvSpPr>
            <a:spLocks noChangeArrowheads="1"/>
          </p:cNvSpPr>
          <p:nvPr/>
        </p:nvSpPr>
        <p:spPr bwMode="auto">
          <a:xfrm>
            <a:off x="6027797" y="3422506"/>
            <a:ext cx="533400" cy="387350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19" name="Rectangle 45"/>
          <p:cNvSpPr>
            <a:spLocks noChangeArrowheads="1"/>
          </p:cNvSpPr>
          <p:nvPr/>
        </p:nvSpPr>
        <p:spPr bwMode="auto">
          <a:xfrm>
            <a:off x="5137076" y="3893196"/>
            <a:ext cx="355600" cy="3048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6</a:t>
            </a:r>
            <a:endParaRPr lang="he-IL" altLang="en-US" dirty="0"/>
          </a:p>
        </p:txBody>
      </p:sp>
      <p:sp>
        <p:nvSpPr>
          <p:cNvPr id="20" name="Rectangle 47"/>
          <p:cNvSpPr>
            <a:spLocks noChangeArrowheads="1"/>
          </p:cNvSpPr>
          <p:nvPr/>
        </p:nvSpPr>
        <p:spPr bwMode="auto">
          <a:xfrm>
            <a:off x="5862117" y="5667075"/>
            <a:ext cx="355600" cy="304800"/>
          </a:xfrm>
          <a:prstGeom prst="rect">
            <a:avLst/>
          </a:prstGeom>
          <a:solidFill>
            <a:srgbClr val="FFFF00">
              <a:alpha val="9607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3</a:t>
            </a:r>
            <a:endParaRPr lang="he-IL" altLang="en-US" dirty="0"/>
          </a:p>
        </p:txBody>
      </p:sp>
      <p:cxnSp>
        <p:nvCxnSpPr>
          <p:cNvPr id="21" name="Straight Connector 49"/>
          <p:cNvCxnSpPr>
            <a:cxnSpLocks noChangeShapeType="1"/>
            <a:stCxn id="6" idx="0"/>
            <a:endCxn id="17" idx="0"/>
          </p:cNvCxnSpPr>
          <p:nvPr/>
        </p:nvCxnSpPr>
        <p:spPr bwMode="auto">
          <a:xfrm rot="5400000">
            <a:off x="5295958" y="2532063"/>
            <a:ext cx="714375" cy="762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52"/>
          <p:cNvCxnSpPr>
            <a:cxnSpLocks noChangeShapeType="1"/>
            <a:stCxn id="18" idx="3"/>
            <a:endCxn id="43" idx="3"/>
          </p:cNvCxnSpPr>
          <p:nvPr/>
        </p:nvCxnSpPr>
        <p:spPr bwMode="auto">
          <a:xfrm flipH="1">
            <a:off x="6040497" y="3809856"/>
            <a:ext cx="254000" cy="128919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53"/>
          <p:cNvCxnSpPr>
            <a:cxnSpLocks noChangeShapeType="1"/>
            <a:stCxn id="18" idx="3"/>
            <a:endCxn id="44" idx="3"/>
          </p:cNvCxnSpPr>
          <p:nvPr/>
        </p:nvCxnSpPr>
        <p:spPr bwMode="auto">
          <a:xfrm>
            <a:off x="6294497" y="3809856"/>
            <a:ext cx="391968" cy="128919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54"/>
          <p:cNvCxnSpPr>
            <a:cxnSpLocks noChangeShapeType="1"/>
            <a:stCxn id="6" idx="0"/>
            <a:endCxn id="18" idx="0"/>
          </p:cNvCxnSpPr>
          <p:nvPr/>
        </p:nvCxnSpPr>
        <p:spPr bwMode="auto">
          <a:xfrm>
            <a:off x="6034146" y="2555875"/>
            <a:ext cx="260351" cy="86663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64"/>
          <p:cNvSpPr>
            <a:spLocks noChangeArrowheads="1"/>
          </p:cNvSpPr>
          <p:nvPr/>
        </p:nvSpPr>
        <p:spPr bwMode="auto">
          <a:xfrm>
            <a:off x="6516456" y="5676899"/>
            <a:ext cx="355600" cy="304800"/>
          </a:xfrm>
          <a:prstGeom prst="rect">
            <a:avLst/>
          </a:prstGeom>
          <a:solidFill>
            <a:srgbClr val="FFFF00">
              <a:alpha val="9607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4</a:t>
            </a:r>
            <a:endParaRPr lang="he-IL" altLang="en-US" dirty="0"/>
          </a:p>
        </p:txBody>
      </p:sp>
      <p:sp>
        <p:nvSpPr>
          <p:cNvPr id="26" name="Isosceles Triangle 67"/>
          <p:cNvSpPr>
            <a:spLocks noChangeArrowheads="1"/>
          </p:cNvSpPr>
          <p:nvPr/>
        </p:nvSpPr>
        <p:spPr bwMode="auto">
          <a:xfrm>
            <a:off x="8212196" y="3227388"/>
            <a:ext cx="533400" cy="388937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7" name="Isosceles Triangle 68"/>
          <p:cNvSpPr>
            <a:spLocks noChangeArrowheads="1"/>
          </p:cNvSpPr>
          <p:nvPr/>
        </p:nvSpPr>
        <p:spPr bwMode="auto">
          <a:xfrm>
            <a:off x="9272646" y="3227388"/>
            <a:ext cx="533400" cy="388937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8" name="Rectangle 70"/>
          <p:cNvSpPr>
            <a:spLocks noChangeArrowheads="1"/>
          </p:cNvSpPr>
          <p:nvPr/>
        </p:nvSpPr>
        <p:spPr bwMode="auto">
          <a:xfrm>
            <a:off x="8310621" y="3733800"/>
            <a:ext cx="355600" cy="3048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3</a:t>
            </a:r>
            <a:endParaRPr lang="he-IL" altLang="en-US" dirty="0"/>
          </a:p>
        </p:txBody>
      </p:sp>
      <p:cxnSp>
        <p:nvCxnSpPr>
          <p:cNvPr id="29" name="Straight Connector 72"/>
          <p:cNvCxnSpPr>
            <a:cxnSpLocks noChangeShapeType="1"/>
            <a:endCxn id="26" idx="0"/>
          </p:cNvCxnSpPr>
          <p:nvPr/>
        </p:nvCxnSpPr>
        <p:spPr bwMode="auto">
          <a:xfrm flipH="1">
            <a:off x="8478896" y="2555874"/>
            <a:ext cx="374650" cy="67151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77"/>
          <p:cNvCxnSpPr>
            <a:cxnSpLocks noChangeShapeType="1"/>
            <a:stCxn id="7" idx="0"/>
            <a:endCxn id="27" idx="0"/>
          </p:cNvCxnSpPr>
          <p:nvPr/>
        </p:nvCxnSpPr>
        <p:spPr bwMode="auto">
          <a:xfrm rot="16200000" flipH="1">
            <a:off x="8840052" y="2528094"/>
            <a:ext cx="712788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ectangle 78"/>
          <p:cNvSpPr>
            <a:spLocks noChangeArrowheads="1"/>
          </p:cNvSpPr>
          <p:nvPr/>
        </p:nvSpPr>
        <p:spPr bwMode="auto">
          <a:xfrm>
            <a:off x="9405996" y="3733800"/>
            <a:ext cx="355600" cy="304800"/>
          </a:xfrm>
          <a:prstGeom prst="rect">
            <a:avLst/>
          </a:prstGeom>
          <a:solidFill>
            <a:srgbClr val="FFFF00">
              <a:alpha val="9607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8</a:t>
            </a:r>
            <a:endParaRPr lang="he-IL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91146" y="914400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D7D8F"/>
                </a:solidFill>
              </a:rPr>
              <a:t>Max</a:t>
            </a:r>
            <a:endParaRPr lang="en-US" sz="2400" dirty="0">
              <a:solidFill>
                <a:srgbClr val="7D7D8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43196" y="2015779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D7D8F"/>
                </a:solidFill>
              </a:rPr>
              <a:t>Min</a:t>
            </a:r>
            <a:endParaRPr lang="en-US" sz="2400" dirty="0">
              <a:solidFill>
                <a:srgbClr val="7D7D8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82796" y="3241530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D7D8F"/>
                </a:solidFill>
              </a:rPr>
              <a:t>Max</a:t>
            </a:r>
            <a:endParaRPr lang="en-US" sz="2400" dirty="0">
              <a:solidFill>
                <a:srgbClr val="7D7D8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60528" y="1039438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 flipH="1">
            <a:off x="3138545" y="2115857"/>
            <a:ext cx="27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5872515" y="2104106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8707711" y="2052935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2456902" y="3330398"/>
            <a:ext cx="326741" cy="46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3747417" y="3355916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5107296" y="3305084"/>
            <a:ext cx="30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6116366" y="3452313"/>
            <a:ext cx="29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43" name="Isosceles Triangle 42"/>
          <p:cNvSpPr/>
          <p:nvPr/>
        </p:nvSpPr>
        <p:spPr bwMode="auto">
          <a:xfrm rot="10800000">
            <a:off x="5773797" y="5099049"/>
            <a:ext cx="533400" cy="38735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/>
          <a:lstStyle/>
          <a:p>
            <a:pPr>
              <a:defRPr/>
            </a:pPr>
            <a:endParaRPr lang="he-IL"/>
          </a:p>
        </p:txBody>
      </p:sp>
      <p:sp>
        <p:nvSpPr>
          <p:cNvPr id="44" name="Isosceles Triangle 43"/>
          <p:cNvSpPr/>
          <p:nvPr/>
        </p:nvSpPr>
        <p:spPr bwMode="auto">
          <a:xfrm rot="10800000">
            <a:off x="6419765" y="5099049"/>
            <a:ext cx="533400" cy="38735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/>
          <a:lstStyle/>
          <a:p>
            <a:pPr>
              <a:defRPr/>
            </a:pPr>
            <a:endParaRPr lang="he-IL"/>
          </a:p>
        </p:txBody>
      </p:sp>
      <p:sp>
        <p:nvSpPr>
          <p:cNvPr id="45" name="TextBox 44"/>
          <p:cNvSpPr txBox="1"/>
          <p:nvPr/>
        </p:nvSpPr>
        <p:spPr>
          <a:xfrm>
            <a:off x="6492861" y="5045501"/>
            <a:ext cx="29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9368637" y="3252682"/>
            <a:ext cx="29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5893025" y="5037606"/>
            <a:ext cx="269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</a:t>
            </a:r>
            <a:endParaRPr lang="en-US" sz="2400" dirty="0"/>
          </a:p>
        </p:txBody>
      </p:sp>
      <p:sp>
        <p:nvSpPr>
          <p:cNvPr id="48" name="Isosceles Triangle 44"/>
          <p:cNvSpPr>
            <a:spLocks noChangeArrowheads="1"/>
          </p:cNvSpPr>
          <p:nvPr/>
        </p:nvSpPr>
        <p:spPr bwMode="auto">
          <a:xfrm>
            <a:off x="7348597" y="3457431"/>
            <a:ext cx="533400" cy="387350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7183639" y="5676899"/>
            <a:ext cx="355600" cy="304800"/>
          </a:xfrm>
          <a:prstGeom prst="rect">
            <a:avLst/>
          </a:prstGeom>
          <a:solidFill>
            <a:srgbClr val="FFFF00">
              <a:alpha val="9607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7</a:t>
            </a:r>
            <a:endParaRPr lang="he-IL" altLang="en-US" dirty="0"/>
          </a:p>
        </p:txBody>
      </p:sp>
      <p:cxnSp>
        <p:nvCxnSpPr>
          <p:cNvPr id="50" name="Straight Connector 52"/>
          <p:cNvCxnSpPr>
            <a:cxnSpLocks noChangeShapeType="1"/>
            <a:stCxn id="48" idx="3"/>
            <a:endCxn id="52" idx="3"/>
          </p:cNvCxnSpPr>
          <p:nvPr/>
        </p:nvCxnSpPr>
        <p:spPr bwMode="auto">
          <a:xfrm flipH="1">
            <a:off x="7361297" y="3844781"/>
            <a:ext cx="254000" cy="128919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53"/>
          <p:cNvCxnSpPr>
            <a:cxnSpLocks noChangeShapeType="1"/>
            <a:stCxn id="48" idx="3"/>
          </p:cNvCxnSpPr>
          <p:nvPr/>
        </p:nvCxnSpPr>
        <p:spPr bwMode="auto">
          <a:xfrm>
            <a:off x="7615297" y="3844781"/>
            <a:ext cx="391968" cy="128919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Isosceles Triangle 51"/>
          <p:cNvSpPr/>
          <p:nvPr/>
        </p:nvSpPr>
        <p:spPr bwMode="auto">
          <a:xfrm rot="10800000">
            <a:off x="7094597" y="5133974"/>
            <a:ext cx="533400" cy="38735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/>
          <a:lstStyle/>
          <a:p>
            <a:pPr>
              <a:defRPr/>
            </a:pPr>
            <a:endParaRPr lang="he-IL"/>
          </a:p>
        </p:txBody>
      </p:sp>
      <p:cxnSp>
        <p:nvCxnSpPr>
          <p:cNvPr id="53" name="Straight Connector 54"/>
          <p:cNvCxnSpPr>
            <a:cxnSpLocks noChangeShapeType="1"/>
            <a:stCxn id="6" idx="0"/>
            <a:endCxn id="48" idx="0"/>
          </p:cNvCxnSpPr>
          <p:nvPr/>
        </p:nvCxnSpPr>
        <p:spPr bwMode="auto">
          <a:xfrm>
            <a:off x="6034146" y="2555875"/>
            <a:ext cx="1581151" cy="90155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64"/>
          <p:cNvSpPr>
            <a:spLocks noChangeArrowheads="1"/>
          </p:cNvSpPr>
          <p:nvPr/>
        </p:nvSpPr>
        <p:spPr bwMode="auto">
          <a:xfrm>
            <a:off x="7829465" y="5676899"/>
            <a:ext cx="355600" cy="304800"/>
          </a:xfrm>
          <a:prstGeom prst="rect">
            <a:avLst/>
          </a:prstGeom>
          <a:solidFill>
            <a:srgbClr val="FFFF00">
              <a:alpha val="9607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9</a:t>
            </a:r>
            <a:endParaRPr lang="he-IL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299059" y="3241530"/>
            <a:ext cx="29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</a:t>
            </a:r>
          </a:p>
        </p:txBody>
      </p:sp>
      <p:sp>
        <p:nvSpPr>
          <p:cNvPr id="56" name="Isosceles Triangle 55"/>
          <p:cNvSpPr/>
          <p:nvPr/>
        </p:nvSpPr>
        <p:spPr bwMode="auto">
          <a:xfrm rot="10800000">
            <a:off x="7716030" y="5168621"/>
            <a:ext cx="533400" cy="38735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/>
          <a:lstStyle/>
          <a:p>
            <a:pPr>
              <a:defRPr/>
            </a:pPr>
            <a:endParaRPr lang="he-IL"/>
          </a:p>
        </p:txBody>
      </p:sp>
      <p:sp>
        <p:nvSpPr>
          <p:cNvPr id="57" name="TextBox 56"/>
          <p:cNvSpPr txBox="1"/>
          <p:nvPr/>
        </p:nvSpPr>
        <p:spPr>
          <a:xfrm>
            <a:off x="7804350" y="5096817"/>
            <a:ext cx="29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7497159" y="3492078"/>
            <a:ext cx="29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2830860" y="1736961"/>
                <a:ext cx="577271" cy="3112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000" b="1" dirty="0">
                  <a:solidFill>
                    <a:srgbClr val="CC3399"/>
                  </a:solidFill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860" y="1736961"/>
                <a:ext cx="577271" cy="311207"/>
              </a:xfrm>
              <a:prstGeom prst="rect">
                <a:avLst/>
              </a:prstGeom>
              <a:blipFill rotWithShape="0">
                <a:blip r:embed="rId2"/>
                <a:stretch>
                  <a:fillRect l="-5155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6359293" y="1057521"/>
                <a:ext cx="548640" cy="2743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1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000" b="1" dirty="0">
                  <a:solidFill>
                    <a:srgbClr val="CC3399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293" y="1057521"/>
                <a:ext cx="548640" cy="274320"/>
              </a:xfrm>
              <a:prstGeom prst="rect">
                <a:avLst/>
              </a:prstGeom>
              <a:blipFill rotWithShape="0">
                <a:blip r:embed="rId3"/>
                <a:stretch>
                  <a:fillRect l="-8696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5167371" y="2115857"/>
                <a:ext cx="536430" cy="3301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000" b="1" dirty="0">
                  <a:solidFill>
                    <a:srgbClr val="CC3399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371" y="2115857"/>
                <a:ext cx="536430" cy="330114"/>
              </a:xfrm>
              <a:prstGeom prst="rect">
                <a:avLst/>
              </a:prstGeom>
              <a:blipFill rotWithShape="0">
                <a:blip r:embed="rId4"/>
                <a:stretch>
                  <a:fillRect l="-10000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5614353" y="3159048"/>
                <a:ext cx="548640" cy="3951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1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000" b="1" dirty="0">
                  <a:solidFill>
                    <a:srgbClr val="CC3399"/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353" y="3159048"/>
                <a:ext cx="548640" cy="395144"/>
              </a:xfrm>
              <a:prstGeom prst="rect">
                <a:avLst/>
              </a:prstGeom>
              <a:blipFill rotWithShape="0">
                <a:blip r:embed="rId5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524389" y="3318384"/>
                <a:ext cx="396877" cy="40011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000" b="1" dirty="0">
                  <a:solidFill>
                    <a:srgbClr val="CC3399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389" y="3318384"/>
                <a:ext cx="396877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5087995" y="2568670"/>
                <a:ext cx="559090" cy="4205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000" b="1" dirty="0">
                  <a:solidFill>
                    <a:srgbClr val="CC3399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995" y="2568670"/>
                <a:ext cx="559090" cy="420520"/>
              </a:xfrm>
              <a:prstGeom prst="rect">
                <a:avLst/>
              </a:prstGeom>
              <a:blipFill rotWithShape="0">
                <a:blip r:embed="rId7"/>
                <a:stretch>
                  <a:fillRect l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Diagonal Stripe 64"/>
          <p:cNvSpPr/>
          <p:nvPr/>
        </p:nvSpPr>
        <p:spPr>
          <a:xfrm rot="17306717" flipH="1">
            <a:off x="6949347" y="3193239"/>
            <a:ext cx="822960" cy="274320"/>
          </a:xfrm>
          <a:prstGeom prst="diagStrip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8745596" y="1608659"/>
                <a:ext cx="559090" cy="4205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000" b="1" dirty="0">
                  <a:solidFill>
                    <a:srgbClr val="CC3399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596" y="1608659"/>
                <a:ext cx="559090" cy="420520"/>
              </a:xfrm>
              <a:prstGeom prst="rect">
                <a:avLst/>
              </a:prstGeom>
              <a:blipFill rotWithShape="0">
                <a:blip r:embed="rId8"/>
                <a:stretch>
                  <a:fillRect l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Diagonal Stripe 66"/>
          <p:cNvSpPr/>
          <p:nvPr/>
        </p:nvSpPr>
        <p:spPr>
          <a:xfrm rot="17306717" flipH="1">
            <a:off x="8837373" y="2947541"/>
            <a:ext cx="822960" cy="274320"/>
          </a:xfrm>
          <a:prstGeom prst="diagStrip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197927" y="5077452"/>
            <a:ext cx="29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215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6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06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6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20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31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4" grpId="0" animBg="1"/>
      <p:bldP spid="45" grpId="0"/>
      <p:bldP spid="46" grpId="0"/>
      <p:bldP spid="47" grpId="0"/>
      <p:bldP spid="48" grpId="0" animBg="1"/>
      <p:bldP spid="49" grpId="0" animBg="1"/>
      <p:bldP spid="49" grpId="1" animBg="1"/>
      <p:bldP spid="52" grpId="0" animBg="1"/>
      <p:bldP spid="54" grpId="0" animBg="1"/>
      <p:bldP spid="55" grpId="0"/>
      <p:bldP spid="56" grpId="0" animBg="1"/>
      <p:bldP spid="57" grpId="0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r>
              <a:rPr lang="en-US" dirty="0"/>
              <a:t> with Alpha-beta Pruning – Example 2 </a:t>
            </a:r>
          </a:p>
        </p:txBody>
      </p:sp>
      <p:sp>
        <p:nvSpPr>
          <p:cNvPr id="4" name="Isosceles Triangle 3"/>
          <p:cNvSpPr>
            <a:spLocks noChangeArrowheads="1"/>
          </p:cNvSpPr>
          <p:nvPr/>
        </p:nvSpPr>
        <p:spPr bwMode="auto">
          <a:xfrm>
            <a:off x="6099628" y="1278074"/>
            <a:ext cx="533400" cy="3873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he-IL" altLang="en-US" sz="1400" dirty="0"/>
          </a:p>
        </p:txBody>
      </p:sp>
      <p:sp>
        <p:nvSpPr>
          <p:cNvPr id="5" name="Isosceles Triangle 4"/>
          <p:cNvSpPr/>
          <p:nvPr/>
        </p:nvSpPr>
        <p:spPr bwMode="auto">
          <a:xfrm rot="10800000">
            <a:off x="3356428" y="2421074"/>
            <a:ext cx="533400" cy="38735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/>
          <a:lstStyle/>
          <a:p>
            <a:pPr>
              <a:defRPr/>
            </a:pPr>
            <a:endParaRPr lang="he-IL"/>
          </a:p>
        </p:txBody>
      </p:sp>
      <p:sp>
        <p:nvSpPr>
          <p:cNvPr id="6" name="Isosceles Triangle 5"/>
          <p:cNvSpPr/>
          <p:nvPr/>
        </p:nvSpPr>
        <p:spPr bwMode="auto">
          <a:xfrm rot="10800000">
            <a:off x="6099628" y="2421074"/>
            <a:ext cx="533400" cy="38735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/>
          <a:lstStyle/>
          <a:p>
            <a:pPr>
              <a:defRPr/>
            </a:pPr>
            <a:endParaRPr lang="he-IL"/>
          </a:p>
        </p:txBody>
      </p:sp>
      <p:sp>
        <p:nvSpPr>
          <p:cNvPr id="7" name="Isosceles Triangle 6"/>
          <p:cNvSpPr/>
          <p:nvPr/>
        </p:nvSpPr>
        <p:spPr bwMode="auto">
          <a:xfrm rot="10800000">
            <a:off x="8919028" y="2379799"/>
            <a:ext cx="533400" cy="38735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/>
          <a:lstStyle/>
          <a:p>
            <a:pPr>
              <a:defRPr/>
            </a:pPr>
            <a:endParaRPr lang="he-IL"/>
          </a:p>
        </p:txBody>
      </p:sp>
      <p:sp>
        <p:nvSpPr>
          <p:cNvPr id="8" name="Isosceles Triangle 7"/>
          <p:cNvSpPr>
            <a:spLocks noChangeArrowheads="1"/>
          </p:cNvSpPr>
          <p:nvPr/>
        </p:nvSpPr>
        <p:spPr bwMode="auto">
          <a:xfrm>
            <a:off x="2670628" y="3564074"/>
            <a:ext cx="533400" cy="3873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he-IL" altLang="en-US" dirty="0"/>
          </a:p>
        </p:txBody>
      </p:sp>
      <p:sp>
        <p:nvSpPr>
          <p:cNvPr id="9" name="Isosceles Triangle 8"/>
          <p:cNvSpPr>
            <a:spLocks noChangeArrowheads="1"/>
          </p:cNvSpPr>
          <p:nvPr/>
        </p:nvSpPr>
        <p:spPr bwMode="auto">
          <a:xfrm>
            <a:off x="3966028" y="3564074"/>
            <a:ext cx="533400" cy="3873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365828" y="4988062"/>
            <a:ext cx="355600" cy="3048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2</a:t>
            </a:r>
            <a:endParaRPr lang="he-IL" altLang="en-US" dirty="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051628" y="4988062"/>
            <a:ext cx="355600" cy="3048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3</a:t>
            </a:r>
            <a:endParaRPr lang="he-IL" altLang="en-US" dirty="0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737428" y="4988062"/>
            <a:ext cx="355600" cy="304800"/>
          </a:xfrm>
          <a:prstGeom prst="rect">
            <a:avLst/>
          </a:prstGeom>
          <a:solidFill>
            <a:srgbClr val="FFFF00">
              <a:alpha val="9607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5</a:t>
            </a:r>
            <a:endParaRPr lang="he-IL" altLang="en-US" dirty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4499428" y="4988062"/>
            <a:ext cx="355600" cy="304800"/>
          </a:xfrm>
          <a:prstGeom prst="rect">
            <a:avLst/>
          </a:prstGeom>
          <a:solidFill>
            <a:srgbClr val="FFFF00">
              <a:alpha val="9607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9</a:t>
            </a:r>
            <a:endParaRPr lang="he-IL" altLang="en-US" dirty="0"/>
          </a:p>
        </p:txBody>
      </p:sp>
      <p:cxnSp>
        <p:nvCxnSpPr>
          <p:cNvPr id="14" name="Straight Connector 16"/>
          <p:cNvCxnSpPr>
            <a:cxnSpLocks noChangeShapeType="1"/>
            <a:stCxn id="4" idx="3"/>
            <a:endCxn id="5" idx="3"/>
          </p:cNvCxnSpPr>
          <p:nvPr/>
        </p:nvCxnSpPr>
        <p:spPr bwMode="auto">
          <a:xfrm rot="5400000">
            <a:off x="4616903" y="671649"/>
            <a:ext cx="755650" cy="2743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7"/>
          <p:cNvCxnSpPr>
            <a:cxnSpLocks noChangeShapeType="1"/>
            <a:stCxn id="4" idx="3"/>
            <a:endCxn id="6" idx="3"/>
          </p:cNvCxnSpPr>
          <p:nvPr/>
        </p:nvCxnSpPr>
        <p:spPr bwMode="auto">
          <a:xfrm rot="5400000">
            <a:off x="5988503" y="2043249"/>
            <a:ext cx="7556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20"/>
          <p:cNvCxnSpPr>
            <a:cxnSpLocks noChangeShapeType="1"/>
            <a:stCxn id="4" idx="3"/>
            <a:endCxn id="7" idx="3"/>
          </p:cNvCxnSpPr>
          <p:nvPr/>
        </p:nvCxnSpPr>
        <p:spPr bwMode="auto">
          <a:xfrm rot="16200000" flipH="1">
            <a:off x="7418840" y="612912"/>
            <a:ext cx="714375" cy="2819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24"/>
          <p:cNvCxnSpPr>
            <a:cxnSpLocks noChangeShapeType="1"/>
            <a:stCxn id="5" idx="0"/>
            <a:endCxn id="8" idx="0"/>
          </p:cNvCxnSpPr>
          <p:nvPr/>
        </p:nvCxnSpPr>
        <p:spPr bwMode="auto">
          <a:xfrm rot="5400000">
            <a:off x="2902403" y="2843349"/>
            <a:ext cx="755650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27"/>
          <p:cNvCxnSpPr>
            <a:cxnSpLocks noChangeShapeType="1"/>
            <a:stCxn id="8" idx="3"/>
            <a:endCxn id="10" idx="0"/>
          </p:cNvCxnSpPr>
          <p:nvPr/>
        </p:nvCxnSpPr>
        <p:spPr bwMode="auto">
          <a:xfrm flipH="1">
            <a:off x="2543628" y="3951424"/>
            <a:ext cx="393700" cy="10366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30"/>
          <p:cNvCxnSpPr>
            <a:cxnSpLocks noChangeShapeType="1"/>
            <a:stCxn id="8" idx="3"/>
            <a:endCxn id="11" idx="0"/>
          </p:cNvCxnSpPr>
          <p:nvPr/>
        </p:nvCxnSpPr>
        <p:spPr bwMode="auto">
          <a:xfrm>
            <a:off x="2937328" y="3951424"/>
            <a:ext cx="292100" cy="10366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33"/>
          <p:cNvCxnSpPr>
            <a:cxnSpLocks noChangeShapeType="1"/>
            <a:stCxn id="9" idx="3"/>
            <a:endCxn id="12" idx="0"/>
          </p:cNvCxnSpPr>
          <p:nvPr/>
        </p:nvCxnSpPr>
        <p:spPr bwMode="auto">
          <a:xfrm flipH="1">
            <a:off x="3915228" y="3951424"/>
            <a:ext cx="317500" cy="10366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34"/>
          <p:cNvCxnSpPr>
            <a:cxnSpLocks noChangeShapeType="1"/>
            <a:stCxn id="9" idx="3"/>
            <a:endCxn id="13" idx="0"/>
          </p:cNvCxnSpPr>
          <p:nvPr/>
        </p:nvCxnSpPr>
        <p:spPr bwMode="auto">
          <a:xfrm>
            <a:off x="4232728" y="3951424"/>
            <a:ext cx="444500" cy="10366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39"/>
          <p:cNvCxnSpPr>
            <a:cxnSpLocks noChangeShapeType="1"/>
            <a:stCxn id="5" idx="0"/>
            <a:endCxn id="9" idx="0"/>
          </p:cNvCxnSpPr>
          <p:nvPr/>
        </p:nvCxnSpPr>
        <p:spPr bwMode="auto">
          <a:xfrm rot="16200000" flipH="1">
            <a:off x="3550103" y="2881449"/>
            <a:ext cx="755650" cy="60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Isosceles Triangle 43"/>
          <p:cNvSpPr>
            <a:spLocks noChangeArrowheads="1"/>
          </p:cNvSpPr>
          <p:nvPr/>
        </p:nvSpPr>
        <p:spPr bwMode="auto">
          <a:xfrm>
            <a:off x="5337628" y="3522799"/>
            <a:ext cx="533400" cy="3873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4" name="Isosceles Triangle 44"/>
          <p:cNvSpPr>
            <a:spLocks noChangeArrowheads="1"/>
          </p:cNvSpPr>
          <p:nvPr/>
        </p:nvSpPr>
        <p:spPr bwMode="auto">
          <a:xfrm>
            <a:off x="6709228" y="3522799"/>
            <a:ext cx="533400" cy="3873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5" name="Rectangle 45"/>
          <p:cNvSpPr>
            <a:spLocks noChangeArrowheads="1"/>
          </p:cNvSpPr>
          <p:nvPr/>
        </p:nvSpPr>
        <p:spPr bwMode="auto">
          <a:xfrm>
            <a:off x="5109028" y="4988062"/>
            <a:ext cx="355600" cy="3048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  <a:endParaRPr lang="he-IL" altLang="en-US"/>
          </a:p>
        </p:txBody>
      </p:sp>
      <p:sp>
        <p:nvSpPr>
          <p:cNvPr id="26" name="Rectangle 46"/>
          <p:cNvSpPr>
            <a:spLocks noChangeArrowheads="1"/>
          </p:cNvSpPr>
          <p:nvPr/>
        </p:nvSpPr>
        <p:spPr bwMode="auto">
          <a:xfrm>
            <a:off x="5718628" y="4988062"/>
            <a:ext cx="355600" cy="3048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</a:t>
            </a:r>
            <a:endParaRPr lang="he-IL" altLang="en-US" dirty="0"/>
          </a:p>
        </p:txBody>
      </p:sp>
      <p:sp>
        <p:nvSpPr>
          <p:cNvPr id="27" name="Rectangle 47"/>
          <p:cNvSpPr>
            <a:spLocks noChangeArrowheads="1"/>
          </p:cNvSpPr>
          <p:nvPr/>
        </p:nvSpPr>
        <p:spPr bwMode="auto">
          <a:xfrm>
            <a:off x="6480628" y="4988062"/>
            <a:ext cx="355600" cy="304800"/>
          </a:xfrm>
          <a:prstGeom prst="rect">
            <a:avLst/>
          </a:prstGeom>
          <a:solidFill>
            <a:srgbClr val="FFFF00">
              <a:alpha val="9607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7</a:t>
            </a:r>
            <a:endParaRPr lang="he-IL" altLang="en-US" dirty="0"/>
          </a:p>
        </p:txBody>
      </p:sp>
      <p:cxnSp>
        <p:nvCxnSpPr>
          <p:cNvPr id="28" name="Straight Connector 49"/>
          <p:cNvCxnSpPr>
            <a:cxnSpLocks noChangeShapeType="1"/>
            <a:stCxn id="6" idx="0"/>
            <a:endCxn id="23" idx="0"/>
          </p:cNvCxnSpPr>
          <p:nvPr/>
        </p:nvCxnSpPr>
        <p:spPr bwMode="auto">
          <a:xfrm rot="5400000">
            <a:off x="5628140" y="2784612"/>
            <a:ext cx="714375" cy="762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50"/>
          <p:cNvCxnSpPr>
            <a:cxnSpLocks noChangeShapeType="1"/>
            <a:stCxn id="23" idx="3"/>
            <a:endCxn id="25" idx="0"/>
          </p:cNvCxnSpPr>
          <p:nvPr/>
        </p:nvCxnSpPr>
        <p:spPr bwMode="auto">
          <a:xfrm flipH="1">
            <a:off x="5286828" y="3910149"/>
            <a:ext cx="317500" cy="1077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51"/>
          <p:cNvCxnSpPr>
            <a:cxnSpLocks noChangeShapeType="1"/>
            <a:stCxn id="23" idx="3"/>
            <a:endCxn id="26" idx="0"/>
          </p:cNvCxnSpPr>
          <p:nvPr/>
        </p:nvCxnSpPr>
        <p:spPr bwMode="auto">
          <a:xfrm>
            <a:off x="5604328" y="3910149"/>
            <a:ext cx="292100" cy="1077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52"/>
          <p:cNvCxnSpPr>
            <a:cxnSpLocks noChangeShapeType="1"/>
            <a:stCxn id="24" idx="3"/>
            <a:endCxn id="27" idx="0"/>
          </p:cNvCxnSpPr>
          <p:nvPr/>
        </p:nvCxnSpPr>
        <p:spPr bwMode="auto">
          <a:xfrm flipH="1">
            <a:off x="6658428" y="3910149"/>
            <a:ext cx="317500" cy="1077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53"/>
          <p:cNvCxnSpPr>
            <a:cxnSpLocks noChangeShapeType="1"/>
            <a:stCxn id="24" idx="3"/>
            <a:endCxn id="34" idx="0"/>
          </p:cNvCxnSpPr>
          <p:nvPr/>
        </p:nvCxnSpPr>
        <p:spPr bwMode="auto">
          <a:xfrm>
            <a:off x="6975928" y="3910149"/>
            <a:ext cx="444500" cy="1077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54"/>
          <p:cNvCxnSpPr>
            <a:cxnSpLocks noChangeShapeType="1"/>
            <a:stCxn id="6" idx="0"/>
            <a:endCxn id="24" idx="0"/>
          </p:cNvCxnSpPr>
          <p:nvPr/>
        </p:nvCxnSpPr>
        <p:spPr bwMode="auto">
          <a:xfrm rot="16200000" flipH="1">
            <a:off x="6313940" y="2860812"/>
            <a:ext cx="714375" cy="60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64"/>
          <p:cNvSpPr>
            <a:spLocks noChangeArrowheads="1"/>
          </p:cNvSpPr>
          <p:nvPr/>
        </p:nvSpPr>
        <p:spPr bwMode="auto">
          <a:xfrm>
            <a:off x="7242628" y="4988062"/>
            <a:ext cx="355600" cy="304800"/>
          </a:xfrm>
          <a:prstGeom prst="rect">
            <a:avLst/>
          </a:prstGeom>
          <a:solidFill>
            <a:srgbClr val="FFFF00">
              <a:alpha val="9607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4</a:t>
            </a:r>
            <a:endParaRPr lang="he-IL" altLang="en-US" dirty="0"/>
          </a:p>
        </p:txBody>
      </p:sp>
      <p:sp>
        <p:nvSpPr>
          <p:cNvPr id="35" name="Isosceles Triangle 67"/>
          <p:cNvSpPr>
            <a:spLocks noChangeArrowheads="1"/>
          </p:cNvSpPr>
          <p:nvPr/>
        </p:nvSpPr>
        <p:spPr bwMode="auto">
          <a:xfrm>
            <a:off x="8233228" y="3479937"/>
            <a:ext cx="533400" cy="3889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36" name="Isosceles Triangle 68"/>
          <p:cNvSpPr>
            <a:spLocks noChangeArrowheads="1"/>
          </p:cNvSpPr>
          <p:nvPr/>
        </p:nvSpPr>
        <p:spPr bwMode="auto">
          <a:xfrm>
            <a:off x="9604828" y="3479937"/>
            <a:ext cx="533400" cy="3889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37" name="Rectangle 69"/>
          <p:cNvSpPr>
            <a:spLocks noChangeArrowheads="1"/>
          </p:cNvSpPr>
          <p:nvPr/>
        </p:nvSpPr>
        <p:spPr bwMode="auto">
          <a:xfrm>
            <a:off x="8004628" y="4988062"/>
            <a:ext cx="355600" cy="3048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2</a:t>
            </a:r>
            <a:endParaRPr lang="he-IL" altLang="en-US" dirty="0"/>
          </a:p>
        </p:txBody>
      </p:sp>
      <p:sp>
        <p:nvSpPr>
          <p:cNvPr id="38" name="Rectangle 70"/>
          <p:cNvSpPr>
            <a:spLocks noChangeArrowheads="1"/>
          </p:cNvSpPr>
          <p:nvPr/>
        </p:nvSpPr>
        <p:spPr bwMode="auto">
          <a:xfrm>
            <a:off x="8614228" y="4988062"/>
            <a:ext cx="355600" cy="3048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he-IL" altLang="en-US" dirty="0"/>
          </a:p>
        </p:txBody>
      </p:sp>
      <p:sp>
        <p:nvSpPr>
          <p:cNvPr id="39" name="Rectangle 71"/>
          <p:cNvSpPr>
            <a:spLocks noChangeArrowheads="1"/>
          </p:cNvSpPr>
          <p:nvPr/>
        </p:nvSpPr>
        <p:spPr bwMode="auto">
          <a:xfrm>
            <a:off x="9376228" y="4988062"/>
            <a:ext cx="355600" cy="304800"/>
          </a:xfrm>
          <a:prstGeom prst="rect">
            <a:avLst/>
          </a:prstGeom>
          <a:solidFill>
            <a:srgbClr val="FFFF00">
              <a:alpha val="9607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5</a:t>
            </a:r>
            <a:endParaRPr lang="he-IL" altLang="en-US" dirty="0"/>
          </a:p>
        </p:txBody>
      </p:sp>
      <p:cxnSp>
        <p:nvCxnSpPr>
          <p:cNvPr id="40" name="Straight Connector 72"/>
          <p:cNvCxnSpPr>
            <a:cxnSpLocks noChangeShapeType="1"/>
            <a:stCxn id="7" idx="0"/>
            <a:endCxn id="35" idx="0"/>
          </p:cNvCxnSpPr>
          <p:nvPr/>
        </p:nvCxnSpPr>
        <p:spPr bwMode="auto">
          <a:xfrm rot="5400000">
            <a:off x="8486434" y="2780643"/>
            <a:ext cx="712788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73"/>
          <p:cNvCxnSpPr>
            <a:cxnSpLocks noChangeShapeType="1"/>
            <a:stCxn id="35" idx="3"/>
            <a:endCxn id="37" idx="0"/>
          </p:cNvCxnSpPr>
          <p:nvPr/>
        </p:nvCxnSpPr>
        <p:spPr bwMode="auto">
          <a:xfrm flipH="1">
            <a:off x="8182428" y="3868874"/>
            <a:ext cx="317500" cy="11191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74"/>
          <p:cNvCxnSpPr>
            <a:cxnSpLocks noChangeShapeType="1"/>
            <a:stCxn id="35" idx="3"/>
            <a:endCxn id="38" idx="0"/>
          </p:cNvCxnSpPr>
          <p:nvPr/>
        </p:nvCxnSpPr>
        <p:spPr bwMode="auto">
          <a:xfrm>
            <a:off x="8499928" y="3868874"/>
            <a:ext cx="292100" cy="11191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Connector 75"/>
          <p:cNvCxnSpPr>
            <a:cxnSpLocks noChangeShapeType="1"/>
            <a:stCxn id="36" idx="3"/>
            <a:endCxn id="39" idx="0"/>
          </p:cNvCxnSpPr>
          <p:nvPr/>
        </p:nvCxnSpPr>
        <p:spPr bwMode="auto">
          <a:xfrm flipH="1">
            <a:off x="9554028" y="3868874"/>
            <a:ext cx="317500" cy="11191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76"/>
          <p:cNvCxnSpPr>
            <a:cxnSpLocks noChangeShapeType="1"/>
            <a:stCxn id="36" idx="3"/>
            <a:endCxn id="46" idx="0"/>
          </p:cNvCxnSpPr>
          <p:nvPr/>
        </p:nvCxnSpPr>
        <p:spPr bwMode="auto">
          <a:xfrm>
            <a:off x="9871528" y="3868874"/>
            <a:ext cx="444500" cy="11191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Connector 77"/>
          <p:cNvCxnSpPr>
            <a:cxnSpLocks noChangeShapeType="1"/>
            <a:stCxn id="7" idx="0"/>
            <a:endCxn id="36" idx="0"/>
          </p:cNvCxnSpPr>
          <p:nvPr/>
        </p:nvCxnSpPr>
        <p:spPr bwMode="auto">
          <a:xfrm rot="16200000" flipH="1">
            <a:off x="9172234" y="2780643"/>
            <a:ext cx="712788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Rectangle 78"/>
          <p:cNvSpPr>
            <a:spLocks noChangeArrowheads="1"/>
          </p:cNvSpPr>
          <p:nvPr/>
        </p:nvSpPr>
        <p:spPr bwMode="auto">
          <a:xfrm>
            <a:off x="10138228" y="4988062"/>
            <a:ext cx="355600" cy="304800"/>
          </a:xfrm>
          <a:prstGeom prst="rect">
            <a:avLst/>
          </a:prstGeom>
          <a:solidFill>
            <a:srgbClr val="FFFF00">
              <a:alpha val="9607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6</a:t>
            </a:r>
            <a:endParaRPr lang="he-IL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62327" y="1353272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Max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862327" y="2423180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Min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870528" y="3526916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Max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652157" y="2417870"/>
                <a:ext cx="548640" cy="2743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200" b="1" i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200" b="1" dirty="0">
                  <a:solidFill>
                    <a:srgbClr val="CC3399"/>
                  </a:solidFill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157" y="2417870"/>
                <a:ext cx="548640" cy="274320"/>
              </a:xfrm>
              <a:prstGeom prst="rect">
                <a:avLst/>
              </a:prstGeom>
              <a:blipFill rotWithShape="0">
                <a:blip r:embed="rId2"/>
                <a:stretch>
                  <a:fillRect l="-13043" r="-3261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196079" y="3500936"/>
                <a:ext cx="548640" cy="2743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200" b="1" i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200" b="1" dirty="0">
                  <a:solidFill>
                    <a:srgbClr val="CC3399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079" y="3500936"/>
                <a:ext cx="548640" cy="274320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3261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5548629" y="1265057"/>
                <a:ext cx="548640" cy="2743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200" b="1" i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200" b="1" dirty="0">
                  <a:solidFill>
                    <a:srgbClr val="CC3399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629" y="1265057"/>
                <a:ext cx="548640" cy="274320"/>
              </a:xfrm>
              <a:prstGeom prst="rect">
                <a:avLst/>
              </a:prstGeom>
              <a:blipFill rotWithShape="0">
                <a:blip r:embed="rId4"/>
                <a:stretch>
                  <a:fillRect l="-13043" r="-3261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495402" y="3500936"/>
                <a:ext cx="548640" cy="2743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200" b="1" i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200" b="1" dirty="0">
                  <a:solidFill>
                    <a:srgbClr val="CC3399"/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402" y="3500936"/>
                <a:ext cx="548640" cy="274320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3261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Diagonal Stripe 53"/>
          <p:cNvSpPr/>
          <p:nvPr/>
        </p:nvSpPr>
        <p:spPr>
          <a:xfrm rot="17306717" flipH="1">
            <a:off x="4273892" y="4541381"/>
            <a:ext cx="548640" cy="274320"/>
          </a:xfrm>
          <a:prstGeom prst="diagStrip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850017" y="3500936"/>
                <a:ext cx="548640" cy="2743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200" b="1" i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200" b="1" dirty="0">
                  <a:solidFill>
                    <a:srgbClr val="CC3399"/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017" y="3500936"/>
                <a:ext cx="548640" cy="274320"/>
              </a:xfrm>
              <a:prstGeom prst="rect">
                <a:avLst/>
              </a:prstGeom>
              <a:blipFill rotWithShape="0">
                <a:blip r:embed="rId6"/>
                <a:stretch>
                  <a:fillRect l="-14130" r="-2174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5497467" y="2417870"/>
                <a:ext cx="548640" cy="2743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200" b="1" i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200" b="1" dirty="0">
                  <a:solidFill>
                    <a:srgbClr val="CC3399"/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467" y="2417870"/>
                <a:ext cx="548640" cy="274320"/>
              </a:xfrm>
              <a:prstGeom prst="rect">
                <a:avLst/>
              </a:prstGeom>
              <a:blipFill rotWithShape="0">
                <a:blip r:embed="rId7"/>
                <a:stretch>
                  <a:fillRect l="-13043" r="-2174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Diagonal Stripe 56"/>
          <p:cNvSpPr/>
          <p:nvPr/>
        </p:nvSpPr>
        <p:spPr>
          <a:xfrm rot="17354379" flipH="1">
            <a:off x="6565824" y="3197021"/>
            <a:ext cx="548640" cy="274320"/>
          </a:xfrm>
          <a:prstGeom prst="diagStrip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7730308" y="3500936"/>
                <a:ext cx="548640" cy="2743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200" b="1" i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200" b="1" dirty="0">
                  <a:solidFill>
                    <a:srgbClr val="CC3399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308" y="3500936"/>
                <a:ext cx="548640" cy="274320"/>
              </a:xfrm>
              <a:prstGeom prst="rect">
                <a:avLst/>
              </a:prstGeom>
              <a:blipFill rotWithShape="0">
                <a:blip r:embed="rId8"/>
                <a:stretch>
                  <a:fillRect l="-13043" r="-3261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8378396" y="2417870"/>
                <a:ext cx="548640" cy="2743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200" b="1" i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200" b="1" dirty="0">
                  <a:solidFill>
                    <a:srgbClr val="CC3399"/>
                  </a:solidFill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396" y="2417870"/>
                <a:ext cx="548640" cy="274320"/>
              </a:xfrm>
              <a:prstGeom prst="rect">
                <a:avLst/>
              </a:prstGeom>
              <a:blipFill rotWithShape="0">
                <a:blip r:embed="rId9"/>
                <a:stretch>
                  <a:fillRect l="-13043" r="-3261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Diagonal Stripe 59"/>
          <p:cNvSpPr/>
          <p:nvPr/>
        </p:nvSpPr>
        <p:spPr>
          <a:xfrm rot="17354379" flipH="1">
            <a:off x="9474202" y="3226895"/>
            <a:ext cx="548640" cy="274320"/>
          </a:xfrm>
          <a:prstGeom prst="diagStrip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3129946" y="4045404"/>
                <a:ext cx="365760" cy="2743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1" i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200" b="1" dirty="0">
                  <a:solidFill>
                    <a:srgbClr val="CC3399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946" y="4045404"/>
                <a:ext cx="365760" cy="274320"/>
              </a:xfrm>
              <a:prstGeom prst="rect">
                <a:avLst/>
              </a:prstGeom>
              <a:blipFill rotWithShape="0">
                <a:blip r:embed="rId10"/>
                <a:stretch>
                  <a:fillRect l="-6452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6196859" y="1284193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3454064" y="2346757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6215061" y="2363060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9024923" y="2291186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2770136" y="3564074"/>
            <a:ext cx="326741" cy="46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4087477" y="3605164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5429430" y="3534082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6769090" y="3527670"/>
            <a:ext cx="29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9707581" y="3479937"/>
            <a:ext cx="29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8389284" y="3509665"/>
            <a:ext cx="29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143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r>
              <a:rPr lang="en-US" dirty="0"/>
              <a:t> with Alpha-beta Pruning – Example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358948" y="1279933"/>
            <a:ext cx="365760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rgbClr val="CC3399"/>
                </a:solidFill>
              </a:rPr>
              <a:t>6</a:t>
            </a:r>
            <a:endParaRPr lang="en-US" altLang="en-US" sz="1600" b="1" dirty="0">
              <a:solidFill>
                <a:srgbClr val="CC3399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081668" y="2057816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3</a:t>
            </a:r>
            <a:endParaRPr lang="en-US" altLang="en-US" sz="16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358948" y="2117494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6</a:t>
            </a:r>
            <a:endParaRPr lang="en-US" altLang="en-US" sz="16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945226" y="2124145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5</a:t>
            </a:r>
            <a:endParaRPr lang="en-US" altLang="en-US" sz="16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66895" y="2952607"/>
            <a:ext cx="365760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rgbClr val="CC3399"/>
                </a:solidFill>
              </a:rPr>
              <a:t>5</a:t>
            </a:r>
            <a:endParaRPr lang="en-US" altLang="en-US" sz="1600" b="1" dirty="0">
              <a:solidFill>
                <a:srgbClr val="CC3399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03712" y="3006167"/>
            <a:ext cx="365760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rgbClr val="CC3399"/>
                </a:solidFill>
              </a:rPr>
              <a:t>3</a:t>
            </a:r>
            <a:endParaRPr lang="en-US" altLang="en-US" sz="1600" b="1" dirty="0">
              <a:solidFill>
                <a:srgbClr val="CC3399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64115" y="2952607"/>
            <a:ext cx="365760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rgbClr val="CC3399"/>
                </a:solidFill>
              </a:rPr>
              <a:t>6</a:t>
            </a:r>
            <a:endParaRPr lang="en-US" altLang="en-US" sz="1600" b="1" dirty="0">
              <a:solidFill>
                <a:srgbClr val="CC3399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35140" y="2952607"/>
            <a:ext cx="365760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rgbClr val="CC3399"/>
                </a:solidFill>
              </a:rPr>
              <a:t>7</a:t>
            </a:r>
            <a:endParaRPr lang="en-US" altLang="en-US" sz="1600" b="1" dirty="0">
              <a:solidFill>
                <a:srgbClr val="CC3399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628679" y="2952607"/>
            <a:ext cx="365760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rgbClr val="CC3399"/>
                </a:solidFill>
              </a:rPr>
              <a:t>5</a:t>
            </a:r>
            <a:endParaRPr lang="en-US" altLang="en-US" sz="1600" b="1" dirty="0">
              <a:solidFill>
                <a:srgbClr val="CC3399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99705" y="2952607"/>
            <a:ext cx="365760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rgbClr val="CC3399"/>
                </a:solidFill>
              </a:rPr>
              <a:t>8</a:t>
            </a:r>
            <a:endParaRPr lang="en-US" altLang="en-US" sz="1600" b="1" dirty="0">
              <a:solidFill>
                <a:srgbClr val="CC3399"/>
              </a:solidFill>
            </a:endParaRP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10265229" y="1276361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MAX (player)</a:t>
            </a: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9990909" y="2060575"/>
            <a:ext cx="16459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/>
              <a:t>MIN (</a:t>
            </a:r>
            <a:r>
              <a:rPr lang="en-US" altLang="en-US" dirty="0"/>
              <a:t>opponent)</a:t>
            </a:r>
          </a:p>
        </p:txBody>
      </p:sp>
      <p:cxnSp>
        <p:nvCxnSpPr>
          <p:cNvPr id="16" name="Straight Connector 15"/>
          <p:cNvCxnSpPr>
            <a:stCxn id="4" idx="1"/>
            <a:endCxn id="5" idx="0"/>
          </p:cNvCxnSpPr>
          <p:nvPr/>
        </p:nvCxnSpPr>
        <p:spPr>
          <a:xfrm flipH="1">
            <a:off x="2264548" y="1462813"/>
            <a:ext cx="2094400" cy="59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6" idx="0"/>
          </p:cNvCxnSpPr>
          <p:nvPr/>
        </p:nvCxnSpPr>
        <p:spPr>
          <a:xfrm>
            <a:off x="4541828" y="1645693"/>
            <a:ext cx="0" cy="47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3"/>
            <a:endCxn id="7" idx="0"/>
          </p:cNvCxnSpPr>
          <p:nvPr/>
        </p:nvCxnSpPr>
        <p:spPr>
          <a:xfrm>
            <a:off x="4724708" y="1462813"/>
            <a:ext cx="2403398" cy="661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72650" y="3944350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5</a:t>
            </a:r>
            <a:endParaRPr lang="en-US" altLang="en-US" sz="16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873229" y="3944350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4</a:t>
            </a:r>
            <a:endParaRPr lang="en-US" altLang="en-US" sz="16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028202" y="3944350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3</a:t>
            </a:r>
            <a:endParaRPr lang="en-US" altLang="en-US" sz="16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3569812" y="3944350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6</a:t>
            </a:r>
            <a:endParaRPr lang="en-US" altLang="en-US" sz="16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4568866" y="3944350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6</a:t>
            </a:r>
            <a:endParaRPr lang="en-US" altLang="en-US" sz="16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5567920" y="3944350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7</a:t>
            </a:r>
            <a:endParaRPr lang="en-US" altLang="en-US" sz="16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566974" y="3944350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5</a:t>
            </a:r>
            <a:endParaRPr lang="en-US" altLang="en-US" sz="16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7566028" y="3944350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8</a:t>
            </a:r>
            <a:endParaRPr lang="en-US" altLang="en-US" sz="16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8565079" y="3944350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6</a:t>
            </a:r>
            <a:endParaRPr lang="en-US" altLang="en-US" sz="16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31" name="Straight Connector 30"/>
          <p:cNvCxnSpPr>
            <a:stCxn id="5" idx="2"/>
            <a:endCxn id="8" idx="0"/>
          </p:cNvCxnSpPr>
          <p:nvPr/>
        </p:nvCxnSpPr>
        <p:spPr>
          <a:xfrm flipH="1">
            <a:off x="1449775" y="2240696"/>
            <a:ext cx="631893" cy="711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6"/>
            <a:endCxn id="9" idx="0"/>
          </p:cNvCxnSpPr>
          <p:nvPr/>
        </p:nvCxnSpPr>
        <p:spPr>
          <a:xfrm>
            <a:off x="2447428" y="2240696"/>
            <a:ext cx="539164" cy="765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3"/>
            <a:endCxn id="10" idx="0"/>
          </p:cNvCxnSpPr>
          <p:nvPr/>
        </p:nvCxnSpPr>
        <p:spPr>
          <a:xfrm flipH="1">
            <a:off x="4146995" y="2429690"/>
            <a:ext cx="265517" cy="52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5"/>
            <a:endCxn id="11" idx="0"/>
          </p:cNvCxnSpPr>
          <p:nvPr/>
        </p:nvCxnSpPr>
        <p:spPr>
          <a:xfrm>
            <a:off x="4671144" y="2429690"/>
            <a:ext cx="546876" cy="52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3"/>
            <a:endCxn id="12" idx="0"/>
          </p:cNvCxnSpPr>
          <p:nvPr/>
        </p:nvCxnSpPr>
        <p:spPr>
          <a:xfrm flipH="1">
            <a:off x="6811559" y="2436341"/>
            <a:ext cx="187231" cy="51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5"/>
            <a:endCxn id="13" idx="0"/>
          </p:cNvCxnSpPr>
          <p:nvPr/>
        </p:nvCxnSpPr>
        <p:spPr>
          <a:xfrm>
            <a:off x="7257422" y="2436341"/>
            <a:ext cx="625163" cy="51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2"/>
            <a:endCxn id="19" idx="0"/>
          </p:cNvCxnSpPr>
          <p:nvPr/>
        </p:nvCxnSpPr>
        <p:spPr>
          <a:xfrm flipH="1">
            <a:off x="755530" y="3318367"/>
            <a:ext cx="694245" cy="62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20" idx="0"/>
          </p:cNvCxnSpPr>
          <p:nvPr/>
        </p:nvCxnSpPr>
        <p:spPr>
          <a:xfrm>
            <a:off x="1449775" y="3318367"/>
            <a:ext cx="606334" cy="62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2" idx="4"/>
            <a:endCxn id="66" idx="0"/>
          </p:cNvCxnSpPr>
          <p:nvPr/>
        </p:nvCxnSpPr>
        <p:spPr>
          <a:xfrm>
            <a:off x="3211082" y="4310110"/>
            <a:ext cx="324" cy="755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2"/>
            <a:endCxn id="22" idx="0"/>
          </p:cNvCxnSpPr>
          <p:nvPr/>
        </p:nvCxnSpPr>
        <p:spPr>
          <a:xfrm>
            <a:off x="2986592" y="3371927"/>
            <a:ext cx="224490" cy="572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" idx="2"/>
            <a:endCxn id="23" idx="0"/>
          </p:cNvCxnSpPr>
          <p:nvPr/>
        </p:nvCxnSpPr>
        <p:spPr>
          <a:xfrm flipH="1">
            <a:off x="3752692" y="3318367"/>
            <a:ext cx="394303" cy="62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0" idx="2"/>
            <a:endCxn id="24" idx="0"/>
          </p:cNvCxnSpPr>
          <p:nvPr/>
        </p:nvCxnSpPr>
        <p:spPr>
          <a:xfrm>
            <a:off x="4146995" y="3318367"/>
            <a:ext cx="604751" cy="62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2"/>
            <a:endCxn id="25" idx="0"/>
          </p:cNvCxnSpPr>
          <p:nvPr/>
        </p:nvCxnSpPr>
        <p:spPr>
          <a:xfrm>
            <a:off x="5218020" y="3318367"/>
            <a:ext cx="532780" cy="62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5" idx="4"/>
            <a:endCxn id="70" idx="0"/>
          </p:cNvCxnSpPr>
          <p:nvPr/>
        </p:nvCxnSpPr>
        <p:spPr>
          <a:xfrm flipH="1">
            <a:off x="5749994" y="4310110"/>
            <a:ext cx="806" cy="736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2"/>
            <a:endCxn id="27" idx="0"/>
          </p:cNvCxnSpPr>
          <p:nvPr/>
        </p:nvCxnSpPr>
        <p:spPr>
          <a:xfrm flipH="1">
            <a:off x="6749854" y="3318367"/>
            <a:ext cx="61705" cy="62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7" idx="4"/>
            <a:endCxn id="74" idx="0"/>
          </p:cNvCxnSpPr>
          <p:nvPr/>
        </p:nvCxnSpPr>
        <p:spPr>
          <a:xfrm flipH="1">
            <a:off x="6749411" y="4310110"/>
            <a:ext cx="443" cy="736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3" idx="2"/>
            <a:endCxn id="29" idx="0"/>
          </p:cNvCxnSpPr>
          <p:nvPr/>
        </p:nvCxnSpPr>
        <p:spPr>
          <a:xfrm flipH="1">
            <a:off x="7748908" y="3318367"/>
            <a:ext cx="133677" cy="62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2"/>
            <a:endCxn id="30" idx="0"/>
          </p:cNvCxnSpPr>
          <p:nvPr/>
        </p:nvCxnSpPr>
        <p:spPr>
          <a:xfrm>
            <a:off x="7882585" y="3318367"/>
            <a:ext cx="865374" cy="62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28"/>
          <p:cNvSpPr txBox="1">
            <a:spLocks noChangeArrowheads="1"/>
          </p:cNvSpPr>
          <p:nvPr/>
        </p:nvSpPr>
        <p:spPr bwMode="auto">
          <a:xfrm>
            <a:off x="10265229" y="2949035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MAX (player)</a:t>
            </a:r>
          </a:p>
        </p:txBody>
      </p:sp>
      <p:sp>
        <p:nvSpPr>
          <p:cNvPr id="50" name="Text Box 29"/>
          <p:cNvSpPr txBox="1">
            <a:spLocks noChangeArrowheads="1"/>
          </p:cNvSpPr>
          <p:nvPr/>
        </p:nvSpPr>
        <p:spPr bwMode="auto">
          <a:xfrm>
            <a:off x="9990909" y="3940778"/>
            <a:ext cx="16459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/>
              <a:t>MIN (</a:t>
            </a:r>
            <a:r>
              <a:rPr lang="en-US" altLang="en-US" dirty="0"/>
              <a:t>opponent)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6492557" y="1461027"/>
            <a:ext cx="338328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633829" y="2245562"/>
            <a:ext cx="219456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186949" y="3113056"/>
            <a:ext cx="164592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074460" y="4125444"/>
            <a:ext cx="73152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3028526" y="5065402"/>
            <a:ext cx="365760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rgbClr val="CC3399"/>
                </a:solidFill>
              </a:rPr>
              <a:t>3</a:t>
            </a:r>
            <a:endParaRPr lang="en-US" altLang="en-US" sz="1600" b="1" dirty="0">
              <a:solidFill>
                <a:srgbClr val="CC3399"/>
              </a:solidFill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5567114" y="5046262"/>
            <a:ext cx="365760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rgbClr val="CC3399"/>
                </a:solidFill>
              </a:rPr>
              <a:t>7</a:t>
            </a:r>
            <a:endParaRPr lang="en-US" altLang="en-US" sz="1600" b="1" dirty="0">
              <a:solidFill>
                <a:srgbClr val="CC3399"/>
              </a:solidFill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6566531" y="5046262"/>
            <a:ext cx="365760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rgbClr val="CC3399"/>
                </a:solidFill>
              </a:rPr>
              <a:t>5</a:t>
            </a:r>
            <a:endParaRPr lang="en-US" altLang="en-US" sz="1600" b="1" dirty="0">
              <a:solidFill>
                <a:srgbClr val="CC3399"/>
              </a:solidFill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1418289" y="5046262"/>
            <a:ext cx="365760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rgbClr val="CC3399"/>
                </a:solidFill>
              </a:rPr>
              <a:t>7</a:t>
            </a:r>
            <a:endParaRPr lang="en-US" altLang="en-US" sz="1600" b="1" dirty="0">
              <a:solidFill>
                <a:srgbClr val="CC3399"/>
              </a:solidFill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689034" y="5046262"/>
            <a:ext cx="365760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rgbClr val="CC3399"/>
                </a:solidFill>
              </a:rPr>
              <a:t>6</a:t>
            </a:r>
            <a:endParaRPr lang="en-US" altLang="en-US" sz="1600" b="1" dirty="0">
              <a:solidFill>
                <a:srgbClr val="CC3399"/>
              </a:solidFill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126035" y="5046262"/>
            <a:ext cx="365760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rgbClr val="CC3399"/>
                </a:solidFill>
              </a:rPr>
              <a:t>5</a:t>
            </a:r>
            <a:endParaRPr lang="en-US" altLang="en-US" sz="1600" b="1" dirty="0">
              <a:solidFill>
                <a:srgbClr val="CC3399"/>
              </a:solidFill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1898160" y="5046262"/>
            <a:ext cx="365760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rgbClr val="CC3399"/>
                </a:solidFill>
              </a:rPr>
              <a:t>4</a:t>
            </a:r>
            <a:endParaRPr lang="en-US" altLang="en-US" sz="1600" b="1" dirty="0">
              <a:solidFill>
                <a:srgbClr val="CC3399"/>
              </a:solidFill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2377652" y="5046262"/>
            <a:ext cx="365760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rgbClr val="CC3399"/>
                </a:solidFill>
              </a:rPr>
              <a:t>5</a:t>
            </a:r>
            <a:endParaRPr lang="en-US" altLang="en-US" sz="1600" b="1" dirty="0">
              <a:solidFill>
                <a:srgbClr val="CC3399"/>
              </a:solidFill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4817076" y="5046262"/>
            <a:ext cx="365760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rgbClr val="CC3399"/>
                </a:solidFill>
              </a:rPr>
              <a:t>9</a:t>
            </a:r>
            <a:endParaRPr lang="en-US" altLang="en-US" sz="1600" b="1" dirty="0">
              <a:solidFill>
                <a:srgbClr val="CC3399"/>
              </a:solidFill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4337201" y="5046262"/>
            <a:ext cx="365760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rgbClr val="CC3399"/>
                </a:solidFill>
              </a:rPr>
              <a:t>6</a:t>
            </a:r>
            <a:endParaRPr lang="en-US" altLang="en-US" sz="1600" b="1" dirty="0">
              <a:solidFill>
                <a:srgbClr val="CC3399"/>
              </a:solidFill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3576788" y="5065402"/>
            <a:ext cx="365760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rgbClr val="CC3399"/>
                </a:solidFill>
              </a:rPr>
              <a:t>6</a:t>
            </a:r>
            <a:endParaRPr lang="en-US" altLang="en-US" sz="1600" b="1" dirty="0">
              <a:solidFill>
                <a:srgbClr val="CC3399"/>
              </a:solidFill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8567250" y="5046262"/>
            <a:ext cx="365760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rgbClr val="CC3399"/>
                </a:solidFill>
              </a:rPr>
              <a:t>6</a:t>
            </a:r>
            <a:endParaRPr lang="en-US" altLang="en-US" sz="1600" b="1" dirty="0">
              <a:solidFill>
                <a:srgbClr val="CC3399"/>
              </a:solidFill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7806837" y="5046262"/>
            <a:ext cx="365760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rgbClr val="CC3399"/>
                </a:solidFill>
              </a:rPr>
              <a:t>8</a:t>
            </a:r>
            <a:endParaRPr lang="en-US" altLang="en-US" sz="1600" b="1" dirty="0">
              <a:solidFill>
                <a:srgbClr val="CC3399"/>
              </a:solidFill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7233441" y="5046262"/>
            <a:ext cx="365760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rgbClr val="CC3399"/>
                </a:solidFill>
              </a:rPr>
              <a:t>9</a:t>
            </a:r>
            <a:endParaRPr lang="en-US" altLang="en-US" sz="1600" b="1" dirty="0">
              <a:solidFill>
                <a:srgbClr val="CC3399"/>
              </a:solidFill>
            </a:endParaRPr>
          </a:p>
        </p:txBody>
      </p:sp>
      <p:cxnSp>
        <p:nvCxnSpPr>
          <p:cNvPr id="90" name="Straight Connector 89"/>
          <p:cNvCxnSpPr>
            <a:stCxn id="19" idx="4"/>
            <a:endCxn id="79" idx="0"/>
          </p:cNvCxnSpPr>
          <p:nvPr/>
        </p:nvCxnSpPr>
        <p:spPr>
          <a:xfrm flipH="1">
            <a:off x="308915" y="4310110"/>
            <a:ext cx="446615" cy="736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9" idx="4"/>
            <a:endCxn id="78" idx="0"/>
          </p:cNvCxnSpPr>
          <p:nvPr/>
        </p:nvCxnSpPr>
        <p:spPr>
          <a:xfrm>
            <a:off x="755530" y="4310110"/>
            <a:ext cx="116384" cy="736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0" idx="4"/>
            <a:endCxn id="77" idx="0"/>
          </p:cNvCxnSpPr>
          <p:nvPr/>
        </p:nvCxnSpPr>
        <p:spPr>
          <a:xfrm flipH="1">
            <a:off x="1601169" y="4310110"/>
            <a:ext cx="454940" cy="736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0" idx="4"/>
            <a:endCxn id="81" idx="0"/>
          </p:cNvCxnSpPr>
          <p:nvPr/>
        </p:nvCxnSpPr>
        <p:spPr>
          <a:xfrm>
            <a:off x="2056109" y="4310110"/>
            <a:ext cx="24931" cy="736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20" idx="4"/>
            <a:endCxn id="82" idx="0"/>
          </p:cNvCxnSpPr>
          <p:nvPr/>
        </p:nvCxnSpPr>
        <p:spPr>
          <a:xfrm>
            <a:off x="2056109" y="4310110"/>
            <a:ext cx="504423" cy="736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3" idx="4"/>
            <a:endCxn id="85" idx="0"/>
          </p:cNvCxnSpPr>
          <p:nvPr/>
        </p:nvCxnSpPr>
        <p:spPr>
          <a:xfrm>
            <a:off x="3752692" y="4310110"/>
            <a:ext cx="6976" cy="755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24" idx="4"/>
            <a:endCxn id="84" idx="0"/>
          </p:cNvCxnSpPr>
          <p:nvPr/>
        </p:nvCxnSpPr>
        <p:spPr>
          <a:xfrm flipH="1">
            <a:off x="4520081" y="4310110"/>
            <a:ext cx="231665" cy="736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4" idx="4"/>
            <a:endCxn id="83" idx="0"/>
          </p:cNvCxnSpPr>
          <p:nvPr/>
        </p:nvCxnSpPr>
        <p:spPr>
          <a:xfrm>
            <a:off x="4751746" y="4310110"/>
            <a:ext cx="248210" cy="736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9" idx="4"/>
            <a:endCxn id="88" idx="0"/>
          </p:cNvCxnSpPr>
          <p:nvPr/>
        </p:nvCxnSpPr>
        <p:spPr>
          <a:xfrm flipH="1">
            <a:off x="7416321" y="4310110"/>
            <a:ext cx="332587" cy="736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9" idx="4"/>
            <a:endCxn id="87" idx="0"/>
          </p:cNvCxnSpPr>
          <p:nvPr/>
        </p:nvCxnSpPr>
        <p:spPr>
          <a:xfrm>
            <a:off x="7748908" y="4310110"/>
            <a:ext cx="240809" cy="736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30" idx="4"/>
            <a:endCxn id="86" idx="0"/>
          </p:cNvCxnSpPr>
          <p:nvPr/>
        </p:nvCxnSpPr>
        <p:spPr>
          <a:xfrm>
            <a:off x="8747959" y="4310110"/>
            <a:ext cx="2171" cy="736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Diagonal Stripe 139"/>
          <p:cNvSpPr/>
          <p:nvPr/>
        </p:nvSpPr>
        <p:spPr>
          <a:xfrm rot="17306717" flipH="1">
            <a:off x="2075442" y="4643993"/>
            <a:ext cx="457200" cy="182880"/>
          </a:xfrm>
          <a:prstGeom prst="diagStrip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1" name="Diagonal Stripe 140"/>
          <p:cNvSpPr/>
          <p:nvPr/>
        </p:nvSpPr>
        <p:spPr>
          <a:xfrm rot="17306717" flipH="1">
            <a:off x="4689630" y="4709035"/>
            <a:ext cx="457200" cy="182880"/>
          </a:xfrm>
          <a:prstGeom prst="diagStrip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Diagonal Stripe 141"/>
          <p:cNvSpPr/>
          <p:nvPr/>
        </p:nvSpPr>
        <p:spPr>
          <a:xfrm rot="17306717" flipH="1">
            <a:off x="7398853" y="2690523"/>
            <a:ext cx="457200" cy="182880"/>
          </a:xfrm>
          <a:prstGeom prst="diagStrip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10265229" y="5088029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MAX (player)</a:t>
            </a:r>
          </a:p>
        </p:txBody>
      </p:sp>
      <p:cxnSp>
        <p:nvCxnSpPr>
          <p:cNvPr id="89" name="Straight Connector 88"/>
          <p:cNvCxnSpPr/>
          <p:nvPr/>
        </p:nvCxnSpPr>
        <p:spPr>
          <a:xfrm>
            <a:off x="9155649" y="5252050"/>
            <a:ext cx="82296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45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  <p:bldP spid="1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Refinement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theory is a discipline which stands from the game player’s point of </a:t>
            </a:r>
            <a:r>
              <a:rPr lang="en-US" dirty="0" smtClean="0"/>
              <a:t>view with </a:t>
            </a:r>
            <a:r>
              <a:rPr lang="en-US" dirty="0"/>
              <a:t>a focus on </a:t>
            </a:r>
            <a:r>
              <a:rPr lang="en-US" dirty="0">
                <a:solidFill>
                  <a:srgbClr val="CC3399"/>
                </a:solidFill>
              </a:rPr>
              <a:t>how to win a game. </a:t>
            </a:r>
            <a:endParaRPr lang="en-US" dirty="0" smtClean="0">
              <a:solidFill>
                <a:srgbClr val="CC3399"/>
              </a:solidFill>
            </a:endParaRPr>
          </a:p>
          <a:p>
            <a:r>
              <a:rPr lang="en-US" dirty="0" smtClean="0"/>
              <a:t>However</a:t>
            </a:r>
            <a:r>
              <a:rPr lang="en-US" dirty="0"/>
              <a:t>, game designers would </a:t>
            </a:r>
            <a:r>
              <a:rPr lang="en-US" dirty="0" smtClean="0"/>
              <a:t>consider another </a:t>
            </a:r>
            <a:r>
              <a:rPr lang="en-US" dirty="0"/>
              <a:t>important aspect: </a:t>
            </a:r>
            <a:r>
              <a:rPr lang="en-US" dirty="0">
                <a:solidFill>
                  <a:srgbClr val="CC3399"/>
                </a:solidFill>
              </a:rPr>
              <a:t>how to make a game more attractive. </a:t>
            </a:r>
            <a:endParaRPr lang="en-US" dirty="0" smtClean="0">
              <a:solidFill>
                <a:srgbClr val="CC3399"/>
              </a:solidFill>
            </a:endParaRPr>
          </a:p>
          <a:p>
            <a:r>
              <a:rPr lang="en-US" dirty="0" smtClean="0"/>
              <a:t>With such motivation</a:t>
            </a:r>
            <a:r>
              <a:rPr lang="en-US" dirty="0"/>
              <a:t>, a new game theory from the game designer’s point of view, </a:t>
            </a:r>
            <a:r>
              <a:rPr lang="en-US" dirty="0" smtClean="0"/>
              <a:t>called game </a:t>
            </a:r>
            <a:r>
              <a:rPr lang="en-US" dirty="0"/>
              <a:t>refinement theory </a:t>
            </a:r>
            <a:r>
              <a:rPr lang="en-US" dirty="0" smtClean="0"/>
              <a:t>was </a:t>
            </a:r>
            <a:r>
              <a:rPr lang="en-US" dirty="0"/>
              <a:t>proposed </a:t>
            </a:r>
            <a:r>
              <a:rPr lang="en-US" dirty="0">
                <a:solidFill>
                  <a:srgbClr val="CC3399"/>
                </a:solidFill>
              </a:rPr>
              <a:t>in the early 2000s. </a:t>
            </a:r>
            <a:endParaRPr lang="en-US" dirty="0" smtClean="0">
              <a:solidFill>
                <a:srgbClr val="CC3399"/>
              </a:solidFill>
            </a:endParaRPr>
          </a:p>
          <a:p>
            <a:r>
              <a:rPr lang="en-US" dirty="0">
                <a:solidFill>
                  <a:srgbClr val="CC3399"/>
                </a:solidFill>
              </a:rPr>
              <a:t>V</a:t>
            </a:r>
            <a:r>
              <a:rPr lang="en-US" dirty="0" smtClean="0">
                <a:solidFill>
                  <a:srgbClr val="CC3399"/>
                </a:solidFill>
              </a:rPr>
              <a:t>on Neumann </a:t>
            </a:r>
            <a:r>
              <a:rPr lang="en-US" dirty="0" smtClean="0"/>
              <a:t>was </a:t>
            </a:r>
            <a:r>
              <a:rPr lang="en-US" dirty="0"/>
              <a:t>a pioneer who formed the foundation for the modern game theory, which </a:t>
            </a:r>
            <a:r>
              <a:rPr lang="en-US" dirty="0" smtClean="0"/>
              <a:t>has widely </a:t>
            </a:r>
            <a:r>
              <a:rPr lang="en-US" dirty="0"/>
              <a:t>been applied in various fields</a:t>
            </a:r>
            <a:r>
              <a:rPr lang="en-US" dirty="0" smtClean="0"/>
              <a:t>.</a:t>
            </a:r>
          </a:p>
          <a:p>
            <a:r>
              <a:rPr lang="en-US" dirty="0"/>
              <a:t>One direction with game theory was to find </a:t>
            </a:r>
            <a:r>
              <a:rPr lang="en-US" dirty="0">
                <a:solidFill>
                  <a:srgbClr val="CC3399"/>
                </a:solidFill>
              </a:rPr>
              <a:t>the best move </a:t>
            </a:r>
            <a:r>
              <a:rPr lang="en-US" dirty="0"/>
              <a:t>in a game </a:t>
            </a:r>
            <a:r>
              <a:rPr lang="en-US" dirty="0" smtClean="0"/>
              <a:t>or to </a:t>
            </a:r>
            <a:r>
              <a:rPr lang="en-US" dirty="0"/>
              <a:t>ensure the possibility of winning the game based on the understanding </a:t>
            </a:r>
            <a:r>
              <a:rPr lang="en-US" dirty="0" smtClean="0"/>
              <a:t>of current </a:t>
            </a:r>
            <a:r>
              <a:rPr lang="en-US" dirty="0"/>
              <a:t>positions. </a:t>
            </a:r>
            <a:endParaRPr lang="en-US" dirty="0" smtClean="0"/>
          </a:p>
          <a:p>
            <a:r>
              <a:rPr lang="en-US" dirty="0" smtClean="0"/>
              <a:t>Another </a:t>
            </a:r>
            <a:r>
              <a:rPr lang="en-US" dirty="0"/>
              <a:t>direction with game refinement theory was </a:t>
            </a:r>
            <a:r>
              <a:rPr lang="en-US" dirty="0">
                <a:solidFill>
                  <a:srgbClr val="CC3399"/>
                </a:solidFill>
              </a:rPr>
              <a:t>to </a:t>
            </a:r>
            <a:r>
              <a:rPr lang="en-US" dirty="0" smtClean="0">
                <a:solidFill>
                  <a:srgbClr val="CC3399"/>
                </a:solidFill>
              </a:rPr>
              <a:t>assess the </a:t>
            </a:r>
            <a:r>
              <a:rPr lang="en-US" dirty="0">
                <a:solidFill>
                  <a:srgbClr val="CC3399"/>
                </a:solidFill>
              </a:rPr>
              <a:t>attractiveness </a:t>
            </a:r>
            <a:r>
              <a:rPr lang="en-US" dirty="0"/>
              <a:t>or sophistication of a game.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886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Refinement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particular, game refinement theory gives </a:t>
            </a:r>
            <a:r>
              <a:rPr lang="en-US" dirty="0">
                <a:solidFill>
                  <a:srgbClr val="CC3399"/>
                </a:solidFill>
              </a:rPr>
              <a:t>a measure to quantify</a:t>
            </a:r>
            <a:r>
              <a:rPr lang="en-US" dirty="0"/>
              <a:t> the sophistication of a game.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enables </a:t>
            </a:r>
            <a:r>
              <a:rPr lang="en-US" dirty="0">
                <a:solidFill>
                  <a:srgbClr val="CC3399"/>
                </a:solidFill>
              </a:rPr>
              <a:t>to obtain the deep insight </a:t>
            </a:r>
            <a:r>
              <a:rPr lang="en-US" dirty="0"/>
              <a:t>into the current game and improve the quality of the </a:t>
            </a:r>
            <a:r>
              <a:rPr lang="en-US" dirty="0" smtClean="0"/>
              <a:t>game.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CC3399"/>
                </a:solidFill>
              </a:rPr>
              <a:t>measure of game refinement </a:t>
            </a:r>
            <a:r>
              <a:rPr lang="en-US" dirty="0"/>
              <a:t>can also be used to obtain the deep </a:t>
            </a:r>
            <a:r>
              <a:rPr lang="en-US" dirty="0" smtClean="0"/>
              <a:t>insight into </a:t>
            </a:r>
            <a:r>
              <a:rPr lang="en-US" dirty="0"/>
              <a:t>the history of games. </a:t>
            </a:r>
            <a:endParaRPr lang="en-US" dirty="0" smtClean="0"/>
          </a:p>
          <a:p>
            <a:r>
              <a:rPr lang="en-US" dirty="0" smtClean="0"/>
              <a:t>It also </a:t>
            </a:r>
            <a:r>
              <a:rPr lang="en-US" dirty="0"/>
              <a:t>gives a reasonable look on </a:t>
            </a:r>
            <a:r>
              <a:rPr lang="en-US" dirty="0">
                <a:solidFill>
                  <a:srgbClr val="CC3399"/>
                </a:solidFill>
              </a:rPr>
              <a:t>the evolution of specific game variants</a:t>
            </a:r>
            <a:r>
              <a:rPr lang="en-US" dirty="0" smtClean="0">
                <a:solidFill>
                  <a:srgbClr val="CC3399"/>
                </a:solidFill>
              </a:rPr>
              <a:t>.</a:t>
            </a:r>
          </a:p>
          <a:p>
            <a:r>
              <a:rPr lang="en-US" dirty="0" smtClean="0"/>
              <a:t>Game </a:t>
            </a:r>
            <a:r>
              <a:rPr lang="en-US" dirty="0"/>
              <a:t>refinement theory has been widely applied to many different types of games with the promising results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can extend the idea of game refinement </a:t>
            </a:r>
            <a:r>
              <a:rPr lang="en-US" dirty="0">
                <a:solidFill>
                  <a:srgbClr val="CC3399"/>
                </a:solidFill>
              </a:rPr>
              <a:t>into the other domains </a:t>
            </a:r>
            <a:r>
              <a:rPr lang="en-US" dirty="0"/>
              <a:t>in human life such as sports games, video games, education or business.</a:t>
            </a:r>
          </a:p>
          <a:p>
            <a:r>
              <a:rPr lang="en-US" dirty="0" smtClean="0"/>
              <a:t>In </a:t>
            </a:r>
            <a:r>
              <a:rPr lang="en-US" dirty="0"/>
              <a:t>many activities of human, the engagement is </a:t>
            </a:r>
            <a:r>
              <a:rPr lang="en-US" dirty="0" smtClean="0"/>
              <a:t>used </a:t>
            </a:r>
            <a:r>
              <a:rPr lang="en-US" dirty="0"/>
              <a:t>as </a:t>
            </a:r>
            <a:r>
              <a:rPr lang="en-US" dirty="0">
                <a:solidFill>
                  <a:srgbClr val="CC3399"/>
                </a:solidFill>
              </a:rPr>
              <a:t>one of the important standards </a:t>
            </a:r>
            <a:r>
              <a:rPr lang="en-US" dirty="0"/>
              <a:t>to evaluate the effectiveness of those activities.</a:t>
            </a:r>
          </a:p>
          <a:p>
            <a:endParaRPr lang="en-US" dirty="0">
              <a:solidFill>
                <a:srgbClr val="CC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27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D9EBF344-4A7B-4C4A-AF6D-6441BD040AB3}"/>
              </a:ext>
            </a:extLst>
          </p:cNvPr>
          <p:cNvCxnSpPr>
            <a:cxnSpLocks/>
          </p:cNvCxnSpPr>
          <p:nvPr/>
        </p:nvCxnSpPr>
        <p:spPr>
          <a:xfrm>
            <a:off x="1191446" y="-17287"/>
            <a:ext cx="0" cy="5486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534989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34260FD-CAA3-43A0-977C-7E4B5701387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191446" y="1009551"/>
            <a:ext cx="0" cy="5029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512750" y="530001"/>
            <a:ext cx="86893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AD1457"/>
                </a:solidFill>
              </a:rPr>
              <a:t>Outline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Overview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/>
              <a:t>MiniMax</a:t>
            </a:r>
            <a:r>
              <a:rPr lang="en-US" sz="2400" dirty="0" smtClean="0"/>
              <a:t> </a:t>
            </a:r>
            <a:r>
              <a:rPr lang="en-US" sz="2400" dirty="0"/>
              <a:t>Search </a:t>
            </a:r>
            <a:r>
              <a:rPr lang="en-US" sz="2400" dirty="0" smtClean="0"/>
              <a:t>Procedure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Alpha-Beta Cut-offs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Refinements</a:t>
            </a:r>
            <a:r>
              <a:rPr lang="en-US" sz="2400" dirty="0" smtClean="0">
                <a:solidFill>
                  <a:srgbClr val="424242"/>
                </a:solidFill>
              </a:rPr>
              <a:t> Theory</a:t>
            </a:r>
          </a:p>
        </p:txBody>
      </p:sp>
    </p:spTree>
    <p:extLst>
      <p:ext uri="{BB962C8B-B14F-4D97-AF65-F5344CB8AC3E}">
        <p14:creationId xmlns:p14="http://schemas.microsoft.com/office/powerpoint/2010/main" val="272453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Playing is an important domain of </a:t>
            </a:r>
            <a:r>
              <a:rPr lang="en-US" dirty="0" smtClean="0">
                <a:solidFill>
                  <a:srgbClr val="CC3399"/>
                </a:solidFill>
              </a:rPr>
              <a:t>Artificial </a:t>
            </a:r>
            <a:r>
              <a:rPr lang="en-US" dirty="0">
                <a:solidFill>
                  <a:srgbClr val="CC3399"/>
                </a:solidFill>
              </a:rPr>
              <a:t>I</a:t>
            </a:r>
            <a:r>
              <a:rPr lang="en-US" dirty="0" smtClean="0">
                <a:solidFill>
                  <a:srgbClr val="CC3399"/>
                </a:solidFill>
              </a:rPr>
              <a:t>ntelligence</a:t>
            </a:r>
            <a:r>
              <a:rPr lang="en-US" dirty="0">
                <a:solidFill>
                  <a:srgbClr val="CC3399"/>
                </a:solidFill>
              </a:rPr>
              <a:t>. </a:t>
            </a:r>
            <a:endParaRPr lang="en-US" dirty="0" smtClean="0">
              <a:solidFill>
                <a:srgbClr val="CC3399"/>
              </a:solidFill>
            </a:endParaRPr>
          </a:p>
          <a:p>
            <a:r>
              <a:rPr lang="en-US" dirty="0" smtClean="0"/>
              <a:t>There </a:t>
            </a:r>
            <a:r>
              <a:rPr lang="en-US" dirty="0"/>
              <a:t>are two reasons that games appeared to be a good domain.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They </a:t>
            </a:r>
            <a:r>
              <a:rPr lang="en-US" dirty="0"/>
              <a:t>provide a </a:t>
            </a:r>
            <a:r>
              <a:rPr lang="en-US" dirty="0">
                <a:solidFill>
                  <a:srgbClr val="CC3399"/>
                </a:solidFill>
              </a:rPr>
              <a:t>structured task </a:t>
            </a:r>
            <a:r>
              <a:rPr lang="en-US" dirty="0"/>
              <a:t>in which it is very easy to measure success or failure.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They </a:t>
            </a:r>
            <a:r>
              <a:rPr lang="en-US" dirty="0"/>
              <a:t>are </a:t>
            </a:r>
            <a:r>
              <a:rPr lang="en-US" dirty="0">
                <a:solidFill>
                  <a:srgbClr val="CC3399"/>
                </a:solidFill>
              </a:rPr>
              <a:t>easily solvable </a:t>
            </a:r>
            <a:r>
              <a:rPr lang="en-US" dirty="0"/>
              <a:t>by </a:t>
            </a:r>
            <a:r>
              <a:rPr lang="en-US" dirty="0" smtClean="0"/>
              <a:t>a straightforward </a:t>
            </a:r>
            <a:r>
              <a:rPr lang="en-US" dirty="0"/>
              <a:t>search from the starting state to a winning position.</a:t>
            </a:r>
          </a:p>
          <a:p>
            <a:r>
              <a:rPr lang="en-US" dirty="0"/>
              <a:t>Games </a:t>
            </a:r>
            <a:r>
              <a:rPr lang="en-US" dirty="0" smtClean="0"/>
              <a:t>require only the </a:t>
            </a:r>
            <a:r>
              <a:rPr lang="en-US" dirty="0" smtClean="0">
                <a:solidFill>
                  <a:srgbClr val="CC3399"/>
                </a:solidFill>
              </a:rPr>
              <a:t>domain knowledge </a:t>
            </a:r>
            <a:r>
              <a:rPr lang="en-US" dirty="0" smtClean="0"/>
              <a:t>such as the </a:t>
            </a:r>
            <a:r>
              <a:rPr lang="en-US" dirty="0"/>
              <a:t>rules, legal moves and the conditions of winning or losing the game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a two-player game, both the players </a:t>
            </a:r>
            <a:r>
              <a:rPr lang="en-US" dirty="0"/>
              <a:t>try to win the </a:t>
            </a:r>
            <a:r>
              <a:rPr lang="en-US" dirty="0" smtClean="0"/>
              <a:t>game. So</a:t>
            </a:r>
            <a:r>
              <a:rPr lang="en-US" dirty="0"/>
              <a:t>, both of them try to make the </a:t>
            </a:r>
            <a:r>
              <a:rPr lang="en-US" dirty="0">
                <a:solidFill>
                  <a:srgbClr val="CC3399"/>
                </a:solidFill>
              </a:rPr>
              <a:t>best move possible </a:t>
            </a:r>
            <a:r>
              <a:rPr lang="en-US" dirty="0"/>
              <a:t>at each turn. </a:t>
            </a:r>
            <a:endParaRPr lang="en-US" dirty="0" smtClean="0"/>
          </a:p>
          <a:p>
            <a:r>
              <a:rPr lang="en-US" dirty="0" smtClean="0">
                <a:solidFill>
                  <a:srgbClr val="CC3399"/>
                </a:solidFill>
              </a:rPr>
              <a:t>To </a:t>
            </a:r>
            <a:r>
              <a:rPr lang="en-US" dirty="0">
                <a:solidFill>
                  <a:srgbClr val="CC3399"/>
                </a:solidFill>
              </a:rPr>
              <a:t>improve the effectiveness of a search </a:t>
            </a:r>
            <a:r>
              <a:rPr lang="en-US" dirty="0"/>
              <a:t>based problem solving program two things can be done.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Improve </a:t>
            </a:r>
            <a:r>
              <a:rPr lang="en-US" dirty="0" smtClean="0">
                <a:solidFill>
                  <a:srgbClr val="CC3399"/>
                </a:solidFill>
              </a:rPr>
              <a:t>generate </a:t>
            </a:r>
            <a:r>
              <a:rPr lang="en-US" dirty="0">
                <a:solidFill>
                  <a:srgbClr val="CC3399"/>
                </a:solidFill>
              </a:rPr>
              <a:t>procedure </a:t>
            </a:r>
            <a:r>
              <a:rPr lang="en-US" dirty="0"/>
              <a:t>so that only good moves are generated.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Improve </a:t>
            </a:r>
            <a:r>
              <a:rPr lang="en-US" dirty="0" smtClean="0">
                <a:solidFill>
                  <a:srgbClr val="CC3399"/>
                </a:solidFill>
              </a:rPr>
              <a:t>test </a:t>
            </a:r>
            <a:r>
              <a:rPr lang="en-US" dirty="0">
                <a:solidFill>
                  <a:srgbClr val="CC3399"/>
                </a:solidFill>
              </a:rPr>
              <a:t>procedure </a:t>
            </a:r>
            <a:r>
              <a:rPr lang="en-US" dirty="0"/>
              <a:t>so that the best move will be recognized and explored first.</a:t>
            </a:r>
          </a:p>
        </p:txBody>
      </p:sp>
    </p:spTree>
    <p:extLst>
      <p:ext uri="{BB962C8B-B14F-4D97-AF65-F5344CB8AC3E}">
        <p14:creationId xmlns:p14="http://schemas.microsoft.com/office/powerpoint/2010/main" val="242181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we use </a:t>
            </a:r>
            <a:r>
              <a:rPr lang="en-US" dirty="0">
                <a:solidFill>
                  <a:srgbClr val="CC3399"/>
                </a:solidFill>
              </a:rPr>
              <a:t>legal-move generator </a:t>
            </a:r>
            <a:r>
              <a:rPr lang="en-US" dirty="0"/>
              <a:t>then the test procedure will have to look at each of them, because the test procedure must look at so many </a:t>
            </a:r>
            <a:r>
              <a:rPr lang="en-US" dirty="0" smtClean="0"/>
              <a:t>possibilities and </a:t>
            </a:r>
            <a:r>
              <a:rPr lang="en-US" dirty="0"/>
              <a:t>it must be fast</a:t>
            </a:r>
            <a:r>
              <a:rPr lang="en-US" dirty="0" smtClean="0"/>
              <a:t>. </a:t>
            </a:r>
          </a:p>
          <a:p>
            <a:r>
              <a:rPr lang="en-US" dirty="0"/>
              <a:t>The depth of the resulting </a:t>
            </a:r>
            <a:r>
              <a:rPr lang="en-US" dirty="0">
                <a:solidFill>
                  <a:srgbClr val="CC3399"/>
                </a:solidFill>
              </a:rPr>
              <a:t>tree or graph </a:t>
            </a:r>
            <a:r>
              <a:rPr lang="en-US" dirty="0"/>
              <a:t>and its branching factor </a:t>
            </a:r>
            <a:r>
              <a:rPr lang="en-US" dirty="0" smtClean="0"/>
              <a:t>will be </a:t>
            </a:r>
            <a:r>
              <a:rPr lang="en-US" dirty="0"/>
              <a:t>too </a:t>
            </a:r>
            <a:r>
              <a:rPr lang="en-US" dirty="0" smtClean="0"/>
              <a:t>large.</a:t>
            </a:r>
            <a:endParaRPr lang="en-US" dirty="0"/>
          </a:p>
          <a:p>
            <a:r>
              <a:rPr lang="en-US" dirty="0" smtClean="0"/>
              <a:t>Instead </a:t>
            </a:r>
            <a:r>
              <a:rPr lang="en-US" dirty="0"/>
              <a:t>of legal-move generator we can use </a:t>
            </a:r>
            <a:r>
              <a:rPr lang="en-US" dirty="0">
                <a:solidFill>
                  <a:srgbClr val="CC3399"/>
                </a:solidFill>
              </a:rPr>
              <a:t>plausible-move generator</a:t>
            </a:r>
            <a:r>
              <a:rPr lang="en-US" dirty="0"/>
              <a:t> in which only some small numbers of promising moves are generated.</a:t>
            </a:r>
          </a:p>
          <a:p>
            <a:r>
              <a:rPr lang="en-US" dirty="0" smtClean="0"/>
              <a:t>As </a:t>
            </a:r>
            <a:r>
              <a:rPr lang="en-US" dirty="0"/>
              <a:t>the number of legal available moves increases it becomes increasingly important in applying </a:t>
            </a:r>
            <a:r>
              <a:rPr lang="en-US" dirty="0">
                <a:solidFill>
                  <a:srgbClr val="CC3399"/>
                </a:solidFill>
              </a:rPr>
              <a:t>heuristics</a:t>
            </a:r>
            <a:r>
              <a:rPr lang="en-US" dirty="0"/>
              <a:t> to select only those moves that seem more promising.</a:t>
            </a:r>
          </a:p>
          <a:p>
            <a:r>
              <a:rPr lang="en-US" dirty="0" smtClean="0"/>
              <a:t>The </a:t>
            </a:r>
            <a:r>
              <a:rPr lang="en-US" dirty="0"/>
              <a:t>performance of overall system can be improved </a:t>
            </a:r>
            <a:r>
              <a:rPr lang="en-US" dirty="0">
                <a:solidFill>
                  <a:srgbClr val="CC3399"/>
                </a:solidFill>
              </a:rPr>
              <a:t>by adding heuristic knowledge </a:t>
            </a:r>
            <a:r>
              <a:rPr lang="en-US" dirty="0"/>
              <a:t>into both the generator and the tester</a:t>
            </a:r>
            <a:r>
              <a:rPr lang="en-US" dirty="0" smtClean="0"/>
              <a:t>.</a:t>
            </a:r>
          </a:p>
          <a:p>
            <a:r>
              <a:rPr lang="en-US" dirty="0"/>
              <a:t>It is possible to search tree only ten or twenty moves deep then in order to choose the best move, the resulting board positions </a:t>
            </a:r>
            <a:r>
              <a:rPr lang="en-US" dirty="0">
                <a:solidFill>
                  <a:srgbClr val="CC3399"/>
                </a:solidFill>
              </a:rPr>
              <a:t>must be compared </a:t>
            </a:r>
            <a:r>
              <a:rPr lang="en-US" dirty="0"/>
              <a:t>to discover which is most advantageous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2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done using </a:t>
            </a:r>
            <a:r>
              <a:rPr lang="en-US" dirty="0">
                <a:solidFill>
                  <a:srgbClr val="CC3399"/>
                </a:solidFill>
              </a:rPr>
              <a:t>static </a:t>
            </a:r>
            <a:r>
              <a:rPr lang="en-US" dirty="0" smtClean="0">
                <a:solidFill>
                  <a:srgbClr val="CC3399"/>
                </a:solidFill>
              </a:rPr>
              <a:t>evaluation </a:t>
            </a:r>
            <a:r>
              <a:rPr lang="en-US" dirty="0">
                <a:solidFill>
                  <a:srgbClr val="CC3399"/>
                </a:solidFill>
              </a:rPr>
              <a:t>function</a:t>
            </a:r>
            <a:r>
              <a:rPr lang="en-US" dirty="0"/>
              <a:t>, which uses whatever information it has to evaluate individual board position by estimating how likely they are to lead eventually to a win.</a:t>
            </a:r>
          </a:p>
          <a:p>
            <a:r>
              <a:rPr lang="en-US" dirty="0"/>
              <a:t>The most common search technique in game playing is </a:t>
            </a:r>
            <a:r>
              <a:rPr lang="en-US" dirty="0" err="1">
                <a:solidFill>
                  <a:srgbClr val="CC3399"/>
                </a:solidFill>
              </a:rPr>
              <a:t>Minimax</a:t>
            </a:r>
            <a:r>
              <a:rPr lang="en-US" dirty="0">
                <a:solidFill>
                  <a:srgbClr val="CC3399"/>
                </a:solidFill>
              </a:rPr>
              <a:t> search procedure.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358948" y="2693097"/>
            <a:ext cx="365760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altLang="en-US" sz="1600" b="1" dirty="0">
              <a:solidFill>
                <a:srgbClr val="CC3399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383064" y="3530658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altLang="en-US" sz="16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358948" y="3530658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altLang="en-US" sz="16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624186" y="3530658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altLang="en-US" sz="16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66895" y="4365771"/>
            <a:ext cx="365760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altLang="en-US" sz="1600" b="1" dirty="0">
              <a:solidFill>
                <a:srgbClr val="CC3399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78195" y="4365771"/>
            <a:ext cx="365760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altLang="en-US" sz="1600" b="1" dirty="0">
              <a:solidFill>
                <a:srgbClr val="CC3399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964115" y="4365771"/>
            <a:ext cx="365760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altLang="en-US" sz="1600" b="1" dirty="0">
              <a:solidFill>
                <a:srgbClr val="CC3399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35140" y="4365771"/>
            <a:ext cx="365760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altLang="en-US" sz="1600" b="1" dirty="0">
              <a:solidFill>
                <a:srgbClr val="CC3399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28679" y="4365771"/>
            <a:ext cx="365760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altLang="en-US" sz="1600" b="1" dirty="0">
              <a:solidFill>
                <a:srgbClr val="CC3399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699705" y="4365771"/>
            <a:ext cx="365760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altLang="en-US" sz="1600" b="1" dirty="0">
              <a:solidFill>
                <a:srgbClr val="CC3399"/>
              </a:solidFill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9862586" y="2689525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MAX (player)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9588266" y="3473739"/>
            <a:ext cx="16459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/>
              <a:t>MIN (</a:t>
            </a:r>
            <a:r>
              <a:rPr lang="en-US" altLang="en-US" dirty="0"/>
              <a:t>opponent)</a:t>
            </a:r>
          </a:p>
        </p:txBody>
      </p:sp>
      <p:cxnSp>
        <p:nvCxnSpPr>
          <p:cNvPr id="35" name="Straight Connector 34"/>
          <p:cNvCxnSpPr>
            <a:stCxn id="4" idx="1"/>
            <a:endCxn id="5" idx="0"/>
          </p:cNvCxnSpPr>
          <p:nvPr/>
        </p:nvCxnSpPr>
        <p:spPr>
          <a:xfrm flipH="1">
            <a:off x="2565944" y="2875977"/>
            <a:ext cx="1793004" cy="654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" idx="2"/>
            <a:endCxn id="6" idx="0"/>
          </p:cNvCxnSpPr>
          <p:nvPr/>
        </p:nvCxnSpPr>
        <p:spPr>
          <a:xfrm>
            <a:off x="4541828" y="3058857"/>
            <a:ext cx="0" cy="47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" idx="3"/>
            <a:endCxn id="7" idx="0"/>
          </p:cNvCxnSpPr>
          <p:nvPr/>
        </p:nvCxnSpPr>
        <p:spPr>
          <a:xfrm>
            <a:off x="4724708" y="2875977"/>
            <a:ext cx="2082358" cy="654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572650" y="5357514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3</a:t>
            </a:r>
            <a:endParaRPr lang="en-US" altLang="en-US" sz="16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1266895" y="5357514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14</a:t>
            </a:r>
            <a:endParaRPr lang="en-US" altLang="en-US" sz="16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2098398" y="5357514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12</a:t>
            </a:r>
            <a:endParaRPr lang="en-US" altLang="en-US" sz="16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2831886" y="5357514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27</a:t>
            </a:r>
            <a:endParaRPr lang="en-US" altLang="en-US" sz="16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571220" y="5357514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17</a:t>
            </a:r>
            <a:endParaRPr lang="en-US" altLang="en-US" sz="16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4330375" y="5357514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2</a:t>
            </a:r>
            <a:endParaRPr lang="en-US" altLang="en-US" sz="16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035140" y="5357514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6</a:t>
            </a:r>
            <a:endParaRPr lang="en-US" altLang="en-US" sz="16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5664565" y="5357514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21</a:t>
            </a:r>
            <a:endParaRPr lang="en-US" altLang="en-US" sz="16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9" name="Oval 58"/>
          <p:cNvSpPr>
            <a:spLocks noChangeArrowheads="1"/>
          </p:cNvSpPr>
          <p:nvPr/>
        </p:nvSpPr>
        <p:spPr bwMode="auto">
          <a:xfrm>
            <a:off x="6309678" y="5357514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14</a:t>
            </a:r>
            <a:endParaRPr lang="en-US" altLang="en-US" sz="16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7008628" y="5357514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3</a:t>
            </a:r>
            <a:endParaRPr lang="en-US" altLang="en-US" sz="16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7703952" y="5357514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5</a:t>
            </a:r>
            <a:endParaRPr lang="en-US" altLang="en-US" sz="16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2" name="Oval 61"/>
          <p:cNvSpPr>
            <a:spLocks noChangeArrowheads="1"/>
          </p:cNvSpPr>
          <p:nvPr/>
        </p:nvSpPr>
        <p:spPr bwMode="auto">
          <a:xfrm>
            <a:off x="8565079" y="5357514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1</a:t>
            </a:r>
            <a:endParaRPr lang="en-US" altLang="en-US" sz="16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4" name="Straight Connector 63"/>
          <p:cNvCxnSpPr>
            <a:stCxn id="5" idx="2"/>
            <a:endCxn id="8" idx="0"/>
          </p:cNvCxnSpPr>
          <p:nvPr/>
        </p:nvCxnSpPr>
        <p:spPr>
          <a:xfrm flipH="1">
            <a:off x="1449775" y="3713538"/>
            <a:ext cx="933289" cy="65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" idx="4"/>
            <a:endCxn id="9" idx="0"/>
          </p:cNvCxnSpPr>
          <p:nvPr/>
        </p:nvCxnSpPr>
        <p:spPr>
          <a:xfrm flipH="1">
            <a:off x="2561075" y="3896418"/>
            <a:ext cx="4869" cy="469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" idx="3"/>
            <a:endCxn id="11" idx="0"/>
          </p:cNvCxnSpPr>
          <p:nvPr/>
        </p:nvCxnSpPr>
        <p:spPr>
          <a:xfrm flipH="1">
            <a:off x="4146995" y="3842854"/>
            <a:ext cx="265517" cy="52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" idx="5"/>
            <a:endCxn id="13" idx="0"/>
          </p:cNvCxnSpPr>
          <p:nvPr/>
        </p:nvCxnSpPr>
        <p:spPr>
          <a:xfrm>
            <a:off x="4671144" y="3842854"/>
            <a:ext cx="546876" cy="52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7" idx="4"/>
            <a:endCxn id="14" idx="0"/>
          </p:cNvCxnSpPr>
          <p:nvPr/>
        </p:nvCxnSpPr>
        <p:spPr>
          <a:xfrm>
            <a:off x="6807066" y="3896418"/>
            <a:ext cx="4493" cy="469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" idx="6"/>
            <a:endCxn id="15" idx="0"/>
          </p:cNvCxnSpPr>
          <p:nvPr/>
        </p:nvCxnSpPr>
        <p:spPr>
          <a:xfrm>
            <a:off x="6989946" y="3713538"/>
            <a:ext cx="892639" cy="65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" idx="2"/>
            <a:endCxn id="48" idx="0"/>
          </p:cNvCxnSpPr>
          <p:nvPr/>
        </p:nvCxnSpPr>
        <p:spPr>
          <a:xfrm flipH="1">
            <a:off x="755530" y="4731531"/>
            <a:ext cx="694245" cy="62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8" idx="2"/>
            <a:endCxn id="52" idx="0"/>
          </p:cNvCxnSpPr>
          <p:nvPr/>
        </p:nvCxnSpPr>
        <p:spPr>
          <a:xfrm>
            <a:off x="1449775" y="4731531"/>
            <a:ext cx="0" cy="62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9" idx="2"/>
            <a:endCxn id="53" idx="0"/>
          </p:cNvCxnSpPr>
          <p:nvPr/>
        </p:nvCxnSpPr>
        <p:spPr>
          <a:xfrm flipH="1">
            <a:off x="2281278" y="4731531"/>
            <a:ext cx="279797" cy="62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9" idx="2"/>
            <a:endCxn id="54" idx="0"/>
          </p:cNvCxnSpPr>
          <p:nvPr/>
        </p:nvCxnSpPr>
        <p:spPr>
          <a:xfrm>
            <a:off x="2561075" y="4731531"/>
            <a:ext cx="453691" cy="62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2"/>
            <a:endCxn id="55" idx="0"/>
          </p:cNvCxnSpPr>
          <p:nvPr/>
        </p:nvCxnSpPr>
        <p:spPr>
          <a:xfrm flipH="1">
            <a:off x="3754100" y="4731531"/>
            <a:ext cx="392895" cy="62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2"/>
            <a:endCxn id="56" idx="0"/>
          </p:cNvCxnSpPr>
          <p:nvPr/>
        </p:nvCxnSpPr>
        <p:spPr>
          <a:xfrm>
            <a:off x="4146995" y="4731531"/>
            <a:ext cx="366260" cy="62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2"/>
            <a:endCxn id="57" idx="0"/>
          </p:cNvCxnSpPr>
          <p:nvPr/>
        </p:nvCxnSpPr>
        <p:spPr>
          <a:xfrm>
            <a:off x="5218020" y="4731531"/>
            <a:ext cx="0" cy="62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2"/>
            <a:endCxn id="58" idx="0"/>
          </p:cNvCxnSpPr>
          <p:nvPr/>
        </p:nvCxnSpPr>
        <p:spPr>
          <a:xfrm>
            <a:off x="5218020" y="4731531"/>
            <a:ext cx="629425" cy="62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59" idx="0"/>
          </p:cNvCxnSpPr>
          <p:nvPr/>
        </p:nvCxnSpPr>
        <p:spPr>
          <a:xfrm flipH="1">
            <a:off x="6492558" y="4731531"/>
            <a:ext cx="319001" cy="62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2"/>
            <a:endCxn id="60" idx="0"/>
          </p:cNvCxnSpPr>
          <p:nvPr/>
        </p:nvCxnSpPr>
        <p:spPr>
          <a:xfrm>
            <a:off x="6811559" y="4731531"/>
            <a:ext cx="379949" cy="62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2"/>
            <a:endCxn id="61" idx="0"/>
          </p:cNvCxnSpPr>
          <p:nvPr/>
        </p:nvCxnSpPr>
        <p:spPr>
          <a:xfrm>
            <a:off x="7882585" y="4731531"/>
            <a:ext cx="4247" cy="62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2"/>
            <a:endCxn id="62" idx="0"/>
          </p:cNvCxnSpPr>
          <p:nvPr/>
        </p:nvCxnSpPr>
        <p:spPr>
          <a:xfrm>
            <a:off x="7882585" y="4731531"/>
            <a:ext cx="865374" cy="62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28"/>
          <p:cNvSpPr txBox="1">
            <a:spLocks noChangeArrowheads="1"/>
          </p:cNvSpPr>
          <p:nvPr/>
        </p:nvSpPr>
        <p:spPr bwMode="auto">
          <a:xfrm>
            <a:off x="9862586" y="4362199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MAX (player)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9588266" y="5353942"/>
            <a:ext cx="16459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/>
              <a:t>MIN (</a:t>
            </a:r>
            <a:r>
              <a:rPr lang="en-US" altLang="en-US" dirty="0"/>
              <a:t>opponent)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6492558" y="2874191"/>
            <a:ext cx="3010671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263712" y="3658726"/>
            <a:ext cx="210312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186949" y="4526220"/>
            <a:ext cx="155448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074460" y="5538608"/>
            <a:ext cx="45720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18108" y="2700688"/>
            <a:ext cx="457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CC3399"/>
                </a:solidFill>
              </a:rPr>
              <a:t>17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212371" y="4365378"/>
            <a:ext cx="457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 smtClean="0">
                <a:solidFill>
                  <a:srgbClr val="CC3399"/>
                </a:solidFill>
              </a:rPr>
              <a:t>14</a:t>
            </a:r>
            <a:endParaRPr lang="en-US" altLang="en-US" b="1" dirty="0">
              <a:solidFill>
                <a:srgbClr val="CC3399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24856" y="4365378"/>
            <a:ext cx="457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 smtClean="0">
                <a:solidFill>
                  <a:srgbClr val="CC3399"/>
                </a:solidFill>
              </a:rPr>
              <a:t>27</a:t>
            </a:r>
            <a:endParaRPr lang="en-US" altLang="en-US" b="1" dirty="0">
              <a:solidFill>
                <a:srgbClr val="CC3399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918396" y="4365378"/>
            <a:ext cx="457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CC3399"/>
                </a:solidFill>
              </a:rPr>
              <a:t>17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994142" y="4366467"/>
            <a:ext cx="457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 smtClean="0">
                <a:solidFill>
                  <a:srgbClr val="CC3399"/>
                </a:solidFill>
              </a:rPr>
              <a:t>21</a:t>
            </a:r>
            <a:endParaRPr lang="en-US" altLang="en-US" b="1" dirty="0">
              <a:solidFill>
                <a:srgbClr val="CC3399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83431" y="4370004"/>
            <a:ext cx="457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 smtClean="0">
                <a:solidFill>
                  <a:srgbClr val="CC3399"/>
                </a:solidFill>
              </a:rPr>
              <a:t>14</a:t>
            </a:r>
            <a:endParaRPr lang="en-US" altLang="en-US" b="1" dirty="0">
              <a:solidFill>
                <a:srgbClr val="CC3399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651866" y="4388201"/>
            <a:ext cx="457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 smtClean="0">
                <a:solidFill>
                  <a:srgbClr val="CC3399"/>
                </a:solidFill>
              </a:rPr>
              <a:t>5</a:t>
            </a:r>
            <a:endParaRPr lang="en-US" altLang="en-US" b="1" dirty="0">
              <a:solidFill>
                <a:srgbClr val="CC3399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344510" y="352887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14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328294" y="352887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17</a:t>
            </a:r>
            <a:endParaRPr lang="en-US" alt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71300" y="35348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5</a:t>
            </a:r>
            <a:endParaRPr lang="en-US" alt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23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75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75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75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500"/>
                            </p:stCondLst>
                            <p:childTnLst>
                              <p:par>
                                <p:cTn id="1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29" grpId="0"/>
      <p:bldP spid="30" grpId="0"/>
      <p:bldP spid="48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5" grpId="0"/>
      <p:bldP spid="40" grpId="0"/>
      <p:bldP spid="73" grpId="0"/>
      <p:bldP spid="75" grpId="0"/>
      <p:bldP spid="77" grpId="0"/>
      <p:bldP spid="79" grpId="0"/>
      <p:bldP spid="81" grpId="0"/>
      <p:bldP spid="83" grpId="0"/>
      <p:bldP spid="84" grpId="0"/>
      <p:bldP spid="85" grpId="0"/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MINIMAX </a:t>
            </a:r>
            <a:r>
              <a:rPr lang="en-US" dirty="0" smtClean="0"/>
              <a:t>Search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Minimax</a:t>
            </a:r>
            <a:r>
              <a:rPr lang="en-US" dirty="0" smtClean="0"/>
              <a:t> </a:t>
            </a:r>
            <a:r>
              <a:rPr lang="en-US" dirty="0"/>
              <a:t>search is a </a:t>
            </a:r>
            <a:r>
              <a:rPr lang="en-US" dirty="0">
                <a:solidFill>
                  <a:srgbClr val="CC3399"/>
                </a:solidFill>
              </a:rPr>
              <a:t>depth first and depth limited </a:t>
            </a:r>
            <a:r>
              <a:rPr lang="en-US" dirty="0"/>
              <a:t>procedure.</a:t>
            </a:r>
          </a:p>
          <a:p>
            <a:r>
              <a:rPr lang="en-US" dirty="0" smtClean="0"/>
              <a:t>The </a:t>
            </a:r>
            <a:r>
              <a:rPr lang="en-US" dirty="0"/>
              <a:t>idea is to start at the current position and use the plausible-move generator to generate the </a:t>
            </a:r>
            <a:r>
              <a:rPr lang="en-US" dirty="0">
                <a:solidFill>
                  <a:srgbClr val="CC3399"/>
                </a:solidFill>
              </a:rPr>
              <a:t>set of possible successor positions</a:t>
            </a:r>
            <a:r>
              <a:rPr lang="en-US" dirty="0"/>
              <a:t>.</a:t>
            </a:r>
          </a:p>
          <a:p>
            <a:r>
              <a:rPr lang="en-US" dirty="0" smtClean="0"/>
              <a:t>Now </a:t>
            </a:r>
            <a:r>
              <a:rPr lang="en-US" dirty="0"/>
              <a:t>we can apply the </a:t>
            </a:r>
            <a:r>
              <a:rPr lang="en-US" dirty="0">
                <a:solidFill>
                  <a:srgbClr val="CC3399"/>
                </a:solidFill>
              </a:rPr>
              <a:t>static </a:t>
            </a:r>
            <a:r>
              <a:rPr lang="en-US" dirty="0" smtClean="0">
                <a:solidFill>
                  <a:srgbClr val="CC3399"/>
                </a:solidFill>
              </a:rPr>
              <a:t>evaluation </a:t>
            </a:r>
            <a:r>
              <a:rPr lang="en-US" dirty="0">
                <a:solidFill>
                  <a:srgbClr val="CC3399"/>
                </a:solidFill>
              </a:rPr>
              <a:t>function </a:t>
            </a:r>
            <a:r>
              <a:rPr lang="en-US" dirty="0"/>
              <a:t>to those positions and simply choose the best one.</a:t>
            </a:r>
          </a:p>
          <a:p>
            <a:r>
              <a:rPr lang="en-US" dirty="0" smtClean="0"/>
              <a:t>After </a:t>
            </a:r>
            <a:r>
              <a:rPr lang="en-US" dirty="0"/>
              <a:t>doing so, we can back that value up to the </a:t>
            </a:r>
            <a:r>
              <a:rPr lang="en-US" dirty="0" smtClean="0"/>
              <a:t>starting position.</a:t>
            </a:r>
            <a:endParaRPr lang="en-US" dirty="0"/>
          </a:p>
          <a:p>
            <a:r>
              <a:rPr lang="en-US" dirty="0" smtClean="0"/>
              <a:t>Here, </a:t>
            </a:r>
            <a:r>
              <a:rPr lang="en-US" dirty="0"/>
              <a:t>we assume that static </a:t>
            </a:r>
            <a:r>
              <a:rPr lang="en-US" dirty="0" smtClean="0"/>
              <a:t>evaluation </a:t>
            </a:r>
            <a:r>
              <a:rPr lang="en-US" dirty="0"/>
              <a:t>function returns </a:t>
            </a:r>
            <a:r>
              <a:rPr lang="en-US" dirty="0">
                <a:solidFill>
                  <a:srgbClr val="CC3399"/>
                </a:solidFill>
              </a:rPr>
              <a:t>larger values </a:t>
            </a:r>
            <a:r>
              <a:rPr lang="en-US" dirty="0"/>
              <a:t>to indicate good situations for us.</a:t>
            </a:r>
          </a:p>
          <a:p>
            <a:r>
              <a:rPr lang="en-US" dirty="0" smtClean="0"/>
              <a:t>So </a:t>
            </a:r>
            <a:r>
              <a:rPr lang="en-US" dirty="0"/>
              <a:t>our goal is </a:t>
            </a:r>
            <a:r>
              <a:rPr lang="en-US" dirty="0">
                <a:solidFill>
                  <a:srgbClr val="CC3399"/>
                </a:solidFill>
              </a:rPr>
              <a:t>to maximize the value </a:t>
            </a:r>
            <a:r>
              <a:rPr lang="en-US" dirty="0"/>
              <a:t>of the static evaluation function of the next board position.</a:t>
            </a:r>
          </a:p>
          <a:p>
            <a:r>
              <a:rPr lang="en-US" dirty="0" smtClean="0"/>
              <a:t>The </a:t>
            </a:r>
            <a:r>
              <a:rPr lang="en-US" dirty="0"/>
              <a:t>opponents’ goal is </a:t>
            </a:r>
            <a:r>
              <a:rPr lang="en-US" dirty="0">
                <a:solidFill>
                  <a:srgbClr val="CC3399"/>
                </a:solidFill>
              </a:rPr>
              <a:t>to minimize the value </a:t>
            </a:r>
            <a:r>
              <a:rPr lang="en-US" dirty="0"/>
              <a:t>of the static evaluation function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7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MINIMAX Search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C3399"/>
                </a:solidFill>
              </a:rPr>
              <a:t>alternation of maximizing and minimizing </a:t>
            </a:r>
            <a:r>
              <a:rPr lang="en-US" dirty="0"/>
              <a:t>at alternate ply when evaluations are to be pushed back up corresponds to the opposing strategies of the two players is called </a:t>
            </a:r>
            <a:r>
              <a:rPr lang="en-US" dirty="0">
                <a:solidFill>
                  <a:srgbClr val="CC3399"/>
                </a:solidFill>
              </a:rPr>
              <a:t>MINIMAX.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recursive procedure that depends on two </a:t>
            </a:r>
            <a:r>
              <a:rPr lang="en-US" dirty="0" smtClean="0"/>
              <a:t>procedures 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CC3399"/>
                </a:solidFill>
              </a:rPr>
              <a:t>MOVEGEN(position</a:t>
            </a:r>
            <a:r>
              <a:rPr lang="en-US" dirty="0">
                <a:solidFill>
                  <a:srgbClr val="CC3399"/>
                </a:solidFill>
              </a:rPr>
              <a:t>, player)</a:t>
            </a:r>
            <a:r>
              <a:rPr lang="en-US" dirty="0"/>
              <a:t>— The plausible-move generator, which returns a list of nodes representing the moves that can be made by Player in Position.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CC3399"/>
                </a:solidFill>
              </a:rPr>
              <a:t>STATIC(position, player) </a:t>
            </a:r>
            <a:r>
              <a:rPr lang="en-US" dirty="0" smtClean="0"/>
              <a:t>-- </a:t>
            </a:r>
            <a:r>
              <a:rPr lang="en-US" dirty="0"/>
              <a:t>static evaluation function, which returns a number representing the goodness of Position from the standpoint of Player.</a:t>
            </a:r>
          </a:p>
          <a:p>
            <a:r>
              <a:rPr lang="en-US" dirty="0" smtClean="0"/>
              <a:t>To </a:t>
            </a:r>
            <a:r>
              <a:rPr lang="en-US" dirty="0"/>
              <a:t>decide when recursive procedure should </a:t>
            </a:r>
            <a:r>
              <a:rPr lang="en-US" dirty="0" smtClean="0"/>
              <a:t>stop, variety </a:t>
            </a:r>
            <a:r>
              <a:rPr lang="en-US" dirty="0"/>
              <a:t>of factors </a:t>
            </a:r>
            <a:r>
              <a:rPr lang="en-US" dirty="0" smtClean="0"/>
              <a:t>may </a:t>
            </a:r>
            <a:r>
              <a:rPr lang="en-US" dirty="0"/>
              <a:t>influence the decision </a:t>
            </a:r>
            <a:r>
              <a:rPr lang="en-US" dirty="0" smtClean="0"/>
              <a:t>such as, </a:t>
            </a:r>
            <a:endParaRPr lang="en-US" dirty="0"/>
          </a:p>
          <a:p>
            <a:pPr lvl="1"/>
            <a:r>
              <a:rPr lang="en-US" dirty="0" smtClean="0"/>
              <a:t>Has </a:t>
            </a:r>
            <a:r>
              <a:rPr lang="en-US" dirty="0"/>
              <a:t>one side won?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many ply have we already explored? Or how much time is left?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stable is the configuration?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9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r>
              <a:rPr lang="en-US" dirty="0"/>
              <a:t> –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game tree, the optimal strategy can be determined from the </a:t>
            </a:r>
            <a:r>
              <a:rPr lang="en-US" dirty="0" err="1"/>
              <a:t>minimax</a:t>
            </a:r>
            <a:r>
              <a:rPr lang="en-US" dirty="0"/>
              <a:t> value of each node, which we write as MINIMAX(n). </a:t>
            </a:r>
          </a:p>
          <a:p>
            <a:r>
              <a:rPr lang="en-US" dirty="0" smtClean="0"/>
              <a:t>The </a:t>
            </a:r>
            <a:r>
              <a:rPr lang="en-US" dirty="0" err="1"/>
              <a:t>minimax</a:t>
            </a:r>
            <a:r>
              <a:rPr lang="en-US" dirty="0"/>
              <a:t> algorithm computes the </a:t>
            </a:r>
            <a:r>
              <a:rPr lang="en-US" dirty="0" err="1">
                <a:solidFill>
                  <a:srgbClr val="CC3399"/>
                </a:solidFill>
              </a:rPr>
              <a:t>minimax</a:t>
            </a:r>
            <a:r>
              <a:rPr lang="en-US" dirty="0">
                <a:solidFill>
                  <a:srgbClr val="CC3399"/>
                </a:solidFill>
              </a:rPr>
              <a:t> decision </a:t>
            </a:r>
            <a:r>
              <a:rPr lang="en-US" dirty="0"/>
              <a:t>from the current state.</a:t>
            </a:r>
          </a:p>
          <a:p>
            <a:r>
              <a:rPr lang="en-US" dirty="0"/>
              <a:t>It uses a </a:t>
            </a:r>
            <a:r>
              <a:rPr lang="en-US" dirty="0">
                <a:solidFill>
                  <a:srgbClr val="CC3399"/>
                </a:solidFill>
              </a:rPr>
              <a:t>simple recursive computation </a:t>
            </a:r>
            <a:r>
              <a:rPr lang="en-US" dirty="0"/>
              <a:t>of the </a:t>
            </a:r>
            <a:r>
              <a:rPr lang="en-US" dirty="0" err="1"/>
              <a:t>minimax</a:t>
            </a:r>
            <a:r>
              <a:rPr lang="en-US" dirty="0"/>
              <a:t> values of each successor state, directly implementing the defining equations. </a:t>
            </a:r>
          </a:p>
          <a:p>
            <a:r>
              <a:rPr lang="en-US" dirty="0"/>
              <a:t>The recursion proceeds all the way </a:t>
            </a:r>
            <a:r>
              <a:rPr lang="en-US" dirty="0">
                <a:solidFill>
                  <a:srgbClr val="CC3399"/>
                </a:solidFill>
              </a:rPr>
              <a:t>down to the leaves </a:t>
            </a:r>
            <a:r>
              <a:rPr lang="en-US" dirty="0"/>
              <a:t>of the tree, and then the </a:t>
            </a:r>
            <a:r>
              <a:rPr lang="en-US" dirty="0" err="1"/>
              <a:t>minimax</a:t>
            </a:r>
            <a:r>
              <a:rPr lang="en-US" dirty="0"/>
              <a:t> values are </a:t>
            </a:r>
            <a:r>
              <a:rPr lang="en-US" dirty="0">
                <a:solidFill>
                  <a:srgbClr val="CC3399"/>
                </a:solidFill>
              </a:rPr>
              <a:t>backed up through </a:t>
            </a:r>
            <a:r>
              <a:rPr lang="en-US" dirty="0"/>
              <a:t>the tree as the recursion unwinds.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305" y="4081570"/>
            <a:ext cx="7243000" cy="213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4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r>
              <a:rPr lang="en-US" dirty="0"/>
              <a:t> –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minimax</a:t>
            </a:r>
            <a:r>
              <a:rPr lang="en-US" dirty="0"/>
              <a:t> value of a node is the </a:t>
            </a:r>
            <a:r>
              <a:rPr lang="en-US" dirty="0">
                <a:solidFill>
                  <a:srgbClr val="CC3399"/>
                </a:solidFill>
              </a:rPr>
              <a:t>utility (for MAX) </a:t>
            </a:r>
            <a:r>
              <a:rPr lang="en-US" dirty="0"/>
              <a:t>of being in the corresponding state, assuming that both players play optimally from there to the end of the game. </a:t>
            </a:r>
          </a:p>
          <a:p>
            <a:r>
              <a:rPr lang="en-US" dirty="0" smtClean="0"/>
              <a:t>The </a:t>
            </a:r>
            <a:r>
              <a:rPr lang="en-US" dirty="0"/>
              <a:t>algorithm first recuses down to the three bottom left nodes and uses the </a:t>
            </a:r>
            <a:r>
              <a:rPr lang="en-US" dirty="0">
                <a:solidFill>
                  <a:srgbClr val="CC3399"/>
                </a:solidFill>
              </a:rPr>
              <a:t>UTILITY function </a:t>
            </a:r>
            <a:r>
              <a:rPr lang="en-US" dirty="0"/>
              <a:t>on them to discover that their values are </a:t>
            </a:r>
            <a:r>
              <a:rPr lang="en-US" dirty="0" smtClean="0"/>
              <a:t>3 and 14 </a:t>
            </a:r>
            <a:r>
              <a:rPr lang="en-US" dirty="0"/>
              <a:t>respectively. </a:t>
            </a:r>
          </a:p>
          <a:p>
            <a:r>
              <a:rPr lang="en-US" dirty="0"/>
              <a:t>Then it takes the </a:t>
            </a:r>
            <a:r>
              <a:rPr lang="en-US" dirty="0" smtClean="0"/>
              <a:t>maximum </a:t>
            </a:r>
            <a:r>
              <a:rPr lang="en-US" dirty="0"/>
              <a:t>of these values, </a:t>
            </a:r>
            <a:r>
              <a:rPr lang="en-US" dirty="0" smtClean="0"/>
              <a:t>14, </a:t>
            </a:r>
            <a:r>
              <a:rPr lang="en-US" dirty="0"/>
              <a:t>and returns it as the backed up value of </a:t>
            </a:r>
            <a:r>
              <a:rPr lang="en-US" dirty="0" smtClean="0"/>
              <a:t>parent node. </a:t>
            </a:r>
            <a:endParaRPr lang="en-US" dirty="0"/>
          </a:p>
          <a:p>
            <a:r>
              <a:rPr lang="en-US" dirty="0"/>
              <a:t>A similar process gives the backed-up values of </a:t>
            </a:r>
            <a:r>
              <a:rPr lang="en-US" dirty="0" smtClean="0"/>
              <a:t>27, 17, 21, 14 and 5 respectively.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305" y="4081570"/>
            <a:ext cx="7243000" cy="213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3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4783</TotalTime>
  <Words>1689</Words>
  <Application>Microsoft Office PowerPoint</Application>
  <PresentationFormat>Widescreen</PresentationFormat>
  <Paragraphs>238</Paragraphs>
  <Slides>20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Roboto Condensed</vt:lpstr>
      <vt:lpstr>Calibri</vt:lpstr>
      <vt:lpstr>Wingdings</vt:lpstr>
      <vt:lpstr>Times New Roman</vt:lpstr>
      <vt:lpstr>Wingdings 3</vt:lpstr>
      <vt:lpstr>Open Sans Semibold</vt:lpstr>
      <vt:lpstr>Arial</vt:lpstr>
      <vt:lpstr>Cambria Math</vt:lpstr>
      <vt:lpstr>Segoe UI Black</vt:lpstr>
      <vt:lpstr>Roboto Condensed Light</vt:lpstr>
      <vt:lpstr>Wingdings 2</vt:lpstr>
      <vt:lpstr>Open Sans</vt:lpstr>
      <vt:lpstr>Office Theme</vt:lpstr>
      <vt:lpstr>Unit-6:  Game Playing</vt:lpstr>
      <vt:lpstr>PowerPoint Presentation</vt:lpstr>
      <vt:lpstr>Introduction </vt:lpstr>
      <vt:lpstr>Introduction </vt:lpstr>
      <vt:lpstr>Introduction </vt:lpstr>
      <vt:lpstr>The MINIMAX Search Procedure</vt:lpstr>
      <vt:lpstr>The MINIMAX Search Procedure</vt:lpstr>
      <vt:lpstr>Minimax – Algorithm </vt:lpstr>
      <vt:lpstr>Minimax – Algorithm </vt:lpstr>
      <vt:lpstr>Minimax – Algorithm </vt:lpstr>
      <vt:lpstr>Minimax Example -1</vt:lpstr>
      <vt:lpstr>Minimax Example -2</vt:lpstr>
      <vt:lpstr>Alpha-Beta Pruning</vt:lpstr>
      <vt:lpstr>Alpha-Beta Pruning</vt:lpstr>
      <vt:lpstr>Minimax with Alpha-beta Pruning – Example 1 </vt:lpstr>
      <vt:lpstr>Minimax with Alpha-beta Pruning – Example 2 </vt:lpstr>
      <vt:lpstr>Minimax with Alpha-beta Pruning – Example 3</vt:lpstr>
      <vt:lpstr>Game Refinement Theory</vt:lpstr>
      <vt:lpstr>Game Refinement Theory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umesh patel</cp:lastModifiedBy>
  <cp:revision>547</cp:revision>
  <dcterms:created xsi:type="dcterms:W3CDTF">2020-05-01T05:09:15Z</dcterms:created>
  <dcterms:modified xsi:type="dcterms:W3CDTF">2021-08-09T04:57:52Z</dcterms:modified>
</cp:coreProperties>
</file>