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0"/>
  </p:notesMasterIdLst>
  <p:handoutMasterIdLst>
    <p:handoutMasterId r:id="rId31"/>
  </p:handoutMasterIdLst>
  <p:sldIdLst>
    <p:sldId id="324" r:id="rId2"/>
    <p:sldId id="288" r:id="rId3"/>
    <p:sldId id="418" r:id="rId4"/>
    <p:sldId id="419" r:id="rId5"/>
    <p:sldId id="423" r:id="rId6"/>
    <p:sldId id="424" r:id="rId7"/>
    <p:sldId id="427" r:id="rId8"/>
    <p:sldId id="448" r:id="rId9"/>
    <p:sldId id="449" r:id="rId10"/>
    <p:sldId id="451" r:id="rId11"/>
    <p:sldId id="450" r:id="rId12"/>
    <p:sldId id="439" r:id="rId13"/>
    <p:sldId id="440" r:id="rId14"/>
    <p:sldId id="441" r:id="rId15"/>
    <p:sldId id="443" r:id="rId16"/>
    <p:sldId id="447" r:id="rId17"/>
    <p:sldId id="429" r:id="rId18"/>
    <p:sldId id="430" r:id="rId19"/>
    <p:sldId id="431" r:id="rId20"/>
    <p:sldId id="432" r:id="rId21"/>
    <p:sldId id="433" r:id="rId22"/>
    <p:sldId id="452" r:id="rId23"/>
    <p:sldId id="453" r:id="rId24"/>
    <p:sldId id="434" r:id="rId25"/>
    <p:sldId id="436" r:id="rId26"/>
    <p:sldId id="437" r:id="rId27"/>
    <p:sldId id="438" r:id="rId28"/>
    <p:sldId id="417" r:id="rId29"/>
  </p:sldIdLst>
  <p:sldSz cx="12192000" cy="6858000"/>
  <p:notesSz cx="6858000" cy="9144000"/>
  <p:embeddedFontLst>
    <p:embeddedFont>
      <p:font typeface="Wingdings 3" panose="05040102010807070707" pitchFamily="18" charset="2"/>
      <p:regular r:id="rId32"/>
    </p:embeddedFont>
    <p:embeddedFont>
      <p:font typeface="Segoe UI Black" panose="020B0A02040204020203" pitchFamily="34" charset="0"/>
      <p:bold r:id="rId33"/>
      <p:boldItalic r:id="rId34"/>
    </p:embeddedFont>
    <p:embeddedFont>
      <p:font typeface="Roboto Condensed" panose="02000000000000000000" pitchFamily="2" charset="0"/>
      <p:regular r:id="rId35"/>
      <p:bold r:id="rId36"/>
      <p:italic r:id="rId37"/>
      <p:boldItalic r:id="rId38"/>
    </p:embeddedFont>
    <p:embeddedFont>
      <p:font typeface="Roboto Condensed Light" panose="02000000000000000000" pitchFamily="2" charset="0"/>
      <p:regular r:id="rId39"/>
      <p:italic r:id="rId40"/>
    </p:embeddedFont>
    <p:embeddedFont>
      <p:font typeface="Wingdings 2" panose="05020102010507070707" pitchFamily="18" charset="2"/>
      <p:regular r:id="rId41"/>
    </p:embeddedFont>
    <p:embeddedFont>
      <p:font typeface="Open Sans Semibold" panose="020B0706030804020204" pitchFamily="34" charset="0"/>
      <p:bold r:id="rId42"/>
      <p:boldItalic r:id="rId43"/>
    </p:embeddedFont>
    <p:embeddedFont>
      <p:font typeface="Calibri" panose="020F0502020204030204" pitchFamily="34" charset="0"/>
      <p:regular r:id="rId44"/>
      <p:bold r:id="rId45"/>
      <p:italic r:id="rId46"/>
      <p:boldItalic r:id="rId47"/>
    </p:embeddedFont>
    <p:embeddedFont>
      <p:font typeface="Open Sans" panose="020B0606030504020204" pitchFamily="34" charset="0"/>
      <p:regular r:id="rId48"/>
      <p:bold r:id="rId49"/>
      <p:italic r:id="rId50"/>
      <p:boldItalic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MP0D+cI5g4SdpfgdGzWKdw==" hashData="Xc2jXlif7v/8dkAgxERHzYb2rgTqwto5ujczLmacb2U/rC95sVrOsGq9hYZPFj2Fw6DJTEGkxQbs+qBWMz6nsA=="/>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457"/>
    <a:srgbClr val="CC3399"/>
    <a:srgbClr val="F48CAF"/>
    <a:srgbClr val="F9C5D7"/>
    <a:srgbClr val="EDF6E2"/>
    <a:srgbClr val="E1FBFF"/>
    <a:srgbClr val="F9EEED"/>
    <a:srgbClr val="B5E61D"/>
    <a:srgbClr val="424242"/>
    <a:srgbClr val="F19D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notesViewPr>
    <p:cSldViewPr snapToGrid="0">
      <p:cViewPr varScale="1">
        <p:scale>
          <a:sx n="53" d="100"/>
          <a:sy n="53" d="100"/>
        </p:scale>
        <p:origin x="2844"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4" Type="http://schemas.openxmlformats.org/officeDocument/2006/relationships/font" Target="fonts/font13.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font" Target="fonts/font2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2921DC-3109-4569-9FE5-3F5BA0747F75}" type="datetimeFigureOut">
              <a:rPr lang="en-US" smtClean="0"/>
              <a:t>9/18/2021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9E4867-9854-45D8-A58B-AED9F0BB4DCA}" type="slidenum">
              <a:rPr lang="en-US" smtClean="0"/>
              <a:t>‹#›</a:t>
            </a:fld>
            <a:endParaRPr lang="en-US"/>
          </a:p>
        </p:txBody>
      </p:sp>
    </p:spTree>
    <p:extLst>
      <p:ext uri="{BB962C8B-B14F-4D97-AF65-F5344CB8AC3E}">
        <p14:creationId xmlns:p14="http://schemas.microsoft.com/office/powerpoint/2010/main" val="38757690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9/18/2021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2.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3.png"/><Relationship Id="rId4" Type="http://schemas.openxmlformats.org/officeDocument/2006/relationships/image" Target="../media/image4.png"/><Relationship Id="rId9" Type="http://schemas.openxmlformats.org/officeDocument/2006/relationships/image" Target="../media/image9.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Gopi</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Sanghani</a:t>
            </a:r>
            <a:endPar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599" y="6604000"/>
            <a:ext cx="427051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#3170716 (AI)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5 – Probabilistic Reasoning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srcRect t="86739" r="1768" b="3535"/>
          <a:stretch/>
        </p:blipFill>
        <p:spPr>
          <a:xfrm>
            <a:off x="0" y="0"/>
            <a:ext cx="12192000" cy="711201"/>
          </a:xfrm>
          <a:prstGeom prst="rect">
            <a:avLst/>
          </a:prstGeom>
          <a:solidFill>
            <a:srgbClr val="DFDFDF">
              <a:alpha val="49804"/>
            </a:srgbClr>
          </a:solidFill>
          <a:ln>
            <a:noFill/>
          </a:ln>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DFDFDF">
              <a:alpha val="49804"/>
            </a:srgbClr>
          </a:solidFill>
          <a:ln>
            <a:noFill/>
          </a:ln>
        </p:spPr>
        <p:txBody>
          <a:bodyPr vert="horz" lIns="216000" tIns="108000" rIns="216000" bIns="108000" rtlCol="0" anchor="ctr">
            <a:normAutofit/>
          </a:bodyPr>
          <a:lstStyle>
            <a:lvl1pPr>
              <a:defRPr lang="en-US" sz="3400" b="1" dirty="0">
                <a:solidFill>
                  <a:schemeClr val="tx1">
                    <a:lumMod val="90000"/>
                    <a:lumOff val="10000"/>
                  </a:schemeClr>
                </a:solidFill>
                <a:effectLst/>
              </a:defRPr>
            </a:lvl1pPr>
          </a:lstStyle>
          <a:p>
            <a:pPr lvl="0"/>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lgn="ctr"/>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85918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r>
              <a:rPr lang="en-US" sz="1800" b="1" dirty="0" smtClean="0"/>
              <a:t>Analysis and Design of Algorithms </a:t>
            </a:r>
            <a:r>
              <a:rPr lang="en-US" sz="1800" dirty="0" smtClean="0">
                <a:latin typeface="Roboto Condensed Light" panose="02000000000000000000" pitchFamily="2" charset="0"/>
                <a:ea typeface="Roboto Condensed Light" panose="02000000000000000000" pitchFamily="2" charset="0"/>
              </a:rPr>
              <a:t>(ADA</a:t>
            </a:r>
            <a:r>
              <a:rPr lang="en-US" dirty="0" smtClean="0">
                <a:latin typeface="Roboto Condensed Light" panose="02000000000000000000" pitchFamily="2" charset="0"/>
                <a:ea typeface="Roboto Condensed Light" panose="02000000000000000000" pitchFamily="2" charset="0"/>
              </a:rPr>
              <a:t>)</a:t>
            </a:r>
          </a:p>
          <a:p>
            <a:r>
              <a:rPr lang="en-US" dirty="0" smtClean="0">
                <a:latin typeface="Roboto Condensed Light" panose="02000000000000000000" pitchFamily="2" charset="0"/>
                <a:ea typeface="Roboto Condensed Light" panose="02000000000000000000" pitchFamily="2" charset="0"/>
              </a:rPr>
              <a:t>GTU # 3150703</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a:blip r:embed="rId10"/>
          <a:stretch>
            <a:fillRect/>
          </a:stretch>
        </p:blipFill>
        <p:spPr>
          <a:xfrm>
            <a:off x="8948527" y="2262677"/>
            <a:ext cx="2560320" cy="16751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70502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106364"/>
            <a:ext cx="11684000" cy="808037"/>
          </a:xfrm>
        </p:spPr>
        <p:txBody>
          <a:bodyPr/>
          <a:lstStyle>
            <a:lvl1pPr algn="l">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4000" y="990600"/>
            <a:ext cx="11684000" cy="5334000"/>
          </a:xfrm>
        </p:spPr>
        <p:txBody>
          <a:bodyPr>
            <a:normAutofit/>
          </a:bodyPr>
          <a:lstStyle>
            <a:lvl1pPr marL="342900" indent="-342900" algn="just">
              <a:lnSpc>
                <a:spcPct val="110000"/>
              </a:lnSpc>
              <a:spcBef>
                <a:spcPts val="0"/>
              </a:spcBef>
              <a:spcAft>
                <a:spcPts val="600"/>
              </a:spcAft>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10000"/>
              </a:lnSpc>
              <a:spcBef>
                <a:spcPts val="0"/>
              </a:spcBef>
              <a:spcAft>
                <a:spcPts val="600"/>
              </a:spcAft>
              <a:buClrTx/>
              <a:buFont typeface="Arial" panose="020B0604020202020204" pitchFamily="34" charset="0"/>
              <a:buChar char="•"/>
              <a:defRPr sz="2200">
                <a:latin typeface="+mj-lt"/>
                <a:ea typeface="Times New Roman" panose="02020603050405020304" pitchFamily="18" charset="0"/>
                <a:cs typeface="Times New Roman" panose="02020603050405020304" pitchFamily="18" charset="0"/>
              </a:defRPr>
            </a:lvl2pPr>
            <a:lvl3pPr marL="1200150" indent="-285750" algn="just">
              <a:lnSpc>
                <a:spcPct val="110000"/>
              </a:lnSpc>
              <a:spcBef>
                <a:spcPts val="0"/>
              </a:spcBef>
              <a:spcAft>
                <a:spcPts val="600"/>
              </a:spcAft>
              <a:buClrTx/>
              <a:buSzPct val="80000"/>
              <a:buFont typeface="Wingdings" panose="05000000000000000000" pitchFamily="2" charset="2"/>
              <a:buChar char="q"/>
              <a:defRPr sz="2000">
                <a:latin typeface="+mj-lt"/>
                <a:ea typeface="Times New Roman" panose="02020603050405020304" pitchFamily="18" charset="0"/>
                <a:cs typeface="Times New Roman" panose="02020603050405020304" pitchFamily="18" charset="0"/>
              </a:defRPr>
            </a:lvl3pPr>
            <a:lvl4pPr algn="just">
              <a:lnSpc>
                <a:spcPct val="110000"/>
              </a:lnSpc>
              <a:spcBef>
                <a:spcPts val="0"/>
              </a:spcBef>
              <a:spcAft>
                <a:spcPts val="600"/>
              </a:spcAft>
              <a:buClrTx/>
              <a:defRPr sz="1600">
                <a:latin typeface="+mj-lt"/>
                <a:ea typeface="Times New Roman" panose="02020603050405020304" pitchFamily="18" charset="0"/>
                <a:cs typeface="Times New Roman" panose="02020603050405020304" pitchFamily="18" charset="0"/>
              </a:defRPr>
            </a:lvl4pPr>
            <a:lvl5pPr algn="just">
              <a:lnSpc>
                <a:spcPct val="110000"/>
              </a:lnSpc>
              <a:spcBef>
                <a:spcPts val="0"/>
              </a:spcBef>
              <a:spcAft>
                <a:spcPts val="600"/>
              </a:spcAft>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12192000" cy="381000"/>
          </a:xfrm>
          <a:prstGeom prst="rect">
            <a:avLst/>
          </a:prstGeom>
          <a:solidFill>
            <a:srgbClr val="0070C0"/>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en-US" sz="1800" noProof="1" smtClean="0">
                <a:solidFill>
                  <a:srgbClr val="FFFFFF"/>
                </a:solidFill>
                <a:latin typeface="+mj-lt"/>
                <a:ea typeface="Open Sans" panose="020B0606030504020204" pitchFamily="34" charset="0"/>
                <a:cs typeface="Open Sans" panose="020B0606030504020204" pitchFamily="34" charset="0"/>
              </a:rPr>
              <a:t>Basics of Algorithms and Mathematics</a:t>
            </a:r>
            <a:r>
              <a:rPr lang="da-DK" sz="1800" noProof="1" smtClean="0">
                <a:solidFill>
                  <a:srgbClr val="FFFFFF"/>
                </a:solidFill>
                <a:latin typeface="+mj-lt"/>
                <a:ea typeface="Open Sans" panose="020B0606030504020204" pitchFamily="34" charset="0"/>
                <a:cs typeface="Open Sans" panose="020B0606030504020204" pitchFamily="34" charset="0"/>
              </a:rPr>
              <a:t>     </a:t>
            </a:r>
            <a:fld id="{0DFAFC65-7612-4714-8C31-D331BBD2B88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r>
              <a:rPr lang="da-DK" sz="1800" noProof="1" smtClean="0">
                <a:solidFill>
                  <a:srgbClr val="FFFFFF"/>
                </a:solidFill>
                <a:latin typeface="+mj-lt"/>
                <a:ea typeface="Open Sans" panose="020B0606030504020204" pitchFamily="34" charset="0"/>
                <a:cs typeface="Open Sans" panose="020B0606030504020204" pitchFamily="34" charset="0"/>
              </a:rPr>
              <a:t>           Darshan </a:t>
            </a:r>
            <a:r>
              <a:rPr lang="da-DK" sz="1800" noProof="1">
                <a:solidFill>
                  <a:srgbClr val="FFFFFF"/>
                </a:solidFill>
                <a:latin typeface="+mj-lt"/>
                <a:ea typeface="Open Sans" panose="020B0606030504020204" pitchFamily="34" charset="0"/>
                <a:cs typeface="Open Sans" panose="020B0606030504020204" pitchFamily="34" charset="0"/>
              </a:rPr>
              <a:t>Institute of Engineering &amp; </a:t>
            </a:r>
            <a:r>
              <a:rPr lang="da-DK" sz="1800" noProof="1" smtClean="0">
                <a:solidFill>
                  <a:srgbClr val="FFFFFF"/>
                </a:solidFill>
                <a:latin typeface="+mj-lt"/>
                <a:ea typeface="Open Sans" panose="020B0606030504020204" pitchFamily="34" charset="0"/>
                <a:cs typeface="Open Sans" panose="020B0606030504020204" pitchFamily="34" charset="0"/>
              </a:rPr>
              <a:t>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355290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504139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Gopi</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Sanghani</a:t>
            </a:r>
            <a:endPar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283765"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#3170716 (AI)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7 Planning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solidFill>
            <a:srgbClr val="F48CAF"/>
          </a:solid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DFDFDF">
              <a:alpha val="49804"/>
            </a:srgbClr>
          </a:solidFill>
          <a:ln>
            <a:noFill/>
          </a:ln>
        </p:spPr>
        <p:txBody>
          <a:bodyPr vert="horz" lIns="216000" tIns="108000" rIns="216000" bIns="108000" rtlCol="0" anchor="ctr">
            <a:normAutofit/>
          </a:bodyPr>
          <a:lstStyle>
            <a:lvl1pPr>
              <a:defRPr lang="en-US" sz="3400" b="1" dirty="0">
                <a:solidFill>
                  <a:schemeClr val="tx1">
                    <a:lumMod val="90000"/>
                    <a:lumOff val="10000"/>
                  </a:schemeClr>
                </a:solidFill>
                <a:effectLst/>
              </a:defRPr>
            </a:lvl1pPr>
          </a:lstStyle>
          <a:p>
            <a:pPr lvl="0"/>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rgbClr val="AD1457"/>
              </a:buClr>
              <a:buFont typeface="Wingdings 3" panose="05040102010807070707" pitchFamily="18" charset="2"/>
              <a:buChar char=""/>
              <a:defRPr sz="2400">
                <a:solidFill>
                  <a:schemeClr val="tx1"/>
                </a:solidFill>
              </a:defRPr>
            </a:lvl1pPr>
            <a:lvl2pPr marL="809625" indent="-352425" algn="just">
              <a:buClr>
                <a:srgbClr val="AD1457"/>
              </a:buClr>
              <a:buFont typeface="Wingdings 3" panose="05040102010807070707" pitchFamily="18" charset="2"/>
              <a:buChar char=""/>
              <a:defRPr sz="2000">
                <a:solidFill>
                  <a:schemeClr val="tx1"/>
                </a:solidFill>
              </a:defRPr>
            </a:lvl2pPr>
            <a:lvl3pPr marL="1143000" indent="-228600" algn="just">
              <a:buClr>
                <a:srgbClr val="AD1457"/>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solidFill>
            <a:srgbClr val="DFDFDF">
              <a:alpha val="49804"/>
            </a:srgbClr>
          </a:solidFill>
          <a:ln>
            <a:noFill/>
          </a:ln>
        </p:spPr>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Gopi</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Sanghani</a:t>
            </a:r>
            <a:endPar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29701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#3150703 (ADA)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Unit 1 –Introduction</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DFDFDF">
              <a:alpha val="49804"/>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10000">
                      <a:srgbClr val="890E4F"/>
                    </a:gs>
                    <a:gs pos="100000">
                      <a:srgbClr val="D81A60"/>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grpSp>
        <p:nvGrpSpPr>
          <p:cNvPr id="9" name="Group 8">
            <a:extLst>
              <a:ext uri="{FF2B5EF4-FFF2-40B4-BE49-F238E27FC236}">
                <a16:creationId xmlns:a16="http://schemas.microsoft.com/office/drawing/2014/main" xmlns=""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xmlns=""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xmlns=""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20016929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Gopi</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Sanghani</a:t>
            </a:r>
            <a:endPar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599" y="6604000"/>
            <a:ext cx="4383505"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#3170716 (AI)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5 – Probabilistic Reasoning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xmlns=""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Gopi</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Sanghani</a:t>
            </a:r>
            <a:endPar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599" y="6604000"/>
            <a:ext cx="439954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#3150703 (ADA)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9 –Introduction to NP-Completeness</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91440" y="6593188"/>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xmlns=""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Gopi</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Sanghani</a:t>
            </a:r>
            <a:endPar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599" y="6604000"/>
            <a:ext cx="4335379"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#3150703 (ADA)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9 –Introduction to NP-Completeness</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xmlns=""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9/18/2021</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2" r:id="rId22"/>
    <p:sldLayoutId id="2147483693" r:id="rId2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emf"/><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6700F155-879E-4253-A2D1-B37B688D171B}"/>
              </a:ext>
            </a:extLst>
          </p:cNvPr>
          <p:cNvSpPr>
            <a:spLocks noGrp="1"/>
          </p:cNvSpPr>
          <p:nvPr>
            <p:ph type="ctrTitle"/>
          </p:nvPr>
        </p:nvSpPr>
        <p:spPr>
          <a:xfrm>
            <a:off x="559490" y="1122363"/>
            <a:ext cx="7035300" cy="3740801"/>
          </a:xfrm>
        </p:spPr>
        <p:txBody>
          <a:bodyPr/>
          <a:lstStyle/>
          <a:p>
            <a:r>
              <a:rPr lang="en-US" sz="5400" b="0" dirty="0" smtClean="0"/>
              <a:t>Unit-7: Planning</a:t>
            </a:r>
            <a:endParaRPr lang="en-US" sz="5400" dirty="0">
              <a:effectLst>
                <a:outerShdw blurRad="38100" dist="38100" dir="2700000" algn="tl">
                  <a:srgbClr val="000000">
                    <a:alpha val="43137"/>
                  </a:srgbClr>
                </a:outerShdw>
              </a:effectLst>
            </a:endParaRPr>
          </a:p>
        </p:txBody>
      </p:sp>
      <p:sp>
        <p:nvSpPr>
          <p:cNvPr id="10" name="Text Placeholder 9">
            <a:extLst>
              <a:ext uri="{FF2B5EF4-FFF2-40B4-BE49-F238E27FC236}">
                <a16:creationId xmlns:a16="http://schemas.microsoft.com/office/drawing/2014/main" xmlns="" id="{91BCC6A4-CA58-4C8C-86C4-5A5EA7071D0F}"/>
              </a:ext>
            </a:extLst>
          </p:cNvPr>
          <p:cNvSpPr>
            <a:spLocks noGrp="1"/>
          </p:cNvSpPr>
          <p:nvPr>
            <p:ph type="body" sz="quarter" idx="11"/>
          </p:nvPr>
        </p:nvSpPr>
        <p:spPr/>
        <p:txBody>
          <a:bodyPr/>
          <a:lstStyle/>
          <a:p>
            <a:r>
              <a:rPr lang="en-US" dirty="0" smtClean="0"/>
              <a:t>gopi.sanghani@darshan.ac.in</a:t>
            </a:r>
            <a:endParaRPr lang="en-US" dirty="0"/>
          </a:p>
        </p:txBody>
      </p:sp>
      <p:sp>
        <p:nvSpPr>
          <p:cNvPr id="11" name="Text Placeholder 10">
            <a:extLst>
              <a:ext uri="{FF2B5EF4-FFF2-40B4-BE49-F238E27FC236}">
                <a16:creationId xmlns:a16="http://schemas.microsoft.com/office/drawing/2014/main" xmlns="" id="{73DAF969-5487-4485-9486-76BDA533800E}"/>
              </a:ext>
            </a:extLst>
          </p:cNvPr>
          <p:cNvSpPr>
            <a:spLocks noGrp="1"/>
          </p:cNvSpPr>
          <p:nvPr>
            <p:ph type="body" sz="quarter" idx="12"/>
          </p:nvPr>
        </p:nvSpPr>
        <p:spPr/>
        <p:txBody>
          <a:bodyPr/>
          <a:lstStyle/>
          <a:p>
            <a:r>
              <a:rPr lang="en-US" dirty="0"/>
              <a:t>9825621471</a:t>
            </a:r>
          </a:p>
        </p:txBody>
      </p:sp>
      <p:sp>
        <p:nvSpPr>
          <p:cNvPr id="12" name="Text Placeholder 11">
            <a:extLst>
              <a:ext uri="{FF2B5EF4-FFF2-40B4-BE49-F238E27FC236}">
                <a16:creationId xmlns:a16="http://schemas.microsoft.com/office/drawing/2014/main" xmlns="" id="{CB882FCE-AB64-406E-AD3E-C406330FA233}"/>
              </a:ext>
            </a:extLst>
          </p:cNvPr>
          <p:cNvSpPr>
            <a:spLocks noGrp="1"/>
          </p:cNvSpPr>
          <p:nvPr>
            <p:ph type="body" sz="quarter" idx="13"/>
          </p:nvPr>
        </p:nvSpPr>
        <p:spPr/>
        <p:txBody>
          <a:bodyPr/>
          <a:lstStyle/>
          <a:p>
            <a:r>
              <a:rPr lang="en-US" dirty="0"/>
              <a:t>Computer Engineering </a:t>
            </a:r>
            <a:r>
              <a:rPr lang="en-US" dirty="0" smtClean="0"/>
              <a:t>Department</a:t>
            </a:r>
            <a:endParaRPr lang="en-US" dirty="0"/>
          </a:p>
        </p:txBody>
      </p:sp>
      <p:sp>
        <p:nvSpPr>
          <p:cNvPr id="13" name="Text Placeholder 12">
            <a:extLst>
              <a:ext uri="{FF2B5EF4-FFF2-40B4-BE49-F238E27FC236}">
                <a16:creationId xmlns:a16="http://schemas.microsoft.com/office/drawing/2014/main" xmlns="" id="{C06E432F-88D3-43E4-900F-2EEC807E9E4D}"/>
              </a:ext>
            </a:extLst>
          </p:cNvPr>
          <p:cNvSpPr>
            <a:spLocks noGrp="1"/>
          </p:cNvSpPr>
          <p:nvPr>
            <p:ph type="body" sz="quarter" idx="14"/>
          </p:nvPr>
        </p:nvSpPr>
        <p:spPr/>
        <p:txBody>
          <a:bodyPr/>
          <a:lstStyle/>
          <a:p>
            <a:r>
              <a:rPr lang="en-US" dirty="0"/>
              <a:t>Dr. </a:t>
            </a:r>
            <a:r>
              <a:rPr lang="en-US" dirty="0" err="1"/>
              <a:t>Gopi</a:t>
            </a:r>
            <a:r>
              <a:rPr lang="en-US" dirty="0"/>
              <a:t> </a:t>
            </a:r>
            <a:r>
              <a:rPr lang="en-US" dirty="0" err="1" smtClean="0"/>
              <a:t>Sanghani</a:t>
            </a:r>
            <a:endParaRPr lang="en-US" dirty="0"/>
          </a:p>
        </p:txBody>
      </p:sp>
      <p:sp>
        <p:nvSpPr>
          <p:cNvPr id="14" name="Text Placeholder 13">
            <a:extLst>
              <a:ext uri="{FF2B5EF4-FFF2-40B4-BE49-F238E27FC236}">
                <a16:creationId xmlns:a16="http://schemas.microsoft.com/office/drawing/2014/main" xmlns="" id="{64FB63FA-504F-4C2F-94BC-4E75D37EEF6A}"/>
              </a:ext>
            </a:extLst>
          </p:cNvPr>
          <p:cNvSpPr>
            <a:spLocks noGrp="1"/>
          </p:cNvSpPr>
          <p:nvPr>
            <p:ph type="body" sz="quarter" idx="16"/>
          </p:nvPr>
        </p:nvSpPr>
        <p:spPr>
          <a:xfrm>
            <a:off x="2756567" y="13855"/>
            <a:ext cx="4572000" cy="734653"/>
          </a:xfrm>
        </p:spPr>
        <p:txBody>
          <a:bodyPr/>
          <a:lstStyle/>
          <a:p>
            <a:r>
              <a:rPr lang="en-US" sz="2000" b="1" dirty="0"/>
              <a:t>Artificial Intelligence (AI)</a:t>
            </a:r>
          </a:p>
          <a:p>
            <a:r>
              <a:rPr lang="en-US" sz="2000" b="1" dirty="0"/>
              <a:t>3170716</a:t>
            </a:r>
          </a:p>
        </p:txBody>
      </p:sp>
      <p:pic>
        <p:nvPicPr>
          <p:cNvPr id="6" name="Picture Placeholder 5"/>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16667" r="16667"/>
          <a:stretch>
            <a:fillRect/>
          </a:stretch>
        </p:blipFill>
        <p:spPr/>
      </p:pic>
    </p:spTree>
    <p:extLst>
      <p:ext uri="{BB962C8B-B14F-4D97-AF65-F5344CB8AC3E}">
        <p14:creationId xmlns:p14="http://schemas.microsoft.com/office/powerpoint/2010/main" val="1535329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STRIPS-Based Approach to Robot Control</a:t>
            </a:r>
          </a:p>
        </p:txBody>
      </p:sp>
      <p:sp>
        <p:nvSpPr>
          <p:cNvPr id="3" name="Content Placeholder 2"/>
          <p:cNvSpPr>
            <a:spLocks noGrp="1"/>
          </p:cNvSpPr>
          <p:nvPr>
            <p:ph idx="1"/>
          </p:nvPr>
        </p:nvSpPr>
        <p:spPr/>
        <p:txBody>
          <a:bodyPr/>
          <a:lstStyle/>
          <a:p>
            <a:r>
              <a:rPr lang="en-US" dirty="0" smtClean="0"/>
              <a:t>It uses the </a:t>
            </a:r>
            <a:r>
              <a:rPr lang="en-US" dirty="0">
                <a:solidFill>
                  <a:srgbClr val="CC3399"/>
                </a:solidFill>
              </a:rPr>
              <a:t>first-order logic and theorem </a:t>
            </a:r>
            <a:r>
              <a:rPr lang="en-US" dirty="0" smtClean="0">
                <a:solidFill>
                  <a:srgbClr val="CC3399"/>
                </a:solidFill>
              </a:rPr>
              <a:t>proving </a:t>
            </a:r>
            <a:r>
              <a:rPr lang="en-US" dirty="0" smtClean="0"/>
              <a:t>to </a:t>
            </a:r>
            <a:r>
              <a:rPr lang="en-US" dirty="0"/>
              <a:t>plan strategies from start to </a:t>
            </a:r>
            <a:r>
              <a:rPr lang="en-US" dirty="0" smtClean="0"/>
              <a:t>goal.</a:t>
            </a:r>
            <a:endParaRPr lang="en-US" dirty="0"/>
          </a:p>
          <a:p>
            <a:r>
              <a:rPr lang="en-US" dirty="0" smtClean="0">
                <a:solidFill>
                  <a:srgbClr val="CC3399"/>
                </a:solidFill>
              </a:rPr>
              <a:t>STRIPS </a:t>
            </a:r>
            <a:r>
              <a:rPr lang="en-US" dirty="0">
                <a:solidFill>
                  <a:srgbClr val="CC3399"/>
                </a:solidFill>
              </a:rPr>
              <a:t>language</a:t>
            </a:r>
            <a:r>
              <a:rPr lang="en-US" dirty="0" smtClean="0">
                <a:solidFill>
                  <a:srgbClr val="CC3399"/>
                </a:solidFill>
              </a:rPr>
              <a:t>: </a:t>
            </a:r>
            <a:r>
              <a:rPr lang="en-US" dirty="0" smtClean="0"/>
              <a:t>“</a:t>
            </a:r>
            <a:r>
              <a:rPr lang="en-US" dirty="0"/>
              <a:t>Classical” approach that most planners </a:t>
            </a:r>
            <a:r>
              <a:rPr lang="en-US" dirty="0" smtClean="0"/>
              <a:t>use, lends </a:t>
            </a:r>
            <a:r>
              <a:rPr lang="en-US" dirty="0"/>
              <a:t>itself to efficient planning </a:t>
            </a:r>
            <a:r>
              <a:rPr lang="en-US" dirty="0" smtClean="0"/>
              <a:t>algorithms.</a:t>
            </a:r>
            <a:endParaRPr lang="en-US" dirty="0"/>
          </a:p>
          <a:p>
            <a:r>
              <a:rPr lang="en-US" dirty="0" smtClean="0">
                <a:solidFill>
                  <a:srgbClr val="CC3399"/>
                </a:solidFill>
              </a:rPr>
              <a:t>Environment</a:t>
            </a:r>
            <a:r>
              <a:rPr lang="en-US" dirty="0">
                <a:solidFill>
                  <a:srgbClr val="CC3399"/>
                </a:solidFill>
              </a:rPr>
              <a:t>: </a:t>
            </a:r>
            <a:r>
              <a:rPr lang="en-US" dirty="0"/>
              <a:t>office environment </a:t>
            </a:r>
            <a:r>
              <a:rPr lang="en-US" dirty="0" smtClean="0"/>
              <a:t>with specially </a:t>
            </a:r>
            <a:r>
              <a:rPr lang="en-US" dirty="0"/>
              <a:t>colored and shaped </a:t>
            </a:r>
            <a:r>
              <a:rPr lang="en-US" dirty="0" smtClean="0"/>
              <a:t>objects.</a:t>
            </a:r>
            <a:endParaRPr lang="en-US" dirty="0"/>
          </a:p>
          <a:p>
            <a:r>
              <a:rPr lang="en-US" dirty="0" smtClean="0">
                <a:solidFill>
                  <a:srgbClr val="CC3399"/>
                </a:solidFill>
              </a:rPr>
              <a:t>STRIPS </a:t>
            </a:r>
            <a:r>
              <a:rPr lang="en-US" dirty="0">
                <a:solidFill>
                  <a:srgbClr val="CC3399"/>
                </a:solidFill>
              </a:rPr>
              <a:t>planner: </a:t>
            </a:r>
            <a:r>
              <a:rPr lang="en-US" dirty="0"/>
              <a:t>developed for this </a:t>
            </a:r>
            <a:r>
              <a:rPr lang="en-US" dirty="0" smtClean="0"/>
              <a:t>system to </a:t>
            </a:r>
            <a:r>
              <a:rPr lang="en-US" dirty="0"/>
              <a:t>determine the actions of the </a:t>
            </a:r>
            <a:r>
              <a:rPr lang="en-US" dirty="0" smtClean="0"/>
              <a:t>robot should </a:t>
            </a:r>
            <a:r>
              <a:rPr lang="en-US" dirty="0"/>
              <a:t>take to achieve </a:t>
            </a:r>
            <a:r>
              <a:rPr lang="en-US" dirty="0" smtClean="0"/>
              <a:t>goals.</a:t>
            </a:r>
          </a:p>
          <a:p>
            <a:r>
              <a:rPr lang="en-US" dirty="0">
                <a:solidFill>
                  <a:srgbClr val="CC3399"/>
                </a:solidFill>
              </a:rPr>
              <a:t>STRIPS (</a:t>
            </a:r>
            <a:r>
              <a:rPr lang="en-US" dirty="0" err="1" smtClean="0">
                <a:solidFill>
                  <a:srgbClr val="CC3399"/>
                </a:solidFill>
              </a:rPr>
              <a:t>STanford</a:t>
            </a:r>
            <a:r>
              <a:rPr lang="en-US" dirty="0" smtClean="0">
                <a:solidFill>
                  <a:srgbClr val="CC3399"/>
                </a:solidFill>
              </a:rPr>
              <a:t> </a:t>
            </a:r>
            <a:r>
              <a:rPr lang="en-US" dirty="0">
                <a:solidFill>
                  <a:srgbClr val="CC3399"/>
                </a:solidFill>
              </a:rPr>
              <a:t>Research Institute Problem Solver</a:t>
            </a:r>
            <a:r>
              <a:rPr lang="en-US" dirty="0" smtClean="0">
                <a:solidFill>
                  <a:srgbClr val="CC3399"/>
                </a:solidFill>
              </a:rPr>
              <a:t>) </a:t>
            </a:r>
            <a:r>
              <a:rPr lang="en-US" dirty="0" smtClean="0"/>
              <a:t>is a </a:t>
            </a:r>
            <a:r>
              <a:rPr lang="en-US" dirty="0"/>
              <a:t>restrictive way to express states, actions and goals, </a:t>
            </a:r>
            <a:r>
              <a:rPr lang="en-US" dirty="0" smtClean="0"/>
              <a:t>but leads </a:t>
            </a:r>
            <a:r>
              <a:rPr lang="en-US" dirty="0"/>
              <a:t>to more </a:t>
            </a:r>
            <a:r>
              <a:rPr lang="en-US" dirty="0" smtClean="0"/>
              <a:t>efficiency.</a:t>
            </a:r>
            <a:endParaRPr lang="en-US" dirty="0"/>
          </a:p>
        </p:txBody>
      </p:sp>
    </p:spTree>
    <p:extLst>
      <p:ext uri="{BB962C8B-B14F-4D97-AF65-F5344CB8AC3E}">
        <p14:creationId xmlns:p14="http://schemas.microsoft.com/office/powerpoint/2010/main" val="49744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Robot </a:t>
            </a:r>
            <a:r>
              <a:rPr lang="en-US" dirty="0" smtClean="0"/>
              <a:t>Problem-Solving Systems </a:t>
            </a:r>
            <a:r>
              <a:rPr lang="en-US" dirty="0"/>
              <a:t>(STRIPS</a:t>
            </a:r>
            <a:r>
              <a:rPr lang="en-US" dirty="0" smtClean="0"/>
              <a:t>)</a:t>
            </a:r>
            <a:endParaRPr lang="en-US" dirty="0"/>
          </a:p>
        </p:txBody>
      </p:sp>
      <p:sp>
        <p:nvSpPr>
          <p:cNvPr id="3" name="Content Placeholder 2"/>
          <p:cNvSpPr>
            <a:spLocks noGrp="1"/>
          </p:cNvSpPr>
          <p:nvPr>
            <p:ph idx="1"/>
          </p:nvPr>
        </p:nvSpPr>
        <p:spPr/>
        <p:txBody>
          <a:bodyPr/>
          <a:lstStyle/>
          <a:p>
            <a:r>
              <a:rPr lang="en-US" dirty="0" smtClean="0">
                <a:solidFill>
                  <a:srgbClr val="CC3399"/>
                </a:solidFill>
              </a:rPr>
              <a:t>ADD List </a:t>
            </a:r>
            <a:r>
              <a:rPr lang="en-US" dirty="0" smtClean="0"/>
              <a:t>: List </a:t>
            </a:r>
            <a:r>
              <a:rPr lang="en-US" dirty="0"/>
              <a:t>of new predicates that the operator causes to become </a:t>
            </a:r>
            <a:r>
              <a:rPr lang="en-US" dirty="0" smtClean="0"/>
              <a:t>true.</a:t>
            </a:r>
          </a:p>
          <a:p>
            <a:r>
              <a:rPr lang="en-US" dirty="0" smtClean="0">
                <a:solidFill>
                  <a:srgbClr val="CC3399"/>
                </a:solidFill>
              </a:rPr>
              <a:t>DELETE List </a:t>
            </a:r>
            <a:r>
              <a:rPr lang="en-US" dirty="0" smtClean="0"/>
              <a:t>: List </a:t>
            </a:r>
            <a:r>
              <a:rPr lang="en-US" dirty="0"/>
              <a:t>of old predicates that the operator causes to become </a:t>
            </a:r>
            <a:r>
              <a:rPr lang="en-US" dirty="0" smtClean="0"/>
              <a:t>false.</a:t>
            </a:r>
          </a:p>
          <a:p>
            <a:r>
              <a:rPr lang="en-US" dirty="0" smtClean="0">
                <a:solidFill>
                  <a:srgbClr val="CC3399"/>
                </a:solidFill>
              </a:rPr>
              <a:t>PRECONDITIONS </a:t>
            </a:r>
            <a:r>
              <a:rPr lang="en-US" dirty="0">
                <a:solidFill>
                  <a:srgbClr val="CC3399"/>
                </a:solidFill>
              </a:rPr>
              <a:t>list </a:t>
            </a:r>
            <a:r>
              <a:rPr lang="en-US" dirty="0"/>
              <a:t>contains those predicates that must be true for the operator to be applied. </a:t>
            </a:r>
            <a:endParaRPr lang="en-US" dirty="0" smtClean="0"/>
          </a:p>
          <a:p>
            <a:r>
              <a:rPr lang="en-US" dirty="0" smtClean="0"/>
              <a:t>STRIPS </a:t>
            </a:r>
            <a:r>
              <a:rPr lang="en-US" dirty="0"/>
              <a:t>style operators for </a:t>
            </a:r>
            <a:r>
              <a:rPr lang="en-US" dirty="0" smtClean="0"/>
              <a:t>BLOCK </a:t>
            </a:r>
            <a:r>
              <a:rPr lang="en-US" dirty="0"/>
              <a:t>World </a:t>
            </a:r>
            <a:r>
              <a:rPr lang="en-US" dirty="0" smtClean="0"/>
              <a:t>problem are :</a:t>
            </a:r>
          </a:p>
        </p:txBody>
      </p:sp>
      <p:sp>
        <p:nvSpPr>
          <p:cNvPr id="4" name="Rectangle 3"/>
          <p:cNvSpPr/>
          <p:nvPr/>
        </p:nvSpPr>
        <p:spPr>
          <a:xfrm>
            <a:off x="3699162" y="2680855"/>
            <a:ext cx="5226628" cy="3678382"/>
          </a:xfrm>
          <a:prstGeom prst="rect">
            <a:avLst/>
          </a:prstGeom>
          <a:solidFill>
            <a:schemeClr val="bg2">
              <a:lumMod val="95000"/>
            </a:schemeClr>
          </a:solidFill>
          <a:ln>
            <a:solidFill>
              <a:srgbClr val="AD14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spcAft>
                <a:spcPts val="600"/>
              </a:spcAft>
              <a:buFont typeface="Arial" panose="020B0604020202020204" pitchFamily="34" charset="0"/>
              <a:buChar char="•"/>
            </a:pPr>
            <a:r>
              <a:rPr lang="en-US" dirty="0">
                <a:solidFill>
                  <a:srgbClr val="0070C0"/>
                </a:solidFill>
              </a:rPr>
              <a:t>STACK(x, y) </a:t>
            </a:r>
          </a:p>
          <a:p>
            <a:pPr marL="742950" lvl="1" indent="-285750">
              <a:spcAft>
                <a:spcPts val="600"/>
              </a:spcAft>
              <a:buFont typeface="Arial" panose="020B0604020202020204" pitchFamily="34" charset="0"/>
              <a:buChar char="•"/>
            </a:pPr>
            <a:r>
              <a:rPr lang="en-US" dirty="0">
                <a:solidFill>
                  <a:srgbClr val="0070C0"/>
                </a:solidFill>
              </a:rPr>
              <a:t>P: CLEAR(y) </a:t>
            </a:r>
            <a:r>
              <a:rPr lang="el-GR" dirty="0">
                <a:solidFill>
                  <a:srgbClr val="0070C0"/>
                </a:solidFill>
              </a:rPr>
              <a:t>Λ</a:t>
            </a:r>
            <a:r>
              <a:rPr lang="en-US" dirty="0">
                <a:solidFill>
                  <a:srgbClr val="0070C0"/>
                </a:solidFill>
              </a:rPr>
              <a:t> HOLDING(x) </a:t>
            </a:r>
          </a:p>
          <a:p>
            <a:pPr marL="742950" lvl="1" indent="-285750">
              <a:spcAft>
                <a:spcPts val="600"/>
              </a:spcAft>
              <a:buFont typeface="Arial" panose="020B0604020202020204" pitchFamily="34" charset="0"/>
              <a:buChar char="•"/>
            </a:pPr>
            <a:r>
              <a:rPr lang="en-US" dirty="0">
                <a:solidFill>
                  <a:srgbClr val="0070C0"/>
                </a:solidFill>
              </a:rPr>
              <a:t>D: CLEAR(y) </a:t>
            </a:r>
            <a:r>
              <a:rPr lang="el-GR" dirty="0">
                <a:solidFill>
                  <a:srgbClr val="0070C0"/>
                </a:solidFill>
              </a:rPr>
              <a:t>Λ</a:t>
            </a:r>
            <a:r>
              <a:rPr lang="en-US" dirty="0">
                <a:solidFill>
                  <a:srgbClr val="0070C0"/>
                </a:solidFill>
              </a:rPr>
              <a:t> HOLDING(x) </a:t>
            </a:r>
          </a:p>
          <a:p>
            <a:pPr marL="742950" lvl="1" indent="-285750">
              <a:spcAft>
                <a:spcPts val="600"/>
              </a:spcAft>
              <a:buFont typeface="Arial" panose="020B0604020202020204" pitchFamily="34" charset="0"/>
              <a:buChar char="•"/>
            </a:pPr>
            <a:r>
              <a:rPr lang="en-US" dirty="0">
                <a:solidFill>
                  <a:srgbClr val="0070C0"/>
                </a:solidFill>
              </a:rPr>
              <a:t>A: ARMEMPTY </a:t>
            </a:r>
            <a:r>
              <a:rPr lang="el-GR" dirty="0">
                <a:solidFill>
                  <a:srgbClr val="0070C0"/>
                </a:solidFill>
              </a:rPr>
              <a:t>Λ </a:t>
            </a:r>
            <a:r>
              <a:rPr lang="en-US" dirty="0">
                <a:solidFill>
                  <a:srgbClr val="0070C0"/>
                </a:solidFill>
              </a:rPr>
              <a:t>ON(x, y) </a:t>
            </a:r>
          </a:p>
          <a:p>
            <a:pPr marL="742950" lvl="1" indent="-285750">
              <a:spcAft>
                <a:spcPts val="600"/>
              </a:spcAft>
              <a:buFont typeface="Arial" panose="020B0604020202020204" pitchFamily="34" charset="0"/>
              <a:buChar char="•"/>
            </a:pPr>
            <a:r>
              <a:rPr lang="en-US" dirty="0">
                <a:solidFill>
                  <a:srgbClr val="0070C0"/>
                </a:solidFill>
              </a:rPr>
              <a:t>UNSTACK(x, y) </a:t>
            </a:r>
          </a:p>
          <a:p>
            <a:pPr marL="742950" lvl="1" indent="-285750">
              <a:spcAft>
                <a:spcPts val="600"/>
              </a:spcAft>
              <a:buFont typeface="Arial" panose="020B0604020202020204" pitchFamily="34" charset="0"/>
              <a:buChar char="•"/>
            </a:pPr>
            <a:r>
              <a:rPr lang="en-US" dirty="0">
                <a:solidFill>
                  <a:srgbClr val="0070C0"/>
                </a:solidFill>
              </a:rPr>
              <a:t>PICKUP(x) </a:t>
            </a:r>
          </a:p>
          <a:p>
            <a:pPr marL="742950" lvl="1" indent="-285750">
              <a:spcAft>
                <a:spcPts val="600"/>
              </a:spcAft>
              <a:buFont typeface="Arial" panose="020B0604020202020204" pitchFamily="34" charset="0"/>
              <a:buChar char="•"/>
            </a:pPr>
            <a:r>
              <a:rPr lang="en-US" dirty="0">
                <a:solidFill>
                  <a:srgbClr val="0070C0"/>
                </a:solidFill>
              </a:rPr>
              <a:t>P: CLEAR(x) </a:t>
            </a:r>
            <a:r>
              <a:rPr lang="el-GR" dirty="0">
                <a:solidFill>
                  <a:srgbClr val="0070C0"/>
                </a:solidFill>
              </a:rPr>
              <a:t>Λ</a:t>
            </a:r>
            <a:r>
              <a:rPr lang="en-US" dirty="0">
                <a:solidFill>
                  <a:srgbClr val="0070C0"/>
                </a:solidFill>
              </a:rPr>
              <a:t> ONTABLE(x) </a:t>
            </a:r>
            <a:r>
              <a:rPr lang="el-GR" dirty="0">
                <a:solidFill>
                  <a:srgbClr val="0070C0"/>
                </a:solidFill>
              </a:rPr>
              <a:t>Λ </a:t>
            </a:r>
            <a:r>
              <a:rPr lang="en-US" dirty="0">
                <a:solidFill>
                  <a:srgbClr val="0070C0"/>
                </a:solidFill>
              </a:rPr>
              <a:t>ARMEMPTY </a:t>
            </a:r>
          </a:p>
          <a:p>
            <a:pPr marL="742950" lvl="1" indent="-285750">
              <a:spcAft>
                <a:spcPts val="600"/>
              </a:spcAft>
              <a:buFont typeface="Arial" panose="020B0604020202020204" pitchFamily="34" charset="0"/>
              <a:buChar char="•"/>
            </a:pPr>
            <a:r>
              <a:rPr lang="en-US" dirty="0">
                <a:solidFill>
                  <a:srgbClr val="0070C0"/>
                </a:solidFill>
              </a:rPr>
              <a:t>D: ONTABLE(x) </a:t>
            </a:r>
            <a:r>
              <a:rPr lang="el-GR" dirty="0">
                <a:solidFill>
                  <a:srgbClr val="0070C0"/>
                </a:solidFill>
              </a:rPr>
              <a:t>Λ</a:t>
            </a:r>
            <a:r>
              <a:rPr lang="en-US" dirty="0">
                <a:solidFill>
                  <a:srgbClr val="0070C0"/>
                </a:solidFill>
              </a:rPr>
              <a:t> ARMEMPTY</a:t>
            </a:r>
          </a:p>
          <a:p>
            <a:pPr marL="742950" lvl="1" indent="-285750">
              <a:spcAft>
                <a:spcPts val="600"/>
              </a:spcAft>
              <a:buFont typeface="Arial" panose="020B0604020202020204" pitchFamily="34" charset="0"/>
              <a:buChar char="•"/>
            </a:pPr>
            <a:r>
              <a:rPr lang="en-US" dirty="0">
                <a:solidFill>
                  <a:srgbClr val="0070C0"/>
                </a:solidFill>
              </a:rPr>
              <a:t>A: HOLDING(x)</a:t>
            </a:r>
          </a:p>
          <a:p>
            <a:pPr marL="742950" lvl="1" indent="-285750">
              <a:spcAft>
                <a:spcPts val="600"/>
              </a:spcAft>
              <a:buFont typeface="Arial" panose="020B0604020202020204" pitchFamily="34" charset="0"/>
              <a:buChar char="•"/>
            </a:pPr>
            <a:r>
              <a:rPr lang="en-US" dirty="0">
                <a:solidFill>
                  <a:srgbClr val="0070C0"/>
                </a:solidFill>
              </a:rPr>
              <a:t>PUTDOWN(x)</a:t>
            </a:r>
          </a:p>
        </p:txBody>
      </p:sp>
    </p:spTree>
    <p:extLst>
      <p:ext uri="{BB962C8B-B14F-4D97-AF65-F5344CB8AC3E}">
        <p14:creationId xmlns:p14="http://schemas.microsoft.com/office/powerpoint/2010/main" val="63464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up)">
                                      <p:cBhvr>
                                        <p:cTn id="2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Stack Planning</a:t>
            </a:r>
          </a:p>
        </p:txBody>
      </p:sp>
      <p:sp>
        <p:nvSpPr>
          <p:cNvPr id="3" name="Content Placeholder 2"/>
          <p:cNvSpPr>
            <a:spLocks noGrp="1"/>
          </p:cNvSpPr>
          <p:nvPr>
            <p:ph idx="1"/>
          </p:nvPr>
        </p:nvSpPr>
        <p:spPr/>
        <p:txBody>
          <a:bodyPr/>
          <a:lstStyle/>
          <a:p>
            <a:r>
              <a:rPr lang="en-US" dirty="0"/>
              <a:t>Goal Stack Planning </a:t>
            </a:r>
            <a:r>
              <a:rPr lang="en-US" dirty="0" smtClean="0"/>
              <a:t>is </a:t>
            </a:r>
            <a:r>
              <a:rPr lang="en-US" dirty="0"/>
              <a:t>the one of the simplest planning </a:t>
            </a:r>
            <a:r>
              <a:rPr lang="en-US" dirty="0" smtClean="0"/>
              <a:t>algorithms </a:t>
            </a:r>
            <a:r>
              <a:rPr lang="en-US" dirty="0"/>
              <a:t>that is designed to handle problems </a:t>
            </a:r>
            <a:r>
              <a:rPr lang="en-US" dirty="0" smtClean="0">
                <a:solidFill>
                  <a:srgbClr val="CC3399"/>
                </a:solidFill>
              </a:rPr>
              <a:t>which include </a:t>
            </a:r>
            <a:r>
              <a:rPr lang="en-US" dirty="0">
                <a:solidFill>
                  <a:srgbClr val="CC3399"/>
                </a:solidFill>
              </a:rPr>
              <a:t>compound goals. </a:t>
            </a:r>
            <a:endParaRPr lang="en-US" dirty="0" smtClean="0">
              <a:solidFill>
                <a:srgbClr val="CC3399"/>
              </a:solidFill>
            </a:endParaRPr>
          </a:p>
          <a:p>
            <a:r>
              <a:rPr lang="en-US" dirty="0" smtClean="0"/>
              <a:t>It </a:t>
            </a:r>
            <a:r>
              <a:rPr lang="en-US" dirty="0"/>
              <a:t>utilizes </a:t>
            </a:r>
            <a:r>
              <a:rPr lang="en-US" dirty="0" smtClean="0">
                <a:solidFill>
                  <a:srgbClr val="CC3399"/>
                </a:solidFill>
              </a:rPr>
              <a:t>STRIPS </a:t>
            </a:r>
            <a:r>
              <a:rPr lang="en-US" dirty="0">
                <a:solidFill>
                  <a:srgbClr val="CC3399"/>
                </a:solidFill>
              </a:rPr>
              <a:t>as a formal language </a:t>
            </a:r>
            <a:r>
              <a:rPr lang="en-US" dirty="0"/>
              <a:t>for specifying and manipulating the world with which it is working.</a:t>
            </a:r>
          </a:p>
          <a:p>
            <a:r>
              <a:rPr lang="en-US" dirty="0" smtClean="0"/>
              <a:t>This </a:t>
            </a:r>
            <a:r>
              <a:rPr lang="en-US" dirty="0"/>
              <a:t>approach uses </a:t>
            </a:r>
            <a:r>
              <a:rPr lang="en-US" dirty="0">
                <a:solidFill>
                  <a:srgbClr val="CC3399"/>
                </a:solidFill>
              </a:rPr>
              <a:t>a Stack for plan generation. </a:t>
            </a:r>
            <a:r>
              <a:rPr lang="en-US" dirty="0"/>
              <a:t>The stack can contain Sub-goal and actions described using predicates. The Sub-goals can be solved one by one in any order</a:t>
            </a:r>
            <a:r>
              <a:rPr lang="en-US" dirty="0" smtClean="0"/>
              <a:t>.</a:t>
            </a:r>
          </a:p>
          <a:p>
            <a:r>
              <a:rPr lang="en-US" dirty="0"/>
              <a:t>It starts by pushing </a:t>
            </a:r>
            <a:r>
              <a:rPr lang="en-US" dirty="0">
                <a:solidFill>
                  <a:srgbClr val="CC3399"/>
                </a:solidFill>
              </a:rPr>
              <a:t>the unsatisfied goals </a:t>
            </a:r>
            <a:r>
              <a:rPr lang="en-US" dirty="0"/>
              <a:t>into the stack. </a:t>
            </a:r>
            <a:endParaRPr lang="en-US" dirty="0" smtClean="0"/>
          </a:p>
          <a:p>
            <a:r>
              <a:rPr lang="en-US" dirty="0" smtClean="0"/>
              <a:t>Then </a:t>
            </a:r>
            <a:r>
              <a:rPr lang="en-US" dirty="0"/>
              <a:t>it pushes </a:t>
            </a:r>
            <a:r>
              <a:rPr lang="en-US" dirty="0">
                <a:solidFill>
                  <a:srgbClr val="CC3399"/>
                </a:solidFill>
              </a:rPr>
              <a:t>the individual </a:t>
            </a:r>
            <a:r>
              <a:rPr lang="en-US" dirty="0" smtClean="0">
                <a:solidFill>
                  <a:srgbClr val="CC3399"/>
                </a:solidFill>
              </a:rPr>
              <a:t>sub-goals </a:t>
            </a:r>
            <a:r>
              <a:rPr lang="en-US" dirty="0"/>
              <a:t>into the stack and  its pops an element out of the stack. </a:t>
            </a:r>
            <a:endParaRPr lang="en-US" dirty="0" smtClean="0"/>
          </a:p>
          <a:p>
            <a:r>
              <a:rPr lang="en-US" dirty="0" smtClean="0"/>
              <a:t>When </a:t>
            </a:r>
            <a:r>
              <a:rPr lang="en-US" dirty="0"/>
              <a:t>popping an element out of the stack the element could </a:t>
            </a:r>
            <a:r>
              <a:rPr lang="en-US" dirty="0" smtClean="0"/>
              <a:t>be,</a:t>
            </a:r>
          </a:p>
          <a:p>
            <a:pPr lvl="1"/>
            <a:r>
              <a:rPr lang="en-US" dirty="0" smtClean="0"/>
              <a:t> </a:t>
            </a:r>
            <a:r>
              <a:rPr lang="en-US" dirty="0"/>
              <a:t>either </a:t>
            </a:r>
            <a:r>
              <a:rPr lang="en-US" dirty="0">
                <a:solidFill>
                  <a:srgbClr val="CC3399"/>
                </a:solidFill>
              </a:rPr>
              <a:t>a predicate </a:t>
            </a:r>
            <a:r>
              <a:rPr lang="en-US" dirty="0"/>
              <a:t>describing a situation about our world or </a:t>
            </a:r>
            <a:endParaRPr lang="en-US" dirty="0" smtClean="0"/>
          </a:p>
          <a:p>
            <a:pPr lvl="1"/>
            <a:r>
              <a:rPr lang="en-US" dirty="0" smtClean="0"/>
              <a:t>it </a:t>
            </a:r>
            <a:r>
              <a:rPr lang="en-US" dirty="0"/>
              <a:t>could be </a:t>
            </a:r>
            <a:r>
              <a:rPr lang="en-US" dirty="0">
                <a:solidFill>
                  <a:srgbClr val="CC3399"/>
                </a:solidFill>
              </a:rPr>
              <a:t>an action</a:t>
            </a:r>
            <a:r>
              <a:rPr lang="en-US" dirty="0"/>
              <a:t> that can be applied to our world under consideration. </a:t>
            </a:r>
            <a:endParaRPr lang="en-US" dirty="0" smtClean="0"/>
          </a:p>
        </p:txBody>
      </p:sp>
    </p:spTree>
    <p:extLst>
      <p:ext uri="{BB962C8B-B14F-4D97-AF65-F5344CB8AC3E}">
        <p14:creationId xmlns:p14="http://schemas.microsoft.com/office/powerpoint/2010/main" val="4213998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Stack Planning</a:t>
            </a:r>
          </a:p>
        </p:txBody>
      </p:sp>
      <p:sp>
        <p:nvSpPr>
          <p:cNvPr id="3" name="Content Placeholder 2"/>
          <p:cNvSpPr>
            <a:spLocks noGrp="1"/>
          </p:cNvSpPr>
          <p:nvPr>
            <p:ph idx="1"/>
          </p:nvPr>
        </p:nvSpPr>
        <p:spPr/>
        <p:txBody>
          <a:bodyPr/>
          <a:lstStyle/>
          <a:p>
            <a:r>
              <a:rPr lang="en-US" dirty="0" smtClean="0"/>
              <a:t>So, </a:t>
            </a:r>
            <a:r>
              <a:rPr lang="en-US" dirty="0"/>
              <a:t>a decision has to be made </a:t>
            </a:r>
            <a:r>
              <a:rPr lang="en-US" dirty="0" smtClean="0">
                <a:solidFill>
                  <a:srgbClr val="CC3399"/>
                </a:solidFill>
              </a:rPr>
              <a:t>based </a:t>
            </a:r>
            <a:r>
              <a:rPr lang="en-US" dirty="0">
                <a:solidFill>
                  <a:srgbClr val="CC3399"/>
                </a:solidFill>
              </a:rPr>
              <a:t>on the kind of element </a:t>
            </a:r>
            <a:r>
              <a:rPr lang="en-US" dirty="0"/>
              <a:t>we are popping out from the </a:t>
            </a:r>
            <a:r>
              <a:rPr lang="en-US" dirty="0" smtClean="0"/>
              <a:t>stack. </a:t>
            </a:r>
            <a:endParaRPr lang="en-US" dirty="0"/>
          </a:p>
          <a:p>
            <a:r>
              <a:rPr lang="en-US" dirty="0" smtClean="0"/>
              <a:t>If </a:t>
            </a:r>
            <a:r>
              <a:rPr lang="en-US" dirty="0"/>
              <a:t>it is </a:t>
            </a:r>
            <a:r>
              <a:rPr lang="en-US" dirty="0">
                <a:solidFill>
                  <a:srgbClr val="CC3399"/>
                </a:solidFill>
              </a:rPr>
              <a:t>a </a:t>
            </a:r>
            <a:r>
              <a:rPr lang="en-US" dirty="0" smtClean="0">
                <a:solidFill>
                  <a:srgbClr val="CC3399"/>
                </a:solidFill>
              </a:rPr>
              <a:t>Predicate</a:t>
            </a:r>
            <a:r>
              <a:rPr lang="en-US" dirty="0" smtClean="0"/>
              <a:t>, then </a:t>
            </a:r>
            <a:r>
              <a:rPr lang="en-US" dirty="0"/>
              <a:t>compares it with the description of the current world, if it is satisfied or is already present in our current situation then there is nothing to do because already its true</a:t>
            </a:r>
            <a:r>
              <a:rPr lang="en-US" dirty="0" smtClean="0"/>
              <a:t>.</a:t>
            </a:r>
          </a:p>
          <a:p>
            <a:r>
              <a:rPr lang="en-US" dirty="0" smtClean="0"/>
              <a:t>On </a:t>
            </a:r>
            <a:r>
              <a:rPr lang="en-US" dirty="0"/>
              <a:t>the contrary if the Predicate is not true then </a:t>
            </a:r>
            <a:r>
              <a:rPr lang="en-US" dirty="0">
                <a:solidFill>
                  <a:srgbClr val="CC3399"/>
                </a:solidFill>
              </a:rPr>
              <a:t>we have to select and push </a:t>
            </a:r>
            <a:r>
              <a:rPr lang="en-US" dirty="0"/>
              <a:t>relevant action satisfying the predicate to the Stack.</a:t>
            </a:r>
          </a:p>
          <a:p>
            <a:r>
              <a:rPr lang="en-US" dirty="0" smtClean="0"/>
              <a:t>So </a:t>
            </a:r>
            <a:r>
              <a:rPr lang="en-US" dirty="0"/>
              <a:t>after pushing the relevant action into the stack </a:t>
            </a:r>
            <a:r>
              <a:rPr lang="en-US" dirty="0">
                <a:solidFill>
                  <a:srgbClr val="CC3399"/>
                </a:solidFill>
              </a:rPr>
              <a:t>its precondition </a:t>
            </a:r>
            <a:r>
              <a:rPr lang="en-US" dirty="0"/>
              <a:t>should also has to be pushed into the stack. </a:t>
            </a:r>
            <a:endParaRPr lang="en-US" dirty="0" smtClean="0"/>
          </a:p>
          <a:p>
            <a:r>
              <a:rPr lang="en-US" dirty="0" smtClean="0"/>
              <a:t>In </a:t>
            </a:r>
            <a:r>
              <a:rPr lang="en-US" dirty="0"/>
              <a:t>order to apply an operation its </a:t>
            </a:r>
            <a:r>
              <a:rPr lang="en-US" dirty="0">
                <a:solidFill>
                  <a:srgbClr val="CC3399"/>
                </a:solidFill>
              </a:rPr>
              <a:t>precondition has to be </a:t>
            </a:r>
            <a:r>
              <a:rPr lang="en-US" dirty="0" smtClean="0">
                <a:solidFill>
                  <a:srgbClr val="CC3399"/>
                </a:solidFill>
              </a:rPr>
              <a:t>satisfied, </a:t>
            </a:r>
            <a:r>
              <a:rPr lang="en-US" dirty="0" smtClean="0"/>
              <a:t>i.e., the </a:t>
            </a:r>
            <a:r>
              <a:rPr lang="en-US" dirty="0"/>
              <a:t>present situation of the world should be suitable enough to apply an operation. </a:t>
            </a:r>
            <a:endParaRPr lang="en-US" dirty="0" smtClean="0"/>
          </a:p>
          <a:p>
            <a:r>
              <a:rPr lang="en-US" dirty="0" smtClean="0"/>
              <a:t>For </a:t>
            </a:r>
            <a:r>
              <a:rPr lang="en-US" dirty="0"/>
              <a:t>that, </a:t>
            </a:r>
            <a:r>
              <a:rPr lang="en-US" dirty="0">
                <a:solidFill>
                  <a:srgbClr val="CC3399"/>
                </a:solidFill>
              </a:rPr>
              <a:t>the preconditions are pushed</a:t>
            </a:r>
            <a:r>
              <a:rPr lang="en-US" dirty="0"/>
              <a:t> into the stack once after an action is pushed.</a:t>
            </a:r>
          </a:p>
          <a:p>
            <a:endParaRPr lang="en-US" dirty="0"/>
          </a:p>
        </p:txBody>
      </p:sp>
    </p:spTree>
    <p:extLst>
      <p:ext uri="{BB962C8B-B14F-4D97-AF65-F5344CB8AC3E}">
        <p14:creationId xmlns:p14="http://schemas.microsoft.com/office/powerpoint/2010/main" val="736786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Stack </a:t>
            </a:r>
            <a:r>
              <a:rPr lang="en-US" dirty="0" smtClean="0"/>
              <a:t>Planning – Example </a:t>
            </a:r>
            <a:endParaRPr lang="en-US" dirty="0"/>
          </a:p>
        </p:txBody>
      </p:sp>
      <p:sp>
        <p:nvSpPr>
          <p:cNvPr id="3" name="Content Placeholder 2"/>
          <p:cNvSpPr>
            <a:spLocks noGrp="1"/>
          </p:cNvSpPr>
          <p:nvPr>
            <p:ph idx="1"/>
          </p:nvPr>
        </p:nvSpPr>
        <p:spPr>
          <a:xfrm>
            <a:off x="131180" y="873835"/>
            <a:ext cx="11929641" cy="5590565"/>
          </a:xfrm>
          <a:ln>
            <a:noFill/>
          </a:ln>
        </p:spPr>
        <p:txBody>
          <a:bodyPr/>
          <a:lstStyle/>
          <a:p>
            <a:r>
              <a:rPr lang="en-US" dirty="0"/>
              <a:t>Lets start here with the </a:t>
            </a:r>
            <a:r>
              <a:rPr lang="en-US" dirty="0" smtClean="0">
                <a:solidFill>
                  <a:srgbClr val="CC3399"/>
                </a:solidFill>
              </a:rPr>
              <a:t>BLOCK WORLD </a:t>
            </a:r>
            <a:r>
              <a:rPr lang="en-US" dirty="0" smtClean="0"/>
              <a:t>example, </a:t>
            </a:r>
            <a:r>
              <a:rPr lang="en-US" dirty="0"/>
              <a:t>the initial state is our current description of our world. The Goal state is what we have to achieve. </a:t>
            </a:r>
          </a:p>
        </p:txBody>
      </p:sp>
      <p:cxnSp>
        <p:nvCxnSpPr>
          <p:cNvPr id="5" name="Straight Connector 4"/>
          <p:cNvCxnSpPr/>
          <p:nvPr/>
        </p:nvCxnSpPr>
        <p:spPr>
          <a:xfrm>
            <a:off x="845659" y="3761096"/>
            <a:ext cx="429768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157388" y="3106470"/>
            <a:ext cx="822960" cy="640080"/>
          </a:xfrm>
          <a:prstGeom prst="rect">
            <a:avLst/>
          </a:pr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C3399"/>
                </a:solidFill>
              </a:rPr>
              <a:t>A</a:t>
            </a:r>
            <a:endParaRPr lang="en-US" dirty="0">
              <a:solidFill>
                <a:srgbClr val="CC3399"/>
              </a:solidFill>
            </a:endParaRPr>
          </a:p>
        </p:txBody>
      </p:sp>
      <p:sp>
        <p:nvSpPr>
          <p:cNvPr id="7" name="Rectangle 6"/>
          <p:cNvSpPr/>
          <p:nvPr/>
        </p:nvSpPr>
        <p:spPr>
          <a:xfrm>
            <a:off x="1157387" y="2462235"/>
            <a:ext cx="822960" cy="640080"/>
          </a:xfrm>
          <a:prstGeom prst="rect">
            <a:avLst/>
          </a:pr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C3399"/>
                </a:solidFill>
              </a:rPr>
              <a:t>B</a:t>
            </a:r>
            <a:endParaRPr lang="en-US" dirty="0">
              <a:solidFill>
                <a:srgbClr val="CC3399"/>
              </a:solidFill>
            </a:endParaRPr>
          </a:p>
        </p:txBody>
      </p:sp>
      <p:sp>
        <p:nvSpPr>
          <p:cNvPr id="8" name="Rectangle 7"/>
          <p:cNvSpPr/>
          <p:nvPr/>
        </p:nvSpPr>
        <p:spPr>
          <a:xfrm>
            <a:off x="2480934" y="3106469"/>
            <a:ext cx="822960" cy="640080"/>
          </a:xfrm>
          <a:prstGeom prst="rect">
            <a:avLst/>
          </a:pr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C3399"/>
                </a:solidFill>
              </a:rPr>
              <a:t>C</a:t>
            </a:r>
            <a:endParaRPr lang="en-US" dirty="0">
              <a:solidFill>
                <a:srgbClr val="CC3399"/>
              </a:solidFill>
            </a:endParaRPr>
          </a:p>
        </p:txBody>
      </p:sp>
      <p:sp>
        <p:nvSpPr>
          <p:cNvPr id="10" name="Rectangle 9"/>
          <p:cNvSpPr/>
          <p:nvPr/>
        </p:nvSpPr>
        <p:spPr>
          <a:xfrm>
            <a:off x="3804480" y="3106469"/>
            <a:ext cx="822960" cy="640080"/>
          </a:xfrm>
          <a:prstGeom prst="rect">
            <a:avLst/>
          </a:pr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C3399"/>
                </a:solidFill>
              </a:rPr>
              <a:t>D</a:t>
            </a:r>
            <a:endParaRPr lang="en-US" dirty="0">
              <a:solidFill>
                <a:srgbClr val="CC3399"/>
              </a:solidFill>
            </a:endParaRPr>
          </a:p>
        </p:txBody>
      </p:sp>
      <p:cxnSp>
        <p:nvCxnSpPr>
          <p:cNvPr id="11" name="Straight Connector 10"/>
          <p:cNvCxnSpPr/>
          <p:nvPr/>
        </p:nvCxnSpPr>
        <p:spPr>
          <a:xfrm>
            <a:off x="814486" y="3761096"/>
            <a:ext cx="429768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8313953" y="2474701"/>
            <a:ext cx="822960" cy="640080"/>
          </a:xfrm>
          <a:prstGeom prst="rect">
            <a:avLst/>
          </a:pr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C3399"/>
                </a:solidFill>
              </a:rPr>
              <a:t>B</a:t>
            </a:r>
            <a:endParaRPr lang="en-US" dirty="0">
              <a:solidFill>
                <a:srgbClr val="CC3399"/>
              </a:solidFill>
            </a:endParaRPr>
          </a:p>
        </p:txBody>
      </p:sp>
      <p:sp>
        <p:nvSpPr>
          <p:cNvPr id="17" name="Rectangle 16"/>
          <p:cNvSpPr/>
          <p:nvPr/>
        </p:nvSpPr>
        <p:spPr>
          <a:xfrm>
            <a:off x="6988803" y="3116860"/>
            <a:ext cx="822960" cy="640080"/>
          </a:xfrm>
          <a:prstGeom prst="rect">
            <a:avLst/>
          </a:pr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C3399"/>
                </a:solidFill>
              </a:rPr>
              <a:t>A</a:t>
            </a:r>
            <a:endParaRPr lang="en-US" dirty="0">
              <a:solidFill>
                <a:srgbClr val="CC3399"/>
              </a:solidFill>
            </a:endParaRPr>
          </a:p>
        </p:txBody>
      </p:sp>
      <p:sp>
        <p:nvSpPr>
          <p:cNvPr id="18" name="Rectangle 17"/>
          <p:cNvSpPr/>
          <p:nvPr/>
        </p:nvSpPr>
        <p:spPr>
          <a:xfrm>
            <a:off x="6988803" y="2476246"/>
            <a:ext cx="822960" cy="640080"/>
          </a:xfrm>
          <a:prstGeom prst="rect">
            <a:avLst/>
          </a:pr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C3399"/>
                </a:solidFill>
              </a:rPr>
              <a:t>C</a:t>
            </a:r>
            <a:endParaRPr lang="en-US" dirty="0">
              <a:solidFill>
                <a:srgbClr val="CC3399"/>
              </a:solidFill>
            </a:endParaRPr>
          </a:p>
        </p:txBody>
      </p:sp>
      <p:sp>
        <p:nvSpPr>
          <p:cNvPr id="19" name="Rectangle 18"/>
          <p:cNvSpPr/>
          <p:nvPr/>
        </p:nvSpPr>
        <p:spPr>
          <a:xfrm>
            <a:off x="8312349" y="3116859"/>
            <a:ext cx="822960" cy="640080"/>
          </a:xfrm>
          <a:prstGeom prst="rect">
            <a:avLst/>
          </a:pr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C3399"/>
                </a:solidFill>
              </a:rPr>
              <a:t>D</a:t>
            </a:r>
            <a:endParaRPr lang="en-US" dirty="0">
              <a:solidFill>
                <a:srgbClr val="CC3399"/>
              </a:solidFill>
            </a:endParaRPr>
          </a:p>
        </p:txBody>
      </p:sp>
      <p:cxnSp>
        <p:nvCxnSpPr>
          <p:cNvPr id="16" name="Straight Connector 15"/>
          <p:cNvCxnSpPr/>
          <p:nvPr/>
        </p:nvCxnSpPr>
        <p:spPr>
          <a:xfrm>
            <a:off x="6604337" y="3761095"/>
            <a:ext cx="429768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14486" y="4174870"/>
            <a:ext cx="5060374" cy="923330"/>
          </a:xfrm>
          <a:prstGeom prst="rect">
            <a:avLst/>
          </a:prstGeom>
          <a:noFill/>
        </p:spPr>
        <p:txBody>
          <a:bodyPr wrap="square" rtlCol="0">
            <a:spAutoFit/>
          </a:bodyPr>
          <a:lstStyle/>
          <a:p>
            <a:r>
              <a:rPr lang="en-US" dirty="0" smtClean="0">
                <a:solidFill>
                  <a:srgbClr val="CC3399"/>
                </a:solidFill>
              </a:rPr>
              <a:t>Initial State</a:t>
            </a:r>
          </a:p>
          <a:p>
            <a:r>
              <a:rPr lang="en-US" dirty="0" smtClean="0"/>
              <a:t>ON(B, A)</a:t>
            </a:r>
            <a:r>
              <a:rPr lang="el-GR" dirty="0" smtClean="0"/>
              <a:t>Λ</a:t>
            </a:r>
            <a:r>
              <a:rPr lang="en-US" dirty="0" smtClean="0"/>
              <a:t>ONTABLE(C)</a:t>
            </a:r>
            <a:r>
              <a:rPr lang="el-GR" dirty="0" smtClean="0"/>
              <a:t> </a:t>
            </a:r>
            <a:r>
              <a:rPr lang="el-GR" dirty="0"/>
              <a:t>Λ</a:t>
            </a:r>
            <a:r>
              <a:rPr lang="en-US" dirty="0" smtClean="0"/>
              <a:t>ONTABLE(A) </a:t>
            </a:r>
            <a:r>
              <a:rPr lang="el-GR" dirty="0"/>
              <a:t>Λ</a:t>
            </a:r>
            <a:r>
              <a:rPr lang="en-US" dirty="0" smtClean="0"/>
              <a:t>ONTABLE(D)</a:t>
            </a:r>
            <a:r>
              <a:rPr lang="el-GR" dirty="0"/>
              <a:t> </a:t>
            </a:r>
            <a:r>
              <a:rPr lang="el-GR" dirty="0" smtClean="0"/>
              <a:t>Λ</a:t>
            </a:r>
            <a:r>
              <a:rPr lang="en-US" dirty="0" smtClean="0"/>
              <a:t>CLEAR(D)</a:t>
            </a:r>
            <a:r>
              <a:rPr lang="el-GR" dirty="0"/>
              <a:t> Λ</a:t>
            </a:r>
            <a:r>
              <a:rPr lang="en-US" dirty="0" smtClean="0"/>
              <a:t>CLEAR(C)</a:t>
            </a:r>
            <a:r>
              <a:rPr lang="el-GR" dirty="0" smtClean="0"/>
              <a:t> </a:t>
            </a:r>
            <a:r>
              <a:rPr lang="el-GR" dirty="0"/>
              <a:t>Λ</a:t>
            </a:r>
            <a:r>
              <a:rPr lang="en-US" dirty="0" smtClean="0"/>
              <a:t>CLEAR(B) </a:t>
            </a:r>
            <a:r>
              <a:rPr lang="el-GR" dirty="0" smtClean="0"/>
              <a:t>Λ</a:t>
            </a:r>
            <a:r>
              <a:rPr lang="en-US" dirty="0" smtClean="0"/>
              <a:t> ARMEMPTY</a:t>
            </a:r>
            <a:endParaRPr lang="en-US" dirty="0"/>
          </a:p>
        </p:txBody>
      </p:sp>
      <p:sp>
        <p:nvSpPr>
          <p:cNvPr id="21" name="TextBox 20"/>
          <p:cNvSpPr txBox="1"/>
          <p:nvPr/>
        </p:nvSpPr>
        <p:spPr>
          <a:xfrm>
            <a:off x="6604337" y="4174870"/>
            <a:ext cx="5060374" cy="923330"/>
          </a:xfrm>
          <a:prstGeom prst="rect">
            <a:avLst/>
          </a:prstGeom>
          <a:noFill/>
        </p:spPr>
        <p:txBody>
          <a:bodyPr wrap="square" rtlCol="0">
            <a:spAutoFit/>
          </a:bodyPr>
          <a:lstStyle/>
          <a:p>
            <a:r>
              <a:rPr lang="en-US" dirty="0" smtClean="0">
                <a:solidFill>
                  <a:srgbClr val="CC3399"/>
                </a:solidFill>
              </a:rPr>
              <a:t>Goal State</a:t>
            </a:r>
          </a:p>
          <a:p>
            <a:r>
              <a:rPr lang="en-US" dirty="0" smtClean="0"/>
              <a:t>ON(C,A)</a:t>
            </a:r>
            <a:r>
              <a:rPr lang="el-GR" dirty="0" smtClean="0"/>
              <a:t>Λ</a:t>
            </a:r>
            <a:r>
              <a:rPr lang="en-US" dirty="0" smtClean="0"/>
              <a:t>ON(B,D) ONTABLE(A)</a:t>
            </a:r>
            <a:r>
              <a:rPr lang="el-GR" dirty="0" smtClean="0"/>
              <a:t> </a:t>
            </a:r>
            <a:r>
              <a:rPr lang="el-GR" dirty="0"/>
              <a:t>Λ</a:t>
            </a:r>
            <a:r>
              <a:rPr lang="en-US" dirty="0" smtClean="0"/>
              <a:t>ONTABLE(D) </a:t>
            </a:r>
            <a:r>
              <a:rPr lang="el-GR" dirty="0" smtClean="0"/>
              <a:t>Λ</a:t>
            </a:r>
            <a:r>
              <a:rPr lang="en-US" dirty="0" smtClean="0"/>
              <a:t>CLEAR(C)</a:t>
            </a:r>
            <a:r>
              <a:rPr lang="el-GR" dirty="0" smtClean="0"/>
              <a:t> </a:t>
            </a:r>
            <a:r>
              <a:rPr lang="el-GR" dirty="0"/>
              <a:t>Λ</a:t>
            </a:r>
            <a:r>
              <a:rPr lang="en-US" dirty="0" smtClean="0"/>
              <a:t>CLEAR(B) </a:t>
            </a:r>
            <a:r>
              <a:rPr lang="el-GR" dirty="0"/>
              <a:t>Λ</a:t>
            </a:r>
            <a:r>
              <a:rPr lang="en-US" dirty="0"/>
              <a:t> ARMEMPTY</a:t>
            </a:r>
          </a:p>
        </p:txBody>
      </p:sp>
    </p:spTree>
    <p:extLst>
      <p:ext uri="{BB962C8B-B14F-4D97-AF65-F5344CB8AC3E}">
        <p14:creationId xmlns:p14="http://schemas.microsoft.com/office/powerpoint/2010/main" val="129765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up)">
                                      <p:cBhvr>
                                        <p:cTn id="18" dur="500"/>
                                        <p:tgtEl>
                                          <p:spTgt spid="7"/>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up)">
                                      <p:cBhvr>
                                        <p:cTn id="21" dur="500"/>
                                        <p:tgtEl>
                                          <p:spTgt spid="8"/>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par>
                                <p:cTn id="25" presetID="22" presetClass="entr" presetSubtype="1"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up)">
                                      <p:cBhvr>
                                        <p:cTn id="27" dur="500"/>
                                        <p:tgtEl>
                                          <p:spTgt spid="11"/>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up)">
                                      <p:cBhvr>
                                        <p:cTn id="33" dur="500"/>
                                        <p:tgtEl>
                                          <p:spTgt spid="17"/>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up)">
                                      <p:cBhvr>
                                        <p:cTn id="36" dur="500"/>
                                        <p:tgtEl>
                                          <p:spTgt spid="18"/>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up)">
                                      <p:cBhvr>
                                        <p:cTn id="39" dur="500"/>
                                        <p:tgtEl>
                                          <p:spTgt spid="19"/>
                                        </p:tgtEl>
                                      </p:cBhvr>
                                    </p:animEffect>
                                  </p:childTnLst>
                                </p:cTn>
                              </p:par>
                              <p:par>
                                <p:cTn id="40" presetID="22" presetClass="entr" presetSubtype="1"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up)">
                                      <p:cBhvr>
                                        <p:cTn id="42" dur="500"/>
                                        <p:tgtEl>
                                          <p:spTgt spid="16"/>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up)">
                                      <p:cBhvr>
                                        <p:cTn id="45" dur="500"/>
                                        <p:tgtEl>
                                          <p:spTgt spid="20"/>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up)">
                                      <p:cBhvr>
                                        <p:cTn id="4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5" grpId="0" animBg="1"/>
      <p:bldP spid="17" grpId="0" animBg="1"/>
      <p:bldP spid="18" grpId="0" animBg="1"/>
      <p:bldP spid="19" grpId="0" animBg="1"/>
      <p:bldP spid="20"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Stack Planning – Example </a:t>
            </a:r>
          </a:p>
        </p:txBody>
      </p:sp>
      <p:sp>
        <p:nvSpPr>
          <p:cNvPr id="3" name="Content Placeholder 2"/>
          <p:cNvSpPr>
            <a:spLocks noGrp="1"/>
          </p:cNvSpPr>
          <p:nvPr>
            <p:ph idx="1"/>
          </p:nvPr>
        </p:nvSpPr>
        <p:spPr/>
        <p:txBody>
          <a:bodyPr/>
          <a:lstStyle/>
          <a:p>
            <a:r>
              <a:rPr lang="en-US" dirty="0"/>
              <a:t>The following list of actions can be applied to the </a:t>
            </a:r>
            <a:r>
              <a:rPr lang="en-US" dirty="0" smtClean="0"/>
              <a:t>various situations in the problem.</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289910541"/>
              </p:ext>
            </p:extLst>
          </p:nvPr>
        </p:nvGraphicFramePr>
        <p:xfrm>
          <a:off x="726825" y="1587173"/>
          <a:ext cx="10808683" cy="3479800"/>
        </p:xfrm>
        <a:graphic>
          <a:graphicData uri="http://schemas.openxmlformats.org/drawingml/2006/table">
            <a:tbl>
              <a:tblPr firstRow="1" bandRow="1">
                <a:tableStyleId>{21E4AEA4-8DFA-4A89-87EB-49C32662AFE0}</a:tableStyleId>
              </a:tblPr>
              <a:tblGrid>
                <a:gridCol w="2702171"/>
                <a:gridCol w="2702171"/>
                <a:gridCol w="2743202"/>
                <a:gridCol w="2661139"/>
              </a:tblGrid>
              <a:tr h="370840">
                <a:tc>
                  <a:txBody>
                    <a:bodyPr/>
                    <a:lstStyle/>
                    <a:p>
                      <a:pPr algn="ctr"/>
                      <a:r>
                        <a:rPr lang="en-US" dirty="0" smtClean="0">
                          <a:solidFill>
                            <a:srgbClr val="CC3399"/>
                          </a:solidFill>
                        </a:rPr>
                        <a:t>OPERATORS </a:t>
                      </a:r>
                      <a:endParaRPr lang="en-US" dirty="0">
                        <a:solidFill>
                          <a:srgbClr val="CC3399"/>
                        </a:solidFill>
                      </a:endParaRPr>
                    </a:p>
                  </a:txBody>
                  <a:tcPr>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noFill/>
                  </a:tcPr>
                </a:tc>
                <a:tc>
                  <a:txBody>
                    <a:bodyPr/>
                    <a:lstStyle/>
                    <a:p>
                      <a:pPr algn="ctr"/>
                      <a:r>
                        <a:rPr lang="en-US" dirty="0" smtClean="0">
                          <a:solidFill>
                            <a:srgbClr val="CC3399"/>
                          </a:solidFill>
                        </a:rPr>
                        <a:t>PRECONDITION</a:t>
                      </a:r>
                      <a:endParaRPr lang="en-US" dirty="0">
                        <a:solidFill>
                          <a:srgbClr val="CC3399"/>
                        </a:solidFill>
                      </a:endParaRPr>
                    </a:p>
                  </a:txBody>
                  <a:tcPr>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noFill/>
                  </a:tcPr>
                </a:tc>
                <a:tc>
                  <a:txBody>
                    <a:bodyPr/>
                    <a:lstStyle/>
                    <a:p>
                      <a:pPr algn="ctr"/>
                      <a:r>
                        <a:rPr lang="en-US" dirty="0" smtClean="0">
                          <a:solidFill>
                            <a:srgbClr val="CC3399"/>
                          </a:solidFill>
                        </a:rPr>
                        <a:t>DELETE</a:t>
                      </a:r>
                      <a:endParaRPr lang="en-US" dirty="0">
                        <a:solidFill>
                          <a:srgbClr val="CC3399"/>
                        </a:solidFill>
                      </a:endParaRPr>
                    </a:p>
                  </a:txBody>
                  <a:tcPr>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noFill/>
                  </a:tcPr>
                </a:tc>
                <a:tc>
                  <a:txBody>
                    <a:bodyPr/>
                    <a:lstStyle/>
                    <a:p>
                      <a:pPr algn="ctr"/>
                      <a:r>
                        <a:rPr lang="en-US" dirty="0" smtClean="0">
                          <a:solidFill>
                            <a:srgbClr val="CC3399"/>
                          </a:solidFill>
                        </a:rPr>
                        <a:t>ADD</a:t>
                      </a:r>
                      <a:endParaRPr lang="en-US" dirty="0">
                        <a:solidFill>
                          <a:srgbClr val="CC3399"/>
                        </a:solidFill>
                      </a:endParaRPr>
                    </a:p>
                  </a:txBody>
                  <a:tcPr>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noFill/>
                  </a:tcPr>
                </a:tc>
              </a:tr>
              <a:tr h="370840">
                <a:tc>
                  <a:txBody>
                    <a:bodyPr/>
                    <a:lstStyle/>
                    <a:p>
                      <a:pPr marL="0" lvl="0" indent="0">
                        <a:buFont typeface="+mj-lt"/>
                        <a:buNone/>
                      </a:pPr>
                      <a:r>
                        <a:rPr lang="en-US" dirty="0" smtClean="0">
                          <a:solidFill>
                            <a:srgbClr val="00B0F0"/>
                          </a:solidFill>
                        </a:rPr>
                        <a:t>STACK(A, B): </a:t>
                      </a:r>
                      <a:r>
                        <a:rPr lang="en-US" dirty="0" smtClean="0">
                          <a:solidFill>
                            <a:schemeClr val="tx1"/>
                          </a:solidFill>
                        </a:rPr>
                        <a:t>Place block A on block B.</a:t>
                      </a:r>
                      <a:r>
                        <a:rPr lang="en-US" dirty="0" smtClean="0">
                          <a:solidFill>
                            <a:srgbClr val="00B0F0"/>
                          </a:solidFill>
                        </a:rPr>
                        <a:t>	 </a:t>
                      </a:r>
                      <a:endParaRPr lang="en-US" dirty="0">
                        <a:solidFill>
                          <a:srgbClr val="00B0F0"/>
                        </a:solidFill>
                      </a:endParaRPr>
                    </a:p>
                  </a:txBody>
                  <a:tcPr>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CLEAR(B)</a:t>
                      </a:r>
                      <a:r>
                        <a:rPr lang="el-GR" dirty="0" smtClean="0"/>
                        <a:t> Λ</a:t>
                      </a:r>
                      <a:r>
                        <a:rPr lang="en-US" dirty="0" smtClean="0"/>
                        <a:t> HOLDING (A)</a:t>
                      </a:r>
                      <a:endParaRPr lang="en-US" dirty="0"/>
                    </a:p>
                  </a:txBody>
                  <a:tcPr>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CLEAR(B)</a:t>
                      </a:r>
                      <a:r>
                        <a:rPr lang="el-GR" dirty="0" smtClean="0"/>
                        <a:t> Λ</a:t>
                      </a:r>
                      <a:r>
                        <a:rPr lang="en-US" dirty="0" smtClean="0"/>
                        <a:t> HOLDING (A)</a:t>
                      </a:r>
                      <a:endParaRPr lang="en-US" dirty="0"/>
                    </a:p>
                  </a:txBody>
                  <a:tcPr>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noFill/>
                  </a:tcPr>
                </a:tc>
                <a:tc>
                  <a:txBody>
                    <a:bodyPr/>
                    <a:lstStyle/>
                    <a:p>
                      <a:r>
                        <a:rPr lang="en-US" dirty="0" smtClean="0"/>
                        <a:t>ARMEMPTY </a:t>
                      </a:r>
                      <a:r>
                        <a:rPr lang="el-GR" dirty="0" smtClean="0"/>
                        <a:t>Λ</a:t>
                      </a:r>
                      <a:r>
                        <a:rPr lang="en-US" dirty="0" smtClean="0"/>
                        <a:t> ON(A,B)</a:t>
                      </a:r>
                      <a:endParaRPr lang="en-US" dirty="0"/>
                    </a:p>
                  </a:txBody>
                  <a:tcPr>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noFill/>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B0F0"/>
                          </a:solidFill>
                        </a:rPr>
                        <a:t>UNSTACK(A, B): </a:t>
                      </a:r>
                      <a:r>
                        <a:rPr lang="en-US" dirty="0" smtClean="0">
                          <a:solidFill>
                            <a:schemeClr val="tx1"/>
                          </a:solidFill>
                        </a:rPr>
                        <a:t>Pick up block A from its current position on block B.</a:t>
                      </a:r>
                      <a:endParaRPr lang="en-US" dirty="0">
                        <a:solidFill>
                          <a:schemeClr val="tx1"/>
                        </a:solidFill>
                      </a:endParaRPr>
                    </a:p>
                  </a:txBody>
                  <a:tcPr>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ON(A,B)</a:t>
                      </a:r>
                      <a:r>
                        <a:rPr lang="el-GR" dirty="0" smtClean="0"/>
                        <a:t> Λ</a:t>
                      </a:r>
                      <a:r>
                        <a:rPr lang="en-US" dirty="0" smtClean="0"/>
                        <a:t> CLEAR(A)</a:t>
                      </a:r>
                      <a:r>
                        <a:rPr lang="el-GR" dirty="0" smtClean="0"/>
                        <a:t> Λ</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ARMEMPTY</a:t>
                      </a:r>
                    </a:p>
                    <a:p>
                      <a:endParaRPr lang="en-US" dirty="0"/>
                    </a:p>
                  </a:txBody>
                  <a:tcPr>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ON(A,B)</a:t>
                      </a:r>
                      <a:r>
                        <a:rPr lang="el-GR" dirty="0" smtClean="0"/>
                        <a:t> Λ</a:t>
                      </a:r>
                      <a:r>
                        <a:rPr lang="en-US" dirty="0" smtClean="0"/>
                        <a:t> ARMEMPTY</a:t>
                      </a:r>
                    </a:p>
                    <a:p>
                      <a:endParaRPr lang="en-US" dirty="0"/>
                    </a:p>
                  </a:txBody>
                  <a:tcPr>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HOLDING (A) </a:t>
                      </a:r>
                      <a:r>
                        <a:rPr lang="el-GR" dirty="0" smtClean="0"/>
                        <a:t>Λ</a:t>
                      </a:r>
                      <a:r>
                        <a:rPr lang="en-US" dirty="0" smtClean="0"/>
                        <a:t> CLEAR(B)</a:t>
                      </a:r>
                      <a:r>
                        <a:rPr lang="el-GR" dirty="0" smtClean="0"/>
                        <a:t> </a:t>
                      </a:r>
                      <a:endParaRPr lang="en-US" dirty="0" smtClean="0"/>
                    </a:p>
                    <a:p>
                      <a:endParaRPr lang="en-US" dirty="0"/>
                    </a:p>
                  </a:txBody>
                  <a:tcPr>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noFill/>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B0F0"/>
                          </a:solidFill>
                        </a:rPr>
                        <a:t>PICKUP(A): </a:t>
                      </a:r>
                      <a:r>
                        <a:rPr lang="en-US" dirty="0" smtClean="0">
                          <a:solidFill>
                            <a:schemeClr val="tx1"/>
                          </a:solidFill>
                        </a:rPr>
                        <a:t>Pick up block A from the table and hold it.</a:t>
                      </a:r>
                      <a:endParaRPr lang="en-US" dirty="0">
                        <a:solidFill>
                          <a:schemeClr val="tx1"/>
                        </a:solidFill>
                      </a:endParaRPr>
                    </a:p>
                  </a:txBody>
                  <a:tcPr>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CLEAR(A)</a:t>
                      </a:r>
                      <a:r>
                        <a:rPr lang="el-GR" dirty="0" smtClean="0"/>
                        <a:t> Λ</a:t>
                      </a:r>
                      <a:r>
                        <a:rPr lang="en-US" dirty="0" smtClean="0"/>
                        <a:t> ONTABLE(A) </a:t>
                      </a:r>
                      <a:r>
                        <a:rPr lang="el-GR" dirty="0" smtClean="0"/>
                        <a:t>Λ</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ARMEMPTY</a:t>
                      </a:r>
                    </a:p>
                    <a:p>
                      <a:endParaRPr lang="en-US" dirty="0"/>
                    </a:p>
                  </a:txBody>
                  <a:tcPr>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ONTABLE(A) </a:t>
                      </a:r>
                      <a:r>
                        <a:rPr lang="el-GR" dirty="0" smtClean="0"/>
                        <a:t>Λ</a:t>
                      </a:r>
                      <a:r>
                        <a:rPr lang="en-US" dirty="0" smtClean="0"/>
                        <a:t> ARMEMPTY</a:t>
                      </a:r>
                    </a:p>
                    <a:p>
                      <a:endParaRPr lang="en-US" dirty="0"/>
                    </a:p>
                  </a:txBody>
                  <a:tcPr>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noFill/>
                  </a:tcPr>
                </a:tc>
                <a:tc>
                  <a:txBody>
                    <a:bodyPr/>
                    <a:lstStyle/>
                    <a:p>
                      <a:r>
                        <a:rPr lang="en-US" dirty="0" smtClean="0"/>
                        <a:t>HOLDING (A)</a:t>
                      </a:r>
                      <a:endParaRPr lang="en-US" dirty="0"/>
                    </a:p>
                  </a:txBody>
                  <a:tcPr>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noFill/>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B0F0"/>
                          </a:solidFill>
                        </a:rPr>
                        <a:t>PUTDOWN(A): </a:t>
                      </a:r>
                      <a:r>
                        <a:rPr lang="en-US" dirty="0" smtClean="0">
                          <a:solidFill>
                            <a:schemeClr val="tx1"/>
                          </a:solidFill>
                        </a:rPr>
                        <a:t>Put block A down on the table.</a:t>
                      </a:r>
                    </a:p>
                  </a:txBody>
                  <a:tcPr>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HOLDING (A)</a:t>
                      </a:r>
                    </a:p>
                    <a:p>
                      <a:endParaRPr lang="en-US" dirty="0"/>
                    </a:p>
                  </a:txBody>
                  <a:tcPr>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HOLDING (A)</a:t>
                      </a:r>
                    </a:p>
                    <a:p>
                      <a:endParaRPr lang="en-US" dirty="0"/>
                    </a:p>
                  </a:txBody>
                  <a:tcPr>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ONTABLE(A) </a:t>
                      </a:r>
                      <a:r>
                        <a:rPr lang="el-GR" dirty="0" smtClean="0"/>
                        <a:t>Λ</a:t>
                      </a:r>
                      <a:r>
                        <a:rPr lang="en-US" dirty="0" smtClean="0"/>
                        <a:t> ARMEMPTY</a:t>
                      </a:r>
                    </a:p>
                  </a:txBody>
                  <a:tcPr>
                    <a:lnL w="12700" cap="flat" cmpd="sng" algn="ctr">
                      <a:solidFill>
                        <a:srgbClr val="F9C5D7"/>
                      </a:solidFill>
                      <a:prstDash val="solid"/>
                      <a:round/>
                      <a:headEnd type="none" w="med" len="med"/>
                      <a:tailEnd type="none" w="med" len="med"/>
                    </a:lnL>
                    <a:lnR w="12700" cap="flat" cmpd="sng" algn="ctr">
                      <a:solidFill>
                        <a:srgbClr val="F9C5D7"/>
                      </a:solidFill>
                      <a:prstDash val="solid"/>
                      <a:round/>
                      <a:headEnd type="none" w="med" len="med"/>
                      <a:tailEnd type="none" w="med" len="med"/>
                    </a:lnR>
                    <a:lnT w="12700" cap="flat" cmpd="sng" algn="ctr">
                      <a:solidFill>
                        <a:srgbClr val="F9C5D7"/>
                      </a:solidFill>
                      <a:prstDash val="solid"/>
                      <a:round/>
                      <a:headEnd type="none" w="med" len="med"/>
                      <a:tailEnd type="none" w="med" len="med"/>
                    </a:lnT>
                    <a:lnB w="12700" cap="flat" cmpd="sng" algn="ctr">
                      <a:solidFill>
                        <a:srgbClr val="F9C5D7"/>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974332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Stack Planning – Example </a:t>
            </a:r>
          </a:p>
        </p:txBody>
      </p:sp>
      <p:pic>
        <p:nvPicPr>
          <p:cNvPr id="10" name="Picture 9"/>
          <p:cNvPicPr>
            <a:picLocks noChangeAspect="1"/>
          </p:cNvPicPr>
          <p:nvPr/>
        </p:nvPicPr>
        <p:blipFill>
          <a:blip r:embed="rId2"/>
          <a:stretch>
            <a:fillRect/>
          </a:stretch>
        </p:blipFill>
        <p:spPr>
          <a:xfrm>
            <a:off x="584650" y="1049995"/>
            <a:ext cx="1913940" cy="1677960"/>
          </a:xfrm>
          <a:prstGeom prst="rect">
            <a:avLst/>
          </a:prstGeom>
          <a:ln>
            <a:solidFill>
              <a:schemeClr val="accent2">
                <a:lumMod val="60000"/>
                <a:lumOff val="40000"/>
              </a:schemeClr>
            </a:solidFill>
          </a:ln>
        </p:spPr>
      </p:pic>
      <p:pic>
        <p:nvPicPr>
          <p:cNvPr id="11" name="Picture 10"/>
          <p:cNvPicPr>
            <a:picLocks noChangeAspect="1"/>
          </p:cNvPicPr>
          <p:nvPr/>
        </p:nvPicPr>
        <p:blipFill>
          <a:blip r:embed="rId3"/>
          <a:stretch>
            <a:fillRect/>
          </a:stretch>
        </p:blipFill>
        <p:spPr>
          <a:xfrm>
            <a:off x="3355730" y="1107145"/>
            <a:ext cx="2057400" cy="1695450"/>
          </a:xfrm>
          <a:prstGeom prst="rect">
            <a:avLst/>
          </a:prstGeom>
          <a:ln>
            <a:solidFill>
              <a:schemeClr val="accent2">
                <a:lumMod val="60000"/>
                <a:lumOff val="40000"/>
              </a:schemeClr>
            </a:solidFill>
          </a:ln>
        </p:spPr>
      </p:pic>
      <p:pic>
        <p:nvPicPr>
          <p:cNvPr id="12" name="Picture 11"/>
          <p:cNvPicPr>
            <a:picLocks noChangeAspect="1"/>
          </p:cNvPicPr>
          <p:nvPr/>
        </p:nvPicPr>
        <p:blipFill>
          <a:blip r:embed="rId4"/>
          <a:stretch>
            <a:fillRect/>
          </a:stretch>
        </p:blipFill>
        <p:spPr>
          <a:xfrm>
            <a:off x="6270270" y="1107144"/>
            <a:ext cx="2194560" cy="1715398"/>
          </a:xfrm>
          <a:prstGeom prst="rect">
            <a:avLst/>
          </a:prstGeom>
          <a:ln>
            <a:solidFill>
              <a:schemeClr val="accent2">
                <a:lumMod val="60000"/>
                <a:lumOff val="40000"/>
              </a:schemeClr>
            </a:solidFill>
          </a:ln>
        </p:spPr>
      </p:pic>
      <p:pic>
        <p:nvPicPr>
          <p:cNvPr id="13" name="Picture 12"/>
          <p:cNvPicPr>
            <a:picLocks noChangeAspect="1"/>
          </p:cNvPicPr>
          <p:nvPr/>
        </p:nvPicPr>
        <p:blipFill>
          <a:blip r:embed="rId5"/>
          <a:stretch>
            <a:fillRect/>
          </a:stretch>
        </p:blipFill>
        <p:spPr>
          <a:xfrm>
            <a:off x="9308635" y="1107145"/>
            <a:ext cx="1962150" cy="1752600"/>
          </a:xfrm>
          <a:prstGeom prst="rect">
            <a:avLst/>
          </a:prstGeom>
          <a:ln>
            <a:solidFill>
              <a:schemeClr val="accent2">
                <a:lumMod val="60000"/>
                <a:lumOff val="40000"/>
              </a:schemeClr>
            </a:solidFill>
          </a:ln>
        </p:spPr>
      </p:pic>
      <p:pic>
        <p:nvPicPr>
          <p:cNvPr id="14" name="Picture 13"/>
          <p:cNvPicPr>
            <a:picLocks noChangeAspect="1"/>
          </p:cNvPicPr>
          <p:nvPr/>
        </p:nvPicPr>
        <p:blipFill>
          <a:blip r:embed="rId6"/>
          <a:stretch>
            <a:fillRect/>
          </a:stretch>
        </p:blipFill>
        <p:spPr>
          <a:xfrm>
            <a:off x="584650" y="3495675"/>
            <a:ext cx="1847850" cy="1781175"/>
          </a:xfrm>
          <a:prstGeom prst="rect">
            <a:avLst/>
          </a:prstGeom>
          <a:ln>
            <a:solidFill>
              <a:schemeClr val="accent2">
                <a:lumMod val="60000"/>
                <a:lumOff val="40000"/>
              </a:schemeClr>
            </a:solidFill>
          </a:ln>
        </p:spPr>
      </p:pic>
      <p:pic>
        <p:nvPicPr>
          <p:cNvPr id="15" name="Picture 14"/>
          <p:cNvPicPr>
            <a:picLocks noChangeAspect="1"/>
          </p:cNvPicPr>
          <p:nvPr/>
        </p:nvPicPr>
        <p:blipFill>
          <a:blip r:embed="rId7"/>
          <a:stretch>
            <a:fillRect/>
          </a:stretch>
        </p:blipFill>
        <p:spPr>
          <a:xfrm>
            <a:off x="3355730" y="3495675"/>
            <a:ext cx="1920240" cy="1841055"/>
          </a:xfrm>
          <a:prstGeom prst="rect">
            <a:avLst/>
          </a:prstGeom>
          <a:ln>
            <a:solidFill>
              <a:schemeClr val="accent2">
                <a:lumMod val="60000"/>
                <a:lumOff val="40000"/>
              </a:schemeClr>
            </a:solidFill>
          </a:ln>
        </p:spPr>
      </p:pic>
      <p:pic>
        <p:nvPicPr>
          <p:cNvPr id="16" name="Picture 15"/>
          <p:cNvPicPr>
            <a:picLocks noChangeAspect="1"/>
          </p:cNvPicPr>
          <p:nvPr/>
        </p:nvPicPr>
        <p:blipFill>
          <a:blip r:embed="rId8"/>
          <a:stretch>
            <a:fillRect/>
          </a:stretch>
        </p:blipFill>
        <p:spPr>
          <a:xfrm>
            <a:off x="6270269" y="3495675"/>
            <a:ext cx="1920240" cy="1890698"/>
          </a:xfrm>
          <a:prstGeom prst="rect">
            <a:avLst/>
          </a:prstGeom>
          <a:ln>
            <a:solidFill>
              <a:schemeClr val="accent2">
                <a:lumMod val="60000"/>
                <a:lumOff val="40000"/>
              </a:schemeClr>
            </a:solidFill>
          </a:ln>
        </p:spPr>
      </p:pic>
      <p:pic>
        <p:nvPicPr>
          <p:cNvPr id="17" name="Picture 16"/>
          <p:cNvPicPr>
            <a:picLocks noChangeAspect="1"/>
          </p:cNvPicPr>
          <p:nvPr/>
        </p:nvPicPr>
        <p:blipFill>
          <a:blip r:embed="rId9"/>
          <a:stretch>
            <a:fillRect/>
          </a:stretch>
        </p:blipFill>
        <p:spPr>
          <a:xfrm>
            <a:off x="9308635" y="3495675"/>
            <a:ext cx="1920240" cy="1761870"/>
          </a:xfrm>
          <a:prstGeom prst="rect">
            <a:avLst/>
          </a:prstGeom>
          <a:ln>
            <a:solidFill>
              <a:schemeClr val="accent2">
                <a:lumMod val="60000"/>
                <a:lumOff val="40000"/>
              </a:schemeClr>
            </a:solidFill>
          </a:ln>
        </p:spPr>
      </p:pic>
    </p:spTree>
    <p:extLst>
      <p:ext uri="{BB962C8B-B14F-4D97-AF65-F5344CB8AC3E}">
        <p14:creationId xmlns:p14="http://schemas.microsoft.com/office/powerpoint/2010/main" val="406691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Nonlinear Planning using Constraint Posting</a:t>
            </a:r>
          </a:p>
        </p:txBody>
      </p:sp>
      <p:sp>
        <p:nvSpPr>
          <p:cNvPr id="3" name="Content Placeholder 2"/>
          <p:cNvSpPr>
            <a:spLocks noGrp="1"/>
          </p:cNvSpPr>
          <p:nvPr>
            <p:ph idx="1"/>
          </p:nvPr>
        </p:nvSpPr>
        <p:spPr/>
        <p:txBody>
          <a:bodyPr/>
          <a:lstStyle/>
          <a:p>
            <a:r>
              <a:rPr lang="en-US" dirty="0"/>
              <a:t>This planning is used </a:t>
            </a:r>
            <a:r>
              <a:rPr lang="en-US" dirty="0">
                <a:solidFill>
                  <a:srgbClr val="CC3399"/>
                </a:solidFill>
              </a:rPr>
              <a:t>to set a goal stack </a:t>
            </a:r>
            <a:r>
              <a:rPr lang="en-US" dirty="0"/>
              <a:t>and is included in the search space of all possible </a:t>
            </a:r>
            <a:r>
              <a:rPr lang="en-US" dirty="0" smtClean="0"/>
              <a:t>sub-goal </a:t>
            </a:r>
            <a:r>
              <a:rPr lang="en-US" dirty="0"/>
              <a:t>orderings. It handles the goal interactions by interleaving method.</a:t>
            </a:r>
          </a:p>
          <a:p>
            <a:r>
              <a:rPr lang="en-US" dirty="0" smtClean="0"/>
              <a:t>Many </a:t>
            </a:r>
            <a:r>
              <a:rPr lang="en-US" dirty="0"/>
              <a:t>problems require </a:t>
            </a:r>
            <a:r>
              <a:rPr lang="en-US" dirty="0">
                <a:solidFill>
                  <a:srgbClr val="CC3399"/>
                </a:solidFill>
              </a:rPr>
              <a:t>an intertwined plan </a:t>
            </a:r>
            <a:r>
              <a:rPr lang="en-US" dirty="0"/>
              <a:t>in which multiple sub-problems worked </a:t>
            </a:r>
            <a:r>
              <a:rPr lang="en-US" dirty="0" smtClean="0"/>
              <a:t>on simultaneously</a:t>
            </a:r>
            <a:r>
              <a:rPr lang="en-US" dirty="0"/>
              <a:t>.</a:t>
            </a:r>
          </a:p>
          <a:p>
            <a:r>
              <a:rPr lang="en-US" dirty="0" smtClean="0"/>
              <a:t>Such </a:t>
            </a:r>
            <a:r>
              <a:rPr lang="en-US" dirty="0"/>
              <a:t>a plan is called </a:t>
            </a:r>
            <a:r>
              <a:rPr lang="en-US" dirty="0">
                <a:solidFill>
                  <a:srgbClr val="CC3399"/>
                </a:solidFill>
              </a:rPr>
              <a:t>nonlinear plan </a:t>
            </a:r>
            <a:r>
              <a:rPr lang="en-US" dirty="0"/>
              <a:t>because it is not composed of a linear sequence </a:t>
            </a:r>
            <a:r>
              <a:rPr lang="en-US" dirty="0" smtClean="0"/>
              <a:t>of complete </a:t>
            </a:r>
            <a:r>
              <a:rPr lang="en-US" dirty="0"/>
              <a:t>sub-plans</a:t>
            </a:r>
            <a:r>
              <a:rPr lang="en-US" dirty="0" smtClean="0"/>
              <a:t>.</a:t>
            </a:r>
          </a:p>
          <a:p>
            <a:r>
              <a:rPr lang="en-US" dirty="0"/>
              <a:t>Non-linear planning may be </a:t>
            </a:r>
            <a:r>
              <a:rPr lang="en-US" dirty="0">
                <a:solidFill>
                  <a:srgbClr val="CC3399"/>
                </a:solidFill>
              </a:rPr>
              <a:t>an optimal solution </a:t>
            </a:r>
            <a:r>
              <a:rPr lang="en-US" dirty="0"/>
              <a:t>with respect to plan length (depending on search strategy used</a:t>
            </a:r>
            <a:r>
              <a:rPr lang="en-US" dirty="0" smtClean="0"/>
              <a:t>).</a:t>
            </a:r>
          </a:p>
          <a:p>
            <a:r>
              <a:rPr lang="en-US" dirty="0"/>
              <a:t>It takes </a:t>
            </a:r>
            <a:r>
              <a:rPr lang="en-US" dirty="0">
                <a:solidFill>
                  <a:srgbClr val="CC3399"/>
                </a:solidFill>
              </a:rPr>
              <a:t>larger search space</a:t>
            </a:r>
            <a:r>
              <a:rPr lang="en-US" dirty="0"/>
              <a:t>, since all possible goal orderings are taken into consideration.</a:t>
            </a:r>
          </a:p>
        </p:txBody>
      </p:sp>
    </p:spTree>
    <p:extLst>
      <p:ext uri="{BB962C8B-B14F-4D97-AF65-F5344CB8AC3E}">
        <p14:creationId xmlns:p14="http://schemas.microsoft.com/office/powerpoint/2010/main" val="421979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Posting</a:t>
            </a:r>
          </a:p>
        </p:txBody>
      </p:sp>
      <p:sp>
        <p:nvSpPr>
          <p:cNvPr id="3" name="Content Placeholder 2"/>
          <p:cNvSpPr>
            <a:spLocks noGrp="1"/>
          </p:cNvSpPr>
          <p:nvPr>
            <p:ph idx="1"/>
          </p:nvPr>
        </p:nvSpPr>
        <p:spPr/>
        <p:txBody>
          <a:bodyPr/>
          <a:lstStyle/>
          <a:p>
            <a:r>
              <a:rPr lang="en-US" dirty="0" smtClean="0"/>
              <a:t>The </a:t>
            </a:r>
            <a:r>
              <a:rPr lang="en-US" dirty="0"/>
              <a:t>idea of constraint posting is </a:t>
            </a:r>
            <a:r>
              <a:rPr lang="en-US" dirty="0">
                <a:solidFill>
                  <a:srgbClr val="CC3399"/>
                </a:solidFill>
              </a:rPr>
              <a:t>to build up a plan</a:t>
            </a:r>
            <a:r>
              <a:rPr lang="en-US" dirty="0"/>
              <a:t> by incrementally </a:t>
            </a:r>
            <a:r>
              <a:rPr lang="en-US" dirty="0" smtClean="0"/>
              <a:t>hypothesizing operators</a:t>
            </a:r>
            <a:r>
              <a:rPr lang="en-US" dirty="0"/>
              <a:t>, partial orderings between operators, and binding of variables within operators</a:t>
            </a:r>
            <a:r>
              <a:rPr lang="en-US" dirty="0" smtClean="0"/>
              <a:t>.</a:t>
            </a:r>
          </a:p>
          <a:p>
            <a:r>
              <a:rPr lang="en-US" dirty="0" smtClean="0"/>
              <a:t>Constraint </a:t>
            </a:r>
            <a:r>
              <a:rPr lang="en-US" dirty="0"/>
              <a:t>posting </a:t>
            </a:r>
            <a:r>
              <a:rPr lang="en-US" dirty="0" smtClean="0">
                <a:solidFill>
                  <a:srgbClr val="CC3399"/>
                </a:solidFill>
              </a:rPr>
              <a:t>often </a:t>
            </a:r>
            <a:r>
              <a:rPr lang="en-US" dirty="0">
                <a:solidFill>
                  <a:srgbClr val="CC3399"/>
                </a:solidFill>
              </a:rPr>
              <a:t>comes </a:t>
            </a:r>
            <a:r>
              <a:rPr lang="en-US" dirty="0"/>
              <a:t>with Non-Linear Planning. The idea of constraint posting is to build up a </a:t>
            </a:r>
            <a:r>
              <a:rPr lang="en-US" dirty="0" smtClean="0"/>
              <a:t>plan </a:t>
            </a:r>
            <a:r>
              <a:rPr lang="en-US" dirty="0" smtClean="0">
                <a:solidFill>
                  <a:srgbClr val="CC3399"/>
                </a:solidFill>
              </a:rPr>
              <a:t>incrementally.</a:t>
            </a:r>
            <a:endParaRPr lang="en-US" dirty="0">
              <a:solidFill>
                <a:srgbClr val="CC3399"/>
              </a:solidFill>
            </a:endParaRPr>
          </a:p>
          <a:p>
            <a:r>
              <a:rPr lang="en-US" dirty="0" smtClean="0"/>
              <a:t>At </a:t>
            </a:r>
            <a:r>
              <a:rPr lang="en-US" dirty="0"/>
              <a:t>any given time in the problem-solving process, we may have a set of useful </a:t>
            </a:r>
            <a:r>
              <a:rPr lang="en-US" dirty="0" smtClean="0"/>
              <a:t>operators but </a:t>
            </a:r>
            <a:r>
              <a:rPr lang="en-US" dirty="0"/>
              <a:t>perhaps no clear idea of </a:t>
            </a:r>
            <a:r>
              <a:rPr lang="en-US" dirty="0">
                <a:solidFill>
                  <a:srgbClr val="CC3399"/>
                </a:solidFill>
              </a:rPr>
              <a:t>how those operators should order </a:t>
            </a:r>
            <a:r>
              <a:rPr lang="en-US" dirty="0"/>
              <a:t>with respect to each other.</a:t>
            </a:r>
          </a:p>
          <a:p>
            <a:r>
              <a:rPr lang="en-US" dirty="0" smtClean="0">
                <a:solidFill>
                  <a:srgbClr val="CC3399"/>
                </a:solidFill>
              </a:rPr>
              <a:t>A </a:t>
            </a:r>
            <a:r>
              <a:rPr lang="en-US" dirty="0">
                <a:solidFill>
                  <a:srgbClr val="CC3399"/>
                </a:solidFill>
              </a:rPr>
              <a:t>solution </a:t>
            </a:r>
            <a:r>
              <a:rPr lang="en-US" dirty="0"/>
              <a:t>is a partially ordered, partially instantiated set of operators to generate </a:t>
            </a:r>
            <a:r>
              <a:rPr lang="en-US" dirty="0" smtClean="0"/>
              <a:t>an actual </a:t>
            </a:r>
            <a:r>
              <a:rPr lang="en-US" dirty="0"/>
              <a:t>plan. And we </a:t>
            </a:r>
            <a:r>
              <a:rPr lang="en-US" dirty="0" smtClean="0"/>
              <a:t>can </a:t>
            </a:r>
            <a:r>
              <a:rPr lang="en-US" dirty="0" smtClean="0">
                <a:solidFill>
                  <a:srgbClr val="CC3399"/>
                </a:solidFill>
              </a:rPr>
              <a:t>convert</a:t>
            </a:r>
            <a:r>
              <a:rPr lang="en-US" dirty="0" smtClean="0"/>
              <a:t> </a:t>
            </a:r>
            <a:r>
              <a:rPr lang="en-US" dirty="0"/>
              <a:t>the partial order into any number of total orders.</a:t>
            </a:r>
          </a:p>
        </p:txBody>
      </p:sp>
    </p:spTree>
    <p:extLst>
      <p:ext uri="{BB962C8B-B14F-4D97-AF65-F5344CB8AC3E}">
        <p14:creationId xmlns:p14="http://schemas.microsoft.com/office/powerpoint/2010/main" val="307189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Constraint Posting versus State Space </a:t>
            </a:r>
            <a:r>
              <a:rPr lang="en-US" dirty="0" smtClean="0"/>
              <a:t>Search</a:t>
            </a:r>
            <a:endParaRPr lang="en-US" dirty="0"/>
          </a:p>
        </p:txBody>
      </p:sp>
      <p:sp>
        <p:nvSpPr>
          <p:cNvPr id="3" name="Content Placeholder 2"/>
          <p:cNvSpPr>
            <a:spLocks noGrp="1"/>
          </p:cNvSpPr>
          <p:nvPr>
            <p:ph idx="1"/>
          </p:nvPr>
        </p:nvSpPr>
        <p:spPr/>
        <p:txBody>
          <a:bodyPr/>
          <a:lstStyle/>
          <a:p>
            <a:r>
              <a:rPr lang="en-US" dirty="0"/>
              <a:t>State Space Search</a:t>
            </a:r>
          </a:p>
          <a:p>
            <a:pPr lvl="1"/>
            <a:r>
              <a:rPr lang="en-US" dirty="0" smtClean="0"/>
              <a:t>Moves </a:t>
            </a:r>
            <a:r>
              <a:rPr lang="en-US" dirty="0"/>
              <a:t>in the space: Modify world state via operator</a:t>
            </a:r>
          </a:p>
          <a:p>
            <a:pPr lvl="1"/>
            <a:r>
              <a:rPr lang="en-US" dirty="0" smtClean="0"/>
              <a:t>Model </a:t>
            </a:r>
            <a:r>
              <a:rPr lang="en-US" dirty="0"/>
              <a:t>of time: Depth of node in search space</a:t>
            </a:r>
          </a:p>
          <a:p>
            <a:pPr lvl="1"/>
            <a:r>
              <a:rPr lang="en-US" dirty="0" smtClean="0"/>
              <a:t>Plan </a:t>
            </a:r>
            <a:r>
              <a:rPr lang="en-US" dirty="0"/>
              <a:t>stored in Series of state transitions</a:t>
            </a:r>
          </a:p>
          <a:p>
            <a:r>
              <a:rPr lang="en-US" dirty="0"/>
              <a:t>Constraint Posting Search</a:t>
            </a:r>
          </a:p>
          <a:p>
            <a:pPr lvl="1"/>
            <a:r>
              <a:rPr lang="en-US" dirty="0" smtClean="0"/>
              <a:t>Moves </a:t>
            </a:r>
            <a:r>
              <a:rPr lang="en-US" dirty="0"/>
              <a:t>in the space: Add operators, Oder Operators, Bind variables Or </a:t>
            </a:r>
            <a:r>
              <a:rPr lang="en-US" dirty="0" smtClean="0"/>
              <a:t>Otherwise constrain </a:t>
            </a:r>
            <a:r>
              <a:rPr lang="en-US" dirty="0"/>
              <a:t>plan</a:t>
            </a:r>
          </a:p>
          <a:p>
            <a:pPr lvl="1"/>
            <a:r>
              <a:rPr lang="en-US" dirty="0" smtClean="0"/>
              <a:t>Model </a:t>
            </a:r>
            <a:r>
              <a:rPr lang="en-US" dirty="0"/>
              <a:t>of Time: Partially ordered set of operators</a:t>
            </a:r>
          </a:p>
          <a:p>
            <a:pPr lvl="1"/>
            <a:r>
              <a:rPr lang="en-US" dirty="0" smtClean="0"/>
              <a:t>Plan </a:t>
            </a:r>
            <a:r>
              <a:rPr lang="en-US" dirty="0"/>
              <a:t>stored in Single node</a:t>
            </a:r>
          </a:p>
        </p:txBody>
      </p:sp>
    </p:spTree>
    <p:extLst>
      <p:ext uri="{BB962C8B-B14F-4D97-AF65-F5344CB8AC3E}">
        <p14:creationId xmlns:p14="http://schemas.microsoft.com/office/powerpoint/2010/main" val="1790327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D9EBF344-4A7B-4C4A-AF6D-6441BD040AB3}"/>
              </a:ext>
            </a:extLst>
          </p:cNvPr>
          <p:cNvCxnSpPr>
            <a:cxnSpLocks/>
          </p:cNvCxnSpPr>
          <p:nvPr/>
        </p:nvCxnSpPr>
        <p:spPr>
          <a:xfrm>
            <a:off x="1191446" y="-17287"/>
            <a:ext cx="0" cy="54864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xmlns="" id="{4BD1E24D-7739-4C4F-8234-2614FB54ADBC}"/>
              </a:ext>
            </a:extLst>
          </p:cNvPr>
          <p:cNvSpPr/>
          <p:nvPr/>
        </p:nvSpPr>
        <p:spPr>
          <a:xfrm>
            <a:off x="954165" y="534989"/>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xmlns=""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xmlns="" id="{F34260FD-CAA3-43A0-977C-7E4B57013872}"/>
              </a:ext>
            </a:extLst>
          </p:cNvPr>
          <p:cNvCxnSpPr>
            <a:cxnSpLocks/>
            <a:stCxn id="6" idx="4"/>
          </p:cNvCxnSpPr>
          <p:nvPr/>
        </p:nvCxnSpPr>
        <p:spPr>
          <a:xfrm>
            <a:off x="1191446" y="1009551"/>
            <a:ext cx="0" cy="5029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BDA2F9A4-6988-4274-8384-12496EC9D59D}"/>
              </a:ext>
            </a:extLst>
          </p:cNvPr>
          <p:cNvSpPr txBox="1"/>
          <p:nvPr/>
        </p:nvSpPr>
        <p:spPr>
          <a:xfrm>
            <a:off x="1512750" y="530001"/>
            <a:ext cx="8689341" cy="4124206"/>
          </a:xfrm>
          <a:prstGeom prst="rect">
            <a:avLst/>
          </a:prstGeom>
          <a:noFill/>
        </p:spPr>
        <p:txBody>
          <a:bodyPr wrap="square" rtlCol="0">
            <a:spAutoFit/>
          </a:bodyPr>
          <a:lstStyle/>
          <a:p>
            <a:r>
              <a:rPr lang="en-US" sz="2400" b="1" dirty="0">
                <a:solidFill>
                  <a:srgbClr val="AD1457"/>
                </a:solidFill>
              </a:rPr>
              <a:t>Outline</a:t>
            </a:r>
          </a:p>
          <a:p>
            <a:pPr marL="800100" lvl="1" indent="-342900">
              <a:spcBef>
                <a:spcPts val="1200"/>
              </a:spcBef>
              <a:buClr>
                <a:srgbClr val="424242"/>
              </a:buClr>
              <a:buFont typeface="Wingdings" panose="05000000000000000000" pitchFamily="2" charset="2"/>
              <a:buChar char="§"/>
            </a:pPr>
            <a:r>
              <a:rPr lang="en-US" sz="2400" dirty="0" smtClean="0"/>
              <a:t>Introduction </a:t>
            </a:r>
          </a:p>
          <a:p>
            <a:pPr marL="800100" lvl="1" indent="-342900">
              <a:spcBef>
                <a:spcPts val="1200"/>
              </a:spcBef>
              <a:buClr>
                <a:srgbClr val="424242"/>
              </a:buClr>
              <a:buFont typeface="Wingdings" panose="05000000000000000000" pitchFamily="2" charset="2"/>
              <a:buChar char="§"/>
            </a:pPr>
            <a:r>
              <a:rPr lang="en-US" sz="2400" dirty="0" smtClean="0"/>
              <a:t>The </a:t>
            </a:r>
            <a:r>
              <a:rPr lang="en-US" sz="2400" dirty="0"/>
              <a:t>Blocks </a:t>
            </a:r>
            <a:r>
              <a:rPr lang="en-US" sz="2400" dirty="0" smtClean="0"/>
              <a:t>World</a:t>
            </a:r>
          </a:p>
          <a:p>
            <a:pPr marL="800100" lvl="1" indent="-342900">
              <a:spcBef>
                <a:spcPts val="1200"/>
              </a:spcBef>
              <a:buClr>
                <a:srgbClr val="424242"/>
              </a:buClr>
              <a:buFont typeface="Wingdings" panose="05000000000000000000" pitchFamily="2" charset="2"/>
              <a:buChar char="§"/>
            </a:pPr>
            <a:r>
              <a:rPr lang="en-US" sz="2400" dirty="0" smtClean="0"/>
              <a:t>Components of </a:t>
            </a:r>
            <a:r>
              <a:rPr lang="en-US" sz="2400" dirty="0"/>
              <a:t>a Planning </a:t>
            </a:r>
            <a:r>
              <a:rPr lang="en-US" sz="2400" dirty="0" smtClean="0"/>
              <a:t>System</a:t>
            </a:r>
          </a:p>
          <a:p>
            <a:pPr marL="800100" lvl="1" indent="-342900">
              <a:spcBef>
                <a:spcPts val="1200"/>
              </a:spcBef>
              <a:buClr>
                <a:srgbClr val="424242"/>
              </a:buClr>
              <a:buFont typeface="Wingdings" panose="05000000000000000000" pitchFamily="2" charset="2"/>
              <a:buChar char="§"/>
            </a:pPr>
            <a:r>
              <a:rPr lang="en-US" sz="2400" dirty="0" smtClean="0"/>
              <a:t>Goal </a:t>
            </a:r>
            <a:r>
              <a:rPr lang="en-US" sz="2400" dirty="0"/>
              <a:t>Stack </a:t>
            </a:r>
            <a:r>
              <a:rPr lang="en-US" sz="2400" dirty="0" smtClean="0"/>
              <a:t>Planning</a:t>
            </a:r>
            <a:endParaRPr lang="en-US" sz="2400" dirty="0"/>
          </a:p>
          <a:p>
            <a:pPr marL="800100" lvl="1" indent="-342900">
              <a:spcBef>
                <a:spcPts val="1200"/>
              </a:spcBef>
              <a:buClr>
                <a:srgbClr val="424242"/>
              </a:buClr>
              <a:buFont typeface="Wingdings" panose="05000000000000000000" pitchFamily="2" charset="2"/>
              <a:buChar char="§"/>
            </a:pPr>
            <a:r>
              <a:rPr lang="en-US" sz="2400" dirty="0"/>
              <a:t>Nonlinear Planning Using Constraint </a:t>
            </a:r>
            <a:r>
              <a:rPr lang="en-US" sz="2400" dirty="0" smtClean="0"/>
              <a:t>Posting</a:t>
            </a:r>
          </a:p>
          <a:p>
            <a:pPr marL="800100" lvl="1" indent="-342900">
              <a:spcBef>
                <a:spcPts val="1200"/>
              </a:spcBef>
              <a:buClr>
                <a:srgbClr val="424242"/>
              </a:buClr>
              <a:buFont typeface="Wingdings" panose="05000000000000000000" pitchFamily="2" charset="2"/>
              <a:buChar char="§"/>
            </a:pPr>
            <a:r>
              <a:rPr lang="en-US" sz="2400" dirty="0" smtClean="0"/>
              <a:t>Hierarchical Planning</a:t>
            </a:r>
          </a:p>
          <a:p>
            <a:pPr marL="800100" lvl="1" indent="-342900">
              <a:spcBef>
                <a:spcPts val="1200"/>
              </a:spcBef>
              <a:buClr>
                <a:srgbClr val="424242"/>
              </a:buClr>
              <a:buFont typeface="Wingdings" panose="05000000000000000000" pitchFamily="2" charset="2"/>
              <a:buChar char="§"/>
            </a:pPr>
            <a:r>
              <a:rPr lang="en-US" sz="2400" dirty="0" smtClean="0"/>
              <a:t>Reactive </a:t>
            </a:r>
            <a:r>
              <a:rPr lang="en-US" sz="2400" dirty="0"/>
              <a:t>Systems</a:t>
            </a:r>
            <a:endParaRPr lang="en-US" sz="2400" dirty="0" smtClean="0">
              <a:solidFill>
                <a:srgbClr val="424242"/>
              </a:solidFill>
            </a:endParaRPr>
          </a:p>
        </p:txBody>
      </p:sp>
    </p:spTree>
    <p:extLst>
      <p:ext uri="{BB962C8B-B14F-4D97-AF65-F5344CB8AC3E}">
        <p14:creationId xmlns:p14="http://schemas.microsoft.com/office/powerpoint/2010/main" val="272453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Nonlinear </a:t>
            </a:r>
            <a:r>
              <a:rPr lang="en-US" dirty="0" smtClean="0"/>
              <a:t>Planning</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Choose </a:t>
            </a:r>
            <a:r>
              <a:rPr lang="en-US" dirty="0"/>
              <a:t>a goal 'g' from the </a:t>
            </a:r>
            <a:r>
              <a:rPr lang="en-US" dirty="0" err="1"/>
              <a:t>goalset</a:t>
            </a:r>
            <a:endParaRPr lang="en-US" dirty="0"/>
          </a:p>
          <a:p>
            <a:pPr marL="457200" indent="-457200">
              <a:buFont typeface="+mj-lt"/>
              <a:buAutoNum type="arabicPeriod"/>
            </a:pPr>
            <a:r>
              <a:rPr lang="en-US" dirty="0" smtClean="0"/>
              <a:t>If </a:t>
            </a:r>
            <a:r>
              <a:rPr lang="en-US" dirty="0"/>
              <a:t>'g' does not match the state, then</a:t>
            </a:r>
          </a:p>
          <a:p>
            <a:pPr lvl="1"/>
            <a:r>
              <a:rPr lang="en-US" dirty="0"/>
              <a:t>Choose an operator 'o' whose add-list matches goal g</a:t>
            </a:r>
          </a:p>
          <a:p>
            <a:pPr lvl="1"/>
            <a:r>
              <a:rPr lang="en-US" dirty="0"/>
              <a:t>Push 'o' on the </a:t>
            </a:r>
            <a:r>
              <a:rPr lang="en-US" dirty="0" err="1"/>
              <a:t>opstack</a:t>
            </a:r>
            <a:endParaRPr lang="en-US" dirty="0"/>
          </a:p>
          <a:p>
            <a:pPr lvl="1"/>
            <a:r>
              <a:rPr lang="en-US" dirty="0"/>
              <a:t>Add the preconditions of 'o' to the </a:t>
            </a:r>
            <a:r>
              <a:rPr lang="en-US" dirty="0" err="1"/>
              <a:t>goalset</a:t>
            </a:r>
            <a:endParaRPr lang="en-US" dirty="0"/>
          </a:p>
          <a:p>
            <a:pPr marL="457200" indent="-457200">
              <a:buFont typeface="+mj-lt"/>
              <a:buAutoNum type="arabicPeriod"/>
            </a:pPr>
            <a:r>
              <a:rPr lang="en-US" dirty="0" smtClean="0"/>
              <a:t>While </a:t>
            </a:r>
            <a:r>
              <a:rPr lang="en-US" dirty="0"/>
              <a:t>all preconditions of operator on top of </a:t>
            </a:r>
            <a:r>
              <a:rPr lang="en-US" dirty="0" err="1"/>
              <a:t>opstack</a:t>
            </a:r>
            <a:r>
              <a:rPr lang="en-US" dirty="0"/>
              <a:t> are met in state</a:t>
            </a:r>
          </a:p>
          <a:p>
            <a:pPr marL="1001712" lvl="1" indent="-457200"/>
            <a:r>
              <a:rPr lang="en-US" dirty="0"/>
              <a:t>Pop operator o from top of </a:t>
            </a:r>
            <a:r>
              <a:rPr lang="en-US" dirty="0" err="1"/>
              <a:t>opstack</a:t>
            </a:r>
            <a:endParaRPr lang="en-US" dirty="0"/>
          </a:p>
          <a:p>
            <a:pPr marL="1001712" lvl="1" indent="-457200"/>
            <a:r>
              <a:rPr lang="en-US" dirty="0"/>
              <a:t>state = apply(o, state)</a:t>
            </a:r>
          </a:p>
          <a:p>
            <a:pPr marL="1001712" lvl="1" indent="-457200"/>
            <a:r>
              <a:rPr lang="en-US" dirty="0"/>
              <a:t>plan = [plan; o]</a:t>
            </a:r>
          </a:p>
        </p:txBody>
      </p:sp>
    </p:spTree>
    <p:extLst>
      <p:ext uri="{BB962C8B-B14F-4D97-AF65-F5344CB8AC3E}">
        <p14:creationId xmlns:p14="http://schemas.microsoft.com/office/powerpoint/2010/main" val="251260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Hierarchical </a:t>
            </a:r>
            <a:r>
              <a:rPr lang="en-US" dirty="0" smtClean="0"/>
              <a:t>Planning</a:t>
            </a:r>
            <a:endParaRPr lang="en-US" dirty="0"/>
          </a:p>
        </p:txBody>
      </p:sp>
      <p:sp>
        <p:nvSpPr>
          <p:cNvPr id="3" name="Content Placeholder 2"/>
          <p:cNvSpPr>
            <a:spLocks noGrp="1"/>
          </p:cNvSpPr>
          <p:nvPr>
            <p:ph idx="1"/>
          </p:nvPr>
        </p:nvSpPr>
        <p:spPr/>
        <p:txBody>
          <a:bodyPr/>
          <a:lstStyle/>
          <a:p>
            <a:r>
              <a:rPr lang="en-US" dirty="0"/>
              <a:t>In order to solve hard problems, a problem solver may have to generate </a:t>
            </a:r>
            <a:r>
              <a:rPr lang="en-US" dirty="0">
                <a:solidFill>
                  <a:srgbClr val="CC3399"/>
                </a:solidFill>
              </a:rPr>
              <a:t>long plans.</a:t>
            </a:r>
          </a:p>
          <a:p>
            <a:r>
              <a:rPr lang="en-US" dirty="0" smtClean="0"/>
              <a:t>It </a:t>
            </a:r>
            <a:r>
              <a:rPr lang="en-US" dirty="0"/>
              <a:t>is important </a:t>
            </a:r>
            <a:r>
              <a:rPr lang="en-US" dirty="0">
                <a:solidFill>
                  <a:srgbClr val="CC3399"/>
                </a:solidFill>
              </a:rPr>
              <a:t>to be able to eliminate </a:t>
            </a:r>
            <a:r>
              <a:rPr lang="en-US" dirty="0"/>
              <a:t>some of the details of the problem until a </a:t>
            </a:r>
            <a:r>
              <a:rPr lang="en-US" dirty="0" smtClean="0"/>
              <a:t>solution that </a:t>
            </a:r>
            <a:r>
              <a:rPr lang="en-US" dirty="0"/>
              <a:t>addresses the main issues is found.</a:t>
            </a:r>
          </a:p>
          <a:p>
            <a:r>
              <a:rPr lang="en-US" dirty="0" smtClean="0"/>
              <a:t>Then </a:t>
            </a:r>
            <a:r>
              <a:rPr lang="en-US" dirty="0"/>
              <a:t>an attempt </a:t>
            </a:r>
            <a:r>
              <a:rPr lang="en-US" dirty="0" smtClean="0"/>
              <a:t>can be made </a:t>
            </a:r>
            <a:r>
              <a:rPr lang="en-US" dirty="0">
                <a:solidFill>
                  <a:srgbClr val="CC3399"/>
                </a:solidFill>
              </a:rPr>
              <a:t>to fill in </a:t>
            </a:r>
            <a:r>
              <a:rPr lang="en-US" dirty="0"/>
              <a:t>the appropriate details.</a:t>
            </a:r>
          </a:p>
          <a:p>
            <a:r>
              <a:rPr lang="en-US" dirty="0" smtClean="0"/>
              <a:t>Early </a:t>
            </a:r>
            <a:r>
              <a:rPr lang="en-US" dirty="0"/>
              <a:t>attempts to do this involved the use of </a:t>
            </a:r>
            <a:r>
              <a:rPr lang="en-US" dirty="0">
                <a:solidFill>
                  <a:srgbClr val="CC3399"/>
                </a:solidFill>
              </a:rPr>
              <a:t>macro operators</a:t>
            </a:r>
            <a:r>
              <a:rPr lang="en-US" dirty="0"/>
              <a:t>, in which larger </a:t>
            </a:r>
            <a:r>
              <a:rPr lang="en-US" dirty="0" smtClean="0"/>
              <a:t>operators were </a:t>
            </a:r>
            <a:r>
              <a:rPr lang="en-US" dirty="0"/>
              <a:t>built from smaller ones</a:t>
            </a:r>
            <a:r>
              <a:rPr lang="en-US" dirty="0" smtClean="0"/>
              <a:t>.</a:t>
            </a:r>
          </a:p>
          <a:p>
            <a:r>
              <a:rPr lang="en-US" dirty="0">
                <a:solidFill>
                  <a:srgbClr val="CC3399"/>
                </a:solidFill>
              </a:rPr>
              <a:t>Lower level activities </a:t>
            </a:r>
            <a:r>
              <a:rPr lang="en-US" dirty="0"/>
              <a:t>would detail more precise steps </a:t>
            </a:r>
            <a:r>
              <a:rPr lang="en-US" dirty="0" smtClean="0"/>
              <a:t>for </a:t>
            </a:r>
            <a:r>
              <a:rPr lang="en-US" dirty="0"/>
              <a:t>accomplishing the higher level tasks</a:t>
            </a:r>
            <a:r>
              <a:rPr lang="en-US" dirty="0" smtClean="0"/>
              <a:t>.</a:t>
            </a:r>
          </a:p>
          <a:p>
            <a:r>
              <a:rPr lang="en-US" dirty="0"/>
              <a:t>Instead of having to try out a large number of possible plan ordering, </a:t>
            </a:r>
            <a:r>
              <a:rPr lang="en-US" dirty="0">
                <a:solidFill>
                  <a:srgbClr val="CC3399"/>
                </a:solidFill>
              </a:rPr>
              <a:t>plan hierarchies </a:t>
            </a:r>
            <a:r>
              <a:rPr lang="en-US" dirty="0"/>
              <a:t>limit the ways in which an agent can select and order its primitive </a:t>
            </a:r>
            <a:r>
              <a:rPr lang="en-US" dirty="0" smtClean="0"/>
              <a:t>operators.</a:t>
            </a:r>
            <a:endParaRPr lang="en-US" dirty="0"/>
          </a:p>
          <a:p>
            <a:endParaRPr lang="en-US" dirty="0"/>
          </a:p>
          <a:p>
            <a:endParaRPr lang="en-US" dirty="0"/>
          </a:p>
        </p:txBody>
      </p:sp>
    </p:spTree>
    <p:extLst>
      <p:ext uri="{BB962C8B-B14F-4D97-AF65-F5344CB8AC3E}">
        <p14:creationId xmlns:p14="http://schemas.microsoft.com/office/powerpoint/2010/main" val="3517579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Planning</a:t>
            </a:r>
          </a:p>
        </p:txBody>
      </p:sp>
      <p:sp>
        <p:nvSpPr>
          <p:cNvPr id="3" name="Content Placeholder 2"/>
          <p:cNvSpPr>
            <a:spLocks noGrp="1"/>
          </p:cNvSpPr>
          <p:nvPr>
            <p:ph idx="1"/>
          </p:nvPr>
        </p:nvSpPr>
        <p:spPr/>
        <p:txBody>
          <a:bodyPr/>
          <a:lstStyle/>
          <a:p>
            <a:r>
              <a:rPr lang="en-US" dirty="0"/>
              <a:t>Hierarchical </a:t>
            </a:r>
            <a:r>
              <a:rPr lang="en-US" dirty="0" smtClean="0"/>
              <a:t>Planning describes Hierarchy </a:t>
            </a:r>
            <a:r>
              <a:rPr lang="en-US" dirty="0"/>
              <a:t>of </a:t>
            </a:r>
            <a:r>
              <a:rPr lang="en-US" dirty="0" smtClean="0"/>
              <a:t>actions in </a:t>
            </a:r>
            <a:r>
              <a:rPr lang="en-US" dirty="0"/>
              <a:t>terms of major action or minor </a:t>
            </a:r>
            <a:r>
              <a:rPr lang="en-US" dirty="0" smtClean="0"/>
              <a:t>action.</a:t>
            </a:r>
          </a:p>
          <a:p>
            <a:r>
              <a:rPr lang="en-US" dirty="0"/>
              <a:t>Planning for ”Going to Goa this </a:t>
            </a:r>
            <a:r>
              <a:rPr lang="en-US" dirty="0" smtClean="0"/>
              <a:t>Christmas”</a:t>
            </a:r>
            <a:endParaRPr lang="en-US" dirty="0"/>
          </a:p>
          <a:p>
            <a:pPr lvl="1"/>
            <a:r>
              <a:rPr lang="en-US" dirty="0">
                <a:solidFill>
                  <a:srgbClr val="CC3399"/>
                </a:solidFill>
              </a:rPr>
              <a:t>Major Steps :</a:t>
            </a:r>
          </a:p>
          <a:p>
            <a:pPr lvl="2"/>
            <a:r>
              <a:rPr lang="en-US" dirty="0"/>
              <a:t>Hotel Booking</a:t>
            </a:r>
          </a:p>
          <a:p>
            <a:pPr lvl="2"/>
            <a:r>
              <a:rPr lang="en-US" dirty="0"/>
              <a:t>Ticket Booking</a:t>
            </a:r>
          </a:p>
          <a:p>
            <a:pPr lvl="2"/>
            <a:r>
              <a:rPr lang="en-US" dirty="0"/>
              <a:t>Reaching Goa</a:t>
            </a:r>
          </a:p>
          <a:p>
            <a:pPr lvl="2"/>
            <a:r>
              <a:rPr lang="en-US" dirty="0"/>
              <a:t>Staying and enjoying there</a:t>
            </a:r>
          </a:p>
          <a:p>
            <a:pPr lvl="2"/>
            <a:r>
              <a:rPr lang="en-US" dirty="0"/>
              <a:t>Coming Back</a:t>
            </a:r>
          </a:p>
          <a:p>
            <a:pPr lvl="1"/>
            <a:r>
              <a:rPr lang="en-US" dirty="0">
                <a:solidFill>
                  <a:srgbClr val="CC3399"/>
                </a:solidFill>
              </a:rPr>
              <a:t>Minor Steps :</a:t>
            </a:r>
          </a:p>
          <a:p>
            <a:pPr lvl="2"/>
            <a:r>
              <a:rPr lang="en-US" dirty="0"/>
              <a:t>Take a taxi to reach station / airport</a:t>
            </a:r>
          </a:p>
          <a:p>
            <a:pPr lvl="2"/>
            <a:r>
              <a:rPr lang="en-US" dirty="0"/>
              <a:t>Have candle light dinner on beach</a:t>
            </a:r>
          </a:p>
          <a:p>
            <a:pPr lvl="2"/>
            <a:r>
              <a:rPr lang="en-US" dirty="0"/>
              <a:t>Take photos</a:t>
            </a:r>
          </a:p>
          <a:p>
            <a:endParaRPr lang="en-US" dirty="0"/>
          </a:p>
          <a:p>
            <a:endParaRPr lang="en-US" dirty="0"/>
          </a:p>
        </p:txBody>
      </p:sp>
    </p:spTree>
    <p:extLst>
      <p:ext uri="{BB962C8B-B14F-4D97-AF65-F5344CB8AC3E}">
        <p14:creationId xmlns:p14="http://schemas.microsoft.com/office/powerpoint/2010/main" val="210345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par>
                          <p:cTn id="26" fill="hold">
                            <p:stCondLst>
                              <p:cond delay="1500"/>
                            </p:stCondLst>
                            <p:childTnLst>
                              <p:par>
                                <p:cTn id="27" presetID="10" presetClass="entr" presetSubtype="0" fill="hold"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par>
                          <p:cTn id="34" fill="hold">
                            <p:stCondLst>
                              <p:cond delay="2500"/>
                            </p:stCondLst>
                            <p:childTnLst>
                              <p:par>
                                <p:cTn id="35" presetID="10" presetClass="entr" presetSubtype="0" fill="hold"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par>
                          <p:cTn id="47" fill="hold">
                            <p:stCondLst>
                              <p:cond delay="1000"/>
                            </p:stCondLst>
                            <p:childTnLst>
                              <p:par>
                                <p:cTn id="48" presetID="10" presetClass="entr" presetSubtype="0" fill="hold" nodeType="after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fade">
                                      <p:cBhvr>
                                        <p:cTn id="50" dur="500"/>
                                        <p:tgtEl>
                                          <p:spTgt spid="3">
                                            <p:txEl>
                                              <p:pRg st="10" end="10"/>
                                            </p:txEl>
                                          </p:spTgt>
                                        </p:tgtEl>
                                      </p:cBhvr>
                                    </p:animEffect>
                                  </p:childTnLst>
                                </p:cTn>
                              </p:par>
                            </p:childTnLst>
                          </p:cTn>
                        </p:par>
                        <p:par>
                          <p:cTn id="51" fill="hold">
                            <p:stCondLst>
                              <p:cond delay="1500"/>
                            </p:stCondLst>
                            <p:childTnLst>
                              <p:par>
                                <p:cTn id="52" presetID="10" presetClass="entr" presetSubtype="0" fill="hold" nodeType="after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fade">
                                      <p:cBhvr>
                                        <p:cTn id="5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Planning</a:t>
            </a:r>
          </a:p>
        </p:txBody>
      </p:sp>
      <p:sp>
        <p:nvSpPr>
          <p:cNvPr id="3" name="Content Placeholder 2"/>
          <p:cNvSpPr>
            <a:spLocks noGrp="1"/>
          </p:cNvSpPr>
          <p:nvPr>
            <p:ph idx="1"/>
          </p:nvPr>
        </p:nvSpPr>
        <p:spPr/>
        <p:txBody>
          <a:bodyPr/>
          <a:lstStyle/>
          <a:p>
            <a:r>
              <a:rPr lang="en-US" dirty="0" smtClean="0"/>
              <a:t>Hierarchical Planning Properties </a:t>
            </a:r>
          </a:p>
          <a:p>
            <a:pPr lvl="1"/>
            <a:r>
              <a:rPr lang="en-US" dirty="0" smtClean="0">
                <a:solidFill>
                  <a:srgbClr val="CC3399"/>
                </a:solidFill>
              </a:rPr>
              <a:t>Postpone </a:t>
            </a:r>
            <a:r>
              <a:rPr lang="en-US" dirty="0"/>
              <a:t>attempts to solve mere details, until major steps are in place.</a:t>
            </a:r>
          </a:p>
          <a:p>
            <a:pPr lvl="1"/>
            <a:r>
              <a:rPr lang="en-US" dirty="0" smtClean="0"/>
              <a:t>Identify </a:t>
            </a:r>
            <a:r>
              <a:rPr lang="en-US" dirty="0"/>
              <a:t>a hierarchy of conditions</a:t>
            </a:r>
          </a:p>
          <a:p>
            <a:pPr lvl="1"/>
            <a:r>
              <a:rPr lang="en-US" dirty="0"/>
              <a:t>Construct a plan in levels, postponing details to the next level</a:t>
            </a:r>
          </a:p>
          <a:p>
            <a:pPr lvl="1"/>
            <a:r>
              <a:rPr lang="en-US" dirty="0"/>
              <a:t>Patch higher levels as details become </a:t>
            </a:r>
            <a:r>
              <a:rPr lang="en-US" dirty="0" smtClean="0"/>
              <a:t>visible</a:t>
            </a:r>
          </a:p>
          <a:p>
            <a:r>
              <a:rPr lang="en-US" dirty="0" smtClean="0"/>
              <a:t>Hierarchy </a:t>
            </a:r>
            <a:r>
              <a:rPr lang="en-US" dirty="0"/>
              <a:t>of conditions reflect </a:t>
            </a:r>
            <a:r>
              <a:rPr lang="en-US" dirty="0">
                <a:solidFill>
                  <a:srgbClr val="CC3399"/>
                </a:solidFill>
              </a:rPr>
              <a:t>the intrinsic difficulty </a:t>
            </a:r>
            <a:r>
              <a:rPr lang="en-US" dirty="0"/>
              <a:t>of achieving various conditions</a:t>
            </a:r>
            <a:r>
              <a:rPr lang="en-US" dirty="0" smtClean="0"/>
              <a:t>. Intrinsic </a:t>
            </a:r>
            <a:r>
              <a:rPr lang="en-US" dirty="0"/>
              <a:t>difficulty </a:t>
            </a:r>
            <a:r>
              <a:rPr lang="en-US" dirty="0" smtClean="0"/>
              <a:t>is indicated </a:t>
            </a:r>
            <a:r>
              <a:rPr lang="en-US" dirty="0"/>
              <a:t>by criticality value</a:t>
            </a:r>
            <a:r>
              <a:rPr lang="en-US" dirty="0" smtClean="0"/>
              <a:t>.</a:t>
            </a:r>
          </a:p>
          <a:p>
            <a:r>
              <a:rPr lang="en-US" dirty="0"/>
              <a:t>A operation having minimum criticality </a:t>
            </a:r>
            <a:r>
              <a:rPr lang="en-US" dirty="0">
                <a:solidFill>
                  <a:srgbClr val="CC3399"/>
                </a:solidFill>
              </a:rPr>
              <a:t>can be trivially achievable</a:t>
            </a:r>
            <a:r>
              <a:rPr lang="en-US" dirty="0"/>
              <a:t>, i.e., the operations having very less or no precondition</a:t>
            </a:r>
            <a:r>
              <a:rPr lang="en-US" dirty="0" smtClean="0"/>
              <a:t>. For example </a:t>
            </a:r>
            <a:r>
              <a:rPr lang="en-US" dirty="0"/>
              <a:t>: Opening makemytrip.com </a:t>
            </a:r>
          </a:p>
          <a:p>
            <a:r>
              <a:rPr lang="en-US" dirty="0" smtClean="0"/>
              <a:t>Similarly </a:t>
            </a:r>
            <a:r>
              <a:rPr lang="en-US" dirty="0"/>
              <a:t>operation having </a:t>
            </a:r>
            <a:r>
              <a:rPr lang="en-US" dirty="0">
                <a:solidFill>
                  <a:srgbClr val="CC3399"/>
                </a:solidFill>
              </a:rPr>
              <a:t>many preconditions </a:t>
            </a:r>
            <a:r>
              <a:rPr lang="en-US" dirty="0"/>
              <a:t>to satisfy will have higher criticality</a:t>
            </a:r>
            <a:r>
              <a:rPr lang="en-US" dirty="0" smtClean="0"/>
              <a:t>.</a:t>
            </a:r>
          </a:p>
          <a:p>
            <a:r>
              <a:rPr lang="en-US" dirty="0"/>
              <a:t>The assignment of appropriate criticality value is crucial to the success of this hierarchical planning method.</a:t>
            </a:r>
          </a:p>
          <a:p>
            <a:r>
              <a:rPr lang="en-US" dirty="0"/>
              <a:t>Those preconditions that no operator can satisfy are clearly the most critical.</a:t>
            </a:r>
          </a:p>
          <a:p>
            <a:endParaRPr lang="en-US" dirty="0"/>
          </a:p>
          <a:p>
            <a:endParaRPr lang="en-US" dirty="0"/>
          </a:p>
          <a:p>
            <a:endParaRPr lang="en-US" dirty="0"/>
          </a:p>
          <a:p>
            <a:endParaRPr lang="en-US" dirty="0"/>
          </a:p>
          <a:p>
            <a:pPr lvl="1"/>
            <a:endParaRPr lang="en-US" dirty="0"/>
          </a:p>
          <a:p>
            <a:endParaRPr lang="en-US" dirty="0"/>
          </a:p>
        </p:txBody>
      </p:sp>
    </p:spTree>
    <p:extLst>
      <p:ext uri="{BB962C8B-B14F-4D97-AF65-F5344CB8AC3E}">
        <p14:creationId xmlns:p14="http://schemas.microsoft.com/office/powerpoint/2010/main" val="3281363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ABSTRIPS : Modified version of STRIPS that incorporates hierarchical planning</a:t>
            </a:r>
          </a:p>
        </p:txBody>
      </p:sp>
      <p:sp>
        <p:nvSpPr>
          <p:cNvPr id="3" name="Content Placeholder 2"/>
          <p:cNvSpPr>
            <a:spLocks noGrp="1"/>
          </p:cNvSpPr>
          <p:nvPr>
            <p:ph idx="1"/>
          </p:nvPr>
        </p:nvSpPr>
        <p:spPr/>
        <p:txBody>
          <a:bodyPr/>
          <a:lstStyle/>
          <a:p>
            <a:r>
              <a:rPr lang="en-US" dirty="0"/>
              <a:t>A better approach is developed in </a:t>
            </a:r>
            <a:r>
              <a:rPr lang="en-US" dirty="0">
                <a:solidFill>
                  <a:srgbClr val="CC3399"/>
                </a:solidFill>
              </a:rPr>
              <a:t>ABSTRIPS systems </a:t>
            </a:r>
            <a:r>
              <a:rPr lang="en-US" dirty="0"/>
              <a:t>which is actually planned in a hierarchy of abstraction spaces, </a:t>
            </a:r>
            <a:r>
              <a:rPr lang="en-US" dirty="0">
                <a:solidFill>
                  <a:srgbClr val="CC3399"/>
                </a:solidFill>
              </a:rPr>
              <a:t>in each of which </a:t>
            </a:r>
            <a:r>
              <a:rPr lang="en-US" dirty="0"/>
              <a:t>preconditions at a lower level of abstraction are ignored.</a:t>
            </a:r>
          </a:p>
          <a:p>
            <a:r>
              <a:rPr lang="en-US" dirty="0" smtClean="0"/>
              <a:t>ABSTRIPS </a:t>
            </a:r>
            <a:r>
              <a:rPr lang="en-US" dirty="0"/>
              <a:t>(Abstraction-Based </a:t>
            </a:r>
            <a:r>
              <a:rPr lang="en-US" dirty="0" smtClean="0"/>
              <a:t>STRIPS) </a:t>
            </a:r>
            <a:r>
              <a:rPr lang="en-US" dirty="0"/>
              <a:t>approach is as follows:</a:t>
            </a:r>
          </a:p>
          <a:p>
            <a:pPr lvl="1"/>
            <a:r>
              <a:rPr lang="en-US" dirty="0" smtClean="0"/>
              <a:t>First </a:t>
            </a:r>
            <a:r>
              <a:rPr lang="en-US" dirty="0"/>
              <a:t>solve the problem completely, considering only preconditions whose </a:t>
            </a:r>
            <a:r>
              <a:rPr lang="en-US" dirty="0" smtClean="0"/>
              <a:t>criticality value </a:t>
            </a:r>
            <a:r>
              <a:rPr lang="en-US" dirty="0"/>
              <a:t>is the highest possible.</a:t>
            </a:r>
          </a:p>
          <a:p>
            <a:pPr lvl="1"/>
            <a:r>
              <a:rPr lang="en-US" dirty="0" smtClean="0"/>
              <a:t>These </a:t>
            </a:r>
            <a:r>
              <a:rPr lang="en-US" dirty="0"/>
              <a:t>values reflect the expected difficulty of satisfying the precondition.</a:t>
            </a:r>
          </a:p>
          <a:p>
            <a:pPr lvl="1"/>
            <a:r>
              <a:rPr lang="en-US" dirty="0" smtClean="0"/>
              <a:t>To </a:t>
            </a:r>
            <a:r>
              <a:rPr lang="en-US" dirty="0"/>
              <a:t>do this, do exactly what STRIPS did, but simply ignore the preconditions of </a:t>
            </a:r>
            <a:r>
              <a:rPr lang="en-US" dirty="0" smtClean="0"/>
              <a:t>lower than </a:t>
            </a:r>
            <a:r>
              <a:rPr lang="en-US" dirty="0"/>
              <a:t>peak criticality.</a:t>
            </a:r>
          </a:p>
          <a:p>
            <a:pPr lvl="1"/>
            <a:r>
              <a:rPr lang="en-US" dirty="0" smtClean="0"/>
              <a:t>Once </a:t>
            </a:r>
            <a:r>
              <a:rPr lang="en-US" dirty="0"/>
              <a:t>this done, use the constructed plan as the outline of a complete plan and </a:t>
            </a:r>
            <a:r>
              <a:rPr lang="en-US" dirty="0" smtClean="0"/>
              <a:t>consider preconditions </a:t>
            </a:r>
            <a:r>
              <a:rPr lang="en-US" dirty="0"/>
              <a:t>at the next-lowest criticality level.</a:t>
            </a:r>
          </a:p>
          <a:p>
            <a:pPr lvl="1"/>
            <a:r>
              <a:rPr lang="en-US" dirty="0" smtClean="0"/>
              <a:t>Augment </a:t>
            </a:r>
            <a:r>
              <a:rPr lang="en-US" dirty="0"/>
              <a:t>the plan with operators that satisfy those preconditions</a:t>
            </a:r>
            <a:r>
              <a:rPr lang="en-US" dirty="0" smtClean="0"/>
              <a:t>.</a:t>
            </a:r>
          </a:p>
          <a:p>
            <a:r>
              <a:rPr lang="en-US" dirty="0">
                <a:solidFill>
                  <a:srgbClr val="CC3399"/>
                </a:solidFill>
              </a:rPr>
              <a:t>Patching in </a:t>
            </a:r>
            <a:r>
              <a:rPr lang="en-US" dirty="0" smtClean="0">
                <a:solidFill>
                  <a:srgbClr val="CC3399"/>
                </a:solidFill>
              </a:rPr>
              <a:t>ABSTRIPS </a:t>
            </a:r>
            <a:r>
              <a:rPr lang="en-US" dirty="0" smtClean="0"/>
              <a:t>: Each </a:t>
            </a:r>
            <a:r>
              <a:rPr lang="en-US" dirty="0"/>
              <a:t>level starts with the goal stack that includes the plan obtained in the higher levels</a:t>
            </a:r>
            <a:r>
              <a:rPr lang="en-US" dirty="0" smtClean="0"/>
              <a:t>. The </a:t>
            </a:r>
            <a:r>
              <a:rPr lang="en-US" dirty="0"/>
              <a:t>last item in the goal stack being the main goal</a:t>
            </a:r>
            <a:r>
              <a:rPr lang="en-US" dirty="0" smtClean="0"/>
              <a:t>.</a:t>
            </a:r>
          </a:p>
          <a:p>
            <a:r>
              <a:rPr lang="en-US" dirty="0" smtClean="0"/>
              <a:t>This </a:t>
            </a:r>
            <a:r>
              <a:rPr lang="en-US" dirty="0"/>
              <a:t>approach explores </a:t>
            </a:r>
            <a:r>
              <a:rPr lang="en-US" dirty="0" smtClean="0">
                <a:solidFill>
                  <a:srgbClr val="CC3399"/>
                </a:solidFill>
              </a:rPr>
              <a:t>the entire </a:t>
            </a:r>
            <a:r>
              <a:rPr lang="en-US" dirty="0">
                <a:solidFill>
                  <a:srgbClr val="CC3399"/>
                </a:solidFill>
              </a:rPr>
              <a:t>plans at one level of detail </a:t>
            </a:r>
            <a:r>
              <a:rPr lang="en-US" dirty="0"/>
              <a:t>before it looks at the lower-level details of any one of them, </a:t>
            </a:r>
            <a:r>
              <a:rPr lang="en-US" dirty="0" smtClean="0"/>
              <a:t>so, it is </a:t>
            </a:r>
            <a:r>
              <a:rPr lang="en-US" dirty="0"/>
              <a:t>called length-first approach.</a:t>
            </a:r>
          </a:p>
          <a:p>
            <a:endParaRPr lang="en-US" dirty="0"/>
          </a:p>
          <a:p>
            <a:endParaRPr lang="en-US" dirty="0"/>
          </a:p>
          <a:p>
            <a:endParaRPr lang="en-US" dirty="0"/>
          </a:p>
          <a:p>
            <a:pPr lvl="1"/>
            <a:endParaRPr lang="en-US" dirty="0"/>
          </a:p>
        </p:txBody>
      </p:sp>
    </p:spTree>
    <p:extLst>
      <p:ext uri="{BB962C8B-B14F-4D97-AF65-F5344CB8AC3E}">
        <p14:creationId xmlns:p14="http://schemas.microsoft.com/office/powerpoint/2010/main" val="418571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Reactive Systems</a:t>
            </a:r>
          </a:p>
        </p:txBody>
      </p:sp>
      <p:sp>
        <p:nvSpPr>
          <p:cNvPr id="3" name="Content Placeholder 2"/>
          <p:cNvSpPr>
            <a:spLocks noGrp="1"/>
          </p:cNvSpPr>
          <p:nvPr>
            <p:ph idx="1"/>
          </p:nvPr>
        </p:nvSpPr>
        <p:spPr/>
        <p:txBody>
          <a:bodyPr/>
          <a:lstStyle/>
          <a:p>
            <a:r>
              <a:rPr lang="en-US" dirty="0"/>
              <a:t>The idea of reactive systems is </a:t>
            </a:r>
            <a:r>
              <a:rPr lang="en-US" dirty="0">
                <a:solidFill>
                  <a:srgbClr val="CC3399"/>
                </a:solidFill>
              </a:rPr>
              <a:t>to avoid planning altogether</a:t>
            </a:r>
            <a:r>
              <a:rPr lang="en-US" dirty="0"/>
              <a:t>, and instead, use </a:t>
            </a:r>
            <a:r>
              <a:rPr lang="en-US" dirty="0" smtClean="0"/>
              <a:t>the observable </a:t>
            </a:r>
            <a:r>
              <a:rPr lang="en-US" dirty="0"/>
              <a:t>situation as a clue to which one can simply react.</a:t>
            </a:r>
          </a:p>
          <a:p>
            <a:r>
              <a:rPr lang="en-US" dirty="0" smtClean="0"/>
              <a:t>A </a:t>
            </a:r>
            <a:r>
              <a:rPr lang="en-US" dirty="0"/>
              <a:t>reactive system </a:t>
            </a:r>
            <a:r>
              <a:rPr lang="en-US" dirty="0">
                <a:solidFill>
                  <a:srgbClr val="CC3399"/>
                </a:solidFill>
              </a:rPr>
              <a:t>must have </a:t>
            </a:r>
            <a:r>
              <a:rPr lang="en-US" dirty="0" smtClean="0">
                <a:solidFill>
                  <a:srgbClr val="CC3399"/>
                </a:solidFill>
              </a:rPr>
              <a:t>an access </a:t>
            </a:r>
            <a:r>
              <a:rPr lang="en-US" dirty="0"/>
              <a:t>to a knowledge base of some sort that describes </a:t>
            </a:r>
            <a:r>
              <a:rPr lang="en-US" dirty="0" smtClean="0"/>
              <a:t>what actions </a:t>
            </a:r>
            <a:r>
              <a:rPr lang="en-US" dirty="0"/>
              <a:t>should be taken under what circumstances.</a:t>
            </a:r>
          </a:p>
          <a:p>
            <a:r>
              <a:rPr lang="en-US" dirty="0" smtClean="0"/>
              <a:t>A </a:t>
            </a:r>
            <a:r>
              <a:rPr lang="en-US" dirty="0"/>
              <a:t>reactive system is very different from the other kinds of planning systems we </a:t>
            </a:r>
            <a:r>
              <a:rPr lang="en-US" dirty="0" smtClean="0"/>
              <a:t>have discussed</a:t>
            </a:r>
            <a:r>
              <a:rPr lang="en-US" dirty="0"/>
              <a:t>. Because </a:t>
            </a:r>
            <a:r>
              <a:rPr lang="en-US" dirty="0">
                <a:solidFill>
                  <a:srgbClr val="CC3399"/>
                </a:solidFill>
              </a:rPr>
              <a:t>it chooses actions one at a time.</a:t>
            </a:r>
          </a:p>
          <a:p>
            <a:r>
              <a:rPr lang="en-US" dirty="0" smtClean="0"/>
              <a:t>It </a:t>
            </a:r>
            <a:r>
              <a:rPr lang="en-US" dirty="0">
                <a:solidFill>
                  <a:srgbClr val="CC3399"/>
                </a:solidFill>
              </a:rPr>
              <a:t>does not </a:t>
            </a:r>
            <a:r>
              <a:rPr lang="en-US" dirty="0"/>
              <a:t>anticipate and select an entire action sequence before it does the first thing.</a:t>
            </a:r>
          </a:p>
          <a:p>
            <a:r>
              <a:rPr lang="en-US" dirty="0" smtClean="0"/>
              <a:t>The </a:t>
            </a:r>
            <a:r>
              <a:rPr lang="en-US" dirty="0"/>
              <a:t>example is a </a:t>
            </a:r>
            <a:r>
              <a:rPr lang="en-US" dirty="0">
                <a:solidFill>
                  <a:srgbClr val="CC3399"/>
                </a:solidFill>
              </a:rPr>
              <a:t>Thermostat. </a:t>
            </a:r>
            <a:r>
              <a:rPr lang="en-US" dirty="0"/>
              <a:t>The job of the thermostat is to keep the </a:t>
            </a:r>
            <a:r>
              <a:rPr lang="en-US" dirty="0" smtClean="0"/>
              <a:t>temperature constant </a:t>
            </a:r>
            <a:r>
              <a:rPr lang="en-US" dirty="0"/>
              <a:t>inside a room.</a:t>
            </a:r>
          </a:p>
          <a:p>
            <a:r>
              <a:rPr lang="en-US" dirty="0" smtClean="0"/>
              <a:t>Reactive </a:t>
            </a:r>
            <a:r>
              <a:rPr lang="en-US" dirty="0"/>
              <a:t>systems are capable </a:t>
            </a:r>
            <a:r>
              <a:rPr lang="en-US" dirty="0" smtClean="0"/>
              <a:t>of </a:t>
            </a:r>
            <a:r>
              <a:rPr lang="en-US" dirty="0">
                <a:solidFill>
                  <a:srgbClr val="CC3399"/>
                </a:solidFill>
              </a:rPr>
              <a:t>complex behaviors.</a:t>
            </a:r>
          </a:p>
          <a:p>
            <a:r>
              <a:rPr lang="en-US" dirty="0" smtClean="0"/>
              <a:t>The </a:t>
            </a:r>
            <a:r>
              <a:rPr lang="en-US" dirty="0"/>
              <a:t>main advantage reactive systems have over traditional planners is that </a:t>
            </a:r>
            <a:r>
              <a:rPr lang="en-US" dirty="0">
                <a:solidFill>
                  <a:srgbClr val="CC3399"/>
                </a:solidFill>
              </a:rPr>
              <a:t>they </a:t>
            </a:r>
            <a:r>
              <a:rPr lang="en-US" dirty="0" smtClean="0">
                <a:solidFill>
                  <a:srgbClr val="CC3399"/>
                </a:solidFill>
              </a:rPr>
              <a:t>operate robustly</a:t>
            </a:r>
            <a:r>
              <a:rPr lang="en-US" dirty="0" smtClean="0"/>
              <a:t> </a:t>
            </a:r>
            <a:r>
              <a:rPr lang="en-US" dirty="0"/>
              <a:t>in domains that are difficult to model completely and accurately</a:t>
            </a:r>
            <a:r>
              <a:rPr lang="en-US" dirty="0" smtClean="0"/>
              <a:t>.</a:t>
            </a:r>
            <a:endParaRPr lang="en-US" dirty="0"/>
          </a:p>
        </p:txBody>
      </p:sp>
    </p:spTree>
    <p:extLst>
      <p:ext uri="{BB962C8B-B14F-4D97-AF65-F5344CB8AC3E}">
        <p14:creationId xmlns:p14="http://schemas.microsoft.com/office/powerpoint/2010/main" val="157808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Reactive Systems</a:t>
            </a:r>
          </a:p>
        </p:txBody>
      </p:sp>
      <p:sp>
        <p:nvSpPr>
          <p:cNvPr id="3" name="Content Placeholder 2"/>
          <p:cNvSpPr>
            <a:spLocks noGrp="1"/>
          </p:cNvSpPr>
          <p:nvPr>
            <p:ph idx="1"/>
          </p:nvPr>
        </p:nvSpPr>
        <p:spPr/>
        <p:txBody>
          <a:bodyPr/>
          <a:lstStyle/>
          <a:p>
            <a:r>
              <a:rPr lang="en-US" dirty="0"/>
              <a:t>Reactive systems </a:t>
            </a:r>
            <a:r>
              <a:rPr lang="en-US" dirty="0">
                <a:solidFill>
                  <a:srgbClr val="CC3399"/>
                </a:solidFill>
              </a:rPr>
              <a:t>dispense with modeling </a:t>
            </a:r>
            <a:r>
              <a:rPr lang="en-US" dirty="0"/>
              <a:t>altogether and base their actions directly </a:t>
            </a:r>
            <a:r>
              <a:rPr lang="en-US" dirty="0" smtClean="0"/>
              <a:t>on their </a:t>
            </a:r>
            <a:r>
              <a:rPr lang="en-US" dirty="0"/>
              <a:t>perception of the world.</a:t>
            </a:r>
          </a:p>
          <a:p>
            <a:r>
              <a:rPr lang="en-US" dirty="0" smtClean="0"/>
              <a:t>Another </a:t>
            </a:r>
            <a:r>
              <a:rPr lang="en-US" dirty="0"/>
              <a:t>advantage of reactive systems is that they are </a:t>
            </a:r>
            <a:r>
              <a:rPr lang="en-US" dirty="0">
                <a:solidFill>
                  <a:srgbClr val="CC3399"/>
                </a:solidFill>
              </a:rPr>
              <a:t>extremely responsive </a:t>
            </a:r>
            <a:r>
              <a:rPr lang="en-US" dirty="0"/>
              <a:t>since </a:t>
            </a:r>
            <a:r>
              <a:rPr lang="en-US" dirty="0" smtClean="0"/>
              <a:t>they avoid </a:t>
            </a:r>
            <a:r>
              <a:rPr lang="en-US" dirty="0"/>
              <a:t>the combinatorial explosion involved in deliberative planning.</a:t>
            </a:r>
          </a:p>
          <a:p>
            <a:r>
              <a:rPr lang="en-US" dirty="0" smtClean="0"/>
              <a:t>This </a:t>
            </a:r>
            <a:r>
              <a:rPr lang="en-US" dirty="0"/>
              <a:t>makes them attractive for real-time tasks such as driving and walking.</a:t>
            </a:r>
          </a:p>
          <a:p>
            <a:endParaRPr lang="en-US" dirty="0"/>
          </a:p>
        </p:txBody>
      </p:sp>
    </p:spTree>
    <p:extLst>
      <p:ext uri="{BB962C8B-B14F-4D97-AF65-F5344CB8AC3E}">
        <p14:creationId xmlns:p14="http://schemas.microsoft.com/office/powerpoint/2010/main" val="194065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Planning Techniques</a:t>
            </a:r>
          </a:p>
        </p:txBody>
      </p:sp>
      <p:sp>
        <p:nvSpPr>
          <p:cNvPr id="3" name="Content Placeholder 2"/>
          <p:cNvSpPr>
            <a:spLocks noGrp="1"/>
          </p:cNvSpPr>
          <p:nvPr>
            <p:ph idx="1"/>
          </p:nvPr>
        </p:nvSpPr>
        <p:spPr/>
        <p:txBody>
          <a:bodyPr/>
          <a:lstStyle/>
          <a:p>
            <a:r>
              <a:rPr lang="en-US" dirty="0"/>
              <a:t>Triangle tables</a:t>
            </a:r>
          </a:p>
          <a:p>
            <a:pPr lvl="1"/>
            <a:r>
              <a:rPr lang="en-US" dirty="0" smtClean="0"/>
              <a:t>Provides </a:t>
            </a:r>
            <a:r>
              <a:rPr lang="en-US" dirty="0"/>
              <a:t>a way of </a:t>
            </a:r>
            <a:r>
              <a:rPr lang="en-US" dirty="0">
                <a:solidFill>
                  <a:srgbClr val="CC3399"/>
                </a:solidFill>
              </a:rPr>
              <a:t>recording the goals </a:t>
            </a:r>
            <a:r>
              <a:rPr lang="en-US" dirty="0"/>
              <a:t>that each operator expected to satisfy as well as </a:t>
            </a:r>
            <a:r>
              <a:rPr lang="en-US" dirty="0" smtClean="0"/>
              <a:t>the goals </a:t>
            </a:r>
            <a:r>
              <a:rPr lang="en-US" dirty="0"/>
              <a:t>that must be true for it to execute correctly.</a:t>
            </a:r>
          </a:p>
          <a:p>
            <a:r>
              <a:rPr lang="en-US" dirty="0"/>
              <a:t>Meta-planning</a:t>
            </a:r>
          </a:p>
          <a:p>
            <a:pPr lvl="1"/>
            <a:r>
              <a:rPr lang="en-US" dirty="0" smtClean="0"/>
              <a:t>A </a:t>
            </a:r>
            <a:r>
              <a:rPr lang="en-US" dirty="0"/>
              <a:t>technique for </a:t>
            </a:r>
            <a:r>
              <a:rPr lang="en-US" dirty="0">
                <a:solidFill>
                  <a:srgbClr val="CC3399"/>
                </a:solidFill>
              </a:rPr>
              <a:t>reasoning</a:t>
            </a:r>
            <a:r>
              <a:rPr lang="en-US" dirty="0"/>
              <a:t> not just about the problem solved but also about the </a:t>
            </a:r>
            <a:r>
              <a:rPr lang="en-US" dirty="0" smtClean="0"/>
              <a:t>planning process </a:t>
            </a:r>
            <a:r>
              <a:rPr lang="en-US" dirty="0"/>
              <a:t>itself</a:t>
            </a:r>
            <a:r>
              <a:rPr lang="en-US" dirty="0" smtClean="0"/>
              <a:t>. </a:t>
            </a:r>
            <a:endParaRPr lang="en-US" dirty="0"/>
          </a:p>
          <a:p>
            <a:r>
              <a:rPr lang="en-US" dirty="0"/>
              <a:t>Macro-operators</a:t>
            </a:r>
          </a:p>
          <a:p>
            <a:pPr lvl="1"/>
            <a:r>
              <a:rPr lang="en-US" dirty="0" smtClean="0"/>
              <a:t>Allow </a:t>
            </a:r>
            <a:r>
              <a:rPr lang="en-US" dirty="0"/>
              <a:t>a planner </a:t>
            </a:r>
            <a:r>
              <a:rPr lang="en-US" dirty="0">
                <a:solidFill>
                  <a:srgbClr val="CC3399"/>
                </a:solidFill>
              </a:rPr>
              <a:t>to build new operators </a:t>
            </a:r>
            <a:r>
              <a:rPr lang="en-US" dirty="0"/>
              <a:t>that represent commonly used sequences </a:t>
            </a:r>
            <a:r>
              <a:rPr lang="en-US" dirty="0" smtClean="0"/>
              <a:t>of operators</a:t>
            </a:r>
            <a:r>
              <a:rPr lang="en-US" dirty="0"/>
              <a:t>.</a:t>
            </a:r>
          </a:p>
          <a:p>
            <a:r>
              <a:rPr lang="en-US" dirty="0"/>
              <a:t>Case-based planning:</a:t>
            </a:r>
          </a:p>
          <a:p>
            <a:pPr lvl="1"/>
            <a:r>
              <a:rPr lang="en-US" dirty="0" smtClean="0">
                <a:solidFill>
                  <a:srgbClr val="CC3399"/>
                </a:solidFill>
              </a:rPr>
              <a:t>Re-uses</a:t>
            </a:r>
            <a:r>
              <a:rPr lang="en-US" dirty="0" smtClean="0"/>
              <a:t> </a:t>
            </a:r>
            <a:r>
              <a:rPr lang="en-US" dirty="0"/>
              <a:t>old plans to make new ones.</a:t>
            </a:r>
          </a:p>
        </p:txBody>
      </p:sp>
    </p:spTree>
    <p:extLst>
      <p:ext uri="{BB962C8B-B14F-4D97-AF65-F5344CB8AC3E}">
        <p14:creationId xmlns:p14="http://schemas.microsoft.com/office/powerpoint/2010/main" val="1607323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896232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lstStyle/>
          <a:p>
            <a:r>
              <a:rPr lang="en-US" dirty="0"/>
              <a:t>The planning in Artificial Intelligence is about the </a:t>
            </a:r>
            <a:r>
              <a:rPr lang="en-US" dirty="0">
                <a:solidFill>
                  <a:srgbClr val="CC3399"/>
                </a:solidFill>
              </a:rPr>
              <a:t>decision making tasks </a:t>
            </a:r>
            <a:r>
              <a:rPr lang="en-US" dirty="0"/>
              <a:t>performed by the robots or computer programs to achieve a specific goal.</a:t>
            </a:r>
          </a:p>
          <a:p>
            <a:r>
              <a:rPr lang="en-US" dirty="0"/>
              <a:t>The execution of planning is about </a:t>
            </a:r>
            <a:r>
              <a:rPr lang="en-US" dirty="0">
                <a:solidFill>
                  <a:srgbClr val="CC3399"/>
                </a:solidFill>
              </a:rPr>
              <a:t>choosing a sequence of actions </a:t>
            </a:r>
            <a:r>
              <a:rPr lang="en-US" dirty="0"/>
              <a:t>with a high likelihood to complete the specific task</a:t>
            </a:r>
            <a:r>
              <a:rPr lang="en-US" dirty="0" smtClean="0"/>
              <a:t>.</a:t>
            </a:r>
          </a:p>
          <a:p>
            <a:r>
              <a:rPr lang="en-US" dirty="0" smtClean="0"/>
              <a:t>Planning </a:t>
            </a:r>
            <a:r>
              <a:rPr lang="en-US" dirty="0"/>
              <a:t>is the task of finding a </a:t>
            </a:r>
            <a:r>
              <a:rPr lang="en-US" dirty="0">
                <a:solidFill>
                  <a:srgbClr val="CC3399"/>
                </a:solidFill>
              </a:rPr>
              <a:t>procedural course of action</a:t>
            </a:r>
            <a:r>
              <a:rPr lang="en-US" dirty="0"/>
              <a:t> for a declaratively described system to reach its goals while optimizing overall performance measures. </a:t>
            </a:r>
            <a:endParaRPr lang="en-US" dirty="0" smtClean="0"/>
          </a:p>
          <a:p>
            <a:r>
              <a:rPr lang="en-US" dirty="0" smtClean="0">
                <a:solidFill>
                  <a:srgbClr val="CC3399"/>
                </a:solidFill>
              </a:rPr>
              <a:t>Automated </a:t>
            </a:r>
            <a:r>
              <a:rPr lang="en-US" dirty="0">
                <a:solidFill>
                  <a:srgbClr val="CC3399"/>
                </a:solidFill>
              </a:rPr>
              <a:t>planners </a:t>
            </a:r>
            <a:r>
              <a:rPr lang="en-US" dirty="0"/>
              <a:t>find the transformations to apply in each given state out of the possible transformations for that state. </a:t>
            </a:r>
            <a:endParaRPr lang="en-US" dirty="0" smtClean="0"/>
          </a:p>
          <a:p>
            <a:r>
              <a:rPr lang="en-US" dirty="0" smtClean="0"/>
              <a:t>In </a:t>
            </a:r>
            <a:r>
              <a:rPr lang="en-US" dirty="0"/>
              <a:t>contrast to the classification problem, </a:t>
            </a:r>
            <a:r>
              <a:rPr lang="en-US" dirty="0">
                <a:solidFill>
                  <a:srgbClr val="CC3399"/>
                </a:solidFill>
              </a:rPr>
              <a:t>planners provide guarantees </a:t>
            </a:r>
            <a:r>
              <a:rPr lang="en-US" dirty="0"/>
              <a:t>on the solution quality</a:t>
            </a:r>
            <a:r>
              <a:rPr lang="en-US" dirty="0" smtClean="0"/>
              <a:t>.</a:t>
            </a:r>
          </a:p>
          <a:p>
            <a:r>
              <a:rPr lang="en-US" dirty="0"/>
              <a:t>Automation is an emerging trend that requires </a:t>
            </a:r>
            <a:r>
              <a:rPr lang="en-US" dirty="0">
                <a:solidFill>
                  <a:srgbClr val="CC3399"/>
                </a:solidFill>
              </a:rPr>
              <a:t>efficient automated </a:t>
            </a:r>
            <a:r>
              <a:rPr lang="en-US" dirty="0" smtClean="0">
                <a:solidFill>
                  <a:srgbClr val="CC3399"/>
                </a:solidFill>
              </a:rPr>
              <a:t>planning.</a:t>
            </a:r>
            <a:endParaRPr lang="en-US" dirty="0">
              <a:solidFill>
                <a:srgbClr val="CC3399"/>
              </a:solidFill>
            </a:endParaRPr>
          </a:p>
          <a:p>
            <a:r>
              <a:rPr lang="en-US" dirty="0"/>
              <a:t>Many applications of planning in industry </a:t>
            </a:r>
            <a:r>
              <a:rPr lang="en-US" dirty="0" smtClean="0"/>
              <a:t>are, e.g.. </a:t>
            </a:r>
            <a:r>
              <a:rPr lang="en-US" dirty="0"/>
              <a:t>robots and autonomous systems, cognitive assistants, cyber security, service </a:t>
            </a:r>
            <a:r>
              <a:rPr lang="en-US" dirty="0" smtClean="0"/>
              <a:t>composition, etc.</a:t>
            </a:r>
          </a:p>
        </p:txBody>
      </p:sp>
    </p:spTree>
    <p:extLst>
      <p:ext uri="{BB962C8B-B14F-4D97-AF65-F5344CB8AC3E}">
        <p14:creationId xmlns:p14="http://schemas.microsoft.com/office/powerpoint/2010/main" val="2421815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p:txBody>
          <a:bodyPr/>
          <a:lstStyle/>
          <a:p>
            <a:r>
              <a:rPr lang="en-US" dirty="0" smtClean="0"/>
              <a:t>Requirements of AI </a:t>
            </a:r>
            <a:r>
              <a:rPr lang="en-US" dirty="0"/>
              <a:t>Planning Techniques</a:t>
            </a:r>
          </a:p>
          <a:p>
            <a:pPr lvl="1"/>
            <a:r>
              <a:rPr lang="en-US" dirty="0"/>
              <a:t>When </a:t>
            </a:r>
            <a:r>
              <a:rPr lang="en-US" dirty="0" err="1"/>
              <a:t>explainability</a:t>
            </a:r>
            <a:r>
              <a:rPr lang="en-US" dirty="0"/>
              <a:t> is desired</a:t>
            </a:r>
          </a:p>
          <a:p>
            <a:pPr lvl="1"/>
            <a:r>
              <a:rPr lang="en-US" dirty="0"/>
              <a:t>When you want to be able to explain why a particular course of action was chosen</a:t>
            </a:r>
          </a:p>
          <a:p>
            <a:pPr lvl="1"/>
            <a:r>
              <a:rPr lang="en-US" dirty="0"/>
              <a:t>Assignment of </a:t>
            </a:r>
            <a:r>
              <a:rPr lang="en-US" dirty="0" smtClean="0"/>
              <a:t>responsibility </a:t>
            </a:r>
            <a:r>
              <a:rPr lang="en-US" dirty="0"/>
              <a:t>is essential for automation of processes (e.g., autonomous driving, medical expert systems)</a:t>
            </a:r>
          </a:p>
          <a:p>
            <a:endParaRPr lang="en-US" dirty="0" smtClean="0"/>
          </a:p>
          <a:p>
            <a:r>
              <a:rPr lang="en-US" dirty="0" smtClean="0"/>
              <a:t>In </a:t>
            </a:r>
            <a:r>
              <a:rPr lang="en-US" dirty="0"/>
              <a:t>many real life applications, there is a structure of the problem that cannot be learned with </a:t>
            </a:r>
            <a:r>
              <a:rPr lang="en-US" dirty="0" smtClean="0"/>
              <a:t>Deep Learning (DL). </a:t>
            </a:r>
          </a:p>
          <a:p>
            <a:r>
              <a:rPr lang="en-US" dirty="0" smtClean="0"/>
              <a:t>Solving </a:t>
            </a:r>
            <a:r>
              <a:rPr lang="en-US" dirty="0"/>
              <a:t>optimization problems with learning is hard, but integrating planning techniques with heuristic guidance learned by DL will result in the most famous success stories of AI to day.</a:t>
            </a:r>
          </a:p>
          <a:p>
            <a:pPr lvl="1"/>
            <a:r>
              <a:rPr lang="en-US" dirty="0" smtClean="0"/>
              <a:t>GO </a:t>
            </a:r>
            <a:r>
              <a:rPr lang="en-US" dirty="0"/>
              <a:t>player </a:t>
            </a:r>
            <a:r>
              <a:rPr lang="en-US" dirty="0" err="1"/>
              <a:t>AlphaGO</a:t>
            </a:r>
            <a:r>
              <a:rPr lang="en-US" dirty="0"/>
              <a:t> uses planning (</a:t>
            </a:r>
            <a:r>
              <a:rPr lang="en-US" dirty="0" err="1"/>
              <a:t>monte-carlo</a:t>
            </a:r>
            <a:r>
              <a:rPr lang="en-US" dirty="0"/>
              <a:t> tree search) with deep learning (heuristic guidance) to select the next move</a:t>
            </a:r>
          </a:p>
          <a:p>
            <a:pPr lvl="1"/>
            <a:r>
              <a:rPr lang="en-US" dirty="0"/>
              <a:t>Cognitive </a:t>
            </a:r>
            <a:r>
              <a:rPr lang="en-US" dirty="0" smtClean="0"/>
              <a:t>assistant (Samsung</a:t>
            </a:r>
            <a:r>
              <a:rPr lang="en-US" dirty="0"/>
              <a:t>) uses knowledge graph, planning, and deep learning to answer complicated queries</a:t>
            </a:r>
          </a:p>
        </p:txBody>
      </p:sp>
    </p:spTree>
    <p:extLst>
      <p:ext uri="{BB962C8B-B14F-4D97-AF65-F5344CB8AC3E}">
        <p14:creationId xmlns:p14="http://schemas.microsoft.com/office/powerpoint/2010/main" val="139547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Components </a:t>
            </a:r>
            <a:r>
              <a:rPr lang="en-US" dirty="0" smtClean="0"/>
              <a:t>of </a:t>
            </a:r>
            <a:r>
              <a:rPr lang="en-US" dirty="0"/>
              <a:t>a Planning </a:t>
            </a:r>
            <a:r>
              <a:rPr lang="en-US" dirty="0" smtClean="0"/>
              <a:t>System</a:t>
            </a:r>
            <a:endParaRPr lang="en-US" dirty="0"/>
          </a:p>
        </p:txBody>
      </p:sp>
      <p:sp>
        <p:nvSpPr>
          <p:cNvPr id="3" name="Content Placeholder 2"/>
          <p:cNvSpPr>
            <a:spLocks noGrp="1"/>
          </p:cNvSpPr>
          <p:nvPr>
            <p:ph idx="1"/>
          </p:nvPr>
        </p:nvSpPr>
        <p:spPr/>
        <p:txBody>
          <a:bodyPr/>
          <a:lstStyle/>
          <a:p>
            <a:r>
              <a:rPr lang="en-US" dirty="0"/>
              <a:t>Planning refers to the </a:t>
            </a:r>
            <a:r>
              <a:rPr lang="en-US" dirty="0">
                <a:solidFill>
                  <a:srgbClr val="CC3399"/>
                </a:solidFill>
              </a:rPr>
              <a:t>process of computing several steps of a problem-solving </a:t>
            </a:r>
            <a:r>
              <a:rPr lang="en-US" dirty="0" smtClean="0">
                <a:solidFill>
                  <a:srgbClr val="CC3399"/>
                </a:solidFill>
              </a:rPr>
              <a:t>procedure </a:t>
            </a:r>
            <a:r>
              <a:rPr lang="en-US" dirty="0" smtClean="0"/>
              <a:t>before </a:t>
            </a:r>
            <a:r>
              <a:rPr lang="en-US" dirty="0"/>
              <a:t>executing any of them.</a:t>
            </a:r>
          </a:p>
          <a:p>
            <a:r>
              <a:rPr lang="en-US" dirty="0"/>
              <a:t>The planning consists of following important steps:</a:t>
            </a:r>
          </a:p>
          <a:p>
            <a:pPr marL="457200" indent="-457200">
              <a:buFont typeface="+mj-lt"/>
              <a:buAutoNum type="arabicPeriod"/>
            </a:pPr>
            <a:r>
              <a:rPr lang="en-US" dirty="0"/>
              <a:t>Choose the best rule for applying the next rule based on the best available heuristics</a:t>
            </a:r>
            <a:r>
              <a:rPr lang="en-US" dirty="0" smtClean="0"/>
              <a:t>.</a:t>
            </a:r>
          </a:p>
          <a:p>
            <a:pPr marL="1001712" lvl="1" indent="-457200"/>
            <a:r>
              <a:rPr lang="en-US" dirty="0"/>
              <a:t>The most widely used technique for selecting appropriate rules to apply is first to </a:t>
            </a:r>
            <a:r>
              <a:rPr lang="en-US" dirty="0" smtClean="0"/>
              <a:t>isolate a </a:t>
            </a:r>
            <a:r>
              <a:rPr lang="en-US" dirty="0"/>
              <a:t>set of differences between desired goal state and then to identify those rules that </a:t>
            </a:r>
            <a:r>
              <a:rPr lang="en-US" dirty="0" smtClean="0"/>
              <a:t>are relevant </a:t>
            </a:r>
            <a:r>
              <a:rPr lang="en-US" dirty="0"/>
              <a:t>to reduce those differences.</a:t>
            </a:r>
          </a:p>
          <a:p>
            <a:pPr marL="1001712" lvl="1" indent="-457200"/>
            <a:r>
              <a:rPr lang="en-US" dirty="0" smtClean="0"/>
              <a:t>If </a:t>
            </a:r>
            <a:r>
              <a:rPr lang="en-US" dirty="0"/>
              <a:t>there are several rules, a variety of other heuristic information can be exploited </a:t>
            </a:r>
            <a:r>
              <a:rPr lang="en-US" dirty="0" smtClean="0"/>
              <a:t>to choose </a:t>
            </a:r>
            <a:r>
              <a:rPr lang="en-US" dirty="0"/>
              <a:t>among them.</a:t>
            </a:r>
          </a:p>
          <a:p>
            <a:pPr marL="457200" indent="-457200">
              <a:buFont typeface="+mj-lt"/>
              <a:buAutoNum type="arabicPeriod"/>
            </a:pPr>
            <a:r>
              <a:rPr lang="en-US" dirty="0"/>
              <a:t>Apply the chosen rule for computing the new problem state</a:t>
            </a:r>
            <a:r>
              <a:rPr lang="en-US" dirty="0" smtClean="0"/>
              <a:t>.</a:t>
            </a:r>
          </a:p>
          <a:p>
            <a:pPr marL="1001712" lvl="1" indent="-457200"/>
            <a:r>
              <a:rPr lang="en-US" dirty="0"/>
              <a:t>In simple systems, applying rules is easy. Each rule simply specifies the problem </a:t>
            </a:r>
            <a:r>
              <a:rPr lang="en-US" dirty="0" smtClean="0"/>
              <a:t>state that </a:t>
            </a:r>
            <a:r>
              <a:rPr lang="en-US" dirty="0"/>
              <a:t>would result from its application</a:t>
            </a:r>
            <a:r>
              <a:rPr lang="en-US" dirty="0" smtClean="0"/>
              <a:t>. </a:t>
            </a:r>
            <a:endParaRPr lang="en-US" dirty="0"/>
          </a:p>
          <a:p>
            <a:pPr marL="1001712" lvl="1" indent="-457200"/>
            <a:r>
              <a:rPr lang="en-US" dirty="0" smtClean="0"/>
              <a:t>In </a:t>
            </a:r>
            <a:r>
              <a:rPr lang="en-US" dirty="0"/>
              <a:t>complex systems, we must be able to deal with rules that specify only a small part </a:t>
            </a:r>
            <a:r>
              <a:rPr lang="en-US" dirty="0" smtClean="0"/>
              <a:t>of the </a:t>
            </a:r>
            <a:r>
              <a:rPr lang="en-US" dirty="0"/>
              <a:t>complete problem state.</a:t>
            </a:r>
          </a:p>
          <a:p>
            <a:pPr marL="1001712" lvl="1" indent="-457200"/>
            <a:r>
              <a:rPr lang="en-US" dirty="0" smtClean="0"/>
              <a:t>One </a:t>
            </a:r>
            <a:r>
              <a:rPr lang="en-US" dirty="0"/>
              <a:t>way is to describe, for each action, each of the changes it makes to the </a:t>
            </a:r>
            <a:r>
              <a:rPr lang="en-US" dirty="0" smtClean="0"/>
              <a:t>state description.</a:t>
            </a:r>
            <a:endParaRPr lang="en-US" dirty="0"/>
          </a:p>
        </p:txBody>
      </p:sp>
    </p:spTree>
    <p:extLst>
      <p:ext uri="{BB962C8B-B14F-4D97-AF65-F5344CB8AC3E}">
        <p14:creationId xmlns:p14="http://schemas.microsoft.com/office/powerpoint/2010/main" val="380613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t>
            </a:r>
            <a:r>
              <a:rPr lang="en-US" dirty="0" smtClean="0"/>
              <a:t>of </a:t>
            </a:r>
            <a:r>
              <a:rPr lang="en-US" dirty="0"/>
              <a:t>a Planning System</a:t>
            </a:r>
          </a:p>
        </p:txBody>
      </p:sp>
      <p:sp>
        <p:nvSpPr>
          <p:cNvPr id="3" name="Content Placeholder 2"/>
          <p:cNvSpPr>
            <a:spLocks noGrp="1"/>
          </p:cNvSpPr>
          <p:nvPr>
            <p:ph idx="1"/>
          </p:nvPr>
        </p:nvSpPr>
        <p:spPr/>
        <p:txBody>
          <a:bodyPr/>
          <a:lstStyle/>
          <a:p>
            <a:pPr marL="457200" indent="-457200">
              <a:buFont typeface="+mj-lt"/>
              <a:buAutoNum type="arabicPeriod" startAt="3"/>
            </a:pPr>
            <a:r>
              <a:rPr lang="en-US" dirty="0"/>
              <a:t>Detect when a solution has been found</a:t>
            </a:r>
            <a:r>
              <a:rPr lang="en-US" dirty="0" smtClean="0"/>
              <a:t>.</a:t>
            </a:r>
          </a:p>
          <a:p>
            <a:pPr marL="1001712" lvl="1" indent="-457200"/>
            <a:r>
              <a:rPr lang="en-US" dirty="0"/>
              <a:t>A planning system has succeeded in finding a solution to a problem when it has found </a:t>
            </a:r>
            <a:r>
              <a:rPr lang="en-US" dirty="0" smtClean="0"/>
              <a:t>a sequence </a:t>
            </a:r>
            <a:r>
              <a:rPr lang="en-US" dirty="0"/>
              <a:t>of operators that transform the initial problem state into the goal state.</a:t>
            </a:r>
          </a:p>
          <a:p>
            <a:pPr marL="1001712" lvl="1" indent="-457200"/>
            <a:r>
              <a:rPr lang="en-US" dirty="0" smtClean="0"/>
              <a:t>How </a:t>
            </a:r>
            <a:r>
              <a:rPr lang="en-US" dirty="0"/>
              <a:t>will it know when this has done</a:t>
            </a:r>
            <a:r>
              <a:rPr lang="en-US" dirty="0" smtClean="0"/>
              <a:t>? </a:t>
            </a:r>
            <a:endParaRPr lang="en-US" dirty="0"/>
          </a:p>
          <a:p>
            <a:pPr marL="1001712" lvl="1" indent="-457200"/>
            <a:r>
              <a:rPr lang="en-US" dirty="0" smtClean="0"/>
              <a:t>In </a:t>
            </a:r>
            <a:r>
              <a:rPr lang="en-US" dirty="0"/>
              <a:t>simple problem-solving systems, this question is easily answered by a </a:t>
            </a:r>
            <a:r>
              <a:rPr lang="en-US" dirty="0" smtClean="0"/>
              <a:t>straightforward match </a:t>
            </a:r>
            <a:r>
              <a:rPr lang="en-US" dirty="0"/>
              <a:t>of the state descriptions.</a:t>
            </a:r>
          </a:p>
          <a:p>
            <a:pPr marL="1001712" lvl="1" indent="-457200"/>
            <a:r>
              <a:rPr lang="en-US" dirty="0" smtClean="0"/>
              <a:t>One </a:t>
            </a:r>
            <a:r>
              <a:rPr lang="en-US" dirty="0"/>
              <a:t>of the representative systems for planning systems is predicate logic. Suppose that </a:t>
            </a:r>
            <a:r>
              <a:rPr lang="en-US" dirty="0" smtClean="0"/>
              <a:t>as a </a:t>
            </a:r>
            <a:r>
              <a:rPr lang="en-US" dirty="0"/>
              <a:t>part of our goal, we have the predicate P(x).</a:t>
            </a:r>
          </a:p>
          <a:p>
            <a:pPr marL="1001712" lvl="1" indent="-457200"/>
            <a:r>
              <a:rPr lang="en-US" dirty="0" smtClean="0"/>
              <a:t>To </a:t>
            </a:r>
            <a:r>
              <a:rPr lang="en-US" dirty="0"/>
              <a:t>see whether P(x) satisfied in some state, we ask whether we can prove P(x) given </a:t>
            </a:r>
            <a:r>
              <a:rPr lang="en-US" dirty="0" smtClean="0"/>
              <a:t>the assertions </a:t>
            </a:r>
            <a:r>
              <a:rPr lang="en-US" dirty="0"/>
              <a:t>that describe that state and the axioms that define the world model.</a:t>
            </a:r>
          </a:p>
          <a:p>
            <a:pPr marL="1001712" lvl="1" indent="-457200"/>
            <a:endParaRPr lang="en-US" dirty="0"/>
          </a:p>
        </p:txBody>
      </p:sp>
    </p:spTree>
    <p:extLst>
      <p:ext uri="{BB962C8B-B14F-4D97-AF65-F5344CB8AC3E}">
        <p14:creationId xmlns:p14="http://schemas.microsoft.com/office/powerpoint/2010/main" val="171277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t>
            </a:r>
            <a:r>
              <a:rPr lang="en-US" dirty="0" smtClean="0"/>
              <a:t>of </a:t>
            </a:r>
            <a:r>
              <a:rPr lang="en-US" dirty="0"/>
              <a:t>a Planning System</a:t>
            </a:r>
          </a:p>
        </p:txBody>
      </p:sp>
      <p:sp>
        <p:nvSpPr>
          <p:cNvPr id="3" name="Content Placeholder 2"/>
          <p:cNvSpPr>
            <a:spLocks noGrp="1"/>
          </p:cNvSpPr>
          <p:nvPr>
            <p:ph idx="1"/>
          </p:nvPr>
        </p:nvSpPr>
        <p:spPr/>
        <p:txBody>
          <a:bodyPr/>
          <a:lstStyle/>
          <a:p>
            <a:pPr marL="457200" indent="-457200">
              <a:buFont typeface="+mj-lt"/>
              <a:buAutoNum type="arabicPeriod" startAt="4"/>
            </a:pPr>
            <a:r>
              <a:rPr lang="en-US" dirty="0" smtClean="0"/>
              <a:t>Detect </a:t>
            </a:r>
            <a:r>
              <a:rPr lang="en-US" dirty="0"/>
              <a:t>dead ends so that they can be abandoned and the system’s effort is directed in more fruitful directions</a:t>
            </a:r>
            <a:r>
              <a:rPr lang="en-US" dirty="0" smtClean="0"/>
              <a:t>.</a:t>
            </a:r>
          </a:p>
          <a:p>
            <a:pPr marL="1001712" lvl="1" indent="-457200"/>
            <a:r>
              <a:rPr lang="en-US" dirty="0"/>
              <a:t>As a planning system is searching for a sequence of operators to solve a </a:t>
            </a:r>
            <a:r>
              <a:rPr lang="en-US" dirty="0" smtClean="0"/>
              <a:t>particular problem</a:t>
            </a:r>
            <a:r>
              <a:rPr lang="en-US" dirty="0"/>
              <a:t>, it must be able to detect when it is exploring a path that can never lead to </a:t>
            </a:r>
            <a:r>
              <a:rPr lang="en-US" dirty="0" smtClean="0"/>
              <a:t>a solution</a:t>
            </a:r>
            <a:r>
              <a:rPr lang="en-US" dirty="0"/>
              <a:t>.</a:t>
            </a:r>
          </a:p>
          <a:p>
            <a:pPr marL="1001712" lvl="1" indent="-457200"/>
            <a:r>
              <a:rPr lang="en-US" dirty="0" smtClean="0"/>
              <a:t>The </a:t>
            </a:r>
            <a:r>
              <a:rPr lang="en-US" dirty="0"/>
              <a:t>same reasoning mechanisms that can use to detect a solution can often use </a:t>
            </a:r>
            <a:r>
              <a:rPr lang="en-US" dirty="0" smtClean="0"/>
              <a:t>for detecting </a:t>
            </a:r>
            <a:r>
              <a:rPr lang="en-US" dirty="0"/>
              <a:t>a dead end.</a:t>
            </a:r>
          </a:p>
          <a:p>
            <a:pPr marL="1001712" lvl="1" indent="-457200"/>
            <a:r>
              <a:rPr lang="en-US" dirty="0" smtClean="0"/>
              <a:t>If </a:t>
            </a:r>
            <a:r>
              <a:rPr lang="en-US" dirty="0"/>
              <a:t>the search process is reasoning forward from the initial state. It can prune any path </a:t>
            </a:r>
            <a:r>
              <a:rPr lang="en-US" dirty="0" smtClean="0"/>
              <a:t>that leads </a:t>
            </a:r>
            <a:r>
              <a:rPr lang="en-US" dirty="0"/>
              <a:t>to a state from which the goal state cannot reach.</a:t>
            </a:r>
          </a:p>
          <a:p>
            <a:pPr marL="1001712" lvl="1" indent="-457200"/>
            <a:r>
              <a:rPr lang="en-US" dirty="0" smtClean="0"/>
              <a:t>If </a:t>
            </a:r>
            <a:r>
              <a:rPr lang="en-US" dirty="0"/>
              <a:t>search process reasoning backward from the goal state, it can also terminate a </a:t>
            </a:r>
            <a:r>
              <a:rPr lang="en-US" dirty="0" smtClean="0"/>
              <a:t>path either </a:t>
            </a:r>
            <a:r>
              <a:rPr lang="en-US" dirty="0"/>
              <a:t>because it is sure that the initial state cannot reach or because little progress made</a:t>
            </a:r>
            <a:r>
              <a:rPr lang="en-US" dirty="0" smtClean="0"/>
              <a:t>.</a:t>
            </a:r>
          </a:p>
          <a:p>
            <a:pPr marL="1001712" lvl="1" indent="-457200"/>
            <a:endParaRPr lang="en-US" dirty="0"/>
          </a:p>
          <a:p>
            <a:pPr marL="457200" indent="-457200">
              <a:buFont typeface="+mj-lt"/>
              <a:buAutoNum type="arabicPeriod" startAt="5"/>
            </a:pPr>
            <a:r>
              <a:rPr lang="en-US" dirty="0"/>
              <a:t>Detect when an almost correct solution has been found.</a:t>
            </a:r>
          </a:p>
          <a:p>
            <a:pPr marL="1001712" lvl="1" indent="-457200"/>
            <a:r>
              <a:rPr lang="en-US" dirty="0"/>
              <a:t>The kinds of techniques discussed are often useful in solving nearly decomposable problems.</a:t>
            </a:r>
          </a:p>
          <a:p>
            <a:pPr marL="1001712" lvl="1" indent="-457200"/>
            <a:r>
              <a:rPr lang="en-US" dirty="0"/>
              <a:t>One good way of solving such problems is to assume that they are completely decomposable, proceed to solve the sub-problems separately. And then check that when the sub-solutions combined. </a:t>
            </a:r>
          </a:p>
          <a:p>
            <a:pPr marL="1001712" lvl="1" indent="-457200"/>
            <a:r>
              <a:rPr lang="en-US" dirty="0"/>
              <a:t>They do in fact give a solution to the original problem.</a:t>
            </a:r>
          </a:p>
          <a:p>
            <a:pPr marL="457200" indent="-457200">
              <a:buFont typeface="+mj-lt"/>
              <a:buAutoNum type="arabicPeriod" startAt="5"/>
            </a:pPr>
            <a:endParaRPr lang="en-US" dirty="0"/>
          </a:p>
          <a:p>
            <a:pPr marL="457200" indent="-457200">
              <a:buFont typeface="+mj-lt"/>
              <a:buAutoNum type="arabicPeriod" startAt="5"/>
            </a:pPr>
            <a:endParaRPr lang="en-US" dirty="0"/>
          </a:p>
          <a:p>
            <a:pPr marL="457200" indent="-457200">
              <a:buFont typeface="+mj-lt"/>
              <a:buAutoNum type="arabicPeriod" startAt="5"/>
            </a:pPr>
            <a:endParaRPr lang="en-US" dirty="0"/>
          </a:p>
        </p:txBody>
      </p:sp>
    </p:spTree>
    <p:extLst>
      <p:ext uri="{BB962C8B-B14F-4D97-AF65-F5344CB8AC3E}">
        <p14:creationId xmlns:p14="http://schemas.microsoft.com/office/powerpoint/2010/main" val="218228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Blocks World Problem</a:t>
            </a:r>
          </a:p>
        </p:txBody>
      </p:sp>
      <p:sp>
        <p:nvSpPr>
          <p:cNvPr id="3" name="Content Placeholder 2"/>
          <p:cNvSpPr>
            <a:spLocks noGrp="1"/>
          </p:cNvSpPr>
          <p:nvPr>
            <p:ph idx="1"/>
          </p:nvPr>
        </p:nvSpPr>
        <p:spPr/>
        <p:txBody>
          <a:bodyPr/>
          <a:lstStyle/>
          <a:p>
            <a:r>
              <a:rPr lang="en-US" dirty="0"/>
              <a:t>Planning refers to the process of computing several steps of a problem-solving procedure before executing any of them.</a:t>
            </a:r>
          </a:p>
          <a:p>
            <a:r>
              <a:rPr lang="en-US" dirty="0" smtClean="0"/>
              <a:t>In </a:t>
            </a:r>
            <a:r>
              <a:rPr lang="en-US" dirty="0"/>
              <a:t>order to compare </a:t>
            </a:r>
            <a:r>
              <a:rPr lang="en-US" dirty="0" smtClean="0"/>
              <a:t>different methods </a:t>
            </a:r>
            <a:r>
              <a:rPr lang="en-US" dirty="0"/>
              <a:t>of planning, we should </a:t>
            </a:r>
            <a:r>
              <a:rPr lang="en-US" dirty="0" smtClean="0"/>
              <a:t>look </a:t>
            </a:r>
            <a:r>
              <a:rPr lang="en-US" dirty="0"/>
              <a:t>at all </a:t>
            </a:r>
            <a:r>
              <a:rPr lang="en-US" dirty="0" smtClean="0"/>
              <a:t>of them </a:t>
            </a:r>
            <a:r>
              <a:rPr lang="en-US" dirty="0"/>
              <a:t>in a single </a:t>
            </a:r>
            <a:r>
              <a:rPr lang="en-US" dirty="0" smtClean="0"/>
              <a:t>domain.</a:t>
            </a:r>
            <a:endParaRPr lang="en-US" dirty="0"/>
          </a:p>
          <a:p>
            <a:r>
              <a:rPr lang="en-US" dirty="0" smtClean="0"/>
              <a:t>The Block World Problem is described as, </a:t>
            </a:r>
          </a:p>
          <a:p>
            <a:pPr lvl="1"/>
            <a:r>
              <a:rPr lang="en-US" dirty="0" smtClean="0"/>
              <a:t>There </a:t>
            </a:r>
            <a:r>
              <a:rPr lang="en-US" dirty="0"/>
              <a:t>is a flat surface on which blocks can be placed.</a:t>
            </a:r>
          </a:p>
          <a:p>
            <a:pPr lvl="1"/>
            <a:r>
              <a:rPr lang="en-US" dirty="0" smtClean="0"/>
              <a:t>There </a:t>
            </a:r>
            <a:r>
              <a:rPr lang="en-US" dirty="0"/>
              <a:t>are a number of square blocks, all the same size</a:t>
            </a:r>
            <a:r>
              <a:rPr lang="en-US" dirty="0" smtClean="0"/>
              <a:t>.</a:t>
            </a:r>
          </a:p>
          <a:p>
            <a:pPr lvl="1"/>
            <a:r>
              <a:rPr lang="en-US" dirty="0" smtClean="0"/>
              <a:t>The blocks are labeled with alphabets ‘A’, ‘B’, ‘C’, etc.</a:t>
            </a:r>
            <a:endParaRPr lang="en-US" dirty="0"/>
          </a:p>
          <a:p>
            <a:pPr lvl="1"/>
            <a:r>
              <a:rPr lang="en-US" dirty="0" smtClean="0"/>
              <a:t>They </a:t>
            </a:r>
            <a:r>
              <a:rPr lang="en-US" dirty="0"/>
              <a:t>can be stacked one upon the other.</a:t>
            </a:r>
          </a:p>
          <a:p>
            <a:pPr lvl="1"/>
            <a:r>
              <a:rPr lang="en-US" dirty="0" smtClean="0"/>
              <a:t>There </a:t>
            </a:r>
            <a:r>
              <a:rPr lang="en-US" dirty="0"/>
              <a:t>is robot arm that can manipulate the </a:t>
            </a:r>
            <a:r>
              <a:rPr lang="en-US" dirty="0" smtClean="0"/>
              <a:t>blocks.</a:t>
            </a:r>
          </a:p>
          <a:p>
            <a:pPr lvl="1"/>
            <a:r>
              <a:rPr lang="en-US" dirty="0"/>
              <a:t>The start state and goal state are </a:t>
            </a:r>
            <a:r>
              <a:rPr lang="en-US" dirty="0" smtClean="0"/>
              <a:t>given.</a:t>
            </a:r>
            <a:endParaRPr lang="en-US" dirty="0"/>
          </a:p>
        </p:txBody>
      </p:sp>
    </p:spTree>
    <p:extLst>
      <p:ext uri="{BB962C8B-B14F-4D97-AF65-F5344CB8AC3E}">
        <p14:creationId xmlns:p14="http://schemas.microsoft.com/office/powerpoint/2010/main" val="2219615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Blocks World Problem</a:t>
            </a:r>
          </a:p>
        </p:txBody>
      </p:sp>
      <p:sp>
        <p:nvSpPr>
          <p:cNvPr id="3" name="Content Placeholder 2"/>
          <p:cNvSpPr>
            <a:spLocks noGrp="1"/>
          </p:cNvSpPr>
          <p:nvPr>
            <p:ph idx="1"/>
          </p:nvPr>
        </p:nvSpPr>
        <p:spPr/>
        <p:txBody>
          <a:bodyPr/>
          <a:lstStyle/>
          <a:p>
            <a:r>
              <a:rPr lang="en-US" dirty="0">
                <a:solidFill>
                  <a:srgbClr val="CC3399"/>
                </a:solidFill>
              </a:rPr>
              <a:t>Actions of the robot </a:t>
            </a:r>
            <a:r>
              <a:rPr lang="en-US" dirty="0" smtClean="0">
                <a:solidFill>
                  <a:srgbClr val="CC3399"/>
                </a:solidFill>
              </a:rPr>
              <a:t>arm </a:t>
            </a:r>
            <a:r>
              <a:rPr lang="en-US" dirty="0" smtClean="0"/>
              <a:t>(</a:t>
            </a:r>
            <a:r>
              <a:rPr lang="en-US" dirty="0"/>
              <a:t>the robot arm can hold only one block at a </a:t>
            </a:r>
            <a:r>
              <a:rPr lang="en-US" dirty="0" smtClean="0"/>
              <a:t>time)</a:t>
            </a:r>
          </a:p>
          <a:p>
            <a:pPr lvl="1"/>
            <a:r>
              <a:rPr lang="en-US" dirty="0"/>
              <a:t>UNSTACK(A, B): Pick up block A from its current position on block B.</a:t>
            </a:r>
          </a:p>
          <a:p>
            <a:pPr lvl="1"/>
            <a:r>
              <a:rPr lang="en-US" dirty="0" smtClean="0"/>
              <a:t>STACK(A</a:t>
            </a:r>
            <a:r>
              <a:rPr lang="en-US" dirty="0"/>
              <a:t>, B): Place block A on block B.</a:t>
            </a:r>
          </a:p>
          <a:p>
            <a:pPr lvl="1"/>
            <a:r>
              <a:rPr lang="en-US" dirty="0" smtClean="0"/>
              <a:t>PICKUP(A</a:t>
            </a:r>
            <a:r>
              <a:rPr lang="en-US" dirty="0"/>
              <a:t>): Pick up block A from the table and hold it.</a:t>
            </a:r>
          </a:p>
          <a:p>
            <a:pPr lvl="1"/>
            <a:r>
              <a:rPr lang="en-US" dirty="0" smtClean="0"/>
              <a:t>PUTDOWN(A</a:t>
            </a:r>
            <a:r>
              <a:rPr lang="en-US" dirty="0"/>
              <a:t>): Put block A down on the table</a:t>
            </a:r>
            <a:r>
              <a:rPr lang="en-US" dirty="0" smtClean="0"/>
              <a:t>.</a:t>
            </a:r>
          </a:p>
          <a:p>
            <a:pPr lvl="1"/>
            <a:endParaRPr lang="en-US" dirty="0"/>
          </a:p>
          <a:p>
            <a:r>
              <a:rPr lang="en-US" dirty="0" smtClean="0">
                <a:solidFill>
                  <a:srgbClr val="CC3399"/>
                </a:solidFill>
              </a:rPr>
              <a:t>Predicates :</a:t>
            </a:r>
            <a:r>
              <a:rPr lang="en-US" dirty="0" smtClean="0"/>
              <a:t> In </a:t>
            </a:r>
            <a:r>
              <a:rPr lang="en-US" dirty="0"/>
              <a:t>order to specify both the conditions under which an operation may be performed </a:t>
            </a:r>
            <a:r>
              <a:rPr lang="en-US" dirty="0" smtClean="0"/>
              <a:t>and the </a:t>
            </a:r>
            <a:r>
              <a:rPr lang="en-US" dirty="0"/>
              <a:t>results of performing it, we need the following predicates:</a:t>
            </a:r>
          </a:p>
          <a:p>
            <a:pPr marL="457200" indent="-457200">
              <a:buFont typeface="+mj-lt"/>
              <a:buAutoNum type="arabicPeriod"/>
            </a:pPr>
            <a:r>
              <a:rPr lang="en-US" dirty="0" smtClean="0"/>
              <a:t>ON(A</a:t>
            </a:r>
            <a:r>
              <a:rPr lang="en-US" dirty="0"/>
              <a:t>, B): Block A is on Block B.</a:t>
            </a:r>
          </a:p>
          <a:p>
            <a:pPr marL="457200" indent="-457200">
              <a:buFont typeface="+mj-lt"/>
              <a:buAutoNum type="arabicPeriod"/>
            </a:pPr>
            <a:r>
              <a:rPr lang="en-US" dirty="0" smtClean="0"/>
              <a:t>ONTABLES(A</a:t>
            </a:r>
            <a:r>
              <a:rPr lang="en-US" dirty="0"/>
              <a:t>): Block A is on the table.</a:t>
            </a:r>
          </a:p>
          <a:p>
            <a:pPr marL="457200" indent="-457200">
              <a:buFont typeface="+mj-lt"/>
              <a:buAutoNum type="arabicPeriod"/>
            </a:pPr>
            <a:r>
              <a:rPr lang="en-US" dirty="0" smtClean="0"/>
              <a:t>CLEAR(A</a:t>
            </a:r>
            <a:r>
              <a:rPr lang="en-US" dirty="0"/>
              <a:t>): There is nothing on the top of Block A.</a:t>
            </a:r>
          </a:p>
          <a:p>
            <a:pPr marL="457200" indent="-457200">
              <a:buFont typeface="+mj-lt"/>
              <a:buAutoNum type="arabicPeriod"/>
            </a:pPr>
            <a:r>
              <a:rPr lang="en-US" dirty="0" smtClean="0"/>
              <a:t>HOLDING(A</a:t>
            </a:r>
            <a:r>
              <a:rPr lang="en-US" dirty="0"/>
              <a:t>): The arm is holding Block A.</a:t>
            </a:r>
          </a:p>
          <a:p>
            <a:pPr marL="457200" indent="-457200">
              <a:buFont typeface="+mj-lt"/>
              <a:buAutoNum type="arabicPeriod"/>
            </a:pPr>
            <a:r>
              <a:rPr lang="en-US" dirty="0" smtClean="0"/>
              <a:t>ARMEMPTY</a:t>
            </a:r>
            <a:r>
              <a:rPr lang="en-US" dirty="0"/>
              <a:t>: The arm is holding nothing.</a:t>
            </a:r>
          </a:p>
        </p:txBody>
      </p:sp>
    </p:spTree>
    <p:extLst>
      <p:ext uri="{BB962C8B-B14F-4D97-AF65-F5344CB8AC3E}">
        <p14:creationId xmlns:p14="http://schemas.microsoft.com/office/powerpoint/2010/main" val="34414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5221</TotalTime>
  <Words>3048</Words>
  <Application>Microsoft Office PowerPoint</Application>
  <PresentationFormat>Widescreen</PresentationFormat>
  <Paragraphs>262</Paragraphs>
  <Slides>28</Slides>
  <Notes>0</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Wingdings 3</vt:lpstr>
      <vt:lpstr>Segoe UI Black</vt:lpstr>
      <vt:lpstr>Arial</vt:lpstr>
      <vt:lpstr>Roboto Condensed</vt:lpstr>
      <vt:lpstr>Roboto Condensed Light</vt:lpstr>
      <vt:lpstr>Wingdings 2</vt:lpstr>
      <vt:lpstr>Open Sans Semibold</vt:lpstr>
      <vt:lpstr>Calibri</vt:lpstr>
      <vt:lpstr>Wingdings</vt:lpstr>
      <vt:lpstr>Open Sans</vt:lpstr>
      <vt:lpstr>Times New Roman</vt:lpstr>
      <vt:lpstr>Office Theme</vt:lpstr>
      <vt:lpstr>Unit-7: Planning</vt:lpstr>
      <vt:lpstr>PowerPoint Presentation</vt:lpstr>
      <vt:lpstr>Introduction </vt:lpstr>
      <vt:lpstr>Introduction </vt:lpstr>
      <vt:lpstr>Components of a Planning System</vt:lpstr>
      <vt:lpstr>Components of a Planning System</vt:lpstr>
      <vt:lpstr>Components of a Planning System</vt:lpstr>
      <vt:lpstr>Blocks World Problem</vt:lpstr>
      <vt:lpstr>Blocks World Problem</vt:lpstr>
      <vt:lpstr>STRIPS-Based Approach to Robot Control</vt:lpstr>
      <vt:lpstr>Robot Problem-Solving Systems (STRIPS)</vt:lpstr>
      <vt:lpstr>Goal Stack Planning</vt:lpstr>
      <vt:lpstr>Goal Stack Planning</vt:lpstr>
      <vt:lpstr>Goal Stack Planning – Example </vt:lpstr>
      <vt:lpstr>Goal Stack Planning – Example </vt:lpstr>
      <vt:lpstr>Goal Stack Planning – Example </vt:lpstr>
      <vt:lpstr>Nonlinear Planning using Constraint Posting</vt:lpstr>
      <vt:lpstr>Constraint Posting</vt:lpstr>
      <vt:lpstr>Constraint Posting versus State Space Search</vt:lpstr>
      <vt:lpstr>Algorithm: Nonlinear Planning</vt:lpstr>
      <vt:lpstr>Hierarchical Planning</vt:lpstr>
      <vt:lpstr>Hierarchical Planning</vt:lpstr>
      <vt:lpstr>Hierarchical Planning</vt:lpstr>
      <vt:lpstr>ABSTRIPS : Modified version of STRIPS that incorporates hierarchical planning</vt:lpstr>
      <vt:lpstr>Reactive Systems</vt:lpstr>
      <vt:lpstr>Reactive Systems</vt:lpstr>
      <vt:lpstr>Other Planning Techniques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umesh patel</cp:lastModifiedBy>
  <cp:revision>582</cp:revision>
  <dcterms:created xsi:type="dcterms:W3CDTF">2020-05-01T05:09:15Z</dcterms:created>
  <dcterms:modified xsi:type="dcterms:W3CDTF">2021-09-18T06:51:01Z</dcterms:modified>
</cp:coreProperties>
</file>