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324" r:id="rId2"/>
    <p:sldId id="288" r:id="rId3"/>
    <p:sldId id="418" r:id="rId4"/>
    <p:sldId id="428" r:id="rId5"/>
    <p:sldId id="419" r:id="rId6"/>
    <p:sldId id="420" r:id="rId7"/>
    <p:sldId id="421" r:id="rId8"/>
    <p:sldId id="422" r:id="rId9"/>
    <p:sldId id="423" r:id="rId10"/>
    <p:sldId id="424" r:id="rId11"/>
    <p:sldId id="425" r:id="rId12"/>
    <p:sldId id="430" r:id="rId13"/>
    <p:sldId id="429" r:id="rId14"/>
    <p:sldId id="426" r:id="rId15"/>
    <p:sldId id="427" r:id="rId16"/>
    <p:sldId id="417" r:id="rId17"/>
  </p:sldIdLst>
  <p:sldSz cx="12192000" cy="6858000"/>
  <p:notesSz cx="6858000" cy="9144000"/>
  <p:embeddedFontLst>
    <p:embeddedFont>
      <p:font typeface="Wingdings 3" panose="05040102010807070707" pitchFamily="18" charset="2"/>
      <p:regular r:id="rId20"/>
    </p:embeddedFont>
    <p:embeddedFont>
      <p:font typeface="Segoe UI Black" panose="020B0A02040204020203" pitchFamily="34" charset="0"/>
      <p:bold r:id="rId21"/>
      <p:boldItalic r:id="rId22"/>
    </p:embeddedFont>
    <p:embeddedFont>
      <p:font typeface="Roboto Condensed" panose="02000000000000000000" pitchFamily="2" charset="0"/>
      <p:regular r:id="rId23"/>
      <p:bold r:id="rId24"/>
      <p:italic r:id="rId25"/>
      <p:boldItalic r:id="rId26"/>
    </p:embeddedFont>
    <p:embeddedFont>
      <p:font typeface="Roboto Condensed Light" panose="02000000000000000000" pitchFamily="2" charset="0"/>
      <p:regular r:id="rId27"/>
      <p:italic r:id="rId28"/>
    </p:embeddedFont>
    <p:embeddedFont>
      <p:font typeface="Wingdings 2" panose="05020102010507070707" pitchFamily="18" charset="2"/>
      <p:regular r:id="rId29"/>
    </p:embeddedFont>
    <p:embeddedFont>
      <p:font typeface="Open Sans Semibold" panose="020B0706030804020204" pitchFamily="34" charset="0"/>
      <p:bold r:id="rId30"/>
      <p:boldItalic r:id="rId31"/>
    </p:embeddedFont>
    <p:embeddedFont>
      <p:font typeface="Calibri" panose="020F0502020204030204"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VFLu0aGwxQjbvtcO++3LA==" hashData="btOTE0jKKkYGKS64Meas5vVueoLRs3ezL19OO8Ssh9oe+Ew544531TnV5GdwX6mx51RxaYqa/jbkLG6riyGv4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E1FBFF"/>
    <a:srgbClr val="8B67E5"/>
    <a:srgbClr val="F48CAF"/>
    <a:srgbClr val="F9C5D7"/>
    <a:srgbClr val="EDF6E2"/>
    <a:srgbClr val="F9EEED"/>
    <a:srgbClr val="B5E61D"/>
    <a:srgbClr val="AD1457"/>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9/18/2021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Probabilistic Reasoning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lgn="ctr"/>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85918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sz="1800" b="1" dirty="0" smtClean="0"/>
              <a:t>Analysis and Design of Algorithms </a:t>
            </a:r>
            <a:r>
              <a:rPr lang="en-US" sz="1800" dirty="0" smtClean="0">
                <a:latin typeface="Roboto Condensed Light" panose="02000000000000000000" pitchFamily="2" charset="0"/>
                <a:ea typeface="Roboto Condensed Light" panose="02000000000000000000" pitchFamily="2" charset="0"/>
              </a:rPr>
              <a:t>(ADA</a:t>
            </a:r>
            <a:r>
              <a:rPr lang="en-US" dirty="0" smtClean="0">
                <a:latin typeface="Roboto Condensed Light" panose="02000000000000000000" pitchFamily="2" charset="0"/>
                <a:ea typeface="Roboto Condensed Light" panose="02000000000000000000" pitchFamily="2" charset="0"/>
              </a:rPr>
              <a:t>)</a:t>
            </a:r>
          </a:p>
          <a:p>
            <a:r>
              <a:rPr lang="en-US" dirty="0" smtClean="0">
                <a:latin typeface="Roboto Condensed Light" panose="02000000000000000000" pitchFamily="2" charset="0"/>
                <a:ea typeface="Roboto Condensed Light" panose="02000000000000000000" pitchFamily="2" charset="0"/>
              </a:rPr>
              <a:t>GTU # 3150703</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stretch>
            <a:fillRect/>
          </a:stretch>
        </p:blipFill>
        <p:spPr>
          <a:xfrm>
            <a:off x="8948527" y="2262677"/>
            <a:ext cx="2560320" cy="167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800" noProof="1" smtClean="0">
                <a:solidFill>
                  <a:srgbClr val="FFFFFF"/>
                </a:solidFill>
                <a:latin typeface="+mj-lt"/>
                <a:ea typeface="Open Sans" panose="020B0606030504020204" pitchFamily="34" charset="0"/>
                <a:cs typeface="Open Sans" panose="020B0606030504020204" pitchFamily="34" charset="0"/>
              </a:rPr>
              <a:t>Basics of Algorithms and Mathematics</a:t>
            </a:r>
            <a:r>
              <a:rPr lang="da-DK" sz="1800" noProof="1" smtClean="0">
                <a:solidFill>
                  <a:srgbClr val="FFFFFF"/>
                </a:solidFill>
                <a:latin typeface="+mj-lt"/>
                <a:ea typeface="Open Sans" panose="020B0606030504020204" pitchFamily="34" charset="0"/>
                <a:cs typeface="Open Sans" panose="020B0606030504020204" pitchFamily="34" charset="0"/>
              </a:rPr>
              <a:t>     </a:t>
            </a: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52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04139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Natural Language Processing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AD1457"/>
              </a:buClr>
              <a:buFont typeface="Wingdings 3" panose="05040102010807070707" pitchFamily="18" charset="2"/>
              <a:buChar char=""/>
              <a:defRPr sz="2400">
                <a:solidFill>
                  <a:schemeClr val="tx1"/>
                </a:solidFill>
              </a:defRPr>
            </a:lvl1pPr>
            <a:lvl2pPr marL="809625" indent="-352425" algn="just">
              <a:buClr>
                <a:srgbClr val="AD1457"/>
              </a:buClr>
              <a:buFont typeface="Wingdings 3" panose="05040102010807070707" pitchFamily="18" charset="2"/>
              <a:buChar char=""/>
              <a:defRPr sz="2000">
                <a:solidFill>
                  <a:schemeClr val="tx1"/>
                </a:solidFill>
              </a:defRPr>
            </a:lvl2pPr>
            <a:lvl3pPr marL="1143000" indent="-228600" algn="just">
              <a:buClr>
                <a:srgbClr val="AD1457"/>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Probabilistic Reasoning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91440" y="6593188"/>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9/18/2021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700F155-879E-4253-A2D1-B37B688D171B}"/>
              </a:ext>
            </a:extLst>
          </p:cNvPr>
          <p:cNvSpPr>
            <a:spLocks noGrp="1"/>
          </p:cNvSpPr>
          <p:nvPr>
            <p:ph type="ctrTitle"/>
          </p:nvPr>
        </p:nvSpPr>
        <p:spPr>
          <a:xfrm>
            <a:off x="559490" y="1122363"/>
            <a:ext cx="7035300" cy="3740801"/>
          </a:xfrm>
        </p:spPr>
        <p:txBody>
          <a:bodyPr/>
          <a:lstStyle/>
          <a:p>
            <a:r>
              <a:rPr lang="en-US" sz="5400" b="0" dirty="0" smtClean="0"/>
              <a:t>Unit-8: Natural </a:t>
            </a:r>
            <a:r>
              <a:rPr lang="en-US" sz="5400" b="0" dirty="0"/>
              <a:t>Language </a:t>
            </a:r>
            <a:r>
              <a:rPr lang="en-US" sz="5400" dirty="0"/>
              <a:t>Processing</a:t>
            </a:r>
            <a:endParaRPr lang="en-US" sz="5400" dirty="0">
              <a:effectLst>
                <a:outerShdw blurRad="38100" dist="38100" dir="2700000" algn="tl">
                  <a:srgbClr val="000000">
                    <a:alpha val="43137"/>
                  </a:srgbClr>
                </a:outerShdw>
              </a:effectLst>
            </a:endParaRPr>
          </a:p>
        </p:txBody>
      </p:sp>
      <p:sp>
        <p:nvSpPr>
          <p:cNvPr id="10" name="Text Placeholder 9">
            <a:extLst>
              <a:ext uri="{FF2B5EF4-FFF2-40B4-BE49-F238E27FC236}">
                <a16:creationId xmlns:a16="http://schemas.microsoft.com/office/drawing/2014/main" xmlns="" id="{91BCC6A4-CA58-4C8C-86C4-5A5EA7071D0F}"/>
              </a:ext>
            </a:extLst>
          </p:cNvPr>
          <p:cNvSpPr>
            <a:spLocks noGrp="1"/>
          </p:cNvSpPr>
          <p:nvPr>
            <p:ph type="body" sz="quarter" idx="11"/>
          </p:nvPr>
        </p:nvSpPr>
        <p:spPr/>
        <p:txBody>
          <a:bodyPr/>
          <a:lstStyle/>
          <a:p>
            <a:r>
              <a:rPr lang="en-US" dirty="0" smtClean="0"/>
              <a:t>gopi.sanghani@darshan.ac.in</a:t>
            </a:r>
            <a:endParaRPr lang="en-US" dirty="0"/>
          </a:p>
        </p:txBody>
      </p:sp>
      <p:sp>
        <p:nvSpPr>
          <p:cNvPr id="11" name="Text Placeholder 10">
            <a:extLst>
              <a:ext uri="{FF2B5EF4-FFF2-40B4-BE49-F238E27FC236}">
                <a16:creationId xmlns:a16="http://schemas.microsoft.com/office/drawing/2014/main" xmlns="" id="{73DAF969-5487-4485-9486-76BDA533800E}"/>
              </a:ext>
            </a:extLst>
          </p:cNvPr>
          <p:cNvSpPr>
            <a:spLocks noGrp="1"/>
          </p:cNvSpPr>
          <p:nvPr>
            <p:ph type="body" sz="quarter" idx="12"/>
          </p:nvPr>
        </p:nvSpPr>
        <p:spPr/>
        <p:txBody>
          <a:bodyPr/>
          <a:lstStyle/>
          <a:p>
            <a:r>
              <a:rPr lang="en-US" dirty="0"/>
              <a:t>9825621471</a:t>
            </a:r>
          </a:p>
        </p:txBody>
      </p:sp>
      <p:sp>
        <p:nvSpPr>
          <p:cNvPr id="12" name="Text Placeholder 11">
            <a:extLst>
              <a:ext uri="{FF2B5EF4-FFF2-40B4-BE49-F238E27FC236}">
                <a16:creationId xmlns:a16="http://schemas.microsoft.com/office/drawing/2014/main" xmlns="" id="{CB882FCE-AB64-406E-AD3E-C406330FA233}"/>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a16="http://schemas.microsoft.com/office/drawing/2014/main" xmlns="" id="{C06E432F-88D3-43E4-900F-2EEC807E9E4D}"/>
              </a:ext>
            </a:extLst>
          </p:cNvPr>
          <p:cNvSpPr>
            <a:spLocks noGrp="1"/>
          </p:cNvSpPr>
          <p:nvPr>
            <p:ph type="body" sz="quarter" idx="14"/>
          </p:nvPr>
        </p:nvSpPr>
        <p:spPr/>
        <p:txBody>
          <a:bodyPr/>
          <a:lstStyle/>
          <a:p>
            <a:r>
              <a:rPr lang="en-US" dirty="0"/>
              <a:t>Dr. </a:t>
            </a:r>
            <a:r>
              <a:rPr lang="en-US" dirty="0" err="1"/>
              <a:t>Gopi</a:t>
            </a:r>
            <a:r>
              <a:rPr lang="en-US" dirty="0"/>
              <a:t> </a:t>
            </a:r>
            <a:r>
              <a:rPr lang="en-US" dirty="0" err="1" smtClean="0"/>
              <a:t>Sanghani</a:t>
            </a:r>
            <a:endParaRPr lang="en-US" dirty="0"/>
          </a:p>
        </p:txBody>
      </p:sp>
      <p:sp>
        <p:nvSpPr>
          <p:cNvPr id="14" name="Text Placeholder 13">
            <a:extLst>
              <a:ext uri="{FF2B5EF4-FFF2-40B4-BE49-F238E27FC236}">
                <a16:creationId xmlns:a16="http://schemas.microsoft.com/office/drawing/2014/main" xmlns="" id="{64FB63FA-504F-4C2F-94BC-4E75D37EEF6A}"/>
              </a:ext>
            </a:extLst>
          </p:cNvPr>
          <p:cNvSpPr>
            <a:spLocks noGrp="1"/>
          </p:cNvSpPr>
          <p:nvPr>
            <p:ph type="body" sz="quarter" idx="16"/>
          </p:nvPr>
        </p:nvSpPr>
        <p:spPr>
          <a:xfrm>
            <a:off x="2756567" y="13855"/>
            <a:ext cx="4572000" cy="734653"/>
          </a:xfrm>
        </p:spPr>
        <p:txBody>
          <a:bodyPr/>
          <a:lstStyle/>
          <a:p>
            <a:r>
              <a:rPr lang="en-US" sz="2000" b="1" dirty="0"/>
              <a:t>Artificial Intelligence (AI)</a:t>
            </a:r>
          </a:p>
          <a:p>
            <a:r>
              <a:rPr lang="en-US" sz="2000" b="1" dirty="0"/>
              <a:t>3170716</a:t>
            </a:r>
          </a:p>
        </p:txBody>
      </p:sp>
      <p:pic>
        <p:nvPicPr>
          <p:cNvPr id="6" name="Picture Placeholder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67" r="16667"/>
          <a:stretch>
            <a:fillRect/>
          </a:stretch>
        </p:blipFill>
        <p:spPr/>
      </p:pic>
    </p:spTree>
    <p:extLst>
      <p:ext uri="{BB962C8B-B14F-4D97-AF65-F5344CB8AC3E}">
        <p14:creationId xmlns:p14="http://schemas.microsoft.com/office/powerpoint/2010/main" val="1535329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Natural Language Processing</a:t>
            </a:r>
          </a:p>
        </p:txBody>
      </p:sp>
      <p:sp>
        <p:nvSpPr>
          <p:cNvPr id="3" name="Content Placeholder 2"/>
          <p:cNvSpPr>
            <a:spLocks noGrp="1"/>
          </p:cNvSpPr>
          <p:nvPr>
            <p:ph idx="1"/>
          </p:nvPr>
        </p:nvSpPr>
        <p:spPr>
          <a:xfrm>
            <a:off x="131180" y="863444"/>
            <a:ext cx="8545229" cy="5590565"/>
          </a:xfrm>
        </p:spPr>
        <p:txBody>
          <a:bodyPr/>
          <a:lstStyle/>
          <a:p>
            <a:pPr marL="457200" indent="-457200">
              <a:buFont typeface="+mj-lt"/>
              <a:buAutoNum type="arabicPeriod" startAt="5"/>
            </a:pPr>
            <a:r>
              <a:rPr lang="en-US" dirty="0" smtClean="0">
                <a:solidFill>
                  <a:srgbClr val="0070C0"/>
                </a:solidFill>
              </a:rPr>
              <a:t>Pragmatic </a:t>
            </a:r>
            <a:r>
              <a:rPr lang="en-US" dirty="0">
                <a:solidFill>
                  <a:srgbClr val="0070C0"/>
                </a:solidFill>
              </a:rPr>
              <a:t>Analysis: </a:t>
            </a:r>
            <a:endParaRPr lang="en-US" dirty="0" smtClean="0">
              <a:solidFill>
                <a:srgbClr val="0070C0"/>
              </a:solidFill>
            </a:endParaRPr>
          </a:p>
          <a:p>
            <a:pPr lvl="1"/>
            <a:r>
              <a:rPr lang="en-US" dirty="0" smtClean="0"/>
              <a:t>The </a:t>
            </a:r>
            <a:r>
              <a:rPr lang="en-US" dirty="0"/>
              <a:t>final step toward effective understanding is </a:t>
            </a:r>
            <a:r>
              <a:rPr lang="en-US" dirty="0">
                <a:solidFill>
                  <a:srgbClr val="CC3399"/>
                </a:solidFill>
              </a:rPr>
              <a:t>to decide </a:t>
            </a:r>
            <a:r>
              <a:rPr lang="en-US" dirty="0"/>
              <a:t>what to do as a result.</a:t>
            </a:r>
          </a:p>
          <a:p>
            <a:pPr lvl="1"/>
            <a:r>
              <a:rPr lang="en-US" dirty="0" smtClean="0"/>
              <a:t>One </a:t>
            </a:r>
            <a:r>
              <a:rPr lang="en-US" dirty="0"/>
              <a:t>possible thing to do is </a:t>
            </a:r>
            <a:r>
              <a:rPr lang="en-US" dirty="0">
                <a:solidFill>
                  <a:srgbClr val="CC3399"/>
                </a:solidFill>
              </a:rPr>
              <a:t>to record </a:t>
            </a:r>
            <a:r>
              <a:rPr lang="en-US" dirty="0"/>
              <a:t>what was said as a fact and be done with it. </a:t>
            </a:r>
            <a:endParaRPr lang="en-US" dirty="0" smtClean="0"/>
          </a:p>
          <a:p>
            <a:pPr lvl="1"/>
            <a:r>
              <a:rPr lang="en-US" dirty="0" smtClean="0"/>
              <a:t>For </a:t>
            </a:r>
            <a:r>
              <a:rPr lang="en-US" dirty="0"/>
              <a:t>some sentences, whose </a:t>
            </a:r>
            <a:r>
              <a:rPr lang="en-US" dirty="0">
                <a:solidFill>
                  <a:srgbClr val="CC3399"/>
                </a:solidFill>
              </a:rPr>
              <a:t>intended effect is clearly declarative</a:t>
            </a:r>
            <a:r>
              <a:rPr lang="en-US" dirty="0"/>
              <a:t>, </a:t>
            </a:r>
            <a:r>
              <a:rPr lang="en-US" dirty="0" smtClean="0"/>
              <a:t>this </a:t>
            </a:r>
            <a:r>
              <a:rPr lang="en-US" dirty="0"/>
              <a:t>is </a:t>
            </a:r>
            <a:r>
              <a:rPr lang="en-US" dirty="0" smtClean="0"/>
              <a:t>the precisely </a:t>
            </a:r>
            <a:r>
              <a:rPr lang="en-US" dirty="0"/>
              <a:t>correct thing to do.</a:t>
            </a:r>
          </a:p>
          <a:p>
            <a:pPr lvl="1"/>
            <a:r>
              <a:rPr lang="en-US" dirty="0" smtClean="0"/>
              <a:t>But </a:t>
            </a:r>
            <a:r>
              <a:rPr lang="en-US" dirty="0"/>
              <a:t>for other sentences, including this one, </a:t>
            </a:r>
            <a:r>
              <a:rPr lang="en-US" dirty="0">
                <a:solidFill>
                  <a:srgbClr val="CC3399"/>
                </a:solidFill>
              </a:rPr>
              <a:t>the intended effect is different.</a:t>
            </a:r>
          </a:p>
          <a:p>
            <a:pPr lvl="1"/>
            <a:r>
              <a:rPr lang="en-US" dirty="0" smtClean="0"/>
              <a:t>We </a:t>
            </a:r>
            <a:r>
              <a:rPr lang="en-US" dirty="0"/>
              <a:t>can discover this intended effect by applying a set of rules that characterize </a:t>
            </a:r>
            <a:r>
              <a:rPr lang="en-US" dirty="0">
                <a:solidFill>
                  <a:srgbClr val="CC3399"/>
                </a:solidFill>
              </a:rPr>
              <a:t>cooperative dialogues.</a:t>
            </a:r>
          </a:p>
          <a:p>
            <a:pPr lvl="1"/>
            <a:r>
              <a:rPr lang="en-US" dirty="0" smtClean="0"/>
              <a:t>The </a:t>
            </a:r>
            <a:r>
              <a:rPr lang="en-US" dirty="0"/>
              <a:t>final step in pragmatic processing is </a:t>
            </a:r>
            <a:r>
              <a:rPr lang="en-US" dirty="0">
                <a:solidFill>
                  <a:srgbClr val="CC3399"/>
                </a:solidFill>
              </a:rPr>
              <a:t>to translate</a:t>
            </a:r>
            <a:r>
              <a:rPr lang="en-US" dirty="0"/>
              <a:t>, from the knowledge based representation to a command to be executed by the system</a:t>
            </a:r>
            <a:r>
              <a:rPr lang="en-US" dirty="0" smtClean="0"/>
              <a:t>.</a:t>
            </a:r>
          </a:p>
          <a:p>
            <a:pPr lvl="1"/>
            <a:r>
              <a:rPr lang="en-US" dirty="0"/>
              <a:t>The pragmatic level of linguistic processing deals with the use of </a:t>
            </a:r>
            <a:r>
              <a:rPr lang="en-US" dirty="0">
                <a:solidFill>
                  <a:srgbClr val="CC3399"/>
                </a:solidFill>
              </a:rPr>
              <a:t>real-world knowledge and understanding</a:t>
            </a:r>
            <a:r>
              <a:rPr lang="en-US" dirty="0"/>
              <a:t> of how this impacts the meaning of what is being communicated. </a:t>
            </a:r>
            <a:endParaRPr lang="en-US" dirty="0" smtClean="0"/>
          </a:p>
          <a:p>
            <a:pPr lvl="1"/>
            <a:r>
              <a:rPr lang="en-US" dirty="0" smtClean="0"/>
              <a:t>By </a:t>
            </a:r>
            <a:r>
              <a:rPr lang="en-US" dirty="0"/>
              <a:t>analyzing </a:t>
            </a:r>
            <a:r>
              <a:rPr lang="en-US" dirty="0">
                <a:solidFill>
                  <a:srgbClr val="CC3399"/>
                </a:solidFill>
              </a:rPr>
              <a:t>the contextual dimension</a:t>
            </a:r>
            <a:r>
              <a:rPr lang="en-US" dirty="0"/>
              <a:t> of the documents and queries, a more detailed representation is derived.</a:t>
            </a:r>
          </a:p>
          <a:p>
            <a:pPr marL="1133475" lvl="2" indent="-342900">
              <a:buFont typeface="+mj-lt"/>
              <a:buAutoNum type="alphaLcPeriod"/>
            </a:pPr>
            <a:endParaRPr lang="en-US" dirty="0"/>
          </a:p>
          <a:p>
            <a:pPr lvl="1"/>
            <a:endParaRPr lang="en-US" dirty="0"/>
          </a:p>
        </p:txBody>
      </p:sp>
      <p:sp>
        <p:nvSpPr>
          <p:cNvPr id="4" name="Rounded Rectangle 3"/>
          <p:cNvSpPr/>
          <p:nvPr/>
        </p:nvSpPr>
        <p:spPr>
          <a:xfrm>
            <a:off x="9050482" y="894617"/>
            <a:ext cx="2377440" cy="548640"/>
          </a:xfrm>
          <a:prstGeom prst="roundRect">
            <a:avLst/>
          </a:prstGeom>
          <a:solidFill>
            <a:srgbClr val="E1FBFF"/>
          </a:solidFill>
          <a:ln w="19050">
            <a:solidFill>
              <a:srgbClr val="8B6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Morphological Analysis</a:t>
            </a:r>
            <a:endParaRPr lang="en-US" dirty="0">
              <a:solidFill>
                <a:schemeClr val="tx1"/>
              </a:solidFill>
            </a:endParaRPr>
          </a:p>
        </p:txBody>
      </p:sp>
      <p:sp>
        <p:nvSpPr>
          <p:cNvPr id="5" name="Rounded Rectangle 4"/>
          <p:cNvSpPr/>
          <p:nvPr/>
        </p:nvSpPr>
        <p:spPr>
          <a:xfrm>
            <a:off x="9050482" y="1802685"/>
            <a:ext cx="2377440" cy="548640"/>
          </a:xfrm>
          <a:prstGeom prst="roundRect">
            <a:avLst/>
          </a:prstGeom>
          <a:solidFill>
            <a:srgbClr val="E1FBFF"/>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Syntactic Analysis</a:t>
            </a:r>
            <a:endParaRPr lang="en-US" dirty="0">
              <a:solidFill>
                <a:schemeClr val="tx1"/>
              </a:solidFill>
            </a:endParaRPr>
          </a:p>
        </p:txBody>
      </p:sp>
      <p:sp>
        <p:nvSpPr>
          <p:cNvPr id="6" name="Rounded Rectangle 5"/>
          <p:cNvSpPr/>
          <p:nvPr/>
        </p:nvSpPr>
        <p:spPr>
          <a:xfrm>
            <a:off x="9050482" y="2710753"/>
            <a:ext cx="2377440" cy="548640"/>
          </a:xfrm>
          <a:prstGeom prst="roundRect">
            <a:avLst/>
          </a:prstGeom>
          <a:solidFill>
            <a:srgbClr val="E1FBFF"/>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Analysis</a:t>
            </a:r>
            <a:endParaRPr lang="en-US" dirty="0">
              <a:solidFill>
                <a:schemeClr val="tx1"/>
              </a:solidFill>
            </a:endParaRPr>
          </a:p>
        </p:txBody>
      </p:sp>
      <p:sp>
        <p:nvSpPr>
          <p:cNvPr id="7" name="Rounded Rectangle 6"/>
          <p:cNvSpPr/>
          <p:nvPr/>
        </p:nvSpPr>
        <p:spPr>
          <a:xfrm>
            <a:off x="9050482" y="3618821"/>
            <a:ext cx="2377440" cy="548640"/>
          </a:xfrm>
          <a:prstGeom prst="roundRect">
            <a:avLst/>
          </a:prstGeom>
          <a:solidFill>
            <a:srgbClr val="E1FBFF"/>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Discourse Integration</a:t>
            </a:r>
            <a:endParaRPr lang="en-US" dirty="0">
              <a:solidFill>
                <a:schemeClr val="tx1"/>
              </a:solidFill>
            </a:endParaRPr>
          </a:p>
        </p:txBody>
      </p:sp>
      <p:sp>
        <p:nvSpPr>
          <p:cNvPr id="8" name="Rounded Rectangle 7"/>
          <p:cNvSpPr/>
          <p:nvPr/>
        </p:nvSpPr>
        <p:spPr>
          <a:xfrm>
            <a:off x="9050482" y="4526891"/>
            <a:ext cx="2377440" cy="5486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Pragmatic Analysis</a:t>
            </a:r>
            <a:endParaRPr lang="en-US" dirty="0">
              <a:solidFill>
                <a:schemeClr val="tx1"/>
              </a:solidFill>
            </a:endParaRPr>
          </a:p>
        </p:txBody>
      </p:sp>
      <p:sp>
        <p:nvSpPr>
          <p:cNvPr id="9" name="Down Arrow 8"/>
          <p:cNvSpPr/>
          <p:nvPr/>
        </p:nvSpPr>
        <p:spPr>
          <a:xfrm>
            <a:off x="10130098" y="1443257"/>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0130098" y="2351325"/>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0130098" y="3259393"/>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0130098" y="4167461"/>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07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par>
                                <p:cTn id="8" presetID="1" presetClass="emph" presetSubtype="2" fill="hold" nodeType="withEffect">
                                  <p:stCondLst>
                                    <p:cond delay="0"/>
                                  </p:stCondLst>
                                  <p:childTnLst>
                                    <p:animClr clrSpc="rgb" dir="cw">
                                      <p:cBhvr>
                                        <p:cTn id="9" dur="1000" fill="hold"/>
                                        <p:tgtEl>
                                          <p:spTgt spid="8"/>
                                        </p:tgtEl>
                                        <p:attrNameLst>
                                          <p:attrName>fillcolor</p:attrName>
                                        </p:attrNameLst>
                                      </p:cBhvr>
                                      <p:to>
                                        <a:srgbClr val="E1FBFF"/>
                                      </p:to>
                                    </p:animClr>
                                    <p:set>
                                      <p:cBhvr>
                                        <p:cTn id="10" dur="1000" fill="hold"/>
                                        <p:tgtEl>
                                          <p:spTgt spid="8"/>
                                        </p:tgtEl>
                                        <p:attrNameLst>
                                          <p:attrName>fill.type</p:attrName>
                                        </p:attrNameLst>
                                      </p:cBhvr>
                                      <p:to>
                                        <p:strVal val="solid"/>
                                      </p:to>
                                    </p:set>
                                    <p:set>
                                      <p:cBhvr>
                                        <p:cTn id="11" dur="1000" fill="hold"/>
                                        <p:tgtEl>
                                          <p:spTgt spid="8"/>
                                        </p:tgtEl>
                                        <p:attrNameLst>
                                          <p:attrName>fill.on</p:attrName>
                                        </p:attrNameLst>
                                      </p:cBhvr>
                                      <p:to>
                                        <p:strVal val="true"/>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NLP</a:t>
            </a:r>
            <a:endParaRPr lang="en-US" dirty="0"/>
          </a:p>
        </p:txBody>
      </p:sp>
      <p:sp>
        <p:nvSpPr>
          <p:cNvPr id="3" name="Content Placeholder 2"/>
          <p:cNvSpPr>
            <a:spLocks noGrp="1"/>
          </p:cNvSpPr>
          <p:nvPr>
            <p:ph idx="1"/>
          </p:nvPr>
        </p:nvSpPr>
        <p:spPr/>
        <p:txBody>
          <a:bodyPr/>
          <a:lstStyle/>
          <a:p>
            <a:r>
              <a:rPr lang="en-US" dirty="0">
                <a:solidFill>
                  <a:srgbClr val="CC3399"/>
                </a:solidFill>
              </a:rPr>
              <a:t>Sentiment </a:t>
            </a:r>
            <a:r>
              <a:rPr lang="en-US" dirty="0" smtClean="0">
                <a:solidFill>
                  <a:srgbClr val="CC3399"/>
                </a:solidFill>
              </a:rPr>
              <a:t>Analysis : </a:t>
            </a:r>
          </a:p>
          <a:p>
            <a:pPr lvl="1"/>
            <a:r>
              <a:rPr lang="en-US" dirty="0" smtClean="0"/>
              <a:t>Sentiment </a:t>
            </a:r>
            <a:r>
              <a:rPr lang="en-US" dirty="0"/>
              <a:t>Analysis is also known as </a:t>
            </a:r>
            <a:r>
              <a:rPr lang="en-US" b="1" dirty="0"/>
              <a:t>opinion mining</a:t>
            </a:r>
            <a:r>
              <a:rPr lang="en-US" dirty="0"/>
              <a:t>. It is used on the web to </a:t>
            </a:r>
            <a:r>
              <a:rPr lang="en-US" dirty="0" smtClean="0"/>
              <a:t>analyze </a:t>
            </a:r>
            <a:r>
              <a:rPr lang="en-US" dirty="0"/>
              <a:t>the attitude, </a:t>
            </a:r>
            <a:r>
              <a:rPr lang="en-US" dirty="0" smtClean="0"/>
              <a:t>behavior, </a:t>
            </a:r>
            <a:r>
              <a:rPr lang="en-US" dirty="0"/>
              <a:t>and emotional state of the sender. </a:t>
            </a:r>
            <a:endParaRPr lang="en-US" dirty="0" smtClean="0"/>
          </a:p>
          <a:p>
            <a:pPr lvl="1"/>
            <a:r>
              <a:rPr lang="en-US" dirty="0" smtClean="0"/>
              <a:t>This </a:t>
            </a:r>
            <a:r>
              <a:rPr lang="en-US" dirty="0"/>
              <a:t>application is implemented through a combination of NLP (Natural Language Processing) and statistics by assigning the values to the text (positive, negative, or natural), identify the mood of the context (happy, sad, angry, etc</a:t>
            </a:r>
            <a:r>
              <a:rPr lang="en-US" dirty="0" smtClean="0"/>
              <a:t>.)</a:t>
            </a:r>
          </a:p>
          <a:p>
            <a:pPr lvl="1"/>
            <a:r>
              <a:rPr lang="en-US" dirty="0"/>
              <a:t>Beyond determining simple polarity, sentiment analysis understands sentiment in context to help </a:t>
            </a:r>
            <a:r>
              <a:rPr lang="en-US" dirty="0" smtClean="0"/>
              <a:t>better </a:t>
            </a:r>
            <a:r>
              <a:rPr lang="en-US" dirty="0"/>
              <a:t>understand what’s behind an expressed opinion, which can be extremely relevant in </a:t>
            </a:r>
            <a:r>
              <a:rPr lang="en-US" dirty="0" smtClean="0"/>
              <a:t>understanding </a:t>
            </a:r>
            <a:r>
              <a:rPr lang="en-US" dirty="0"/>
              <a:t>and driving purchasing decisions.</a:t>
            </a:r>
            <a:endParaRPr lang="en-US" dirty="0" smtClean="0"/>
          </a:p>
          <a:p>
            <a:endParaRPr lang="en-US" dirty="0" smtClean="0">
              <a:solidFill>
                <a:srgbClr val="CC3399"/>
              </a:solidFill>
            </a:endParaRPr>
          </a:p>
          <a:p>
            <a:r>
              <a:rPr lang="en-US" dirty="0" smtClean="0">
                <a:solidFill>
                  <a:srgbClr val="CC3399"/>
                </a:solidFill>
              </a:rPr>
              <a:t>Text </a:t>
            </a:r>
            <a:r>
              <a:rPr lang="en-US" dirty="0">
                <a:solidFill>
                  <a:srgbClr val="CC3399"/>
                </a:solidFill>
              </a:rPr>
              <a:t>Classification : </a:t>
            </a:r>
            <a:endParaRPr lang="en-US" dirty="0" smtClean="0">
              <a:solidFill>
                <a:srgbClr val="CC3399"/>
              </a:solidFill>
            </a:endParaRPr>
          </a:p>
          <a:p>
            <a:pPr lvl="1"/>
            <a:r>
              <a:rPr lang="en-US" dirty="0"/>
              <a:t>Text clarification is the process of categorizing the text into a group of words. </a:t>
            </a:r>
            <a:endParaRPr lang="en-US" dirty="0" smtClean="0"/>
          </a:p>
          <a:p>
            <a:pPr lvl="1"/>
            <a:r>
              <a:rPr lang="en-US" dirty="0" smtClean="0"/>
              <a:t>By </a:t>
            </a:r>
            <a:r>
              <a:rPr lang="en-US" dirty="0"/>
              <a:t>using NLP, text classification can automatically analyze text and then assign a set of predefined tags or categories based on its context. </a:t>
            </a:r>
          </a:p>
          <a:p>
            <a:pPr lvl="1"/>
            <a:r>
              <a:rPr lang="en-US" dirty="0" smtClean="0"/>
              <a:t>For e.g., Spam Detection is </a:t>
            </a:r>
            <a:r>
              <a:rPr lang="en-US" dirty="0"/>
              <a:t>used to detect unwanted e-mails getting to a user's inbox</a:t>
            </a:r>
            <a:r>
              <a:rPr lang="en-US" dirty="0" smtClean="0"/>
              <a:t>.</a:t>
            </a:r>
            <a:endParaRPr lang="en-US" dirty="0"/>
          </a:p>
        </p:txBody>
      </p:sp>
    </p:spTree>
    <p:extLst>
      <p:ext uri="{BB962C8B-B14F-4D97-AF65-F5344CB8AC3E}">
        <p14:creationId xmlns:p14="http://schemas.microsoft.com/office/powerpoint/2010/main" val="146942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NLP</a:t>
            </a:r>
          </a:p>
        </p:txBody>
      </p:sp>
      <p:sp>
        <p:nvSpPr>
          <p:cNvPr id="3" name="Content Placeholder 2"/>
          <p:cNvSpPr>
            <a:spLocks noGrp="1"/>
          </p:cNvSpPr>
          <p:nvPr>
            <p:ph idx="1"/>
          </p:nvPr>
        </p:nvSpPr>
        <p:spPr/>
        <p:txBody>
          <a:bodyPr/>
          <a:lstStyle/>
          <a:p>
            <a:r>
              <a:rPr lang="en-US" dirty="0">
                <a:solidFill>
                  <a:srgbClr val="CC3399"/>
                </a:solidFill>
              </a:rPr>
              <a:t>Chat bots &amp; Virtual Assistants : </a:t>
            </a:r>
          </a:p>
          <a:p>
            <a:pPr lvl="1"/>
            <a:r>
              <a:rPr lang="en-US" dirty="0"/>
              <a:t>Implementing the Chat bot is one of the important applications of NLP. It is used by many companies to provide the customer's chat services.</a:t>
            </a:r>
          </a:p>
          <a:p>
            <a:pPr lvl="1"/>
            <a:r>
              <a:rPr lang="en-US" dirty="0"/>
              <a:t>A </a:t>
            </a:r>
            <a:r>
              <a:rPr lang="en-US" dirty="0" smtClean="0"/>
              <a:t>virtual </a:t>
            </a:r>
            <a:r>
              <a:rPr lang="en-US" dirty="0"/>
              <a:t>assistant is a software that uses speech recognition, natural language understanding, and natural language processing to understand the verbal commands of a user and perform actions accordingly. </a:t>
            </a:r>
          </a:p>
          <a:p>
            <a:endParaRPr lang="en-US" dirty="0">
              <a:solidFill>
                <a:srgbClr val="CC3399"/>
              </a:solidFill>
            </a:endParaRPr>
          </a:p>
          <a:p>
            <a:r>
              <a:rPr lang="en-US" dirty="0" smtClean="0">
                <a:solidFill>
                  <a:srgbClr val="CC3399"/>
                </a:solidFill>
              </a:rPr>
              <a:t>Information </a:t>
            </a:r>
            <a:r>
              <a:rPr lang="en-US" dirty="0">
                <a:solidFill>
                  <a:srgbClr val="CC3399"/>
                </a:solidFill>
              </a:rPr>
              <a:t>extraction : </a:t>
            </a:r>
            <a:endParaRPr lang="en-US" dirty="0" smtClean="0">
              <a:solidFill>
                <a:srgbClr val="CC3399"/>
              </a:solidFill>
            </a:endParaRPr>
          </a:p>
          <a:p>
            <a:pPr lvl="1"/>
            <a:r>
              <a:rPr lang="en-US" dirty="0" smtClean="0"/>
              <a:t>Information </a:t>
            </a:r>
            <a:r>
              <a:rPr lang="en-US" dirty="0"/>
              <a:t>extraction is one of the most important applications of NLP. </a:t>
            </a:r>
            <a:endParaRPr lang="en-US" dirty="0" smtClean="0"/>
          </a:p>
          <a:p>
            <a:pPr lvl="1"/>
            <a:r>
              <a:rPr lang="en-US" dirty="0" smtClean="0"/>
              <a:t>It </a:t>
            </a:r>
            <a:r>
              <a:rPr lang="en-US" dirty="0"/>
              <a:t>is used for extracting </a:t>
            </a:r>
            <a:r>
              <a:rPr lang="en-US" dirty="0" smtClean="0"/>
              <a:t>essential </a:t>
            </a:r>
            <a:r>
              <a:rPr lang="en-US" dirty="0"/>
              <a:t>information from unstructured or semi-structured machine-readable documents.</a:t>
            </a:r>
          </a:p>
          <a:p>
            <a:r>
              <a:rPr lang="en-US" dirty="0" smtClean="0">
                <a:solidFill>
                  <a:srgbClr val="CC3399"/>
                </a:solidFill>
              </a:rPr>
              <a:t>Machine </a:t>
            </a:r>
            <a:r>
              <a:rPr lang="en-US" dirty="0">
                <a:solidFill>
                  <a:srgbClr val="CC3399"/>
                </a:solidFill>
              </a:rPr>
              <a:t>Translation : </a:t>
            </a:r>
            <a:endParaRPr lang="en-US" dirty="0" smtClean="0">
              <a:solidFill>
                <a:srgbClr val="CC3399"/>
              </a:solidFill>
            </a:endParaRPr>
          </a:p>
          <a:p>
            <a:pPr lvl="1"/>
            <a:r>
              <a:rPr lang="en-US" dirty="0" smtClean="0"/>
              <a:t>Machine </a:t>
            </a:r>
            <a:r>
              <a:rPr lang="en-US" dirty="0"/>
              <a:t>translation is used to translate text or speech from one natural language to another natural </a:t>
            </a:r>
            <a:r>
              <a:rPr lang="en-US" dirty="0" smtClean="0"/>
              <a:t>language </a:t>
            </a:r>
            <a:r>
              <a:rPr lang="en-US" dirty="0"/>
              <a:t>while keeping the meaning intact. </a:t>
            </a:r>
            <a:r>
              <a:rPr lang="en-US" dirty="0" smtClean="0"/>
              <a:t>For e.g., Google </a:t>
            </a:r>
            <a:r>
              <a:rPr lang="en-US" dirty="0"/>
              <a:t>Translate can easily convert text from one language to another language. These tools are helping numerous people and businesses in breaking the language barrier and becoming successful.</a:t>
            </a:r>
          </a:p>
          <a:p>
            <a:endParaRPr lang="en-US" dirty="0"/>
          </a:p>
        </p:txBody>
      </p:sp>
    </p:spTree>
    <p:extLst>
      <p:ext uri="{BB962C8B-B14F-4D97-AF65-F5344CB8AC3E}">
        <p14:creationId xmlns:p14="http://schemas.microsoft.com/office/powerpoint/2010/main" val="231602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NLP</a:t>
            </a:r>
          </a:p>
        </p:txBody>
      </p:sp>
      <p:sp>
        <p:nvSpPr>
          <p:cNvPr id="3" name="Content Placeholder 2"/>
          <p:cNvSpPr>
            <a:spLocks noGrp="1"/>
          </p:cNvSpPr>
          <p:nvPr>
            <p:ph idx="1"/>
          </p:nvPr>
        </p:nvSpPr>
        <p:spPr/>
        <p:txBody>
          <a:bodyPr/>
          <a:lstStyle/>
          <a:p>
            <a:r>
              <a:rPr lang="en-US" dirty="0">
                <a:solidFill>
                  <a:srgbClr val="CC3399"/>
                </a:solidFill>
              </a:rPr>
              <a:t>Text Summarization : </a:t>
            </a:r>
            <a:endParaRPr lang="en-US" dirty="0" smtClean="0">
              <a:solidFill>
                <a:srgbClr val="CC3399"/>
              </a:solidFill>
            </a:endParaRPr>
          </a:p>
          <a:p>
            <a:pPr lvl="1"/>
            <a:r>
              <a:rPr lang="en-US" dirty="0" smtClean="0"/>
              <a:t>Summarization </a:t>
            </a:r>
            <a:r>
              <a:rPr lang="en-US" dirty="0"/>
              <a:t>is the task of condensing a piece of text to a shorter version, reducing the size of the initial text while at the same time preserving key informational elements and the meaning of </a:t>
            </a:r>
            <a:r>
              <a:rPr lang="en-US" dirty="0" smtClean="0"/>
              <a:t>content. </a:t>
            </a:r>
          </a:p>
          <a:p>
            <a:pPr lvl="1"/>
            <a:r>
              <a:rPr lang="en-US" dirty="0" smtClean="0"/>
              <a:t>There </a:t>
            </a:r>
            <a:r>
              <a:rPr lang="en-US" dirty="0"/>
              <a:t>are important applications for text summarization in various NLP related tasks such as text classification, question answering, legal texts summarization, news summarization, and headline generation. </a:t>
            </a:r>
          </a:p>
          <a:p>
            <a:r>
              <a:rPr lang="en-US" dirty="0" smtClean="0">
                <a:solidFill>
                  <a:srgbClr val="CC3399"/>
                </a:solidFill>
              </a:rPr>
              <a:t>Auto-Correct :</a:t>
            </a:r>
            <a:r>
              <a:rPr lang="en-US" dirty="0" smtClean="0"/>
              <a:t> </a:t>
            </a:r>
          </a:p>
          <a:p>
            <a:pPr lvl="1"/>
            <a:r>
              <a:rPr lang="en-US" dirty="0" smtClean="0"/>
              <a:t>Microsoft </a:t>
            </a:r>
            <a:r>
              <a:rPr lang="en-US" dirty="0"/>
              <a:t>Corporation provides word processor software like MS-word, PowerPoint for the spelling correction. </a:t>
            </a:r>
            <a:endParaRPr lang="en-US" dirty="0" smtClean="0"/>
          </a:p>
          <a:p>
            <a:pPr lvl="1"/>
            <a:r>
              <a:rPr lang="en-US" dirty="0"/>
              <a:t>Tools like </a:t>
            </a:r>
            <a:r>
              <a:rPr lang="en-US" dirty="0" err="1"/>
              <a:t>Grammarly</a:t>
            </a:r>
            <a:r>
              <a:rPr lang="en-US" dirty="0"/>
              <a:t> provide </a:t>
            </a:r>
            <a:r>
              <a:rPr lang="en-US" dirty="0" smtClean="0"/>
              <a:t>so many </a:t>
            </a:r>
            <a:r>
              <a:rPr lang="en-US" dirty="0"/>
              <a:t>features in helping a person write better content. It is one of the most widely used applications of NLP that helps professionals in all job domains create better content. </a:t>
            </a:r>
          </a:p>
          <a:p>
            <a:r>
              <a:rPr lang="en-US" dirty="0" smtClean="0">
                <a:solidFill>
                  <a:srgbClr val="CC3399"/>
                </a:solidFill>
              </a:rPr>
              <a:t>Speech </a:t>
            </a:r>
            <a:r>
              <a:rPr lang="en-US" dirty="0">
                <a:solidFill>
                  <a:srgbClr val="CC3399"/>
                </a:solidFill>
              </a:rPr>
              <a:t>Recognition : </a:t>
            </a:r>
            <a:endParaRPr lang="en-US" dirty="0" smtClean="0">
              <a:solidFill>
                <a:srgbClr val="CC3399"/>
              </a:solidFill>
            </a:endParaRPr>
          </a:p>
          <a:p>
            <a:pPr lvl="1"/>
            <a:r>
              <a:rPr lang="en-US" dirty="0" smtClean="0"/>
              <a:t>From </a:t>
            </a:r>
            <a:r>
              <a:rPr lang="en-US" dirty="0"/>
              <a:t>smart home devices and appliances that take instructions, and can be switched on and off remotely, digital assistants that can set reminders, schedule meetings, </a:t>
            </a:r>
            <a:r>
              <a:rPr lang="en-US" dirty="0" smtClean="0"/>
              <a:t>play songs, </a:t>
            </a:r>
            <a:r>
              <a:rPr lang="en-US" dirty="0"/>
              <a:t>to search engines that respond with relevant search results to user queries, speech recognition has become an indispensable part of our lives. </a:t>
            </a:r>
          </a:p>
          <a:p>
            <a:endParaRPr lang="en-US" dirty="0"/>
          </a:p>
        </p:txBody>
      </p:sp>
    </p:spTree>
    <p:extLst>
      <p:ext uri="{BB962C8B-B14F-4D97-AF65-F5344CB8AC3E}">
        <p14:creationId xmlns:p14="http://schemas.microsoft.com/office/powerpoint/2010/main" val="288375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Spell Checking</a:t>
            </a:r>
            <a:endParaRPr lang="en-US" dirty="0"/>
          </a:p>
        </p:txBody>
      </p:sp>
      <p:sp>
        <p:nvSpPr>
          <p:cNvPr id="3" name="Content Placeholder 2"/>
          <p:cNvSpPr>
            <a:spLocks noGrp="1"/>
          </p:cNvSpPr>
          <p:nvPr>
            <p:ph idx="1"/>
          </p:nvPr>
        </p:nvSpPr>
        <p:spPr/>
        <p:txBody>
          <a:bodyPr/>
          <a:lstStyle/>
          <a:p>
            <a:r>
              <a:rPr lang="en-US" dirty="0"/>
              <a:t>Spell Check is a process of </a:t>
            </a:r>
            <a:r>
              <a:rPr lang="en-US" dirty="0">
                <a:solidFill>
                  <a:srgbClr val="CC3399"/>
                </a:solidFill>
              </a:rPr>
              <a:t>detecting and sometimes providing suggestions</a:t>
            </a:r>
            <a:r>
              <a:rPr lang="en-US" dirty="0"/>
              <a:t> for incorrectly spelled words in a text. </a:t>
            </a:r>
            <a:endParaRPr lang="en-US" dirty="0" smtClean="0"/>
          </a:p>
          <a:p>
            <a:r>
              <a:rPr lang="en-US" dirty="0" smtClean="0"/>
              <a:t>In </a:t>
            </a:r>
            <a:r>
              <a:rPr lang="en-US" dirty="0"/>
              <a:t>computing, Spell Checker is an application program that </a:t>
            </a:r>
            <a:r>
              <a:rPr lang="en-US" dirty="0">
                <a:solidFill>
                  <a:srgbClr val="CC3399"/>
                </a:solidFill>
              </a:rPr>
              <a:t>flags words </a:t>
            </a:r>
            <a:r>
              <a:rPr lang="en-US" dirty="0"/>
              <a:t>in a document that may not be spelled correctly. </a:t>
            </a:r>
            <a:endParaRPr lang="en-US" dirty="0" smtClean="0"/>
          </a:p>
          <a:p>
            <a:r>
              <a:rPr lang="en-US" dirty="0" smtClean="0"/>
              <a:t>Spell </a:t>
            </a:r>
            <a:r>
              <a:rPr lang="en-US" dirty="0"/>
              <a:t>Checker may be </a:t>
            </a:r>
            <a:r>
              <a:rPr lang="en-US" dirty="0" smtClean="0">
                <a:solidFill>
                  <a:srgbClr val="CC3399"/>
                </a:solidFill>
              </a:rPr>
              <a:t>stand-alone </a:t>
            </a:r>
            <a:r>
              <a:rPr lang="en-US" dirty="0">
                <a:solidFill>
                  <a:srgbClr val="CC3399"/>
                </a:solidFill>
              </a:rPr>
              <a:t>capable of</a:t>
            </a:r>
            <a:r>
              <a:rPr lang="en-US" dirty="0"/>
              <a:t> operating on a block a text such as word-processor, electronic dictionary. </a:t>
            </a:r>
            <a:endParaRPr lang="en-US" dirty="0" smtClean="0"/>
          </a:p>
          <a:p>
            <a:r>
              <a:rPr lang="en-US" dirty="0" smtClean="0"/>
              <a:t>A </a:t>
            </a:r>
            <a:r>
              <a:rPr lang="en-US" dirty="0"/>
              <a:t>basic spell checker carries out the following processes: </a:t>
            </a:r>
            <a:endParaRPr lang="en-US" dirty="0" smtClean="0"/>
          </a:p>
          <a:p>
            <a:pPr lvl="1"/>
            <a:r>
              <a:rPr lang="en-US" dirty="0" smtClean="0"/>
              <a:t>It </a:t>
            </a:r>
            <a:r>
              <a:rPr lang="en-US" dirty="0">
                <a:solidFill>
                  <a:srgbClr val="CC3399"/>
                </a:solidFill>
              </a:rPr>
              <a:t>scans</a:t>
            </a:r>
            <a:r>
              <a:rPr lang="en-US" dirty="0"/>
              <a:t> the text and extracts the words contained in it. </a:t>
            </a:r>
            <a:endParaRPr lang="en-US" dirty="0" smtClean="0"/>
          </a:p>
          <a:p>
            <a:pPr lvl="1"/>
            <a:r>
              <a:rPr lang="en-US" dirty="0" smtClean="0"/>
              <a:t>It then </a:t>
            </a:r>
            <a:r>
              <a:rPr lang="en-US" dirty="0">
                <a:solidFill>
                  <a:srgbClr val="CC3399"/>
                </a:solidFill>
              </a:rPr>
              <a:t>compares</a:t>
            </a:r>
            <a:r>
              <a:rPr lang="en-US" dirty="0"/>
              <a:t> each word with a known list of correctly spelled words (i.e. a dictionary). </a:t>
            </a:r>
            <a:endParaRPr lang="en-US" dirty="0" smtClean="0"/>
          </a:p>
          <a:p>
            <a:pPr lvl="1"/>
            <a:r>
              <a:rPr lang="en-US" dirty="0" smtClean="0"/>
              <a:t>An </a:t>
            </a:r>
            <a:r>
              <a:rPr lang="en-US" dirty="0"/>
              <a:t>additional step is a </a:t>
            </a:r>
            <a:r>
              <a:rPr lang="en-US" dirty="0">
                <a:solidFill>
                  <a:srgbClr val="CC3399"/>
                </a:solidFill>
              </a:rPr>
              <a:t>language-dependent</a:t>
            </a:r>
            <a:r>
              <a:rPr lang="en-US" dirty="0"/>
              <a:t> algorithm for handling morphology. </a:t>
            </a:r>
          </a:p>
        </p:txBody>
      </p:sp>
    </p:spTree>
    <p:extLst>
      <p:ext uri="{BB962C8B-B14F-4D97-AF65-F5344CB8AC3E}">
        <p14:creationId xmlns:p14="http://schemas.microsoft.com/office/powerpoint/2010/main" val="103604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Spell Checking</a:t>
            </a:r>
            <a:endParaRPr lang="en-US" dirty="0"/>
          </a:p>
        </p:txBody>
      </p:sp>
      <p:sp>
        <p:nvSpPr>
          <p:cNvPr id="3" name="Content Placeholder 2"/>
          <p:cNvSpPr>
            <a:spLocks noGrp="1"/>
          </p:cNvSpPr>
          <p:nvPr>
            <p:ph idx="1"/>
          </p:nvPr>
        </p:nvSpPr>
        <p:spPr/>
        <p:txBody>
          <a:bodyPr/>
          <a:lstStyle/>
          <a:p>
            <a:r>
              <a:rPr lang="en-US" dirty="0"/>
              <a:t>Spelling errors can be divided </a:t>
            </a:r>
            <a:r>
              <a:rPr lang="en-US" dirty="0" smtClean="0"/>
              <a:t>as: </a:t>
            </a:r>
            <a:endParaRPr lang="en-US" dirty="0"/>
          </a:p>
          <a:p>
            <a:pPr lvl="1"/>
            <a:r>
              <a:rPr lang="en-US" dirty="0" smtClean="0">
                <a:solidFill>
                  <a:srgbClr val="CC3399"/>
                </a:solidFill>
              </a:rPr>
              <a:t>Non-word </a:t>
            </a:r>
            <a:r>
              <a:rPr lang="en-US" dirty="0">
                <a:solidFill>
                  <a:srgbClr val="CC3399"/>
                </a:solidFill>
              </a:rPr>
              <a:t>errors : </a:t>
            </a:r>
            <a:r>
              <a:rPr lang="en-US" dirty="0"/>
              <a:t>These are the most common type of errors. You either miss a few keystrokes or let your fingers hurtle a bit longer. </a:t>
            </a:r>
            <a:r>
              <a:rPr lang="en-US" dirty="0" smtClean="0"/>
              <a:t>These are </a:t>
            </a:r>
            <a:r>
              <a:rPr lang="en-US" dirty="0"/>
              <a:t>those error words that cannot be found in the dictionary. This words are complex to provide the suggestion, so this might not be suggested. </a:t>
            </a:r>
            <a:endParaRPr lang="en-US" dirty="0" smtClean="0"/>
          </a:p>
          <a:p>
            <a:pPr lvl="1"/>
            <a:r>
              <a:rPr lang="en-US" dirty="0">
                <a:solidFill>
                  <a:srgbClr val="CC3399"/>
                </a:solidFill>
              </a:rPr>
              <a:t>Real-word errors : </a:t>
            </a:r>
            <a:r>
              <a:rPr lang="en-US" dirty="0" smtClean="0"/>
              <a:t>Sometimes </a:t>
            </a:r>
            <a:r>
              <a:rPr lang="en-US" dirty="0"/>
              <a:t>instead of creating a non-word, you end up creating a real word, but one you didn’t </a:t>
            </a:r>
            <a:r>
              <a:rPr lang="en-US" dirty="0" smtClean="0"/>
              <a:t>intend to do so. E.g., </a:t>
            </a:r>
            <a:r>
              <a:rPr lang="en-US" dirty="0"/>
              <a:t>typing </a:t>
            </a:r>
            <a:r>
              <a:rPr lang="en-US" dirty="0" smtClean="0"/>
              <a:t>flower </a:t>
            </a:r>
            <a:r>
              <a:rPr lang="en-US" dirty="0"/>
              <a:t>when you </a:t>
            </a:r>
            <a:r>
              <a:rPr lang="en-US" dirty="0" smtClean="0"/>
              <a:t>meant flour. These are </a:t>
            </a:r>
            <a:r>
              <a:rPr lang="en-US" dirty="0"/>
              <a:t>those error words that are acceptable words in the dictionary. </a:t>
            </a:r>
            <a:endParaRPr lang="en-US" dirty="0" smtClean="0"/>
          </a:p>
          <a:p>
            <a:pPr lvl="1"/>
            <a:r>
              <a:rPr lang="en-US" dirty="0">
                <a:solidFill>
                  <a:srgbClr val="CC3399"/>
                </a:solidFill>
              </a:rPr>
              <a:t>Cognitive </a:t>
            </a:r>
            <a:r>
              <a:rPr lang="en-US" dirty="0" smtClean="0">
                <a:solidFill>
                  <a:srgbClr val="CC3399"/>
                </a:solidFill>
              </a:rPr>
              <a:t>Errors : </a:t>
            </a:r>
            <a:r>
              <a:rPr lang="en-US" dirty="0"/>
              <a:t>The previous two types of errors result not from ignorance of a word or its correct spelling. Cognitive errors can occur due to those factors. The words piece and peace are homophones (sound the same). So you are not sure which one is which. Sometimes your damn sure about your </a:t>
            </a:r>
            <a:r>
              <a:rPr lang="en-US" dirty="0" smtClean="0"/>
              <a:t>spellings.</a:t>
            </a:r>
          </a:p>
          <a:p>
            <a:pPr lvl="1"/>
            <a:r>
              <a:rPr lang="en-US" dirty="0">
                <a:solidFill>
                  <a:srgbClr val="CC3399"/>
                </a:solidFill>
              </a:rPr>
              <a:t>Short </a:t>
            </a:r>
            <a:r>
              <a:rPr lang="en-US" dirty="0" smtClean="0">
                <a:solidFill>
                  <a:srgbClr val="CC3399"/>
                </a:solidFill>
              </a:rPr>
              <a:t>forms/Slang/Lingo : </a:t>
            </a:r>
            <a:r>
              <a:rPr lang="en-US" dirty="0"/>
              <a:t>These are possibly not even spelling errors. </a:t>
            </a:r>
            <a:r>
              <a:rPr lang="en-US" dirty="0" smtClean="0"/>
              <a:t>you </a:t>
            </a:r>
            <a:r>
              <a:rPr lang="en-US" dirty="0"/>
              <a:t>are trying hard to fit in everything within a text message or a </a:t>
            </a:r>
            <a:r>
              <a:rPr lang="en-US" dirty="0" smtClean="0"/>
              <a:t>tweet. </a:t>
            </a:r>
          </a:p>
          <a:p>
            <a:r>
              <a:rPr lang="en-US" dirty="0" smtClean="0"/>
              <a:t>Error Detection </a:t>
            </a:r>
            <a:endParaRPr lang="en-US" dirty="0"/>
          </a:p>
          <a:p>
            <a:pPr lvl="1"/>
            <a:r>
              <a:rPr lang="en-US" dirty="0">
                <a:solidFill>
                  <a:srgbClr val="CC3399"/>
                </a:solidFill>
              </a:rPr>
              <a:t>Dictionary Lookup Technique : </a:t>
            </a:r>
            <a:r>
              <a:rPr lang="en-US" dirty="0" smtClean="0"/>
              <a:t>In </a:t>
            </a:r>
            <a:r>
              <a:rPr lang="en-US" dirty="0"/>
              <a:t>this, Dictionary lookup technique is used which checks every word of input text for its presence in dictionary. If that word present in the dictionary, then it is a correct word. Otherwise it is put into the list of error words.</a:t>
            </a:r>
          </a:p>
          <a:p>
            <a:pPr lvl="1"/>
            <a:endParaRPr lang="en-US" dirty="0"/>
          </a:p>
        </p:txBody>
      </p:sp>
    </p:spTree>
    <p:extLst>
      <p:ext uri="{BB962C8B-B14F-4D97-AF65-F5344CB8AC3E}">
        <p14:creationId xmlns:p14="http://schemas.microsoft.com/office/powerpoint/2010/main" val="39536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9623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p:cNvCxnSpPr>
          <p:nvPr/>
        </p:nvCxnSpPr>
        <p:spPr>
          <a:xfrm>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a:stCxn id="6" idx="4"/>
          </p:cNvCxnSpPr>
          <p:nvPr/>
        </p:nvCxnSpPr>
        <p:spPr>
          <a:xfrm>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512750" y="530001"/>
            <a:ext cx="8689341" cy="3600986"/>
          </a:xfrm>
          <a:prstGeom prst="rect">
            <a:avLst/>
          </a:prstGeom>
          <a:noFill/>
        </p:spPr>
        <p:txBody>
          <a:bodyPr wrap="square" rtlCol="0">
            <a:spAutoFit/>
          </a:bodyPr>
          <a:lstStyle/>
          <a:p>
            <a:r>
              <a:rPr lang="en-US" sz="2400" b="1" dirty="0">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dirty="0" smtClean="0"/>
              <a:t>Introduction</a:t>
            </a:r>
          </a:p>
          <a:p>
            <a:pPr marL="800100" lvl="1" indent="-342900">
              <a:spcBef>
                <a:spcPts val="1200"/>
              </a:spcBef>
              <a:buClr>
                <a:srgbClr val="424242"/>
              </a:buClr>
              <a:buFont typeface="Wingdings" panose="05000000000000000000" pitchFamily="2" charset="2"/>
              <a:buChar char="§"/>
            </a:pPr>
            <a:r>
              <a:rPr lang="en-US" sz="2400" dirty="0" smtClean="0"/>
              <a:t>Syntactic Processing</a:t>
            </a:r>
          </a:p>
          <a:p>
            <a:pPr marL="800100" lvl="1" indent="-342900">
              <a:spcBef>
                <a:spcPts val="1200"/>
              </a:spcBef>
              <a:buClr>
                <a:srgbClr val="424242"/>
              </a:buClr>
              <a:buFont typeface="Wingdings" panose="05000000000000000000" pitchFamily="2" charset="2"/>
              <a:buChar char="§"/>
            </a:pPr>
            <a:r>
              <a:rPr lang="en-US" sz="2400" dirty="0" smtClean="0"/>
              <a:t>Semantic Analysis</a:t>
            </a:r>
          </a:p>
          <a:p>
            <a:pPr marL="800100" lvl="1" indent="-342900">
              <a:spcBef>
                <a:spcPts val="1200"/>
              </a:spcBef>
              <a:buClr>
                <a:srgbClr val="424242"/>
              </a:buClr>
              <a:buFont typeface="Wingdings" panose="05000000000000000000" pitchFamily="2" charset="2"/>
              <a:buChar char="§"/>
            </a:pPr>
            <a:r>
              <a:rPr lang="en-US" sz="2400" dirty="0" smtClean="0"/>
              <a:t>Discourse </a:t>
            </a:r>
            <a:r>
              <a:rPr lang="en-US" sz="2400" dirty="0"/>
              <a:t>And Pragmatic </a:t>
            </a:r>
            <a:r>
              <a:rPr lang="en-US" sz="2400" dirty="0" smtClean="0"/>
              <a:t>Processing</a:t>
            </a:r>
          </a:p>
          <a:p>
            <a:pPr marL="800100" lvl="1" indent="-342900">
              <a:spcBef>
                <a:spcPts val="1200"/>
              </a:spcBef>
              <a:buClr>
                <a:srgbClr val="424242"/>
              </a:buClr>
              <a:buFont typeface="Wingdings" panose="05000000000000000000" pitchFamily="2" charset="2"/>
              <a:buChar char="§"/>
            </a:pPr>
            <a:r>
              <a:rPr lang="en-US" sz="2400" smtClean="0"/>
              <a:t>Applications of NLP</a:t>
            </a:r>
          </a:p>
          <a:p>
            <a:pPr marL="800100" lvl="1" indent="-342900">
              <a:spcBef>
                <a:spcPts val="1200"/>
              </a:spcBef>
              <a:buClr>
                <a:srgbClr val="424242"/>
              </a:buClr>
              <a:buFont typeface="Wingdings" panose="05000000000000000000" pitchFamily="2" charset="2"/>
              <a:buChar char="§"/>
            </a:pPr>
            <a:r>
              <a:rPr lang="en-US" sz="2400" dirty="0" smtClean="0"/>
              <a:t>Spell </a:t>
            </a:r>
            <a:r>
              <a:rPr lang="en-US" sz="2400" dirty="0"/>
              <a:t>Checking</a:t>
            </a:r>
            <a:endParaRPr lang="en-US" sz="2400" dirty="0" smtClean="0">
              <a:solidFill>
                <a:srgbClr val="424242"/>
              </a:solidFill>
            </a:endParaRP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a:t>Natural language processing (NLP) is a field of </a:t>
            </a:r>
            <a:r>
              <a:rPr lang="en-US" dirty="0" smtClean="0"/>
              <a:t>Artificial Intelligence </a:t>
            </a:r>
            <a:r>
              <a:rPr lang="en-US" dirty="0"/>
              <a:t>in which computers </a:t>
            </a:r>
            <a:r>
              <a:rPr lang="en-US" dirty="0">
                <a:solidFill>
                  <a:srgbClr val="CC3399"/>
                </a:solidFill>
              </a:rPr>
              <a:t>analyze, understand, and derive meaning </a:t>
            </a:r>
            <a:r>
              <a:rPr lang="en-US" dirty="0"/>
              <a:t>from human </a:t>
            </a:r>
            <a:r>
              <a:rPr lang="en-US" dirty="0" smtClean="0"/>
              <a:t>language.</a:t>
            </a:r>
          </a:p>
          <a:p>
            <a:r>
              <a:rPr lang="en-US" dirty="0"/>
              <a:t>The field focuses on communication between computers and humans in natural language and </a:t>
            </a:r>
            <a:r>
              <a:rPr lang="en-US" dirty="0" smtClean="0"/>
              <a:t>is about </a:t>
            </a:r>
            <a:r>
              <a:rPr lang="en-US" dirty="0">
                <a:solidFill>
                  <a:srgbClr val="CC3399"/>
                </a:solidFill>
              </a:rPr>
              <a:t>making computers understand and generate human language. </a:t>
            </a:r>
            <a:endParaRPr lang="en-US" dirty="0" smtClean="0">
              <a:solidFill>
                <a:srgbClr val="CC3399"/>
              </a:solidFill>
            </a:endParaRPr>
          </a:p>
          <a:p>
            <a:r>
              <a:rPr lang="en-US" dirty="0" smtClean="0"/>
              <a:t>Natural </a:t>
            </a:r>
            <a:r>
              <a:rPr lang="en-US" dirty="0"/>
              <a:t>Language Processing (NLP) refers to </a:t>
            </a:r>
            <a:r>
              <a:rPr lang="en-US" dirty="0" smtClean="0"/>
              <a:t>communicating </a:t>
            </a:r>
            <a:r>
              <a:rPr lang="en-US" dirty="0"/>
              <a:t>with an intelligent systems using a natural language such as English.</a:t>
            </a:r>
          </a:p>
          <a:p>
            <a:r>
              <a:rPr lang="en-US" dirty="0" smtClean="0"/>
              <a:t>Processing </a:t>
            </a:r>
            <a:r>
              <a:rPr lang="en-US" dirty="0"/>
              <a:t>of Natural Language is required when you want </a:t>
            </a:r>
            <a:r>
              <a:rPr lang="en-US" dirty="0">
                <a:solidFill>
                  <a:srgbClr val="CC3399"/>
                </a:solidFill>
              </a:rPr>
              <a:t>an intelligent system </a:t>
            </a:r>
            <a:r>
              <a:rPr lang="en-US" dirty="0"/>
              <a:t>like robot to perform as per your instructions, when you want to hear decision from a dialogue based clinical expert system, etc</a:t>
            </a:r>
            <a:r>
              <a:rPr lang="en-US" dirty="0" smtClean="0"/>
              <a:t>.</a:t>
            </a:r>
            <a:endParaRPr lang="en-US" dirty="0"/>
          </a:p>
          <a:p>
            <a:r>
              <a:rPr lang="en-US" dirty="0"/>
              <a:t>By utilizing NLP, developers can </a:t>
            </a:r>
            <a:r>
              <a:rPr lang="en-US" dirty="0">
                <a:solidFill>
                  <a:srgbClr val="CC3399"/>
                </a:solidFill>
              </a:rPr>
              <a:t>organize and structure </a:t>
            </a:r>
            <a:r>
              <a:rPr lang="en-US" dirty="0"/>
              <a:t>knowledge to perform tasks such as automatic summarization, translation, named entity recognition, relationship extraction, sentiment analysis, speech recognition, topic segmentation, etc.</a:t>
            </a:r>
          </a:p>
          <a:p>
            <a:pPr marL="0" indent="0">
              <a:buNone/>
            </a:pPr>
            <a:endParaRPr lang="en-US" dirty="0"/>
          </a:p>
        </p:txBody>
      </p:sp>
    </p:spTree>
    <p:extLst>
      <p:ext uri="{BB962C8B-B14F-4D97-AF65-F5344CB8AC3E}">
        <p14:creationId xmlns:p14="http://schemas.microsoft.com/office/powerpoint/2010/main" val="242181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smtClean="0"/>
              <a:t>There </a:t>
            </a:r>
            <a:r>
              <a:rPr lang="en-US" dirty="0"/>
              <a:t>are the following two components of NLP -</a:t>
            </a:r>
          </a:p>
          <a:p>
            <a:pPr marL="1001712" lvl="1" indent="-457200">
              <a:buFont typeface="+mj-lt"/>
              <a:buAutoNum type="arabicPeriod"/>
            </a:pPr>
            <a:r>
              <a:rPr lang="en-US" dirty="0" smtClean="0"/>
              <a:t>Natural </a:t>
            </a:r>
            <a:r>
              <a:rPr lang="en-US" dirty="0"/>
              <a:t>Language Understanding (NLU</a:t>
            </a:r>
            <a:r>
              <a:rPr lang="en-US" dirty="0" smtClean="0"/>
              <a:t>): Natural </a:t>
            </a:r>
            <a:r>
              <a:rPr lang="en-US" dirty="0"/>
              <a:t>Language Understanding (NLU) helps the machine to understand and </a:t>
            </a:r>
            <a:r>
              <a:rPr lang="en-US" dirty="0" smtClean="0"/>
              <a:t>analyze </a:t>
            </a:r>
            <a:r>
              <a:rPr lang="en-US" dirty="0"/>
              <a:t>human language by extracting the metadata from content such as concepts, entities, keywords, emotion, relations, and semantic roles</a:t>
            </a:r>
            <a:r>
              <a:rPr lang="en-US" dirty="0" smtClean="0"/>
              <a:t>. </a:t>
            </a:r>
            <a:endParaRPr lang="en-US" dirty="0"/>
          </a:p>
          <a:p>
            <a:pPr lvl="2"/>
            <a:r>
              <a:rPr lang="en-US" dirty="0"/>
              <a:t>NLU mainly used in Business applications to understand the customer's problem in both spoken and written language</a:t>
            </a:r>
            <a:r>
              <a:rPr lang="en-US" dirty="0" smtClean="0"/>
              <a:t>.</a:t>
            </a:r>
          </a:p>
          <a:p>
            <a:pPr lvl="2"/>
            <a:endParaRPr lang="en-US" dirty="0"/>
          </a:p>
          <a:p>
            <a:pPr marL="1038225" lvl="1" indent="-457200">
              <a:buFont typeface="+mj-lt"/>
              <a:buAutoNum type="arabicPeriod"/>
            </a:pPr>
            <a:r>
              <a:rPr lang="en-US" dirty="0" smtClean="0"/>
              <a:t>Natural </a:t>
            </a:r>
            <a:r>
              <a:rPr lang="en-US" dirty="0"/>
              <a:t>Language Generation (NLG</a:t>
            </a:r>
            <a:r>
              <a:rPr lang="en-US" dirty="0" smtClean="0"/>
              <a:t>): Natural </a:t>
            </a:r>
            <a:r>
              <a:rPr lang="en-US" dirty="0"/>
              <a:t>Language Generation (NLG) acts as a translator that converts the computerized data into natural language representation. It mainly involves Text planning, Sentence planning, and Text Realization</a:t>
            </a:r>
            <a:r>
              <a:rPr lang="en-US" dirty="0" smtClean="0"/>
              <a:t>.</a:t>
            </a:r>
          </a:p>
          <a:p>
            <a:pPr marL="1038225" lvl="1" indent="-457200">
              <a:buFont typeface="+mj-lt"/>
              <a:buAutoNum type="arabicPeriod"/>
            </a:pPr>
            <a:endParaRPr lang="en-US" dirty="0"/>
          </a:p>
          <a:p>
            <a:r>
              <a:rPr lang="en-US" dirty="0"/>
              <a:t>Natural Language Processing (NLP) problem can be divided into two tasks:</a:t>
            </a:r>
          </a:p>
          <a:p>
            <a:pPr marL="914400" lvl="1" indent="-457200">
              <a:buFont typeface="+mj-lt"/>
              <a:buAutoNum type="arabicPeriod"/>
            </a:pPr>
            <a:r>
              <a:rPr lang="en-US" dirty="0">
                <a:solidFill>
                  <a:srgbClr val="CC3399"/>
                </a:solidFill>
              </a:rPr>
              <a:t>Processing written text,</a:t>
            </a:r>
            <a:r>
              <a:rPr lang="en-US" dirty="0"/>
              <a:t> using lexical, syntactic and semantic knowledge of the language as well as the required real world information.</a:t>
            </a:r>
          </a:p>
          <a:p>
            <a:pPr marL="914400" lvl="1" indent="-457200">
              <a:buFont typeface="+mj-lt"/>
              <a:buAutoNum type="arabicPeriod"/>
            </a:pPr>
            <a:r>
              <a:rPr lang="en-US" dirty="0">
                <a:solidFill>
                  <a:srgbClr val="CC3399"/>
                </a:solidFill>
              </a:rPr>
              <a:t>Processing spoken language</a:t>
            </a:r>
            <a:r>
              <a:rPr lang="en-US" dirty="0"/>
              <a:t>, using all the information needed above plus additional knowledge about phonology as well as enough added information to handle the further ambiguities that arise in speech</a:t>
            </a:r>
            <a:r>
              <a:rPr lang="en-US" dirty="0" smtClean="0"/>
              <a:t>.</a:t>
            </a:r>
            <a:endParaRPr lang="en-US" dirty="0"/>
          </a:p>
        </p:txBody>
      </p:sp>
    </p:spTree>
    <p:extLst>
      <p:ext uri="{BB962C8B-B14F-4D97-AF65-F5344CB8AC3E}">
        <p14:creationId xmlns:p14="http://schemas.microsoft.com/office/powerpoint/2010/main" val="278642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Natural Language Processing</a:t>
            </a:r>
          </a:p>
        </p:txBody>
      </p:sp>
      <p:sp>
        <p:nvSpPr>
          <p:cNvPr id="3" name="Content Placeholder 2"/>
          <p:cNvSpPr>
            <a:spLocks noGrp="1"/>
          </p:cNvSpPr>
          <p:nvPr>
            <p:ph idx="1"/>
          </p:nvPr>
        </p:nvSpPr>
        <p:spPr>
          <a:xfrm>
            <a:off x="131180" y="863444"/>
            <a:ext cx="8545229" cy="5590565"/>
          </a:xfrm>
        </p:spPr>
        <p:txBody>
          <a:bodyPr/>
          <a:lstStyle/>
          <a:p>
            <a:pPr marL="457200" indent="-457200">
              <a:buFont typeface="+mj-lt"/>
              <a:buAutoNum type="arabicPeriod"/>
            </a:pPr>
            <a:r>
              <a:rPr lang="en-US" dirty="0">
                <a:solidFill>
                  <a:srgbClr val="0070C0"/>
                </a:solidFill>
              </a:rPr>
              <a:t>Morphological </a:t>
            </a:r>
            <a:r>
              <a:rPr lang="en-US" dirty="0" smtClean="0">
                <a:solidFill>
                  <a:srgbClr val="0070C0"/>
                </a:solidFill>
              </a:rPr>
              <a:t>Analysis: </a:t>
            </a:r>
          </a:p>
          <a:p>
            <a:pPr lvl="1"/>
            <a:r>
              <a:rPr lang="en-US" dirty="0" smtClean="0"/>
              <a:t>The </a:t>
            </a:r>
            <a:r>
              <a:rPr lang="en-US" dirty="0"/>
              <a:t>morphological level of linguistic processing deals with the study of </a:t>
            </a:r>
            <a:r>
              <a:rPr lang="en-US" dirty="0">
                <a:solidFill>
                  <a:srgbClr val="CC3399"/>
                </a:solidFill>
              </a:rPr>
              <a:t>word structures and word formation</a:t>
            </a:r>
            <a:r>
              <a:rPr lang="en-US" dirty="0"/>
              <a:t>, focusing on the analysis of the individual components of words. </a:t>
            </a:r>
          </a:p>
          <a:p>
            <a:pPr lvl="1"/>
            <a:r>
              <a:rPr lang="en-US" dirty="0">
                <a:solidFill>
                  <a:srgbClr val="CC3399"/>
                </a:solidFill>
              </a:rPr>
              <a:t>Lexicon of a language </a:t>
            </a:r>
            <a:r>
              <a:rPr lang="en-US" dirty="0"/>
              <a:t>means the collection of words and phrases in a language. </a:t>
            </a:r>
            <a:r>
              <a:rPr lang="en-US" dirty="0" smtClean="0"/>
              <a:t>It </a:t>
            </a:r>
            <a:r>
              <a:rPr lang="en-US" dirty="0"/>
              <a:t>involves identifying and analyzing the structure of words. </a:t>
            </a:r>
          </a:p>
          <a:p>
            <a:pPr lvl="1"/>
            <a:r>
              <a:rPr lang="en-US" dirty="0"/>
              <a:t>Morphological </a:t>
            </a:r>
            <a:r>
              <a:rPr lang="en-US" dirty="0" smtClean="0"/>
              <a:t>analysis </a:t>
            </a:r>
            <a:r>
              <a:rPr lang="en-US" dirty="0"/>
              <a:t>is dividing the whole chunk of </a:t>
            </a:r>
            <a:r>
              <a:rPr lang="en-US" dirty="0" smtClean="0"/>
              <a:t>text </a:t>
            </a:r>
            <a:r>
              <a:rPr lang="en-US" dirty="0"/>
              <a:t>into </a:t>
            </a:r>
            <a:r>
              <a:rPr lang="en-US" dirty="0">
                <a:solidFill>
                  <a:srgbClr val="CC3399"/>
                </a:solidFill>
              </a:rPr>
              <a:t>paragraphs, sentences, and words</a:t>
            </a:r>
            <a:r>
              <a:rPr lang="en-US" dirty="0" smtClean="0">
                <a:solidFill>
                  <a:srgbClr val="CC3399"/>
                </a:solidFill>
              </a:rPr>
              <a:t>.</a:t>
            </a:r>
          </a:p>
          <a:p>
            <a:pPr lvl="1"/>
            <a:r>
              <a:rPr lang="en-US" dirty="0" smtClean="0"/>
              <a:t>Suppose there is a sentences, </a:t>
            </a:r>
            <a:r>
              <a:rPr lang="en-US" dirty="0" smtClean="0">
                <a:solidFill>
                  <a:schemeClr val="accent5"/>
                </a:solidFill>
              </a:rPr>
              <a:t>“I </a:t>
            </a:r>
            <a:r>
              <a:rPr lang="en-US" dirty="0">
                <a:solidFill>
                  <a:schemeClr val="accent5"/>
                </a:solidFill>
              </a:rPr>
              <a:t>want to print Bill’s .</a:t>
            </a:r>
            <a:r>
              <a:rPr lang="en-US" dirty="0" err="1">
                <a:solidFill>
                  <a:schemeClr val="accent5"/>
                </a:solidFill>
              </a:rPr>
              <a:t>init</a:t>
            </a:r>
            <a:r>
              <a:rPr lang="en-US" dirty="0">
                <a:solidFill>
                  <a:schemeClr val="accent5"/>
                </a:solidFill>
              </a:rPr>
              <a:t> file</a:t>
            </a:r>
            <a:r>
              <a:rPr lang="en-US" dirty="0" smtClean="0">
                <a:solidFill>
                  <a:schemeClr val="accent5"/>
                </a:solidFill>
              </a:rPr>
              <a:t>.”</a:t>
            </a:r>
            <a:endParaRPr lang="en-US" dirty="0">
              <a:solidFill>
                <a:schemeClr val="accent5"/>
              </a:solidFill>
            </a:endParaRPr>
          </a:p>
          <a:p>
            <a:pPr lvl="1"/>
            <a:r>
              <a:rPr lang="en-US" dirty="0" smtClean="0"/>
              <a:t>Morphological analysis </a:t>
            </a:r>
            <a:r>
              <a:rPr lang="en-US" dirty="0"/>
              <a:t>must do the following things:</a:t>
            </a:r>
          </a:p>
          <a:p>
            <a:pPr lvl="2"/>
            <a:r>
              <a:rPr lang="en-US" dirty="0" smtClean="0"/>
              <a:t>Pull </a:t>
            </a:r>
            <a:r>
              <a:rPr lang="en-US" dirty="0"/>
              <a:t>apart the word “Bill’s” into proper noun “Bill” and the possessive suffix “’s”</a:t>
            </a:r>
          </a:p>
          <a:p>
            <a:pPr lvl="2"/>
            <a:r>
              <a:rPr lang="en-US" dirty="0" smtClean="0"/>
              <a:t>Recognize </a:t>
            </a:r>
            <a:r>
              <a:rPr lang="en-US" dirty="0"/>
              <a:t>the sequence “.</a:t>
            </a:r>
            <a:r>
              <a:rPr lang="en-US" dirty="0" err="1"/>
              <a:t>init</a:t>
            </a:r>
            <a:r>
              <a:rPr lang="en-US" dirty="0"/>
              <a:t>” as a file extension that is functioning as an adjective in the sentence.</a:t>
            </a:r>
          </a:p>
          <a:p>
            <a:pPr lvl="1"/>
            <a:r>
              <a:rPr lang="en-US" dirty="0" smtClean="0"/>
              <a:t>This </a:t>
            </a:r>
            <a:r>
              <a:rPr lang="en-US" dirty="0"/>
              <a:t>process will usually assign </a:t>
            </a:r>
            <a:r>
              <a:rPr lang="en-US" dirty="0">
                <a:solidFill>
                  <a:srgbClr val="CC3399"/>
                </a:solidFill>
              </a:rPr>
              <a:t>syntactic categories </a:t>
            </a:r>
            <a:r>
              <a:rPr lang="en-US" dirty="0"/>
              <a:t>to all the words in the sentence.</a:t>
            </a:r>
          </a:p>
          <a:p>
            <a:pPr marL="457200" lvl="1" indent="0">
              <a:buNone/>
            </a:pPr>
            <a:endParaRPr lang="en-US" dirty="0"/>
          </a:p>
        </p:txBody>
      </p:sp>
      <p:sp>
        <p:nvSpPr>
          <p:cNvPr id="4" name="Rounded Rectangle 3"/>
          <p:cNvSpPr/>
          <p:nvPr/>
        </p:nvSpPr>
        <p:spPr>
          <a:xfrm>
            <a:off x="9050482" y="894617"/>
            <a:ext cx="2377440" cy="548640"/>
          </a:xfrm>
          <a:prstGeom prst="roundRect">
            <a:avLst/>
          </a:prstGeom>
          <a:noFill/>
          <a:ln w="19050">
            <a:solidFill>
              <a:srgbClr val="8B6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Morphological Analysis</a:t>
            </a:r>
            <a:endParaRPr lang="en-US" dirty="0">
              <a:solidFill>
                <a:schemeClr val="tx1"/>
              </a:solidFill>
            </a:endParaRPr>
          </a:p>
        </p:txBody>
      </p:sp>
      <p:sp>
        <p:nvSpPr>
          <p:cNvPr id="5" name="Rounded Rectangle 4"/>
          <p:cNvSpPr/>
          <p:nvPr/>
        </p:nvSpPr>
        <p:spPr>
          <a:xfrm>
            <a:off x="9050482" y="1802685"/>
            <a:ext cx="2377440" cy="54864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Syntactic Analysis</a:t>
            </a:r>
            <a:endParaRPr lang="en-US" dirty="0">
              <a:solidFill>
                <a:schemeClr val="tx1"/>
              </a:solidFill>
            </a:endParaRPr>
          </a:p>
        </p:txBody>
      </p:sp>
      <p:sp>
        <p:nvSpPr>
          <p:cNvPr id="6" name="Rounded Rectangle 5"/>
          <p:cNvSpPr/>
          <p:nvPr/>
        </p:nvSpPr>
        <p:spPr>
          <a:xfrm>
            <a:off x="9050482" y="2710753"/>
            <a:ext cx="2377440" cy="54864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Analysis</a:t>
            </a:r>
            <a:endParaRPr lang="en-US" dirty="0">
              <a:solidFill>
                <a:schemeClr val="tx1"/>
              </a:solidFill>
            </a:endParaRPr>
          </a:p>
        </p:txBody>
      </p:sp>
      <p:sp>
        <p:nvSpPr>
          <p:cNvPr id="7" name="Rounded Rectangle 6"/>
          <p:cNvSpPr/>
          <p:nvPr/>
        </p:nvSpPr>
        <p:spPr>
          <a:xfrm>
            <a:off x="9050482" y="3618821"/>
            <a:ext cx="2377440" cy="548640"/>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Discourse Integration</a:t>
            </a:r>
            <a:endParaRPr lang="en-US" dirty="0">
              <a:solidFill>
                <a:schemeClr val="tx1"/>
              </a:solidFill>
            </a:endParaRPr>
          </a:p>
        </p:txBody>
      </p:sp>
      <p:sp>
        <p:nvSpPr>
          <p:cNvPr id="8" name="Rounded Rectangle 7"/>
          <p:cNvSpPr/>
          <p:nvPr/>
        </p:nvSpPr>
        <p:spPr>
          <a:xfrm>
            <a:off x="9050482" y="4526891"/>
            <a:ext cx="2377440" cy="5486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Pragmatic Analysis</a:t>
            </a:r>
            <a:endParaRPr lang="en-US" dirty="0">
              <a:solidFill>
                <a:schemeClr val="tx1"/>
              </a:solidFill>
            </a:endParaRPr>
          </a:p>
        </p:txBody>
      </p:sp>
      <p:sp>
        <p:nvSpPr>
          <p:cNvPr id="9" name="Down Arrow 8"/>
          <p:cNvSpPr/>
          <p:nvPr/>
        </p:nvSpPr>
        <p:spPr>
          <a:xfrm>
            <a:off x="10130098" y="1443257"/>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0130098" y="2351325"/>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0130098" y="3259393"/>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0130098" y="4167461"/>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71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000"/>
                                        <p:tgtEl>
                                          <p:spTgt spid="5"/>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3000"/>
                            </p:stCondLst>
                            <p:childTnLst>
                              <p:par>
                                <p:cTn id="21" presetID="21"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heel(1)">
                                      <p:cBhvr>
                                        <p:cTn id="23" dur="1000"/>
                                        <p:tgtEl>
                                          <p:spTgt spid="6"/>
                                        </p:tgtEl>
                                      </p:cBhvr>
                                    </p:animEffect>
                                  </p:childTnLst>
                                </p:cTn>
                              </p:par>
                            </p:childTnLst>
                          </p:cTn>
                        </p:par>
                        <p:par>
                          <p:cTn id="24" fill="hold">
                            <p:stCondLst>
                              <p:cond delay="4000"/>
                            </p:stCondLst>
                            <p:childTnLst>
                              <p:par>
                                <p:cTn id="25" presetID="22" presetClass="entr" presetSubtype="1"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4500"/>
                            </p:stCondLst>
                            <p:childTnLst>
                              <p:par>
                                <p:cTn id="29" presetID="21"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heel(1)">
                                      <p:cBhvr>
                                        <p:cTn id="31" dur="1000"/>
                                        <p:tgtEl>
                                          <p:spTgt spid="7"/>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6000"/>
                            </p:stCondLst>
                            <p:childTnLst>
                              <p:par>
                                <p:cTn id="37" presetID="21" presetClass="entr" presetSubtype="1"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heel(1)">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grpId="1" nodeType="clickEffect">
                                  <p:stCondLst>
                                    <p:cond delay="0"/>
                                  </p:stCondLst>
                                  <p:childTnLst>
                                    <p:animEffect transition="out" filter="fade">
                                      <p:cBhvr>
                                        <p:cTn id="43" dur="500" tmFilter="0, 0; .2, .5; .8, .5; 1, 0"/>
                                        <p:tgtEl>
                                          <p:spTgt spid="4"/>
                                        </p:tgtEl>
                                      </p:cBhvr>
                                    </p:animEffect>
                                    <p:animScale>
                                      <p:cBhvr>
                                        <p:cTn id="44" dur="250" autoRev="1" fill="hold"/>
                                        <p:tgtEl>
                                          <p:spTgt spid="4"/>
                                        </p:tgtEl>
                                      </p:cBhvr>
                                      <p:by x="105000" y="105000"/>
                                    </p:animScale>
                                  </p:childTnLst>
                                </p:cTn>
                              </p:par>
                              <p:par>
                                <p:cTn id="45" presetID="1" presetClass="emph" presetSubtype="2" fill="hold" nodeType="withEffect">
                                  <p:stCondLst>
                                    <p:cond delay="0"/>
                                  </p:stCondLst>
                                  <p:childTnLst>
                                    <p:animClr clrSpc="rgb" dir="cw">
                                      <p:cBhvr>
                                        <p:cTn id="46" dur="1000" fill="hold"/>
                                        <p:tgtEl>
                                          <p:spTgt spid="4"/>
                                        </p:tgtEl>
                                        <p:attrNameLst>
                                          <p:attrName>fillcolor</p:attrName>
                                        </p:attrNameLst>
                                      </p:cBhvr>
                                      <p:to>
                                        <a:srgbClr val="E1FBFF"/>
                                      </p:to>
                                    </p:animClr>
                                    <p:set>
                                      <p:cBhvr>
                                        <p:cTn id="47" dur="1000" fill="hold"/>
                                        <p:tgtEl>
                                          <p:spTgt spid="4"/>
                                        </p:tgtEl>
                                        <p:attrNameLst>
                                          <p:attrName>fill.type</p:attrName>
                                        </p:attrNameLst>
                                      </p:cBhvr>
                                      <p:to>
                                        <p:strVal val="solid"/>
                                      </p:to>
                                    </p:set>
                                    <p:set>
                                      <p:cBhvr>
                                        <p:cTn id="48" dur="1000" fill="hold"/>
                                        <p:tgtEl>
                                          <p:spTgt spid="4"/>
                                        </p:tgtEl>
                                        <p:attrNameLst>
                                          <p:attrName>fill.on</p:attrName>
                                        </p:attrNameLst>
                                      </p:cBhvr>
                                      <p:to>
                                        <p:strVal val="true"/>
                                      </p:to>
                                    </p:se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fade">
                                      <p:cBhvr>
                                        <p:cTn id="52" dur="500"/>
                                        <p:tgtEl>
                                          <p:spTgt spid="3">
                                            <p:txEl>
                                              <p:pRg st="0" end="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animEffect transition="in" filter="fade">
                                      <p:cBhvr>
                                        <p:cTn id="55" dur="500"/>
                                        <p:tgtEl>
                                          <p:spTgt spid="3">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fade">
                                      <p:cBhvr>
                                        <p:cTn id="60" dur="500"/>
                                        <p:tgtEl>
                                          <p:spTgt spid="3">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Effect transition="in" filter="fade">
                                      <p:cBhvr>
                                        <p:cTn id="70" dur="500"/>
                                        <p:tgtEl>
                                          <p:spTgt spid="3">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fade">
                                      <p:cBhvr>
                                        <p:cTn id="75" dur="500"/>
                                        <p:tgtEl>
                                          <p:spTgt spid="3">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6" end="6"/>
                                            </p:txEl>
                                          </p:spTgt>
                                        </p:tgtEl>
                                        <p:attrNameLst>
                                          <p:attrName>style.visibility</p:attrName>
                                        </p:attrNameLst>
                                      </p:cBhvr>
                                      <p:to>
                                        <p:strVal val="visible"/>
                                      </p:to>
                                    </p:set>
                                    <p:animEffect transition="in" filter="fade">
                                      <p:cBhvr>
                                        <p:cTn id="80" dur="500"/>
                                        <p:tgtEl>
                                          <p:spTgt spid="3">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Effect transition="in" filter="fade">
                                      <p:cBhvr>
                                        <p:cTn id="85" dur="500"/>
                                        <p:tgtEl>
                                          <p:spTgt spid="3">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8" end="8"/>
                                            </p:txEl>
                                          </p:spTgt>
                                        </p:tgtEl>
                                        <p:attrNameLst>
                                          <p:attrName>style.visibility</p:attrName>
                                        </p:attrNameLst>
                                      </p:cBhvr>
                                      <p:to>
                                        <p:strVal val="visible"/>
                                      </p:to>
                                    </p:set>
                                    <p:animEffect transition="in" filter="fade">
                                      <p:cBhvr>
                                        <p:cTn id="9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Natural Language Processing</a:t>
            </a:r>
          </a:p>
        </p:txBody>
      </p:sp>
      <p:sp>
        <p:nvSpPr>
          <p:cNvPr id="3" name="Content Placeholder 2"/>
          <p:cNvSpPr>
            <a:spLocks noGrp="1"/>
          </p:cNvSpPr>
          <p:nvPr>
            <p:ph idx="1"/>
          </p:nvPr>
        </p:nvSpPr>
        <p:spPr>
          <a:xfrm>
            <a:off x="131180" y="863444"/>
            <a:ext cx="8545229" cy="5590565"/>
          </a:xfrm>
        </p:spPr>
        <p:txBody>
          <a:bodyPr/>
          <a:lstStyle/>
          <a:p>
            <a:pPr marL="457200" indent="-457200">
              <a:buFont typeface="+mj-lt"/>
              <a:buAutoNum type="arabicPeriod" startAt="2"/>
            </a:pPr>
            <a:r>
              <a:rPr lang="en-US" dirty="0">
                <a:solidFill>
                  <a:srgbClr val="0070C0"/>
                </a:solidFill>
              </a:rPr>
              <a:t>Syntactic </a:t>
            </a:r>
            <a:r>
              <a:rPr lang="en-US" dirty="0" smtClean="0">
                <a:solidFill>
                  <a:srgbClr val="0070C0"/>
                </a:solidFill>
              </a:rPr>
              <a:t>Analysis: </a:t>
            </a:r>
          </a:p>
          <a:p>
            <a:pPr lvl="1"/>
            <a:r>
              <a:rPr lang="en-US" dirty="0" smtClean="0"/>
              <a:t>Syntactic </a:t>
            </a:r>
            <a:r>
              <a:rPr lang="en-US" dirty="0"/>
              <a:t>analysis must exploit the results of </a:t>
            </a:r>
            <a:r>
              <a:rPr lang="en-US" dirty="0">
                <a:solidFill>
                  <a:srgbClr val="CC3399"/>
                </a:solidFill>
              </a:rPr>
              <a:t>morphological analysis</a:t>
            </a:r>
            <a:r>
              <a:rPr lang="en-US" dirty="0"/>
              <a:t> to build a structural description of the sentence.</a:t>
            </a:r>
          </a:p>
          <a:p>
            <a:pPr lvl="1"/>
            <a:r>
              <a:rPr lang="en-US" dirty="0" smtClean="0"/>
              <a:t>The </a:t>
            </a:r>
            <a:r>
              <a:rPr lang="en-US" dirty="0"/>
              <a:t>goal of this process, </a:t>
            </a:r>
            <a:r>
              <a:rPr lang="en-US" dirty="0">
                <a:solidFill>
                  <a:srgbClr val="CC3399"/>
                </a:solidFill>
              </a:rPr>
              <a:t>called parsing</a:t>
            </a:r>
            <a:r>
              <a:rPr lang="en-US" dirty="0"/>
              <a:t>, is to convert the flat list of words that forms the sentence into a structure that defines the units that are represented by that flat list.</a:t>
            </a:r>
          </a:p>
          <a:p>
            <a:pPr lvl="1"/>
            <a:r>
              <a:rPr lang="en-US" dirty="0" smtClean="0"/>
              <a:t>The </a:t>
            </a:r>
            <a:r>
              <a:rPr lang="en-US" dirty="0"/>
              <a:t>important thing here is that a flat sentence has been converted into a </a:t>
            </a:r>
            <a:r>
              <a:rPr lang="en-US" dirty="0">
                <a:solidFill>
                  <a:srgbClr val="CC3399"/>
                </a:solidFill>
              </a:rPr>
              <a:t>hierarchical structure </a:t>
            </a:r>
            <a:r>
              <a:rPr lang="en-US" dirty="0"/>
              <a:t>and that the structure corresponds to meaning units when semantic analysis is performed.</a:t>
            </a:r>
          </a:p>
          <a:p>
            <a:pPr lvl="1"/>
            <a:r>
              <a:rPr lang="en-US" dirty="0" smtClean="0">
                <a:solidFill>
                  <a:srgbClr val="CC3399"/>
                </a:solidFill>
              </a:rPr>
              <a:t>Reference </a:t>
            </a:r>
            <a:r>
              <a:rPr lang="en-US" dirty="0">
                <a:solidFill>
                  <a:srgbClr val="CC3399"/>
                </a:solidFill>
              </a:rPr>
              <a:t>markers </a:t>
            </a:r>
            <a:r>
              <a:rPr lang="en-US" dirty="0"/>
              <a:t>(set of entities) are shown in the parenthesis in the parse tree.</a:t>
            </a:r>
          </a:p>
          <a:p>
            <a:pPr lvl="1"/>
            <a:r>
              <a:rPr lang="en-US" dirty="0" smtClean="0"/>
              <a:t>Each </a:t>
            </a:r>
            <a:r>
              <a:rPr lang="en-US" dirty="0"/>
              <a:t>one </a:t>
            </a:r>
            <a:r>
              <a:rPr lang="en-US" dirty="0">
                <a:solidFill>
                  <a:srgbClr val="CC3399"/>
                </a:solidFill>
              </a:rPr>
              <a:t>corresponds</a:t>
            </a:r>
            <a:r>
              <a:rPr lang="en-US" dirty="0"/>
              <a:t> to some entity that has been mentioned in the sentence.</a:t>
            </a:r>
          </a:p>
          <a:p>
            <a:pPr lvl="1"/>
            <a:r>
              <a:rPr lang="en-US" dirty="0" smtClean="0"/>
              <a:t>These </a:t>
            </a:r>
            <a:r>
              <a:rPr lang="en-US" dirty="0"/>
              <a:t>reference markers are useful later since </a:t>
            </a:r>
            <a:r>
              <a:rPr lang="en-US" dirty="0">
                <a:solidFill>
                  <a:srgbClr val="CC3399"/>
                </a:solidFill>
              </a:rPr>
              <a:t>they provide a place </a:t>
            </a:r>
            <a:r>
              <a:rPr lang="en-US" dirty="0"/>
              <a:t>in which to accumulate information about the entities as we get it.</a:t>
            </a:r>
          </a:p>
          <a:p>
            <a:pPr lvl="1"/>
            <a:endParaRPr lang="en-US" dirty="0"/>
          </a:p>
        </p:txBody>
      </p:sp>
      <p:sp>
        <p:nvSpPr>
          <p:cNvPr id="4" name="Rounded Rectangle 3"/>
          <p:cNvSpPr/>
          <p:nvPr/>
        </p:nvSpPr>
        <p:spPr>
          <a:xfrm>
            <a:off x="9050482" y="894617"/>
            <a:ext cx="2377440" cy="548640"/>
          </a:xfrm>
          <a:prstGeom prst="roundRect">
            <a:avLst/>
          </a:prstGeom>
          <a:solidFill>
            <a:srgbClr val="E1FBFF"/>
          </a:solidFill>
          <a:ln w="19050">
            <a:solidFill>
              <a:srgbClr val="8B6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Morphological Analysis</a:t>
            </a:r>
            <a:endParaRPr lang="en-US" dirty="0">
              <a:solidFill>
                <a:schemeClr val="tx1"/>
              </a:solidFill>
            </a:endParaRPr>
          </a:p>
        </p:txBody>
      </p:sp>
      <p:sp>
        <p:nvSpPr>
          <p:cNvPr id="5" name="Rounded Rectangle 4"/>
          <p:cNvSpPr/>
          <p:nvPr/>
        </p:nvSpPr>
        <p:spPr>
          <a:xfrm>
            <a:off x="9050482" y="1802685"/>
            <a:ext cx="2377440" cy="54864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Syntactic Analysis</a:t>
            </a:r>
            <a:endParaRPr lang="en-US" dirty="0">
              <a:solidFill>
                <a:schemeClr val="tx1"/>
              </a:solidFill>
            </a:endParaRPr>
          </a:p>
        </p:txBody>
      </p:sp>
      <p:sp>
        <p:nvSpPr>
          <p:cNvPr id="6" name="Rounded Rectangle 5"/>
          <p:cNvSpPr/>
          <p:nvPr/>
        </p:nvSpPr>
        <p:spPr>
          <a:xfrm>
            <a:off x="9050482" y="2710753"/>
            <a:ext cx="2377440" cy="54864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Analysis</a:t>
            </a:r>
            <a:endParaRPr lang="en-US" dirty="0">
              <a:solidFill>
                <a:schemeClr val="tx1"/>
              </a:solidFill>
            </a:endParaRPr>
          </a:p>
        </p:txBody>
      </p:sp>
      <p:sp>
        <p:nvSpPr>
          <p:cNvPr id="7" name="Rounded Rectangle 6"/>
          <p:cNvSpPr/>
          <p:nvPr/>
        </p:nvSpPr>
        <p:spPr>
          <a:xfrm>
            <a:off x="9050482" y="3618821"/>
            <a:ext cx="2377440" cy="548640"/>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Discourse Integration</a:t>
            </a:r>
            <a:endParaRPr lang="en-US" dirty="0">
              <a:solidFill>
                <a:schemeClr val="tx1"/>
              </a:solidFill>
            </a:endParaRPr>
          </a:p>
        </p:txBody>
      </p:sp>
      <p:sp>
        <p:nvSpPr>
          <p:cNvPr id="8" name="Rounded Rectangle 7"/>
          <p:cNvSpPr/>
          <p:nvPr/>
        </p:nvSpPr>
        <p:spPr>
          <a:xfrm>
            <a:off x="9050482" y="4526891"/>
            <a:ext cx="2377440" cy="5486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Pragmatic Analysis</a:t>
            </a:r>
            <a:endParaRPr lang="en-US" dirty="0">
              <a:solidFill>
                <a:schemeClr val="tx1"/>
              </a:solidFill>
            </a:endParaRPr>
          </a:p>
        </p:txBody>
      </p:sp>
      <p:sp>
        <p:nvSpPr>
          <p:cNvPr id="9" name="Down Arrow 8"/>
          <p:cNvSpPr/>
          <p:nvPr/>
        </p:nvSpPr>
        <p:spPr>
          <a:xfrm>
            <a:off x="10130098" y="1443257"/>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0130098" y="2351325"/>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0130098" y="3259393"/>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0130098" y="4167461"/>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1" presetClass="emph" presetSubtype="2" fill="hold" grpId="0" nodeType="withEffect">
                                  <p:stCondLst>
                                    <p:cond delay="0"/>
                                  </p:stCondLst>
                                  <p:childTnLst>
                                    <p:animClr clrSpc="rgb" dir="cw">
                                      <p:cBhvr>
                                        <p:cTn id="9" dur="1000" fill="hold"/>
                                        <p:tgtEl>
                                          <p:spTgt spid="5"/>
                                        </p:tgtEl>
                                        <p:attrNameLst>
                                          <p:attrName>fillcolor</p:attrName>
                                        </p:attrNameLst>
                                      </p:cBhvr>
                                      <p:to>
                                        <a:srgbClr val="E1FBFF"/>
                                      </p:to>
                                    </p:animClr>
                                    <p:set>
                                      <p:cBhvr>
                                        <p:cTn id="10" dur="1000" fill="hold"/>
                                        <p:tgtEl>
                                          <p:spTgt spid="5"/>
                                        </p:tgtEl>
                                        <p:attrNameLst>
                                          <p:attrName>fill.type</p:attrName>
                                        </p:attrNameLst>
                                      </p:cBhvr>
                                      <p:to>
                                        <p:strVal val="solid"/>
                                      </p:to>
                                    </p:set>
                                    <p:set>
                                      <p:cBhvr>
                                        <p:cTn id="11" dur="1000" fill="hold"/>
                                        <p:tgtEl>
                                          <p:spTgt spid="5"/>
                                        </p:tgtEl>
                                        <p:attrNameLst>
                                          <p:attrName>fill.on</p:attrName>
                                        </p:attrNameLst>
                                      </p:cBhvr>
                                      <p:to>
                                        <p:strVal val="true"/>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Natural Language Processing</a:t>
            </a:r>
          </a:p>
        </p:txBody>
      </p:sp>
      <p:sp>
        <p:nvSpPr>
          <p:cNvPr id="3" name="Content Placeholder 2"/>
          <p:cNvSpPr>
            <a:spLocks noGrp="1"/>
          </p:cNvSpPr>
          <p:nvPr>
            <p:ph idx="1"/>
          </p:nvPr>
        </p:nvSpPr>
        <p:spPr>
          <a:xfrm>
            <a:off x="131180" y="863444"/>
            <a:ext cx="8545229" cy="5590565"/>
          </a:xfrm>
        </p:spPr>
        <p:txBody>
          <a:bodyPr/>
          <a:lstStyle/>
          <a:p>
            <a:pPr marL="457200" indent="-457200">
              <a:buFont typeface="+mj-lt"/>
              <a:buAutoNum type="arabicPeriod" startAt="2"/>
            </a:pPr>
            <a:r>
              <a:rPr lang="en-US" dirty="0">
                <a:solidFill>
                  <a:srgbClr val="0070C0"/>
                </a:solidFill>
              </a:rPr>
              <a:t>Syntactic Analysis: </a:t>
            </a:r>
          </a:p>
        </p:txBody>
      </p:sp>
      <p:sp>
        <p:nvSpPr>
          <p:cNvPr id="4" name="Rounded Rectangle 3"/>
          <p:cNvSpPr/>
          <p:nvPr/>
        </p:nvSpPr>
        <p:spPr>
          <a:xfrm>
            <a:off x="9050482" y="894617"/>
            <a:ext cx="2377440" cy="548640"/>
          </a:xfrm>
          <a:prstGeom prst="roundRect">
            <a:avLst/>
          </a:prstGeom>
          <a:solidFill>
            <a:srgbClr val="E1FBFF"/>
          </a:solidFill>
          <a:ln w="19050">
            <a:solidFill>
              <a:srgbClr val="8B6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Morphological Analysis</a:t>
            </a:r>
            <a:endParaRPr lang="en-US" dirty="0">
              <a:solidFill>
                <a:schemeClr val="tx1"/>
              </a:solidFill>
            </a:endParaRPr>
          </a:p>
        </p:txBody>
      </p:sp>
      <p:sp>
        <p:nvSpPr>
          <p:cNvPr id="5" name="Rounded Rectangle 4"/>
          <p:cNvSpPr/>
          <p:nvPr/>
        </p:nvSpPr>
        <p:spPr>
          <a:xfrm>
            <a:off x="9050482" y="1802685"/>
            <a:ext cx="2377440" cy="548640"/>
          </a:xfrm>
          <a:prstGeom prst="roundRect">
            <a:avLst/>
          </a:prstGeom>
          <a:solidFill>
            <a:srgbClr val="E1FBFF"/>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Syntactic Analysis</a:t>
            </a:r>
            <a:endParaRPr lang="en-US" dirty="0">
              <a:solidFill>
                <a:schemeClr val="tx1"/>
              </a:solidFill>
            </a:endParaRPr>
          </a:p>
        </p:txBody>
      </p:sp>
      <p:sp>
        <p:nvSpPr>
          <p:cNvPr id="6" name="Rounded Rectangle 5"/>
          <p:cNvSpPr/>
          <p:nvPr/>
        </p:nvSpPr>
        <p:spPr>
          <a:xfrm>
            <a:off x="9050482" y="2710753"/>
            <a:ext cx="2377440" cy="54864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Analysis</a:t>
            </a:r>
            <a:endParaRPr lang="en-US" dirty="0">
              <a:solidFill>
                <a:schemeClr val="tx1"/>
              </a:solidFill>
            </a:endParaRPr>
          </a:p>
        </p:txBody>
      </p:sp>
      <p:sp>
        <p:nvSpPr>
          <p:cNvPr id="7" name="Rounded Rectangle 6"/>
          <p:cNvSpPr/>
          <p:nvPr/>
        </p:nvSpPr>
        <p:spPr>
          <a:xfrm>
            <a:off x="9050482" y="3618821"/>
            <a:ext cx="2377440" cy="548640"/>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Discourse Integration</a:t>
            </a:r>
            <a:endParaRPr lang="en-US" dirty="0">
              <a:solidFill>
                <a:schemeClr val="tx1"/>
              </a:solidFill>
            </a:endParaRPr>
          </a:p>
        </p:txBody>
      </p:sp>
      <p:sp>
        <p:nvSpPr>
          <p:cNvPr id="8" name="Rounded Rectangle 7"/>
          <p:cNvSpPr/>
          <p:nvPr/>
        </p:nvSpPr>
        <p:spPr>
          <a:xfrm>
            <a:off x="9050482" y="4526891"/>
            <a:ext cx="2377440" cy="5486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Pragmatic Analysis</a:t>
            </a:r>
            <a:endParaRPr lang="en-US" dirty="0">
              <a:solidFill>
                <a:schemeClr val="tx1"/>
              </a:solidFill>
            </a:endParaRPr>
          </a:p>
        </p:txBody>
      </p:sp>
      <p:sp>
        <p:nvSpPr>
          <p:cNvPr id="9" name="Down Arrow 8"/>
          <p:cNvSpPr/>
          <p:nvPr/>
        </p:nvSpPr>
        <p:spPr>
          <a:xfrm>
            <a:off x="10130098" y="1443257"/>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0130098" y="2351325"/>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0130098" y="3259393"/>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0130098" y="4167461"/>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2215912" y="1526101"/>
            <a:ext cx="4656804" cy="3783654"/>
          </a:xfrm>
          <a:prstGeom prst="rect">
            <a:avLst/>
          </a:prstGeom>
        </p:spPr>
      </p:pic>
    </p:spTree>
    <p:extLst>
      <p:ext uri="{BB962C8B-B14F-4D97-AF65-F5344CB8AC3E}">
        <p14:creationId xmlns:p14="http://schemas.microsoft.com/office/powerpoint/2010/main" val="169601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Natural Language Processing</a:t>
            </a:r>
          </a:p>
        </p:txBody>
      </p:sp>
      <p:sp>
        <p:nvSpPr>
          <p:cNvPr id="3" name="Content Placeholder 2"/>
          <p:cNvSpPr>
            <a:spLocks noGrp="1"/>
          </p:cNvSpPr>
          <p:nvPr>
            <p:ph idx="1"/>
          </p:nvPr>
        </p:nvSpPr>
        <p:spPr>
          <a:xfrm>
            <a:off x="131180" y="863444"/>
            <a:ext cx="8545229" cy="5590565"/>
          </a:xfrm>
        </p:spPr>
        <p:txBody>
          <a:bodyPr/>
          <a:lstStyle/>
          <a:p>
            <a:pPr marL="457200" indent="-457200">
              <a:buFont typeface="+mj-lt"/>
              <a:buAutoNum type="arabicPeriod" startAt="3"/>
            </a:pPr>
            <a:r>
              <a:rPr lang="en-US" dirty="0" smtClean="0">
                <a:solidFill>
                  <a:srgbClr val="0070C0"/>
                </a:solidFill>
              </a:rPr>
              <a:t>Semantic Analysis: </a:t>
            </a:r>
          </a:p>
          <a:p>
            <a:pPr lvl="1"/>
            <a:r>
              <a:rPr lang="en-US" dirty="0" smtClean="0"/>
              <a:t>Semantic </a:t>
            </a:r>
            <a:r>
              <a:rPr lang="en-US" dirty="0"/>
              <a:t>analysis must do two important things:</a:t>
            </a:r>
          </a:p>
          <a:p>
            <a:pPr marL="1257300" lvl="2" indent="-342900">
              <a:buFont typeface="+mj-lt"/>
              <a:buAutoNum type="alphaLcPeriod"/>
            </a:pPr>
            <a:r>
              <a:rPr lang="en-US" dirty="0" smtClean="0"/>
              <a:t>It </a:t>
            </a:r>
            <a:r>
              <a:rPr lang="en-US" dirty="0"/>
              <a:t>must </a:t>
            </a:r>
            <a:r>
              <a:rPr lang="en-US" dirty="0">
                <a:solidFill>
                  <a:srgbClr val="CC3399"/>
                </a:solidFill>
              </a:rPr>
              <a:t>map individual words </a:t>
            </a:r>
            <a:r>
              <a:rPr lang="en-US" dirty="0"/>
              <a:t>into appropriate objects in the knowledge base or database.</a:t>
            </a:r>
          </a:p>
          <a:p>
            <a:pPr marL="1257300" lvl="2" indent="-342900">
              <a:buFont typeface="+mj-lt"/>
              <a:buAutoNum type="alphaLcPeriod"/>
            </a:pPr>
            <a:r>
              <a:rPr lang="en-US" dirty="0" smtClean="0"/>
              <a:t>It </a:t>
            </a:r>
            <a:r>
              <a:rPr lang="en-US" dirty="0"/>
              <a:t>must create </a:t>
            </a:r>
            <a:r>
              <a:rPr lang="en-US" dirty="0">
                <a:solidFill>
                  <a:srgbClr val="CC3399"/>
                </a:solidFill>
              </a:rPr>
              <a:t>the correct structures </a:t>
            </a:r>
            <a:r>
              <a:rPr lang="en-US" dirty="0"/>
              <a:t>to correspond to the way the meanings of the individual words combine with each other.</a:t>
            </a:r>
          </a:p>
          <a:p>
            <a:pPr marL="1133475" lvl="2" indent="-342900">
              <a:buFont typeface="+mj-lt"/>
              <a:buAutoNum type="alphaLcPeriod"/>
            </a:pPr>
            <a:endParaRPr lang="en-US" dirty="0"/>
          </a:p>
          <a:p>
            <a:pPr lvl="1"/>
            <a:r>
              <a:rPr lang="en-US" dirty="0"/>
              <a:t>The semantic level of linguistic processing deals with </a:t>
            </a:r>
            <a:r>
              <a:rPr lang="en-US" dirty="0">
                <a:solidFill>
                  <a:srgbClr val="CC3399"/>
                </a:solidFill>
              </a:rPr>
              <a:t>the determination </a:t>
            </a:r>
            <a:r>
              <a:rPr lang="en-US" dirty="0"/>
              <a:t>of what a sentence really means by relating syntactic features and disambiguating words with multiple definitions to the given context. </a:t>
            </a:r>
            <a:endParaRPr lang="en-US" dirty="0" smtClean="0"/>
          </a:p>
          <a:p>
            <a:pPr lvl="1"/>
            <a:r>
              <a:rPr lang="en-US" dirty="0" smtClean="0"/>
              <a:t>This </a:t>
            </a:r>
            <a:r>
              <a:rPr lang="en-US" dirty="0"/>
              <a:t>level entails </a:t>
            </a:r>
            <a:r>
              <a:rPr lang="en-US" dirty="0">
                <a:solidFill>
                  <a:srgbClr val="CC3399"/>
                </a:solidFill>
              </a:rPr>
              <a:t>the appropriate interpretation </a:t>
            </a:r>
            <a:r>
              <a:rPr lang="en-US" dirty="0"/>
              <a:t>of the meaning of sentences, rather than the analysis at the level of individual words or phrases.</a:t>
            </a:r>
          </a:p>
        </p:txBody>
      </p:sp>
      <p:sp>
        <p:nvSpPr>
          <p:cNvPr id="4" name="Rounded Rectangle 3"/>
          <p:cNvSpPr/>
          <p:nvPr/>
        </p:nvSpPr>
        <p:spPr>
          <a:xfrm>
            <a:off x="9050482" y="894617"/>
            <a:ext cx="2377440" cy="548640"/>
          </a:xfrm>
          <a:prstGeom prst="roundRect">
            <a:avLst/>
          </a:prstGeom>
          <a:solidFill>
            <a:srgbClr val="E1FBFF"/>
          </a:solidFill>
          <a:ln w="19050">
            <a:solidFill>
              <a:srgbClr val="8B6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Morphological Analysis</a:t>
            </a:r>
            <a:endParaRPr lang="en-US" dirty="0">
              <a:solidFill>
                <a:schemeClr val="tx1"/>
              </a:solidFill>
            </a:endParaRPr>
          </a:p>
        </p:txBody>
      </p:sp>
      <p:sp>
        <p:nvSpPr>
          <p:cNvPr id="5" name="Rounded Rectangle 4"/>
          <p:cNvSpPr/>
          <p:nvPr/>
        </p:nvSpPr>
        <p:spPr>
          <a:xfrm>
            <a:off x="9050482" y="1802685"/>
            <a:ext cx="2377440" cy="548640"/>
          </a:xfrm>
          <a:prstGeom prst="roundRect">
            <a:avLst/>
          </a:prstGeom>
          <a:solidFill>
            <a:srgbClr val="E1FBFF"/>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Syntactic Analysis</a:t>
            </a:r>
            <a:endParaRPr lang="en-US" dirty="0">
              <a:solidFill>
                <a:schemeClr val="tx1"/>
              </a:solidFill>
            </a:endParaRPr>
          </a:p>
        </p:txBody>
      </p:sp>
      <p:sp>
        <p:nvSpPr>
          <p:cNvPr id="6" name="Rounded Rectangle 5"/>
          <p:cNvSpPr/>
          <p:nvPr/>
        </p:nvSpPr>
        <p:spPr>
          <a:xfrm>
            <a:off x="9050482" y="2710753"/>
            <a:ext cx="2377440" cy="54864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Analysis</a:t>
            </a:r>
            <a:endParaRPr lang="en-US" dirty="0">
              <a:solidFill>
                <a:schemeClr val="tx1"/>
              </a:solidFill>
            </a:endParaRPr>
          </a:p>
        </p:txBody>
      </p:sp>
      <p:sp>
        <p:nvSpPr>
          <p:cNvPr id="7" name="Rounded Rectangle 6"/>
          <p:cNvSpPr/>
          <p:nvPr/>
        </p:nvSpPr>
        <p:spPr>
          <a:xfrm>
            <a:off x="9050482" y="3618821"/>
            <a:ext cx="2377440" cy="548640"/>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Discourse Integration</a:t>
            </a:r>
            <a:endParaRPr lang="en-US" dirty="0">
              <a:solidFill>
                <a:schemeClr val="tx1"/>
              </a:solidFill>
            </a:endParaRPr>
          </a:p>
        </p:txBody>
      </p:sp>
      <p:sp>
        <p:nvSpPr>
          <p:cNvPr id="8" name="Rounded Rectangle 7"/>
          <p:cNvSpPr/>
          <p:nvPr/>
        </p:nvSpPr>
        <p:spPr>
          <a:xfrm>
            <a:off x="9050482" y="4526891"/>
            <a:ext cx="2377440" cy="5486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Pragmatic Analysis</a:t>
            </a:r>
            <a:endParaRPr lang="en-US" dirty="0">
              <a:solidFill>
                <a:schemeClr val="tx1"/>
              </a:solidFill>
            </a:endParaRPr>
          </a:p>
        </p:txBody>
      </p:sp>
      <p:sp>
        <p:nvSpPr>
          <p:cNvPr id="9" name="Down Arrow 8"/>
          <p:cNvSpPr/>
          <p:nvPr/>
        </p:nvSpPr>
        <p:spPr>
          <a:xfrm>
            <a:off x="10130098" y="1443257"/>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0130098" y="2351325"/>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0130098" y="3259393"/>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0130098" y="4167461"/>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5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1" presetClass="emph" presetSubtype="2" fill="hold" nodeType="withEffect">
                                  <p:stCondLst>
                                    <p:cond delay="0"/>
                                  </p:stCondLst>
                                  <p:childTnLst>
                                    <p:animClr clrSpc="rgb" dir="cw">
                                      <p:cBhvr>
                                        <p:cTn id="9" dur="1000" fill="hold"/>
                                        <p:tgtEl>
                                          <p:spTgt spid="6"/>
                                        </p:tgtEl>
                                        <p:attrNameLst>
                                          <p:attrName>fillcolor</p:attrName>
                                        </p:attrNameLst>
                                      </p:cBhvr>
                                      <p:to>
                                        <a:srgbClr val="E1FBFF"/>
                                      </p:to>
                                    </p:animClr>
                                    <p:set>
                                      <p:cBhvr>
                                        <p:cTn id="10" dur="1000" fill="hold"/>
                                        <p:tgtEl>
                                          <p:spTgt spid="6"/>
                                        </p:tgtEl>
                                        <p:attrNameLst>
                                          <p:attrName>fill.type</p:attrName>
                                        </p:attrNameLst>
                                      </p:cBhvr>
                                      <p:to>
                                        <p:strVal val="solid"/>
                                      </p:to>
                                    </p:set>
                                    <p:set>
                                      <p:cBhvr>
                                        <p:cTn id="11" dur="1000" fill="hold"/>
                                        <p:tgtEl>
                                          <p:spTgt spid="6"/>
                                        </p:tgtEl>
                                        <p:attrNameLst>
                                          <p:attrName>fill.on</p:attrName>
                                        </p:attrNameLst>
                                      </p:cBhvr>
                                      <p:to>
                                        <p:strVal val="true"/>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Natural Language Processing</a:t>
            </a:r>
          </a:p>
        </p:txBody>
      </p:sp>
      <p:sp>
        <p:nvSpPr>
          <p:cNvPr id="3" name="Content Placeholder 2"/>
          <p:cNvSpPr>
            <a:spLocks noGrp="1"/>
          </p:cNvSpPr>
          <p:nvPr>
            <p:ph idx="1"/>
          </p:nvPr>
        </p:nvSpPr>
        <p:spPr>
          <a:xfrm>
            <a:off x="131180" y="863444"/>
            <a:ext cx="8545229" cy="5590565"/>
          </a:xfrm>
        </p:spPr>
        <p:txBody>
          <a:bodyPr/>
          <a:lstStyle/>
          <a:p>
            <a:pPr marL="457200" indent="-457200">
              <a:buFont typeface="+mj-lt"/>
              <a:buAutoNum type="arabicPeriod" startAt="4"/>
            </a:pPr>
            <a:r>
              <a:rPr lang="en-US" dirty="0" smtClean="0">
                <a:solidFill>
                  <a:srgbClr val="0070C0"/>
                </a:solidFill>
              </a:rPr>
              <a:t>Discourse </a:t>
            </a:r>
            <a:r>
              <a:rPr lang="en-US" dirty="0">
                <a:solidFill>
                  <a:srgbClr val="0070C0"/>
                </a:solidFill>
              </a:rPr>
              <a:t>Integration: </a:t>
            </a:r>
            <a:endParaRPr lang="en-US" dirty="0" smtClean="0">
              <a:solidFill>
                <a:srgbClr val="0070C0"/>
              </a:solidFill>
            </a:endParaRPr>
          </a:p>
          <a:p>
            <a:pPr lvl="1"/>
            <a:r>
              <a:rPr lang="en-US" dirty="0"/>
              <a:t>The discourse level of linguistic processing deals with the analysis of </a:t>
            </a:r>
            <a:r>
              <a:rPr lang="en-US" dirty="0">
                <a:solidFill>
                  <a:srgbClr val="CC3399"/>
                </a:solidFill>
              </a:rPr>
              <a:t>structure and meaning of tex</a:t>
            </a:r>
            <a:r>
              <a:rPr lang="en-US" dirty="0"/>
              <a:t>t beyond a single sentence, making connections between words and sentences. </a:t>
            </a:r>
            <a:endParaRPr lang="en-US" dirty="0" smtClean="0"/>
          </a:p>
          <a:p>
            <a:pPr lvl="1"/>
            <a:r>
              <a:rPr lang="en-US" dirty="0" smtClean="0"/>
              <a:t>At </a:t>
            </a:r>
            <a:r>
              <a:rPr lang="en-US" dirty="0"/>
              <a:t>this level, </a:t>
            </a:r>
            <a:r>
              <a:rPr lang="en-US" dirty="0">
                <a:solidFill>
                  <a:srgbClr val="CC3399"/>
                </a:solidFill>
              </a:rPr>
              <a:t>Anaphora Resolution </a:t>
            </a:r>
            <a:r>
              <a:rPr lang="en-US" dirty="0"/>
              <a:t>is also achieved by identifying the entity referenced by an anaphor (most commonly in the form of, but not limited to, a pronoun). </a:t>
            </a:r>
          </a:p>
          <a:p>
            <a:pPr lvl="1"/>
            <a:r>
              <a:rPr lang="en-US" dirty="0"/>
              <a:t>An example is shown below</a:t>
            </a:r>
            <a:r>
              <a:rPr lang="en-US" dirty="0" smtClean="0"/>
              <a:t>.</a:t>
            </a:r>
          </a:p>
          <a:p>
            <a:pPr lvl="2"/>
            <a:r>
              <a:rPr lang="en-US" dirty="0" smtClean="0"/>
              <a:t>“I voted for Obama because he was most aligned with my values,” she said.</a:t>
            </a:r>
          </a:p>
          <a:p>
            <a:pPr lvl="1"/>
            <a:r>
              <a:rPr lang="en-US" dirty="0"/>
              <a:t>With the capability </a:t>
            </a:r>
            <a:r>
              <a:rPr lang="en-US" dirty="0">
                <a:solidFill>
                  <a:srgbClr val="CC3399"/>
                </a:solidFill>
              </a:rPr>
              <a:t>to recognize and resolve </a:t>
            </a:r>
            <a:r>
              <a:rPr lang="en-US" dirty="0"/>
              <a:t>anaphora relationships, document and query representations are </a:t>
            </a:r>
            <a:r>
              <a:rPr lang="en-US" dirty="0" smtClean="0"/>
              <a:t>improved</a:t>
            </a:r>
            <a:r>
              <a:rPr lang="en-US" dirty="0"/>
              <a:t>.</a:t>
            </a:r>
          </a:p>
          <a:p>
            <a:pPr lvl="1"/>
            <a:r>
              <a:rPr lang="en-US" dirty="0"/>
              <a:t>Structured documents also </a:t>
            </a:r>
            <a:r>
              <a:rPr lang="en-US" dirty="0">
                <a:solidFill>
                  <a:srgbClr val="CC3399"/>
                </a:solidFill>
              </a:rPr>
              <a:t>benefit from the analysis </a:t>
            </a:r>
            <a:r>
              <a:rPr lang="en-US" dirty="0"/>
              <a:t>at the discourse level since sections can be broken down into (1) title, (2) abstract, (3) introduction, (4) body, (5) results, (6) analysis, (7) conclusion, and (8) references.</a:t>
            </a:r>
          </a:p>
        </p:txBody>
      </p:sp>
      <p:sp>
        <p:nvSpPr>
          <p:cNvPr id="4" name="Rounded Rectangle 3"/>
          <p:cNvSpPr/>
          <p:nvPr/>
        </p:nvSpPr>
        <p:spPr>
          <a:xfrm>
            <a:off x="9050482" y="894617"/>
            <a:ext cx="2377440" cy="548640"/>
          </a:xfrm>
          <a:prstGeom prst="roundRect">
            <a:avLst/>
          </a:prstGeom>
          <a:solidFill>
            <a:srgbClr val="E1FBFF"/>
          </a:solidFill>
          <a:ln w="19050">
            <a:solidFill>
              <a:srgbClr val="8B6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Morphological Analysis</a:t>
            </a:r>
            <a:endParaRPr lang="en-US" dirty="0">
              <a:solidFill>
                <a:schemeClr val="tx1"/>
              </a:solidFill>
            </a:endParaRPr>
          </a:p>
        </p:txBody>
      </p:sp>
      <p:sp>
        <p:nvSpPr>
          <p:cNvPr id="5" name="Rounded Rectangle 4"/>
          <p:cNvSpPr/>
          <p:nvPr/>
        </p:nvSpPr>
        <p:spPr>
          <a:xfrm>
            <a:off x="9050482" y="1802685"/>
            <a:ext cx="2377440" cy="548640"/>
          </a:xfrm>
          <a:prstGeom prst="roundRect">
            <a:avLst/>
          </a:prstGeom>
          <a:solidFill>
            <a:srgbClr val="E1FBFF"/>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Syntactic Analysis</a:t>
            </a:r>
            <a:endParaRPr lang="en-US" dirty="0">
              <a:solidFill>
                <a:schemeClr val="tx1"/>
              </a:solidFill>
            </a:endParaRPr>
          </a:p>
        </p:txBody>
      </p:sp>
      <p:sp>
        <p:nvSpPr>
          <p:cNvPr id="6" name="Rounded Rectangle 5"/>
          <p:cNvSpPr/>
          <p:nvPr/>
        </p:nvSpPr>
        <p:spPr>
          <a:xfrm>
            <a:off x="9050482" y="2710753"/>
            <a:ext cx="2377440" cy="548640"/>
          </a:xfrm>
          <a:prstGeom prst="roundRect">
            <a:avLst/>
          </a:prstGeom>
          <a:solidFill>
            <a:srgbClr val="E1FBFF"/>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Analysis</a:t>
            </a:r>
            <a:endParaRPr lang="en-US" dirty="0">
              <a:solidFill>
                <a:schemeClr val="tx1"/>
              </a:solidFill>
            </a:endParaRPr>
          </a:p>
        </p:txBody>
      </p:sp>
      <p:sp>
        <p:nvSpPr>
          <p:cNvPr id="7" name="Rounded Rectangle 6"/>
          <p:cNvSpPr/>
          <p:nvPr/>
        </p:nvSpPr>
        <p:spPr>
          <a:xfrm>
            <a:off x="9050482" y="3618821"/>
            <a:ext cx="2377440" cy="548640"/>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Discourse Integration</a:t>
            </a:r>
            <a:endParaRPr lang="en-US" dirty="0">
              <a:solidFill>
                <a:schemeClr val="tx1"/>
              </a:solidFill>
            </a:endParaRPr>
          </a:p>
        </p:txBody>
      </p:sp>
      <p:sp>
        <p:nvSpPr>
          <p:cNvPr id="8" name="Rounded Rectangle 7"/>
          <p:cNvSpPr/>
          <p:nvPr/>
        </p:nvSpPr>
        <p:spPr>
          <a:xfrm>
            <a:off x="9050482" y="4526891"/>
            <a:ext cx="2377440" cy="54864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Pragmatic Analysis</a:t>
            </a:r>
            <a:endParaRPr lang="en-US" dirty="0">
              <a:solidFill>
                <a:schemeClr val="tx1"/>
              </a:solidFill>
            </a:endParaRPr>
          </a:p>
        </p:txBody>
      </p:sp>
      <p:sp>
        <p:nvSpPr>
          <p:cNvPr id="9" name="Down Arrow 8"/>
          <p:cNvSpPr/>
          <p:nvPr/>
        </p:nvSpPr>
        <p:spPr>
          <a:xfrm>
            <a:off x="10130098" y="1443257"/>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0130098" y="2351325"/>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0130098" y="3259393"/>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0130098" y="4167461"/>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907971" y="3388045"/>
            <a:ext cx="274320" cy="274320"/>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383969" y="3396343"/>
            <a:ext cx="731520" cy="274320"/>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349829" y="3374571"/>
            <a:ext cx="239486" cy="27432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47857" y="3337170"/>
            <a:ext cx="370114" cy="37089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1" presetClass="emph" presetSubtype="2" fill="hold" nodeType="withEffect">
                                  <p:stCondLst>
                                    <p:cond delay="0"/>
                                  </p:stCondLst>
                                  <p:childTnLst>
                                    <p:animClr clrSpc="rgb" dir="cw">
                                      <p:cBhvr>
                                        <p:cTn id="9" dur="1000" fill="hold"/>
                                        <p:tgtEl>
                                          <p:spTgt spid="7"/>
                                        </p:tgtEl>
                                        <p:attrNameLst>
                                          <p:attrName>fillcolor</p:attrName>
                                        </p:attrNameLst>
                                      </p:cBhvr>
                                      <p:to>
                                        <a:srgbClr val="E1FBFF"/>
                                      </p:to>
                                    </p:animClr>
                                    <p:set>
                                      <p:cBhvr>
                                        <p:cTn id="10" dur="1000" fill="hold"/>
                                        <p:tgtEl>
                                          <p:spTgt spid="7"/>
                                        </p:tgtEl>
                                        <p:attrNameLst>
                                          <p:attrName>fill.type</p:attrName>
                                        </p:attrNameLst>
                                      </p:cBhvr>
                                      <p:to>
                                        <p:strVal val="solid"/>
                                      </p:to>
                                    </p:set>
                                    <p:set>
                                      <p:cBhvr>
                                        <p:cTn id="11" dur="1000" fill="hold"/>
                                        <p:tgtEl>
                                          <p:spTgt spid="7"/>
                                        </p:tgtEl>
                                        <p:attrNameLst>
                                          <p:attrName>fill.on</p:attrName>
                                        </p:attrNameLst>
                                      </p:cBhvr>
                                      <p:to>
                                        <p:strVal val="true"/>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heel(1)">
                                      <p:cBhvr>
                                        <p:cTn id="38" dur="1000"/>
                                        <p:tgtEl>
                                          <p:spTgt spid="17"/>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heel(1)">
                                      <p:cBhvr>
                                        <p:cTn id="41" dur="10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heel(1)">
                                      <p:cBhvr>
                                        <p:cTn id="46" dur="1000"/>
                                        <p:tgtEl>
                                          <p:spTgt spid="16"/>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heel(1)">
                                      <p:cBhvr>
                                        <p:cTn id="49" dur="10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500"/>
                                        <p:tgtEl>
                                          <p:spTgt spid="3">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5799</TotalTime>
  <Words>1908</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Wingdings 3</vt:lpstr>
      <vt:lpstr>Segoe UI Black</vt:lpstr>
      <vt:lpstr>Arial</vt:lpstr>
      <vt:lpstr>Roboto Condensed</vt:lpstr>
      <vt:lpstr>Roboto Condensed Light</vt:lpstr>
      <vt:lpstr>Wingdings 2</vt:lpstr>
      <vt:lpstr>Open Sans Semibold</vt:lpstr>
      <vt:lpstr>Calibri</vt:lpstr>
      <vt:lpstr>Wingdings</vt:lpstr>
      <vt:lpstr>Open Sans</vt:lpstr>
      <vt:lpstr>Times New Roman</vt:lpstr>
      <vt:lpstr>Office Theme</vt:lpstr>
      <vt:lpstr>Unit-8: Natural Language Processing</vt:lpstr>
      <vt:lpstr>PowerPoint Presentation</vt:lpstr>
      <vt:lpstr>Introduction </vt:lpstr>
      <vt:lpstr>Introduction </vt:lpstr>
      <vt:lpstr>Steps in Natural Language Processing</vt:lpstr>
      <vt:lpstr>Steps in Natural Language Processing</vt:lpstr>
      <vt:lpstr>Steps in Natural Language Processing</vt:lpstr>
      <vt:lpstr>Steps in Natural Language Processing</vt:lpstr>
      <vt:lpstr>Steps in Natural Language Processing</vt:lpstr>
      <vt:lpstr>Steps in Natural Language Processing</vt:lpstr>
      <vt:lpstr>Applications of NLP</vt:lpstr>
      <vt:lpstr>Applications of NLP</vt:lpstr>
      <vt:lpstr>Applications of NLP</vt:lpstr>
      <vt:lpstr>Spell Checking</vt:lpstr>
      <vt:lpstr>Spell Checking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624</cp:revision>
  <dcterms:created xsi:type="dcterms:W3CDTF">2020-05-01T05:09:15Z</dcterms:created>
  <dcterms:modified xsi:type="dcterms:W3CDTF">2021-09-18T06:51:28Z</dcterms:modified>
</cp:coreProperties>
</file>