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87" r:id="rId4"/>
    <p:sldId id="257" r:id="rId5"/>
    <p:sldId id="281" r:id="rId6"/>
    <p:sldId id="295" r:id="rId7"/>
    <p:sldId id="292" r:id="rId8"/>
    <p:sldId id="293" r:id="rId9"/>
    <p:sldId id="288" r:id="rId10"/>
    <p:sldId id="289" r:id="rId11"/>
    <p:sldId id="290" r:id="rId12"/>
    <p:sldId id="258" r:id="rId13"/>
    <p:sldId id="280" r:id="rId14"/>
    <p:sldId id="282" r:id="rId15"/>
    <p:sldId id="296" r:id="rId16"/>
    <p:sldId id="283" r:id="rId17"/>
    <p:sldId id="285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284" r:id="rId28"/>
    <p:sldId id="294" r:id="rId29"/>
    <p:sldId id="306" r:id="rId30"/>
    <p:sldId id="259" r:id="rId31"/>
    <p:sldId id="260" r:id="rId32"/>
    <p:sldId id="261" r:id="rId33"/>
    <p:sldId id="262" r:id="rId34"/>
    <p:sldId id="263" r:id="rId35"/>
    <p:sldId id="265" r:id="rId36"/>
    <p:sldId id="264" r:id="rId37"/>
    <p:sldId id="266" r:id="rId38"/>
    <p:sldId id="268" r:id="rId39"/>
    <p:sldId id="27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essa borges" userId="d06857f8a0575b0f" providerId="LiveId" clId="{79337069-9AAD-4221-98DF-0862F1CDD43A}"/>
    <pc:docChg chg="modSld">
      <pc:chgData name="vanessa borges" userId="d06857f8a0575b0f" providerId="LiveId" clId="{79337069-9AAD-4221-98DF-0862F1CDD43A}" dt="2020-07-01T08:43:43.305" v="1" actId="14100"/>
      <pc:docMkLst>
        <pc:docMk/>
      </pc:docMkLst>
      <pc:sldChg chg="modSp mod">
        <pc:chgData name="vanessa borges" userId="d06857f8a0575b0f" providerId="LiveId" clId="{79337069-9AAD-4221-98DF-0862F1CDD43A}" dt="2020-07-01T08:43:43.305" v="1" actId="14100"/>
        <pc:sldMkLst>
          <pc:docMk/>
          <pc:sldMk cId="2489886270" sldId="271"/>
        </pc:sldMkLst>
        <pc:picChg chg="mod">
          <ac:chgData name="vanessa borges" userId="d06857f8a0575b0f" providerId="LiveId" clId="{79337069-9AAD-4221-98DF-0862F1CDD43A}" dt="2020-07-01T08:43:40.698" v="0" actId="14100"/>
          <ac:picMkLst>
            <pc:docMk/>
            <pc:sldMk cId="2489886270" sldId="271"/>
            <ac:picMk id="2" creationId="{16F9A37F-3880-425A-82B0-986C6292FF4D}"/>
          </ac:picMkLst>
        </pc:picChg>
        <pc:picChg chg="mod">
          <ac:chgData name="vanessa borges" userId="d06857f8a0575b0f" providerId="LiveId" clId="{79337069-9AAD-4221-98DF-0862F1CDD43A}" dt="2020-07-01T08:43:43.305" v="1" actId="14100"/>
          <ac:picMkLst>
            <pc:docMk/>
            <pc:sldMk cId="2489886270" sldId="271"/>
            <ac:picMk id="4" creationId="{21CD9128-38CB-4F3B-B76A-E92E7AE31941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00492-75BC-442B-A6BE-7AAAFD519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6ABD5C-D9C8-4058-AFF9-790D61A2D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BD7BC0-0909-4628-8621-46364D9EA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F2CB-4AFB-497B-BC8D-3D841C06B949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18823B-F19D-4387-8178-CC1731D3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B8FFD6-6280-47C6-B200-77BE8166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AD3E-34F0-4295-A7C2-07DF543E51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6E6E3-23BF-4EAC-B929-E60C95E0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05890C-6318-4DCC-8C6E-952AB0978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18B168-BE4B-4373-ACD6-9BCB88C4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F2CB-4AFB-497B-BC8D-3D841C06B949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A0F62B-9BC2-462A-99E3-43D527F16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85F61B-F6CA-4DF6-9CC5-054CAEC4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AD3E-34F0-4295-A7C2-07DF543E51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2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5B9F9D-63D6-444A-865D-247BDE550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E253DA-45F5-44DA-ACE6-F2217291A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49F031-A540-4A2F-BE16-E3662954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F2CB-4AFB-497B-BC8D-3D841C06B949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B9FE7B-D79C-4218-988F-B801BB9B8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DFCD0D-0071-42A5-8CE9-DF549147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AD3E-34F0-4295-A7C2-07DF543E51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9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F5FEC-7505-41D0-9B3C-9212CF71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0CEF05-29AD-4D06-A42B-AC968E87B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5DB563-FB5B-45E4-BC67-D5556D09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F2CB-4AFB-497B-BC8D-3D841C06B949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F6D41C-B6D8-490E-99D6-CBE0E3DA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3605A3-A3EB-4150-BA4D-26AD3714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AD3E-34F0-4295-A7C2-07DF543E51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A939C-A347-48AE-83E6-DAC5D6E2E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0FDA68-9E93-432B-9471-D94BFABCA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42D0DF-9E97-4155-A0DD-EF6178AD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F2CB-4AFB-497B-BC8D-3D841C06B949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12D34B-38EB-4853-8871-14AEB2AB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2CAE08-00B7-4CC8-8D56-D3D8D6150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AD3E-34F0-4295-A7C2-07DF543E51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5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3330A-A5CD-4AC9-914C-D9E69A0CB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CAA62F-8B31-40FF-96E8-9F3F2A56C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6BB975-0746-4BCD-A871-4C09B4A22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696CEE-1897-4160-ABDF-91DD40F4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F2CB-4AFB-497B-BC8D-3D841C06B949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B89113-9BD3-4078-A3DD-3C569EFE5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1A5E1C-64C2-4C12-8B22-67695CD3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AD3E-34F0-4295-A7C2-07DF543E51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5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A7884-7958-4632-99E2-40940455A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122ED6-08BA-430B-955C-843CFCC70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2FFDA9-08C3-48F2-B71E-44E32691B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3C4D910-F50D-422B-A37C-BC1252106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4A0E46F-1BD1-4B3D-B696-9615FFADF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FBD4333-7677-4FCD-918E-336F0D5D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F2CB-4AFB-497B-BC8D-3D841C06B949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9DCAA39-B724-434C-99F3-B4BC0A297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2F4D935-B5ED-4355-9EC6-29C8DD48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AD3E-34F0-4295-A7C2-07DF543E51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6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A2E83-6D92-4C01-892D-5714B6C75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2D852A9-B5E1-4392-860F-F3219C615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F2CB-4AFB-497B-BC8D-3D841C06B949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9B30175-3CE1-4BC9-8EC7-1611F665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F004443-E79F-4EEE-AF58-DA7A0061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AD3E-34F0-4295-A7C2-07DF543E51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6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2455BE9-D91D-4E02-BF54-59CE99B12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F2CB-4AFB-497B-BC8D-3D841C06B949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D8D93D2-F3EA-4AD1-8D58-51B78635A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A62EF5-A904-44ED-8BED-85CECD3A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AD3E-34F0-4295-A7C2-07DF543E51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2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03B1C-A8E5-4D0C-A261-FFFE3FC57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8C36FD-8768-4878-8BD2-CF0353E3E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A53FB5-481D-4960-902D-37CF85B54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09E5DA-DADA-4652-984C-F2CA7215C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F2CB-4AFB-497B-BC8D-3D841C06B949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83F028-F69F-4A8E-B429-16FCB135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0DF7D9-2FF6-469C-8B6A-10E3AC43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AD3E-34F0-4295-A7C2-07DF543E51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0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366F6-441A-47A2-9971-4A69E754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80931D6-EB97-42ED-9A5B-E352F51A6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E53767-54D7-4D36-83CA-44D0CBD44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5A1810-D611-4A8B-9AEC-C04C0856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F2CB-4AFB-497B-BC8D-3D841C06B949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FA669E-4FAD-466C-92A4-6B7C3A88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69BEE4-3B23-4E19-B8A8-39FA3B3D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AD3E-34F0-4295-A7C2-07DF543E51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6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28A5FC-84F4-4ACA-8DC0-353B7C68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4D36CF-21A2-4BDF-9A8C-EF0FC5726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BCBADC-B2CF-41DF-9714-316E7CCADF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CF2CB-4AFB-497B-BC8D-3D841C06B949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A06E7D-9F73-48FA-AFE9-61A115825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7C0F8E-5E00-4214-BBAE-C43B07835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BAD3E-34F0-4295-A7C2-07DF543E51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3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17.jp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6.jp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8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1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2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hyperlink" Target="https://www.sbc.org.br/files/ComputacaoEducacaoBasica-versaofinal-julho2017.pdf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C185A-D878-4324-8028-6D839F487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211" y="1826100"/>
            <a:ext cx="9949840" cy="2276430"/>
          </a:xfrm>
        </p:spPr>
        <p:txBody>
          <a:bodyPr>
            <a:noAutofit/>
          </a:bodyPr>
          <a:lstStyle/>
          <a:p>
            <a:r>
              <a:rPr lang="pt-BR" sz="5500" b="1" dirty="0">
                <a:solidFill>
                  <a:schemeClr val="accent1"/>
                </a:solidFill>
                <a:latin typeface="Monotype Corsiva" panose="03010101010201010101" pitchFamily="66" charset="0"/>
              </a:rPr>
              <a:t>Conexões entre o pensamento computacional e otimização discreta com grafos na educação básica</a:t>
            </a:r>
            <a:endParaRPr lang="en-US" sz="5500" b="1" dirty="0">
              <a:latin typeface="Monotype Corsiva" panose="03010101010201010101" pitchFamily="66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BB4132F-1ACC-4095-899B-CD1C0DE3EA2A}"/>
              </a:ext>
            </a:extLst>
          </p:cNvPr>
          <p:cNvSpPr/>
          <p:nvPr/>
        </p:nvSpPr>
        <p:spPr>
          <a:xfrm>
            <a:off x="3250130" y="4670924"/>
            <a:ext cx="66854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err="1">
                <a:solidFill>
                  <a:srgbClr val="002060"/>
                </a:solidFill>
              </a:rPr>
              <a:t>Profª</a:t>
            </a:r>
            <a:r>
              <a:rPr lang="pt-BR" b="1" dirty="0">
                <a:solidFill>
                  <a:srgbClr val="002060"/>
                </a:solidFill>
              </a:rPr>
              <a:t> </a:t>
            </a:r>
            <a:r>
              <a:rPr lang="pt-BR" b="1" dirty="0" err="1">
                <a:solidFill>
                  <a:srgbClr val="002060"/>
                </a:solidFill>
              </a:rPr>
              <a:t>M</a:t>
            </a:r>
            <a:r>
              <a:rPr lang="pt-BR" b="1" err="1">
                <a:solidFill>
                  <a:srgbClr val="002060"/>
                </a:solidFill>
              </a:rPr>
              <a:t>.</a:t>
            </a:r>
            <a:r>
              <a:rPr lang="pt-BR" b="1">
                <a:solidFill>
                  <a:srgbClr val="002060"/>
                </a:solidFill>
              </a:rPr>
              <a:t>a </a:t>
            </a:r>
            <a:r>
              <a:rPr lang="pt-BR" b="1" dirty="0">
                <a:solidFill>
                  <a:srgbClr val="002060"/>
                </a:solidFill>
              </a:rPr>
              <a:t>Vanessa Henriques Borges – PROFMAT Colégio Pedro II vanessahenriques.b@gmail.com</a:t>
            </a:r>
          </a:p>
          <a:p>
            <a:pPr algn="ctr"/>
            <a:endParaRPr lang="pt-BR" b="1" dirty="0">
              <a:solidFill>
                <a:srgbClr val="002060"/>
              </a:solidFill>
            </a:endParaRPr>
          </a:p>
          <a:p>
            <a:pPr algn="ctr"/>
            <a:r>
              <a:rPr lang="pt-BR" b="1" dirty="0">
                <a:solidFill>
                  <a:srgbClr val="002060"/>
                </a:solidFill>
              </a:rPr>
              <a:t>Prof. Dr. </a:t>
            </a:r>
            <a:r>
              <a:rPr lang="pt-BR" b="1" dirty="0" err="1">
                <a:solidFill>
                  <a:srgbClr val="002060"/>
                </a:solidFill>
              </a:rPr>
              <a:t>Ivail</a:t>
            </a:r>
            <a:r>
              <a:rPr lang="pt-BR" b="1" dirty="0">
                <a:solidFill>
                  <a:srgbClr val="002060"/>
                </a:solidFill>
              </a:rPr>
              <a:t> Muniz Junior – PPGEDMAT/PROFMAT Colégio Pedro II ivailmuniz@gmail.com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2C3A47E-672D-4DEE-B1CD-2922CB5F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869147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BEE9F9C7-F53E-4189-B244-095D78718F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3547205"/>
              </p:ext>
            </p:extLst>
          </p:nvPr>
        </p:nvGraphicFramePr>
        <p:xfrm>
          <a:off x="0" y="-1"/>
          <a:ext cx="2292626" cy="128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Imagem" r:id="rId3" imgW="0" imgH="0" progId="StaticMetafile">
                  <p:embed/>
                </p:oleObj>
              </mc:Choice>
              <mc:Fallback>
                <p:oleObj name="Imagem" r:id="rId3" imgW="0" imgH="0" progId="StaticMetafile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BEE9F9C7-F53E-4189-B244-095D78718F7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"/>
                        <a:ext cx="2292626" cy="128546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8" name="Picture 4" descr="logo1">
            <a:extLst>
              <a:ext uri="{FF2B5EF4-FFF2-40B4-BE49-F238E27FC236}">
                <a16:creationId xmlns:a16="http://schemas.microsoft.com/office/drawing/2014/main" id="{6A0CCBA4-ABF9-4B30-8F46-33D19F2CB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051" y="45718"/>
            <a:ext cx="918949" cy="114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3">
            <a:extLst>
              <a:ext uri="{FF2B5EF4-FFF2-40B4-BE49-F238E27FC236}">
                <a16:creationId xmlns:a16="http://schemas.microsoft.com/office/drawing/2014/main" id="{A6300966-97E0-41EB-AE43-C7AFB984C18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3787" y="4741135"/>
            <a:ext cx="2084260" cy="145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A95C455-9BD3-407E-9C28-1F72740498C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29"/>
          <a:stretch/>
        </p:blipFill>
        <p:spPr>
          <a:xfrm>
            <a:off x="10192667" y="4633593"/>
            <a:ext cx="1409700" cy="122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97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FA677CB9-8090-4CB5-8CAD-5783F336BA0B}"/>
              </a:ext>
            </a:extLst>
          </p:cNvPr>
          <p:cNvGraphicFramePr>
            <a:graphicFrameLocks/>
          </p:cNvGraphicFramePr>
          <p:nvPr/>
        </p:nvGraphicFramePr>
        <p:xfrm>
          <a:off x="0" y="-1"/>
          <a:ext cx="2292626" cy="128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name="Imagem" r:id="rId3" imgW="0" imgH="0" progId="StaticMetafile">
                  <p:embed/>
                </p:oleObj>
              </mc:Choice>
              <mc:Fallback>
                <p:oleObj name="Imagem" r:id="rId3" imgW="0" imgH="0" progId="StaticMetafile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FA677CB9-8090-4CB5-8CAD-5783F336BA0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"/>
                        <a:ext cx="2292626" cy="128546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logo1">
            <a:extLst>
              <a:ext uri="{FF2B5EF4-FFF2-40B4-BE49-F238E27FC236}">
                <a16:creationId xmlns:a16="http://schemas.microsoft.com/office/drawing/2014/main" id="{3023FF9B-82C6-4F91-B875-94708D57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051" y="45718"/>
            <a:ext cx="918949" cy="114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C55E29C-7158-4B71-88EB-D727B3909CBA}"/>
              </a:ext>
            </a:extLst>
          </p:cNvPr>
          <p:cNvSpPr txBox="1"/>
          <p:nvPr/>
        </p:nvSpPr>
        <p:spPr>
          <a:xfrm>
            <a:off x="679268" y="2149417"/>
            <a:ext cx="1072460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b="1" dirty="0">
                <a:sym typeface="Wingdings" panose="05000000000000000000" pitchFamily="2" charset="2"/>
              </a:rPr>
              <a:t>Apesar da combinatória de contagem estar explícita na BNCC, a presença do pensamento computacional, e sua relação com a formulação de problemas de maneira que uma máquina possa resolver, associados à temas de matemática, pode ampliar os tipos de problemas de combinatória que podem ser abordados.</a:t>
            </a:r>
          </a:p>
          <a:p>
            <a:pPr algn="just"/>
            <a:endParaRPr lang="pt-BR" sz="3000" b="1" dirty="0">
              <a:sym typeface="Wingdings" panose="05000000000000000000" pitchFamily="2" charset="2"/>
            </a:endParaRPr>
          </a:p>
          <a:p>
            <a:pPr algn="just"/>
            <a:r>
              <a:rPr lang="pt-BR" sz="3000" b="1" dirty="0">
                <a:sym typeface="Wingdings" panose="05000000000000000000" pitchFamily="2" charset="2"/>
              </a:rPr>
              <a:t>Otimização e computação estão muito conectados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D3E6091-F16E-4037-A8DB-F59F9B63CFB8}"/>
              </a:ext>
            </a:extLst>
          </p:cNvPr>
          <p:cNvSpPr txBox="1"/>
          <p:nvPr/>
        </p:nvSpPr>
        <p:spPr>
          <a:xfrm>
            <a:off x="4763069" y="332631"/>
            <a:ext cx="45037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>
                <a:solidFill>
                  <a:srgbClr val="FF0000"/>
                </a:solidFill>
                <a:latin typeface="Monotype Corsiva" panose="03010101010201010101" pitchFamily="66" charset="0"/>
              </a:rPr>
              <a:t>Justificativa</a:t>
            </a:r>
            <a:endParaRPr lang="en-US" sz="5000" dirty="0">
              <a:solidFill>
                <a:srgbClr val="FF0000"/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0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FA677CB9-8090-4CB5-8CAD-5783F336BA0B}"/>
              </a:ext>
            </a:extLst>
          </p:cNvPr>
          <p:cNvGraphicFramePr>
            <a:graphicFrameLocks/>
          </p:cNvGraphicFramePr>
          <p:nvPr/>
        </p:nvGraphicFramePr>
        <p:xfrm>
          <a:off x="0" y="-1"/>
          <a:ext cx="2292626" cy="128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name="Imagem" r:id="rId3" imgW="0" imgH="0" progId="StaticMetafile">
                  <p:embed/>
                </p:oleObj>
              </mc:Choice>
              <mc:Fallback>
                <p:oleObj name="Imagem" r:id="rId3" imgW="0" imgH="0" progId="StaticMetafile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FA677CB9-8090-4CB5-8CAD-5783F336BA0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"/>
                        <a:ext cx="2292626" cy="128546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logo1">
            <a:extLst>
              <a:ext uri="{FF2B5EF4-FFF2-40B4-BE49-F238E27FC236}">
                <a16:creationId xmlns:a16="http://schemas.microsoft.com/office/drawing/2014/main" id="{3023FF9B-82C6-4F91-B875-94708D57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051" y="45718"/>
            <a:ext cx="918949" cy="114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C55E29C-7158-4B71-88EB-D727B3909CBA}"/>
              </a:ext>
            </a:extLst>
          </p:cNvPr>
          <p:cNvSpPr txBox="1"/>
          <p:nvPr/>
        </p:nvSpPr>
        <p:spPr>
          <a:xfrm>
            <a:off x="1007920" y="1403918"/>
            <a:ext cx="107246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b="1" dirty="0">
                <a:sym typeface="Wingdings" panose="05000000000000000000" pitchFamily="2" charset="2"/>
              </a:rPr>
              <a:t>Otimização e Combinatória de existência estão diretamente relacionados a aspectos do pensamento computacional.</a:t>
            </a:r>
          </a:p>
          <a:p>
            <a:pPr algn="just"/>
            <a:endParaRPr lang="pt-BR" sz="3000" b="1" dirty="0">
              <a:sym typeface="Wingdings" panose="05000000000000000000" pitchFamily="2" charset="2"/>
            </a:endParaRPr>
          </a:p>
          <a:p>
            <a:pPr algn="just"/>
            <a:r>
              <a:rPr lang="pt-BR" sz="3000" b="1" dirty="0">
                <a:sym typeface="Wingdings" panose="05000000000000000000" pitchFamily="2" charset="2"/>
              </a:rPr>
              <a:t>Por exemplo:  </a:t>
            </a:r>
          </a:p>
          <a:p>
            <a:pPr algn="ctr"/>
            <a:endParaRPr lang="pt-BR" sz="2500" b="1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algn="ctr"/>
            <a:r>
              <a:rPr lang="pt-BR" sz="2500" b="1" dirty="0">
                <a:solidFill>
                  <a:schemeClr val="tx2"/>
                </a:solidFill>
                <a:sym typeface="Wingdings" panose="05000000000000000000" pitchFamily="2" charset="2"/>
              </a:rPr>
              <a:t>É possível sair de a</a:t>
            </a:r>
            <a:r>
              <a:rPr lang="pt-BR" sz="2500" b="1" baseline="-25000" dirty="0">
                <a:solidFill>
                  <a:schemeClr val="tx2"/>
                </a:solidFill>
                <a:sym typeface="Wingdings" panose="05000000000000000000" pitchFamily="2" charset="2"/>
              </a:rPr>
              <a:t>5</a:t>
            </a:r>
            <a:r>
              <a:rPr lang="pt-BR" sz="2500" b="1" dirty="0">
                <a:solidFill>
                  <a:schemeClr val="tx2"/>
                </a:solidFill>
                <a:sym typeface="Wingdings" panose="05000000000000000000" pitchFamily="2" charset="2"/>
              </a:rPr>
              <a:t> e chegar em a</a:t>
            </a:r>
            <a:r>
              <a:rPr lang="pt-BR" sz="2500" b="1" baseline="-25000" dirty="0">
                <a:solidFill>
                  <a:schemeClr val="tx2"/>
                </a:solidFill>
                <a:sym typeface="Wingdings" panose="05000000000000000000" pitchFamily="2" charset="2"/>
              </a:rPr>
              <a:t>6 </a:t>
            </a:r>
            <a:r>
              <a:rPr lang="pt-BR" sz="2500" b="1" dirty="0">
                <a:solidFill>
                  <a:schemeClr val="tx2"/>
                </a:solidFill>
                <a:sym typeface="Wingdings" panose="05000000000000000000" pitchFamily="2" charset="2"/>
              </a:rPr>
              <a:t>sem passar por a</a:t>
            </a:r>
            <a:r>
              <a:rPr lang="pt-BR" sz="2500" b="1" baseline="-25000" dirty="0">
                <a:solidFill>
                  <a:schemeClr val="tx2"/>
                </a:solidFill>
                <a:sym typeface="Wingdings" panose="05000000000000000000" pitchFamily="2" charset="2"/>
              </a:rPr>
              <a:t>4</a:t>
            </a:r>
            <a:r>
              <a:rPr lang="pt-BR" sz="2500" b="1" dirty="0">
                <a:solidFill>
                  <a:schemeClr val="tx2"/>
                </a:solidFill>
                <a:sym typeface="Wingdings" panose="05000000000000000000" pitchFamily="2" charset="2"/>
              </a:rPr>
              <a:t>?</a:t>
            </a:r>
          </a:p>
          <a:p>
            <a:pPr algn="just"/>
            <a:endParaRPr lang="pt-BR" sz="3000" b="1" dirty="0">
              <a:sym typeface="Wingdings" panose="05000000000000000000" pitchFamily="2" charset="2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D3E6091-F16E-4037-A8DB-F59F9B63CFB8}"/>
              </a:ext>
            </a:extLst>
          </p:cNvPr>
          <p:cNvSpPr txBox="1"/>
          <p:nvPr/>
        </p:nvSpPr>
        <p:spPr>
          <a:xfrm>
            <a:off x="4763069" y="332631"/>
            <a:ext cx="45037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>
                <a:solidFill>
                  <a:srgbClr val="FF0000"/>
                </a:solidFill>
                <a:latin typeface="Monotype Corsiva" panose="03010101010201010101" pitchFamily="66" charset="0"/>
              </a:rPr>
              <a:t>Justificativa</a:t>
            </a:r>
            <a:endParaRPr lang="en-US" sz="5000" dirty="0">
              <a:solidFill>
                <a:srgbClr val="FF0000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9BE7D17-9A11-4F14-A03F-DE50D023A4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0572" y="4110252"/>
            <a:ext cx="4503254" cy="274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95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FA677CB9-8090-4CB5-8CAD-5783F336BA0B}"/>
              </a:ext>
            </a:extLst>
          </p:cNvPr>
          <p:cNvGraphicFramePr>
            <a:graphicFrameLocks/>
          </p:cNvGraphicFramePr>
          <p:nvPr/>
        </p:nvGraphicFramePr>
        <p:xfrm>
          <a:off x="0" y="-1"/>
          <a:ext cx="2292626" cy="128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Imagem" r:id="rId3" imgW="0" imgH="0" progId="StaticMetafile">
                  <p:embed/>
                </p:oleObj>
              </mc:Choice>
              <mc:Fallback>
                <p:oleObj name="Imagem" r:id="rId3" imgW="0" imgH="0" progId="StaticMetafile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FA677CB9-8090-4CB5-8CAD-5783F336BA0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"/>
                        <a:ext cx="2292626" cy="128546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logo1">
            <a:extLst>
              <a:ext uri="{FF2B5EF4-FFF2-40B4-BE49-F238E27FC236}">
                <a16:creationId xmlns:a16="http://schemas.microsoft.com/office/drawing/2014/main" id="{3023FF9B-82C6-4F91-B875-94708D57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051" y="45718"/>
            <a:ext cx="918949" cy="114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C55E29C-7158-4B71-88EB-D727B3909CBA}"/>
              </a:ext>
            </a:extLst>
          </p:cNvPr>
          <p:cNvSpPr txBox="1"/>
          <p:nvPr/>
        </p:nvSpPr>
        <p:spPr>
          <a:xfrm>
            <a:off x="740585" y="1893869"/>
            <a:ext cx="10042192" cy="2790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3000" b="1" dirty="0">
                <a:sym typeface="Wingdings" panose="05000000000000000000" pitchFamily="2" charset="2"/>
              </a:rPr>
              <a:t>Pesquisas são na maioria voltadas para contagem.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3000" b="1" dirty="0">
                <a:sym typeface="Wingdings" panose="05000000000000000000" pitchFamily="2" charset="2"/>
              </a:rPr>
              <a:t>Escassos trabalhos na literatura em otimização.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3000" b="1" dirty="0">
                <a:sym typeface="Wingdings" panose="05000000000000000000" pitchFamily="2" charset="2"/>
              </a:rPr>
              <a:t>Entendimento da busca pela solução ótima através do auxílio tecnológico.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D3E6091-F16E-4037-A8DB-F59F9B63CFB8}"/>
              </a:ext>
            </a:extLst>
          </p:cNvPr>
          <p:cNvSpPr txBox="1"/>
          <p:nvPr/>
        </p:nvSpPr>
        <p:spPr>
          <a:xfrm>
            <a:off x="4763069" y="332631"/>
            <a:ext cx="45037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>
                <a:solidFill>
                  <a:srgbClr val="FF0000"/>
                </a:solidFill>
                <a:latin typeface="Monotype Corsiva" panose="03010101010201010101" pitchFamily="66" charset="0"/>
              </a:rPr>
              <a:t>Justificativa</a:t>
            </a:r>
            <a:endParaRPr lang="en-US" sz="5000" dirty="0">
              <a:solidFill>
                <a:srgbClr val="FF0000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11" name="Imagem 3">
            <a:extLst>
              <a:ext uri="{FF2B5EF4-FFF2-40B4-BE49-F238E27FC236}">
                <a16:creationId xmlns:a16="http://schemas.microsoft.com/office/drawing/2014/main" id="{3D1B03B7-D827-46FE-AC17-3487AC6508B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782777" y="5630019"/>
            <a:ext cx="1409223" cy="98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64BE673-E97F-48D3-9110-C82C9FB6D10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29"/>
          <a:stretch/>
        </p:blipFill>
        <p:spPr>
          <a:xfrm>
            <a:off x="0" y="5630019"/>
            <a:ext cx="1409700" cy="122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76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FA677CB9-8090-4CB5-8CAD-5783F336BA0B}"/>
              </a:ext>
            </a:extLst>
          </p:cNvPr>
          <p:cNvGraphicFramePr>
            <a:graphicFrameLocks/>
          </p:cNvGraphicFramePr>
          <p:nvPr/>
        </p:nvGraphicFramePr>
        <p:xfrm>
          <a:off x="0" y="-1"/>
          <a:ext cx="2292626" cy="128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Imagem" r:id="rId3" imgW="0" imgH="0" progId="StaticMetafile">
                  <p:embed/>
                </p:oleObj>
              </mc:Choice>
              <mc:Fallback>
                <p:oleObj name="Imagem" r:id="rId3" imgW="0" imgH="0" progId="StaticMetafile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FA677CB9-8090-4CB5-8CAD-5783F336BA0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"/>
                        <a:ext cx="2292626" cy="128546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logo1">
            <a:extLst>
              <a:ext uri="{FF2B5EF4-FFF2-40B4-BE49-F238E27FC236}">
                <a16:creationId xmlns:a16="http://schemas.microsoft.com/office/drawing/2014/main" id="{3023FF9B-82C6-4F91-B875-94708D57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051" y="45718"/>
            <a:ext cx="918949" cy="114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C55E29C-7158-4B71-88EB-D727B3909CBA}"/>
              </a:ext>
            </a:extLst>
          </p:cNvPr>
          <p:cNvSpPr txBox="1"/>
          <p:nvPr/>
        </p:nvSpPr>
        <p:spPr>
          <a:xfrm>
            <a:off x="1409223" y="1639965"/>
            <a:ext cx="1043843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3000" b="1" dirty="0">
                <a:sym typeface="Wingdings" panose="05000000000000000000" pitchFamily="2" charset="2"/>
              </a:rPr>
              <a:t>Revisão da literatura em otimização discreta no Ensino Fundamental I e pensamento computacional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3000" b="1" dirty="0">
                <a:sym typeface="Wingdings" panose="05000000000000000000" pitchFamily="2" charset="2"/>
              </a:rPr>
              <a:t>Criação de atividades adaptadas ao ensino fundamental I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3000" b="1" dirty="0">
                <a:sym typeface="Wingdings" panose="05000000000000000000" pitchFamily="2" charset="2"/>
              </a:rPr>
              <a:t>Busca pela contextualização com a realidade escolar.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3000" b="1" dirty="0">
                <a:sym typeface="Wingdings" panose="05000000000000000000" pitchFamily="2" charset="2"/>
              </a:rPr>
              <a:t>Criação de tarefas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3000" b="1" dirty="0">
                <a:sym typeface="Wingdings" panose="05000000000000000000" pitchFamily="2" charset="2"/>
              </a:rPr>
              <a:t>Utilização em algumas atividades da noção de algoritmos.</a:t>
            </a:r>
          </a:p>
          <a:p>
            <a:pPr algn="just"/>
            <a:endParaRPr lang="pt-BR" sz="3000" b="1" dirty="0">
              <a:sym typeface="Wingdings" panose="05000000000000000000" pitchFamily="2" charset="2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D3E6091-F16E-4037-A8DB-F59F9B63CFB8}"/>
              </a:ext>
            </a:extLst>
          </p:cNvPr>
          <p:cNvSpPr txBox="1"/>
          <p:nvPr/>
        </p:nvSpPr>
        <p:spPr>
          <a:xfrm>
            <a:off x="4763069" y="332631"/>
            <a:ext cx="45037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>
                <a:solidFill>
                  <a:srgbClr val="FF0000"/>
                </a:solidFill>
                <a:latin typeface="Monotype Corsiva" panose="03010101010201010101" pitchFamily="66" charset="0"/>
              </a:rPr>
              <a:t>Metodologia</a:t>
            </a:r>
            <a:endParaRPr lang="en-US" sz="5000" dirty="0">
              <a:solidFill>
                <a:srgbClr val="FF0000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B66F27C3-62B4-4893-9E6A-815E6AAF3E5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4643171"/>
            <a:ext cx="1409223" cy="98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5616AA1-9E63-4D4C-837C-94B27A0E406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29"/>
          <a:stretch/>
        </p:blipFill>
        <p:spPr>
          <a:xfrm>
            <a:off x="0" y="5630019"/>
            <a:ext cx="1409700" cy="122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210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FA677CB9-8090-4CB5-8CAD-5783F336BA0B}"/>
              </a:ext>
            </a:extLst>
          </p:cNvPr>
          <p:cNvGraphicFramePr>
            <a:graphicFrameLocks/>
          </p:cNvGraphicFramePr>
          <p:nvPr/>
        </p:nvGraphicFramePr>
        <p:xfrm>
          <a:off x="0" y="-1"/>
          <a:ext cx="2292626" cy="128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Imagem" r:id="rId3" imgW="0" imgH="0" progId="StaticMetafile">
                  <p:embed/>
                </p:oleObj>
              </mc:Choice>
              <mc:Fallback>
                <p:oleObj name="Imagem" r:id="rId3" imgW="0" imgH="0" progId="StaticMetafile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FA677CB9-8090-4CB5-8CAD-5783F336BA0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"/>
                        <a:ext cx="2292626" cy="128546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logo1">
            <a:extLst>
              <a:ext uri="{FF2B5EF4-FFF2-40B4-BE49-F238E27FC236}">
                <a16:creationId xmlns:a16="http://schemas.microsoft.com/office/drawing/2014/main" id="{3023FF9B-82C6-4F91-B875-94708D57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051" y="45718"/>
            <a:ext cx="918949" cy="114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C55E29C-7158-4B71-88EB-D727B3909CBA}"/>
              </a:ext>
            </a:extLst>
          </p:cNvPr>
          <p:cNvSpPr txBox="1"/>
          <p:nvPr/>
        </p:nvSpPr>
        <p:spPr>
          <a:xfrm>
            <a:off x="1409223" y="2878022"/>
            <a:ext cx="9859312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Solucionar problemas científicos e tecnológicos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Desenvolver o raciocínio lógico, o espírito de investigação e a capacidade de produzir argumentos convincentes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Amadurecer a busca de soluções.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Sintetizar suas conclusões, utilizando diferentes registros e linguagens como por exemplo para descrever algoritmos, como fluxogramas, e dados</a:t>
            </a:r>
            <a:endParaRPr lang="pt-BR" sz="25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D3E6091-F16E-4037-A8DB-F59F9B63CFB8}"/>
              </a:ext>
            </a:extLst>
          </p:cNvPr>
          <p:cNvSpPr txBox="1"/>
          <p:nvPr/>
        </p:nvSpPr>
        <p:spPr>
          <a:xfrm>
            <a:off x="1409223" y="1671654"/>
            <a:ext cx="111319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>
                <a:solidFill>
                  <a:srgbClr val="FF0000"/>
                </a:solidFill>
                <a:latin typeface="Monotype Corsiva" panose="03010101010201010101" pitchFamily="66" charset="0"/>
              </a:rPr>
              <a:t>Competências da Matemática (BNCC )</a:t>
            </a:r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0AF82E11-FBDB-4D56-9A56-6260DEC952E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4643171"/>
            <a:ext cx="1409223" cy="98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29DC567-EB33-4967-9A0A-4F038B3E2B7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29"/>
          <a:stretch/>
        </p:blipFill>
        <p:spPr>
          <a:xfrm>
            <a:off x="0" y="5630019"/>
            <a:ext cx="1409700" cy="122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06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FA677CB9-8090-4CB5-8CAD-5783F336BA0B}"/>
              </a:ext>
            </a:extLst>
          </p:cNvPr>
          <p:cNvGraphicFramePr>
            <a:graphicFrameLocks/>
          </p:cNvGraphicFramePr>
          <p:nvPr/>
        </p:nvGraphicFramePr>
        <p:xfrm>
          <a:off x="0" y="-1"/>
          <a:ext cx="2292626" cy="128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4" name="Imagem" r:id="rId3" imgW="0" imgH="0" progId="StaticMetafile">
                  <p:embed/>
                </p:oleObj>
              </mc:Choice>
              <mc:Fallback>
                <p:oleObj name="Imagem" r:id="rId3" imgW="0" imgH="0" progId="StaticMetafile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FA677CB9-8090-4CB5-8CAD-5783F336BA0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"/>
                        <a:ext cx="2292626" cy="128546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logo1">
            <a:extLst>
              <a:ext uri="{FF2B5EF4-FFF2-40B4-BE49-F238E27FC236}">
                <a16:creationId xmlns:a16="http://schemas.microsoft.com/office/drawing/2014/main" id="{3023FF9B-82C6-4F91-B875-94708D57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051" y="45718"/>
            <a:ext cx="918949" cy="114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D3E6091-F16E-4037-A8DB-F59F9B63CFB8}"/>
              </a:ext>
            </a:extLst>
          </p:cNvPr>
          <p:cNvSpPr txBox="1"/>
          <p:nvPr/>
        </p:nvSpPr>
        <p:spPr>
          <a:xfrm>
            <a:off x="847594" y="1331620"/>
            <a:ext cx="111319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>
                <a:solidFill>
                  <a:srgbClr val="FF0000"/>
                </a:solidFill>
                <a:latin typeface="Monotype Corsiva" panose="03010101010201010101" pitchFamily="66" charset="0"/>
              </a:rPr>
              <a:t>Habilidades da Matemática (BNCC )</a:t>
            </a:r>
          </a:p>
          <a:p>
            <a:endParaRPr lang="en-US" sz="5000" dirty="0">
              <a:solidFill>
                <a:srgbClr val="FF0000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0AF82E11-FBDB-4D56-9A56-6260DEC952E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4643171"/>
            <a:ext cx="1409223" cy="98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29DC567-EB33-4967-9A0A-4F038B3E2B7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29"/>
          <a:stretch/>
        </p:blipFill>
        <p:spPr>
          <a:xfrm>
            <a:off x="0" y="5630019"/>
            <a:ext cx="1409700" cy="122798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629650" y="2464004"/>
            <a:ext cx="100322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tx2"/>
                </a:solidFill>
                <a:ea typeface="Arial" panose="020B0604020202020204" pitchFamily="34" charset="0"/>
              </a:rPr>
              <a:t>(EM13MAT315)</a:t>
            </a:r>
            <a:r>
              <a:rPr lang="pt-BR" sz="2000" dirty="0">
                <a:solidFill>
                  <a:schemeClr val="tx2"/>
                </a:solidFill>
                <a:ea typeface="Arial" panose="020B0604020202020204" pitchFamily="34" charset="0"/>
              </a:rPr>
              <a:t> Reconhecer um </a:t>
            </a:r>
            <a:r>
              <a:rPr lang="pt-BR" sz="2000" dirty="0">
                <a:solidFill>
                  <a:schemeClr val="tx2"/>
                </a:solidFill>
                <a:highlight>
                  <a:srgbClr val="FFFF00"/>
                </a:highlight>
                <a:ea typeface="Arial" panose="020B0604020202020204" pitchFamily="34" charset="0"/>
              </a:rPr>
              <a:t>problema</a:t>
            </a:r>
            <a:r>
              <a:rPr lang="pt-BR" sz="2000" dirty="0">
                <a:solidFill>
                  <a:schemeClr val="tx2"/>
                </a:solidFill>
                <a:ea typeface="Arial" panose="020B0604020202020204" pitchFamily="34" charset="0"/>
              </a:rPr>
              <a:t> </a:t>
            </a:r>
            <a:r>
              <a:rPr lang="pt-BR" sz="2000" dirty="0">
                <a:solidFill>
                  <a:schemeClr val="tx2"/>
                </a:solidFill>
                <a:highlight>
                  <a:srgbClr val="FFFF00"/>
                </a:highlight>
                <a:ea typeface="Arial" panose="020B0604020202020204" pitchFamily="34" charset="0"/>
              </a:rPr>
              <a:t>algorítmico</a:t>
            </a:r>
            <a:r>
              <a:rPr lang="pt-BR" sz="2000" dirty="0">
                <a:solidFill>
                  <a:schemeClr val="tx2"/>
                </a:solidFill>
                <a:ea typeface="Arial" panose="020B0604020202020204" pitchFamily="34" charset="0"/>
              </a:rPr>
              <a:t>, enunciá-lo, </a:t>
            </a:r>
            <a:r>
              <a:rPr lang="pt-BR" sz="2000" dirty="0">
                <a:solidFill>
                  <a:schemeClr val="tx2"/>
                </a:solidFill>
                <a:highlight>
                  <a:srgbClr val="FFFF00"/>
                </a:highlight>
                <a:ea typeface="Arial" panose="020B0604020202020204" pitchFamily="34" charset="0"/>
              </a:rPr>
              <a:t>procurar uma solução</a:t>
            </a:r>
            <a:r>
              <a:rPr lang="pt-BR" sz="2000" dirty="0">
                <a:solidFill>
                  <a:schemeClr val="tx2"/>
                </a:solidFill>
                <a:ea typeface="Arial" panose="020B0604020202020204" pitchFamily="34" charset="0"/>
              </a:rPr>
              <a:t> e expressá-la por </a:t>
            </a:r>
            <a:r>
              <a:rPr lang="pt-BR" sz="2000" dirty="0">
                <a:solidFill>
                  <a:schemeClr val="tx2"/>
                </a:solidFill>
                <a:highlight>
                  <a:srgbClr val="FFFF00"/>
                </a:highlight>
                <a:ea typeface="Arial" panose="020B0604020202020204" pitchFamily="34" charset="0"/>
              </a:rPr>
              <a:t>meio</a:t>
            </a:r>
            <a:r>
              <a:rPr lang="pt-BR" sz="2000" dirty="0">
                <a:solidFill>
                  <a:schemeClr val="tx2"/>
                </a:solidFill>
                <a:ea typeface="Arial" panose="020B0604020202020204" pitchFamily="34" charset="0"/>
              </a:rPr>
              <a:t> de um </a:t>
            </a:r>
            <a:r>
              <a:rPr lang="pt-BR" sz="2000" dirty="0">
                <a:solidFill>
                  <a:schemeClr val="tx2"/>
                </a:solidFill>
                <a:highlight>
                  <a:srgbClr val="FFFF00"/>
                </a:highlight>
                <a:ea typeface="Arial" panose="020B0604020202020204" pitchFamily="34" charset="0"/>
              </a:rPr>
              <a:t>algoritmo</a:t>
            </a:r>
            <a:r>
              <a:rPr lang="pt-BR" sz="2000" dirty="0">
                <a:solidFill>
                  <a:schemeClr val="tx2"/>
                </a:solidFill>
                <a:ea typeface="Arial" panose="020B0604020202020204" pitchFamily="34" charset="0"/>
              </a:rPr>
              <a:t>, com o respectivo fluxograma</a:t>
            </a:r>
          </a:p>
          <a:p>
            <a:r>
              <a:rPr lang="pt-BR" sz="2000" b="1" dirty="0">
                <a:solidFill>
                  <a:schemeClr val="tx2"/>
                </a:solidFill>
              </a:rPr>
              <a:t>(EF06MA23) </a:t>
            </a:r>
            <a:r>
              <a:rPr lang="pt-BR" sz="2000" dirty="0">
                <a:solidFill>
                  <a:schemeClr val="tx2"/>
                </a:solidFill>
                <a:highlight>
                  <a:srgbClr val="FFFF00"/>
                </a:highlight>
              </a:rPr>
              <a:t>Construir algoritmo para resolver situações passo a passo</a:t>
            </a:r>
            <a:endParaRPr lang="pt-BR" sz="2000" dirty="0">
              <a:solidFill>
                <a:schemeClr val="tx2"/>
              </a:solidFill>
            </a:endParaRPr>
          </a:p>
          <a:p>
            <a:r>
              <a:rPr lang="pt-BR" sz="2000" b="1" dirty="0">
                <a:solidFill>
                  <a:schemeClr val="tx2"/>
                </a:solidFill>
              </a:rPr>
              <a:t>(EF06MA34) </a:t>
            </a:r>
            <a:r>
              <a:rPr lang="pt-BR" sz="2000" dirty="0">
                <a:solidFill>
                  <a:schemeClr val="tx2"/>
                </a:solidFill>
              </a:rPr>
              <a:t>Interpretar e desenvolver fluxogramas simples, </a:t>
            </a:r>
            <a:r>
              <a:rPr lang="pt-BR" sz="2000" dirty="0">
                <a:solidFill>
                  <a:schemeClr val="tx2"/>
                </a:solidFill>
                <a:highlight>
                  <a:srgbClr val="FFFF00"/>
                </a:highlight>
              </a:rPr>
              <a:t>identificando as relações</a:t>
            </a:r>
            <a:r>
              <a:rPr lang="pt-BR" sz="2000" dirty="0">
                <a:solidFill>
                  <a:schemeClr val="tx2"/>
                </a:solidFill>
              </a:rPr>
              <a:t> entre os </a:t>
            </a:r>
            <a:r>
              <a:rPr lang="pt-BR" sz="2000" dirty="0">
                <a:solidFill>
                  <a:schemeClr val="tx2"/>
                </a:solidFill>
                <a:highlight>
                  <a:srgbClr val="FFFF00"/>
                </a:highlight>
              </a:rPr>
              <a:t>objetos representados </a:t>
            </a:r>
            <a:r>
              <a:rPr lang="pt-BR" sz="2000" dirty="0">
                <a:solidFill>
                  <a:schemeClr val="tx2"/>
                </a:solidFill>
              </a:rPr>
              <a:t>(por exemplo, posição de cidades considerando as estradas que as unem, </a:t>
            </a:r>
            <a:r>
              <a:rPr lang="pt-BR" sz="2000" dirty="0" err="1">
                <a:solidFill>
                  <a:schemeClr val="tx2"/>
                </a:solidFill>
              </a:rPr>
              <a:t>etc</a:t>
            </a:r>
            <a:r>
              <a:rPr lang="pt-BR" sz="2000" dirty="0">
                <a:solidFill>
                  <a:schemeClr val="tx2"/>
                </a:solidFill>
              </a:rPr>
              <a:t>)</a:t>
            </a:r>
          </a:p>
          <a:p>
            <a:r>
              <a:rPr lang="pt-BR" sz="2000" b="1" dirty="0">
                <a:solidFill>
                  <a:schemeClr val="tx2"/>
                </a:solidFill>
              </a:rPr>
              <a:t>(EF07MA05) </a:t>
            </a:r>
            <a:r>
              <a:rPr lang="pt-BR" sz="2000" dirty="0">
                <a:solidFill>
                  <a:schemeClr val="tx2"/>
                </a:solidFill>
                <a:highlight>
                  <a:srgbClr val="FFFF00"/>
                </a:highlight>
              </a:rPr>
              <a:t>Resolver</a:t>
            </a:r>
            <a:r>
              <a:rPr lang="pt-BR" sz="2000" dirty="0">
                <a:solidFill>
                  <a:schemeClr val="tx2"/>
                </a:solidFill>
              </a:rPr>
              <a:t> um mesmo </a:t>
            </a:r>
            <a:r>
              <a:rPr lang="pt-BR" sz="2000" dirty="0">
                <a:solidFill>
                  <a:schemeClr val="tx2"/>
                </a:solidFill>
                <a:highlight>
                  <a:srgbClr val="FFFF00"/>
                </a:highlight>
              </a:rPr>
              <a:t>problema</a:t>
            </a:r>
            <a:r>
              <a:rPr lang="pt-BR" sz="2000" dirty="0">
                <a:solidFill>
                  <a:schemeClr val="tx2"/>
                </a:solidFill>
              </a:rPr>
              <a:t> utilizando </a:t>
            </a:r>
            <a:r>
              <a:rPr lang="pt-BR" sz="2000" dirty="0">
                <a:solidFill>
                  <a:schemeClr val="tx2"/>
                </a:solidFill>
                <a:highlight>
                  <a:srgbClr val="FFFF00"/>
                </a:highlight>
              </a:rPr>
              <a:t>diferentes algoritmos</a:t>
            </a:r>
          </a:p>
          <a:p>
            <a:r>
              <a:rPr lang="pt-BR" sz="2000" b="1" dirty="0">
                <a:solidFill>
                  <a:schemeClr val="tx2"/>
                </a:solidFill>
              </a:rPr>
              <a:t>(EF07MA06) </a:t>
            </a:r>
            <a:r>
              <a:rPr lang="pt-BR" sz="2000" dirty="0">
                <a:solidFill>
                  <a:schemeClr val="tx2"/>
                </a:solidFill>
                <a:highlight>
                  <a:srgbClr val="FFFF00"/>
                </a:highlight>
              </a:rPr>
              <a:t>Reconhecer </a:t>
            </a:r>
            <a:r>
              <a:rPr lang="pt-BR" sz="2000" dirty="0">
                <a:solidFill>
                  <a:schemeClr val="tx2"/>
                </a:solidFill>
              </a:rPr>
              <a:t>que as resoluções de um </a:t>
            </a:r>
            <a:r>
              <a:rPr lang="pt-BR" sz="2000" dirty="0">
                <a:solidFill>
                  <a:schemeClr val="tx2"/>
                </a:solidFill>
                <a:highlight>
                  <a:srgbClr val="FFFF00"/>
                </a:highlight>
              </a:rPr>
              <a:t>grupo de problemas </a:t>
            </a:r>
            <a:r>
              <a:rPr lang="pt-BR" sz="2000" dirty="0">
                <a:solidFill>
                  <a:schemeClr val="tx2"/>
                </a:solidFill>
              </a:rPr>
              <a:t>que têm </a:t>
            </a:r>
            <a:r>
              <a:rPr lang="pt-BR" sz="2000" dirty="0">
                <a:solidFill>
                  <a:schemeClr val="tx2"/>
                </a:solidFill>
                <a:highlight>
                  <a:srgbClr val="FFFF00"/>
                </a:highlight>
              </a:rPr>
              <a:t>a mesma estrutura </a:t>
            </a:r>
            <a:r>
              <a:rPr lang="pt-BR" sz="2000" dirty="0">
                <a:solidFill>
                  <a:schemeClr val="tx2"/>
                </a:solidFill>
              </a:rPr>
              <a:t>podem ser obtidas utilizando os </a:t>
            </a:r>
            <a:r>
              <a:rPr lang="pt-BR" sz="2000" dirty="0">
                <a:solidFill>
                  <a:schemeClr val="tx2"/>
                </a:solidFill>
                <a:highlight>
                  <a:srgbClr val="FFFF00"/>
                </a:highlight>
              </a:rPr>
              <a:t>mesmos procedimentos</a:t>
            </a:r>
          </a:p>
        </p:txBody>
      </p:sp>
    </p:spTree>
    <p:extLst>
      <p:ext uri="{BB962C8B-B14F-4D97-AF65-F5344CB8AC3E}">
        <p14:creationId xmlns:p14="http://schemas.microsoft.com/office/powerpoint/2010/main" val="4028099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FA677CB9-8090-4CB5-8CAD-5783F336BA0B}"/>
              </a:ext>
            </a:extLst>
          </p:cNvPr>
          <p:cNvGraphicFramePr>
            <a:graphicFrameLocks/>
          </p:cNvGraphicFramePr>
          <p:nvPr/>
        </p:nvGraphicFramePr>
        <p:xfrm>
          <a:off x="0" y="-1"/>
          <a:ext cx="2292626" cy="128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Imagem" r:id="rId3" imgW="0" imgH="0" progId="StaticMetafile">
                  <p:embed/>
                </p:oleObj>
              </mc:Choice>
              <mc:Fallback>
                <p:oleObj name="Imagem" r:id="rId3" imgW="0" imgH="0" progId="StaticMetafile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FA677CB9-8090-4CB5-8CAD-5783F336BA0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"/>
                        <a:ext cx="2292626" cy="128546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logo1">
            <a:extLst>
              <a:ext uri="{FF2B5EF4-FFF2-40B4-BE49-F238E27FC236}">
                <a16:creationId xmlns:a16="http://schemas.microsoft.com/office/drawing/2014/main" id="{3023FF9B-82C6-4F91-B875-94708D57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051" y="45718"/>
            <a:ext cx="918949" cy="114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C55E29C-7158-4B71-88EB-D727B3909CBA}"/>
              </a:ext>
            </a:extLst>
          </p:cNvPr>
          <p:cNvSpPr txBox="1"/>
          <p:nvPr/>
        </p:nvSpPr>
        <p:spPr>
          <a:xfrm>
            <a:off x="1609875" y="1626818"/>
            <a:ext cx="99789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2000" dirty="0"/>
              <a:t>“pensamento computacional é o conjunto de processos envolvidos em formular um problema e expressar a sua solução de modo que um computador – humano ou máquina – seja capaz de realizá-la de forma efetiva” (</a:t>
            </a:r>
            <a:r>
              <a:rPr lang="pt-BR" sz="2000" dirty="0" err="1"/>
              <a:t>Wing</a:t>
            </a:r>
            <a:r>
              <a:rPr lang="pt-BR" sz="2000" dirty="0"/>
              <a:t>, 2014).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pt-BR" sz="2000" dirty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2000" dirty="0"/>
              <a:t>refere-se à capacidade de resolver problemas a partir de conhecimentos e práticas da computação, englobando sistematizar, representar, analisar e resolver problemas”.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pt-BR" sz="2000" dirty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2000" dirty="0"/>
              <a:t>o processo envolvido na formulação de problemas e suas soluções é o denominado pensamento computacional. (</a:t>
            </a:r>
            <a:r>
              <a:rPr lang="en-US" sz="2000" dirty="0"/>
              <a:t>Andrade et al (2013))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pt-BR" sz="2000" dirty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2000" b="1" dirty="0">
                <a:sym typeface="Wingdings" panose="05000000000000000000" pitchFamily="2" charset="2"/>
              </a:rPr>
              <a:t> </a:t>
            </a:r>
            <a:r>
              <a:rPr lang="pt-BR" sz="2000" dirty="0"/>
              <a:t>noves conceitos inerentes ao pensamento computacional (PC)  são: coleta, analise e representação de dados, decomposição  de  problemas, abstração, algoritmos, automação, simulação e paralelismo. (</a:t>
            </a:r>
            <a:r>
              <a:rPr lang="en-US" sz="2000" dirty="0"/>
              <a:t>International Society for Technology in Education (ISTE) e National Science Foundation (NSF))</a:t>
            </a:r>
            <a:endParaRPr lang="pt-BR" sz="2000" dirty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pt-BR" sz="2000" b="1" dirty="0"/>
          </a:p>
          <a:p>
            <a:pPr algn="just"/>
            <a:endParaRPr lang="pt-BR" sz="2000" b="1" dirty="0">
              <a:sym typeface="Wingdings" panose="05000000000000000000" pitchFamily="2" charset="2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D3E6091-F16E-4037-A8DB-F59F9B63CFB8}"/>
              </a:ext>
            </a:extLst>
          </p:cNvPr>
          <p:cNvSpPr txBox="1"/>
          <p:nvPr/>
        </p:nvSpPr>
        <p:spPr>
          <a:xfrm>
            <a:off x="2659240" y="478131"/>
            <a:ext cx="90732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>
                <a:solidFill>
                  <a:srgbClr val="FF0000"/>
                </a:solidFill>
                <a:latin typeface="Monotype Corsiva" panose="03010101010201010101" pitchFamily="66" charset="0"/>
              </a:rPr>
              <a:t>Pensamento Computacional</a:t>
            </a:r>
            <a:endParaRPr lang="en-US" sz="5000" dirty="0">
              <a:solidFill>
                <a:srgbClr val="FF0000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7D4D032D-E312-4533-9681-924E3CDD5AB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4643171"/>
            <a:ext cx="1409223" cy="98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0DE5BC7-1E8D-4C92-A4E7-A0F02CCA64B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29"/>
          <a:stretch/>
        </p:blipFill>
        <p:spPr>
          <a:xfrm>
            <a:off x="0" y="5630019"/>
            <a:ext cx="1409700" cy="122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86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FA677CB9-8090-4CB5-8CAD-5783F336BA0B}"/>
              </a:ext>
            </a:extLst>
          </p:cNvPr>
          <p:cNvGraphicFramePr>
            <a:graphicFrameLocks/>
          </p:cNvGraphicFramePr>
          <p:nvPr/>
        </p:nvGraphicFramePr>
        <p:xfrm>
          <a:off x="0" y="-1"/>
          <a:ext cx="2292626" cy="128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Imagem" r:id="rId3" imgW="0" imgH="0" progId="StaticMetafile">
                  <p:embed/>
                </p:oleObj>
              </mc:Choice>
              <mc:Fallback>
                <p:oleObj name="Imagem" r:id="rId3" imgW="0" imgH="0" progId="StaticMetafile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FA677CB9-8090-4CB5-8CAD-5783F336BA0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"/>
                        <a:ext cx="2292626" cy="128546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logo1">
            <a:extLst>
              <a:ext uri="{FF2B5EF4-FFF2-40B4-BE49-F238E27FC236}">
                <a16:creationId xmlns:a16="http://schemas.microsoft.com/office/drawing/2014/main" id="{3023FF9B-82C6-4F91-B875-94708D57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051" y="45718"/>
            <a:ext cx="918949" cy="114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D3E6091-F16E-4037-A8DB-F59F9B63CFB8}"/>
              </a:ext>
            </a:extLst>
          </p:cNvPr>
          <p:cNvSpPr txBox="1"/>
          <p:nvPr/>
        </p:nvSpPr>
        <p:spPr>
          <a:xfrm>
            <a:off x="2676938" y="1227981"/>
            <a:ext cx="711641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>
                <a:solidFill>
                  <a:schemeClr val="tx2"/>
                </a:solidFill>
                <a:latin typeface="Monotype Corsiva" panose="03010101010201010101" pitchFamily="66" charset="0"/>
              </a:rPr>
              <a:t>Como posso colorir o grafo a seguir de modo que vértices adjacentes não tenham a mesma cor e utilizando o mínimo de cores possível?</a:t>
            </a:r>
            <a:endParaRPr lang="en-US" sz="3500" dirty="0">
              <a:solidFill>
                <a:schemeClr val="tx2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7D4D032D-E312-4533-9681-924E3CDD5AB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4643171"/>
            <a:ext cx="1409223" cy="98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0DE5BC7-1E8D-4C92-A4E7-A0F02CCA64B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29"/>
          <a:stretch/>
        </p:blipFill>
        <p:spPr>
          <a:xfrm>
            <a:off x="0" y="5630019"/>
            <a:ext cx="1409700" cy="1227981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0334869-85D3-4AD9-AD58-BB44B282CA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4974" y="3278447"/>
            <a:ext cx="4242051" cy="235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57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FA677CB9-8090-4CB5-8CAD-5783F336BA0B}"/>
              </a:ext>
            </a:extLst>
          </p:cNvPr>
          <p:cNvGraphicFramePr>
            <a:graphicFrameLocks/>
          </p:cNvGraphicFramePr>
          <p:nvPr/>
        </p:nvGraphicFramePr>
        <p:xfrm>
          <a:off x="0" y="-1"/>
          <a:ext cx="2292626" cy="128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name="Imagem" r:id="rId3" imgW="0" imgH="0" progId="StaticMetafile">
                  <p:embed/>
                </p:oleObj>
              </mc:Choice>
              <mc:Fallback>
                <p:oleObj name="Imagem" r:id="rId3" imgW="0" imgH="0" progId="StaticMetafile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FA677CB9-8090-4CB5-8CAD-5783F336BA0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"/>
                        <a:ext cx="2292626" cy="128546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logo1">
            <a:extLst>
              <a:ext uri="{FF2B5EF4-FFF2-40B4-BE49-F238E27FC236}">
                <a16:creationId xmlns:a16="http://schemas.microsoft.com/office/drawing/2014/main" id="{3023FF9B-82C6-4F91-B875-94708D57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051" y="45718"/>
            <a:ext cx="918949" cy="114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D3E6091-F16E-4037-A8DB-F59F9B63CFB8}"/>
              </a:ext>
            </a:extLst>
          </p:cNvPr>
          <p:cNvSpPr txBox="1"/>
          <p:nvPr/>
        </p:nvSpPr>
        <p:spPr>
          <a:xfrm>
            <a:off x="3776869" y="116550"/>
            <a:ext cx="71164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>
                <a:solidFill>
                  <a:schemeClr val="tx2"/>
                </a:solidFill>
                <a:latin typeface="Monotype Corsiva" panose="03010101010201010101" pitchFamily="66" charset="0"/>
              </a:rPr>
              <a:t>Solução por enumeração: </a:t>
            </a:r>
            <a:endParaRPr lang="en-US" sz="3500" dirty="0">
              <a:solidFill>
                <a:schemeClr val="tx2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7D4D032D-E312-4533-9681-924E3CDD5AB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4643171"/>
            <a:ext cx="1409223" cy="98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0DE5BC7-1E8D-4C92-A4E7-A0F02CCA64B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29"/>
          <a:stretch/>
        </p:blipFill>
        <p:spPr>
          <a:xfrm>
            <a:off x="0" y="5630019"/>
            <a:ext cx="1409700" cy="122798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07D5C5B-75C3-4C5D-83C8-7C5E6D5925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2626" y="809931"/>
            <a:ext cx="3426826" cy="185365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99DA000-F18C-4EA7-81F9-47487299A1A3}"/>
              </a:ext>
            </a:extLst>
          </p:cNvPr>
          <p:cNvSpPr txBox="1"/>
          <p:nvPr/>
        </p:nvSpPr>
        <p:spPr>
          <a:xfrm>
            <a:off x="6003608" y="1113511"/>
            <a:ext cx="711641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dirty="0">
                <a:solidFill>
                  <a:schemeClr val="tx2"/>
                </a:solidFill>
                <a:latin typeface="Monotype Corsiva" panose="03010101010201010101" pitchFamily="66" charset="0"/>
              </a:rPr>
              <a:t>Colori v</a:t>
            </a:r>
            <a:r>
              <a:rPr lang="pt-BR" sz="2500" baseline="-25000" dirty="0">
                <a:solidFill>
                  <a:schemeClr val="tx2"/>
                </a:solidFill>
                <a:latin typeface="Monotype Corsiva" panose="03010101010201010101" pitchFamily="66" charset="0"/>
              </a:rPr>
              <a:t>1</a:t>
            </a:r>
            <a:r>
              <a:rPr lang="pt-BR" sz="2500" dirty="0">
                <a:solidFill>
                  <a:schemeClr val="tx2"/>
                </a:solidFill>
                <a:latin typeface="Monotype Corsiva" panose="03010101010201010101" pitchFamily="66" charset="0"/>
              </a:rPr>
              <a:t>, v</a:t>
            </a:r>
            <a:r>
              <a:rPr lang="pt-BR" sz="2500" baseline="-25000" dirty="0">
                <a:solidFill>
                  <a:schemeClr val="tx2"/>
                </a:solidFill>
                <a:latin typeface="Monotype Corsiva" panose="03010101010201010101" pitchFamily="66" charset="0"/>
              </a:rPr>
              <a:t>3</a:t>
            </a:r>
            <a:r>
              <a:rPr lang="pt-BR" sz="2500" dirty="0">
                <a:solidFill>
                  <a:schemeClr val="tx2"/>
                </a:solidFill>
                <a:latin typeface="Monotype Corsiva" panose="03010101010201010101" pitchFamily="66" charset="0"/>
              </a:rPr>
              <a:t> de vermelho </a:t>
            </a:r>
          </a:p>
          <a:p>
            <a:pPr algn="just"/>
            <a:r>
              <a:rPr lang="pt-BR" sz="2500" dirty="0">
                <a:solidFill>
                  <a:schemeClr val="tx2"/>
                </a:solidFill>
                <a:latin typeface="Monotype Corsiva" panose="03010101010201010101" pitchFamily="66" charset="0"/>
              </a:rPr>
              <a:t>Colori v</a:t>
            </a:r>
            <a:r>
              <a:rPr lang="pt-BR" sz="2500" baseline="-25000" dirty="0">
                <a:solidFill>
                  <a:schemeClr val="tx2"/>
                </a:solidFill>
                <a:latin typeface="Monotype Corsiva" panose="03010101010201010101" pitchFamily="66" charset="0"/>
              </a:rPr>
              <a:t>2</a:t>
            </a:r>
            <a:r>
              <a:rPr lang="pt-BR" sz="2500" dirty="0">
                <a:solidFill>
                  <a:schemeClr val="tx2"/>
                </a:solidFill>
                <a:latin typeface="Monotype Corsiva" panose="03010101010201010101" pitchFamily="66" charset="0"/>
              </a:rPr>
              <a:t> e v</a:t>
            </a:r>
            <a:r>
              <a:rPr lang="pt-BR" sz="2500" baseline="-25000" dirty="0">
                <a:solidFill>
                  <a:schemeClr val="tx2"/>
                </a:solidFill>
                <a:latin typeface="Monotype Corsiva" panose="03010101010201010101" pitchFamily="66" charset="0"/>
              </a:rPr>
              <a:t>4</a:t>
            </a:r>
            <a:r>
              <a:rPr lang="pt-BR" sz="2500" dirty="0">
                <a:solidFill>
                  <a:schemeClr val="tx2"/>
                </a:solidFill>
                <a:latin typeface="Monotype Corsiva" panose="03010101010201010101" pitchFamily="66" charset="0"/>
              </a:rPr>
              <a:t> de laranja</a:t>
            </a:r>
          </a:p>
          <a:p>
            <a:pPr algn="just"/>
            <a:r>
              <a:rPr lang="pt-BR" sz="2500" dirty="0">
                <a:solidFill>
                  <a:schemeClr val="tx2"/>
                </a:solidFill>
                <a:latin typeface="Monotype Corsiva" panose="03010101010201010101" pitchFamily="66" charset="0"/>
              </a:rPr>
              <a:t>Colori v</a:t>
            </a:r>
            <a:r>
              <a:rPr lang="pt-BR" sz="2500" baseline="-25000" dirty="0">
                <a:solidFill>
                  <a:schemeClr val="tx2"/>
                </a:solidFill>
                <a:latin typeface="Monotype Corsiva" panose="03010101010201010101" pitchFamily="66" charset="0"/>
              </a:rPr>
              <a:t>5</a:t>
            </a:r>
            <a:r>
              <a:rPr lang="pt-BR" sz="2500" dirty="0">
                <a:solidFill>
                  <a:schemeClr val="tx2"/>
                </a:solidFill>
                <a:latin typeface="Monotype Corsiva" panose="03010101010201010101" pitchFamily="66" charset="0"/>
              </a:rPr>
              <a:t> de verde</a:t>
            </a:r>
            <a:endParaRPr lang="en-US" sz="2500" dirty="0">
              <a:solidFill>
                <a:schemeClr val="tx2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CC04586-3A88-48A0-8992-B58B0E1634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7445" y="2648311"/>
            <a:ext cx="3183006" cy="182215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1FAFC48-C9F9-447C-B2FF-E61736CEEF04}"/>
              </a:ext>
            </a:extLst>
          </p:cNvPr>
          <p:cNvSpPr txBox="1"/>
          <p:nvPr/>
        </p:nvSpPr>
        <p:spPr>
          <a:xfrm>
            <a:off x="6003608" y="2936141"/>
            <a:ext cx="711641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dirty="0">
                <a:solidFill>
                  <a:schemeClr val="tx2"/>
                </a:solidFill>
                <a:latin typeface="Monotype Corsiva" panose="03010101010201010101" pitchFamily="66" charset="0"/>
              </a:rPr>
              <a:t>Colori v</a:t>
            </a:r>
            <a:r>
              <a:rPr lang="pt-BR" sz="2500" baseline="-25000" dirty="0">
                <a:solidFill>
                  <a:schemeClr val="tx2"/>
                </a:solidFill>
                <a:latin typeface="Monotype Corsiva" panose="03010101010201010101" pitchFamily="66" charset="0"/>
              </a:rPr>
              <a:t>5</a:t>
            </a:r>
            <a:r>
              <a:rPr lang="pt-BR" sz="2500" dirty="0">
                <a:solidFill>
                  <a:schemeClr val="tx2"/>
                </a:solidFill>
                <a:latin typeface="Monotype Corsiva" panose="03010101010201010101" pitchFamily="66" charset="0"/>
              </a:rPr>
              <a:t>, v</a:t>
            </a:r>
            <a:r>
              <a:rPr lang="pt-BR" sz="2500" baseline="-25000" dirty="0">
                <a:solidFill>
                  <a:schemeClr val="tx2"/>
                </a:solidFill>
                <a:latin typeface="Monotype Corsiva" panose="03010101010201010101" pitchFamily="66" charset="0"/>
              </a:rPr>
              <a:t>1 </a:t>
            </a:r>
            <a:r>
              <a:rPr lang="pt-BR" sz="2500" dirty="0">
                <a:solidFill>
                  <a:schemeClr val="tx2"/>
                </a:solidFill>
                <a:latin typeface="Monotype Corsiva" panose="03010101010201010101" pitchFamily="66" charset="0"/>
              </a:rPr>
              <a:t>e v</a:t>
            </a:r>
            <a:r>
              <a:rPr lang="pt-BR" sz="2500" baseline="-25000" dirty="0">
                <a:solidFill>
                  <a:schemeClr val="tx2"/>
                </a:solidFill>
                <a:latin typeface="Monotype Corsiva" panose="03010101010201010101" pitchFamily="66" charset="0"/>
              </a:rPr>
              <a:t>4</a:t>
            </a:r>
            <a:r>
              <a:rPr lang="pt-BR" sz="2500" dirty="0">
                <a:solidFill>
                  <a:schemeClr val="tx2"/>
                </a:solidFill>
                <a:latin typeface="Monotype Corsiva" panose="03010101010201010101" pitchFamily="66" charset="0"/>
              </a:rPr>
              <a:t> de verde</a:t>
            </a:r>
          </a:p>
          <a:p>
            <a:pPr algn="just"/>
            <a:r>
              <a:rPr lang="pt-BR" sz="2500" dirty="0">
                <a:solidFill>
                  <a:schemeClr val="tx2"/>
                </a:solidFill>
                <a:latin typeface="Monotype Corsiva" panose="03010101010201010101" pitchFamily="66" charset="0"/>
              </a:rPr>
              <a:t>Colori v</a:t>
            </a:r>
            <a:r>
              <a:rPr lang="pt-BR" sz="2500" baseline="-25000" dirty="0">
                <a:solidFill>
                  <a:schemeClr val="tx2"/>
                </a:solidFill>
                <a:latin typeface="Monotype Corsiva" panose="03010101010201010101" pitchFamily="66" charset="0"/>
              </a:rPr>
              <a:t>3</a:t>
            </a:r>
            <a:r>
              <a:rPr lang="pt-BR" sz="2500" dirty="0">
                <a:solidFill>
                  <a:schemeClr val="tx2"/>
                </a:solidFill>
                <a:latin typeface="Monotype Corsiva" panose="03010101010201010101" pitchFamily="66" charset="0"/>
              </a:rPr>
              <a:t> de laranja</a:t>
            </a:r>
          </a:p>
          <a:p>
            <a:pPr algn="just"/>
            <a:r>
              <a:rPr lang="pt-BR" sz="2500" dirty="0">
                <a:solidFill>
                  <a:schemeClr val="tx2"/>
                </a:solidFill>
                <a:latin typeface="Monotype Corsiva" panose="03010101010201010101" pitchFamily="66" charset="0"/>
              </a:rPr>
              <a:t>Colori v</a:t>
            </a:r>
            <a:r>
              <a:rPr lang="pt-BR" sz="2500" baseline="-25000" dirty="0">
                <a:solidFill>
                  <a:schemeClr val="tx2"/>
                </a:solidFill>
                <a:latin typeface="Monotype Corsiva" panose="03010101010201010101" pitchFamily="66" charset="0"/>
              </a:rPr>
              <a:t>2</a:t>
            </a:r>
            <a:r>
              <a:rPr lang="pt-BR" sz="2500" dirty="0">
                <a:solidFill>
                  <a:schemeClr val="tx2"/>
                </a:solidFill>
                <a:latin typeface="Monotype Corsiva" panose="03010101010201010101" pitchFamily="66" charset="0"/>
              </a:rPr>
              <a:t> de vermelho</a:t>
            </a:r>
            <a:endParaRPr lang="en-US" sz="2500" dirty="0">
              <a:solidFill>
                <a:schemeClr val="tx2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1606AF5-C710-47CA-90BA-3B7BCEA0B9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91047" y="4790364"/>
            <a:ext cx="3183006" cy="167931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80134E3B-CE8D-43E1-B1F9-E41F89E65BBA}"/>
              </a:ext>
            </a:extLst>
          </p:cNvPr>
          <p:cNvSpPr txBox="1"/>
          <p:nvPr/>
        </p:nvSpPr>
        <p:spPr>
          <a:xfrm>
            <a:off x="6142744" y="4758771"/>
            <a:ext cx="711641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dirty="0">
                <a:solidFill>
                  <a:schemeClr val="tx2"/>
                </a:solidFill>
                <a:latin typeface="Monotype Corsiva" panose="03010101010201010101" pitchFamily="66" charset="0"/>
              </a:rPr>
              <a:t>Colori v</a:t>
            </a:r>
            <a:r>
              <a:rPr lang="pt-BR" sz="2500" baseline="-25000" dirty="0">
                <a:solidFill>
                  <a:schemeClr val="tx2"/>
                </a:solidFill>
                <a:latin typeface="Monotype Corsiva" panose="03010101010201010101" pitchFamily="66" charset="0"/>
              </a:rPr>
              <a:t>5 </a:t>
            </a:r>
            <a:r>
              <a:rPr lang="pt-BR" sz="2500" dirty="0">
                <a:solidFill>
                  <a:schemeClr val="tx2"/>
                </a:solidFill>
                <a:latin typeface="Monotype Corsiva" panose="03010101010201010101" pitchFamily="66" charset="0"/>
              </a:rPr>
              <a:t>de vermelho</a:t>
            </a:r>
          </a:p>
          <a:p>
            <a:pPr algn="just"/>
            <a:r>
              <a:rPr lang="pt-BR" sz="2500" dirty="0">
                <a:solidFill>
                  <a:schemeClr val="tx2"/>
                </a:solidFill>
                <a:latin typeface="Monotype Corsiva" panose="03010101010201010101" pitchFamily="66" charset="0"/>
              </a:rPr>
              <a:t>Colori v</a:t>
            </a:r>
            <a:r>
              <a:rPr lang="pt-BR" sz="2500" baseline="-25000" dirty="0">
                <a:solidFill>
                  <a:schemeClr val="tx2"/>
                </a:solidFill>
                <a:latin typeface="Monotype Corsiva" panose="03010101010201010101" pitchFamily="66" charset="0"/>
              </a:rPr>
              <a:t>3</a:t>
            </a:r>
            <a:r>
              <a:rPr lang="pt-BR" sz="2500" dirty="0">
                <a:solidFill>
                  <a:schemeClr val="tx2"/>
                </a:solidFill>
                <a:latin typeface="Monotype Corsiva" panose="03010101010201010101" pitchFamily="66" charset="0"/>
              </a:rPr>
              <a:t> de verde</a:t>
            </a:r>
          </a:p>
          <a:p>
            <a:pPr algn="just"/>
            <a:r>
              <a:rPr lang="pt-BR" sz="2500" dirty="0">
                <a:solidFill>
                  <a:schemeClr val="tx2"/>
                </a:solidFill>
                <a:latin typeface="Monotype Corsiva" panose="03010101010201010101" pitchFamily="66" charset="0"/>
              </a:rPr>
              <a:t>Colori v</a:t>
            </a:r>
            <a:r>
              <a:rPr lang="pt-BR" sz="2500" baseline="-25000" dirty="0">
                <a:solidFill>
                  <a:schemeClr val="tx2"/>
                </a:solidFill>
                <a:latin typeface="Monotype Corsiva" panose="03010101010201010101" pitchFamily="66" charset="0"/>
              </a:rPr>
              <a:t>2</a:t>
            </a:r>
            <a:r>
              <a:rPr lang="pt-BR" sz="2500" dirty="0">
                <a:solidFill>
                  <a:schemeClr val="tx2"/>
                </a:solidFill>
                <a:latin typeface="Monotype Corsiva" panose="03010101010201010101" pitchFamily="66" charset="0"/>
              </a:rPr>
              <a:t> de laranja</a:t>
            </a:r>
          </a:p>
          <a:p>
            <a:pPr algn="just"/>
            <a:r>
              <a:rPr lang="pt-BR" sz="2500" dirty="0">
                <a:solidFill>
                  <a:schemeClr val="tx2"/>
                </a:solidFill>
                <a:latin typeface="Monotype Corsiva" panose="03010101010201010101" pitchFamily="66" charset="0"/>
              </a:rPr>
              <a:t>Colori v</a:t>
            </a:r>
            <a:r>
              <a:rPr lang="pt-BR" sz="2500" baseline="-25000" dirty="0">
                <a:solidFill>
                  <a:schemeClr val="tx2"/>
                </a:solidFill>
                <a:latin typeface="Monotype Corsiva" panose="03010101010201010101" pitchFamily="66" charset="0"/>
              </a:rPr>
              <a:t>1  </a:t>
            </a:r>
            <a:r>
              <a:rPr lang="pt-BR" sz="2500" dirty="0">
                <a:solidFill>
                  <a:schemeClr val="tx2"/>
                </a:solidFill>
                <a:latin typeface="Monotype Corsiva" panose="03010101010201010101" pitchFamily="66" charset="0"/>
              </a:rPr>
              <a:t>de vermelho</a:t>
            </a:r>
          </a:p>
          <a:p>
            <a:pPr algn="just"/>
            <a:r>
              <a:rPr lang="pt-BR" sz="2500" dirty="0">
                <a:solidFill>
                  <a:schemeClr val="tx2"/>
                </a:solidFill>
                <a:latin typeface="Monotype Corsiva" panose="03010101010201010101" pitchFamily="66" charset="0"/>
              </a:rPr>
              <a:t>Colori v</a:t>
            </a:r>
            <a:r>
              <a:rPr lang="pt-BR" sz="2500" baseline="-25000" dirty="0">
                <a:solidFill>
                  <a:schemeClr val="tx2"/>
                </a:solidFill>
                <a:latin typeface="Monotype Corsiva" panose="03010101010201010101" pitchFamily="66" charset="0"/>
              </a:rPr>
              <a:t>4</a:t>
            </a:r>
            <a:r>
              <a:rPr lang="pt-BR" sz="2500" dirty="0">
                <a:solidFill>
                  <a:schemeClr val="tx2"/>
                </a:solidFill>
                <a:latin typeface="Monotype Corsiva" panose="03010101010201010101" pitchFamily="66" charset="0"/>
              </a:rPr>
              <a:t> de laranja</a:t>
            </a:r>
            <a:endParaRPr lang="en-US" sz="2500" dirty="0">
              <a:solidFill>
                <a:schemeClr val="tx2"/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019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FA677CB9-8090-4CB5-8CAD-5783F336BA0B}"/>
              </a:ext>
            </a:extLst>
          </p:cNvPr>
          <p:cNvGraphicFramePr>
            <a:graphicFrameLocks/>
          </p:cNvGraphicFramePr>
          <p:nvPr/>
        </p:nvGraphicFramePr>
        <p:xfrm>
          <a:off x="0" y="-1"/>
          <a:ext cx="2292626" cy="128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name="Imagem" r:id="rId3" imgW="0" imgH="0" progId="StaticMetafile">
                  <p:embed/>
                </p:oleObj>
              </mc:Choice>
              <mc:Fallback>
                <p:oleObj name="Imagem" r:id="rId3" imgW="0" imgH="0" progId="StaticMetafile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FA677CB9-8090-4CB5-8CAD-5783F336BA0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"/>
                        <a:ext cx="2292626" cy="128546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logo1">
            <a:extLst>
              <a:ext uri="{FF2B5EF4-FFF2-40B4-BE49-F238E27FC236}">
                <a16:creationId xmlns:a16="http://schemas.microsoft.com/office/drawing/2014/main" id="{3023FF9B-82C6-4F91-B875-94708D57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051" y="45718"/>
            <a:ext cx="918949" cy="114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D3E6091-F16E-4037-A8DB-F59F9B63CFB8}"/>
              </a:ext>
            </a:extLst>
          </p:cNvPr>
          <p:cNvSpPr txBox="1"/>
          <p:nvPr/>
        </p:nvSpPr>
        <p:spPr>
          <a:xfrm>
            <a:off x="1908312" y="2389184"/>
            <a:ext cx="74079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FF0000"/>
                </a:solidFill>
                <a:latin typeface="Monotype Corsiva" panose="03010101010201010101" pitchFamily="66" charset="0"/>
              </a:rPr>
              <a:t>Será que podemos pensar numa solução mais rápida para colorir esse grafo? </a:t>
            </a:r>
            <a:endParaRPr lang="en-US" sz="4000" dirty="0">
              <a:solidFill>
                <a:srgbClr val="FF0000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7D4D032D-E312-4533-9681-924E3CDD5AB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4643171"/>
            <a:ext cx="1409223" cy="98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0DE5BC7-1E8D-4C92-A4E7-A0F02CCA64B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29"/>
          <a:stretch/>
        </p:blipFill>
        <p:spPr>
          <a:xfrm>
            <a:off x="0" y="5630019"/>
            <a:ext cx="1409700" cy="122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5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3">
            <a:extLst>
              <a:ext uri="{FF2B5EF4-FFF2-40B4-BE49-F238E27FC236}">
                <a16:creationId xmlns:a16="http://schemas.microsoft.com/office/drawing/2014/main" id="{0C5D2ADA-D6F6-4E94-8187-E86995E996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62218" y="104687"/>
            <a:ext cx="1409223" cy="98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DE49D49-1A5A-47BF-B8BE-B0115FFBC1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9"/>
          <a:stretch/>
        </p:blipFill>
        <p:spPr>
          <a:xfrm>
            <a:off x="10110651" y="104687"/>
            <a:ext cx="1043940" cy="909370"/>
          </a:xfrm>
          <a:prstGeom prst="rect">
            <a:avLst/>
          </a:prstGeom>
        </p:spPr>
      </p:pic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FA677CB9-8090-4CB5-8CAD-5783F336BA0B}"/>
              </a:ext>
            </a:extLst>
          </p:cNvPr>
          <p:cNvGraphicFramePr>
            <a:graphicFrameLocks/>
          </p:cNvGraphicFramePr>
          <p:nvPr/>
        </p:nvGraphicFramePr>
        <p:xfrm>
          <a:off x="0" y="-1"/>
          <a:ext cx="2292626" cy="128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Imagem" r:id="rId5" imgW="0" imgH="0" progId="StaticMetafile">
                  <p:embed/>
                </p:oleObj>
              </mc:Choice>
              <mc:Fallback>
                <p:oleObj name="Imagem" r:id="rId5" imgW="0" imgH="0" progId="StaticMetafile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FA677CB9-8090-4CB5-8CAD-5783F336BA0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"/>
                        <a:ext cx="2292626" cy="128546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logo1">
            <a:extLst>
              <a:ext uri="{FF2B5EF4-FFF2-40B4-BE49-F238E27FC236}">
                <a16:creationId xmlns:a16="http://schemas.microsoft.com/office/drawing/2014/main" id="{3023FF9B-82C6-4F91-B875-94708D57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051" y="45718"/>
            <a:ext cx="918949" cy="114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C444FF-6379-4675-AC04-915A1F0CA1FC}"/>
              </a:ext>
            </a:extLst>
          </p:cNvPr>
          <p:cNvSpPr txBox="1"/>
          <p:nvPr/>
        </p:nvSpPr>
        <p:spPr>
          <a:xfrm>
            <a:off x="1273724" y="620061"/>
            <a:ext cx="89804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>
                <a:solidFill>
                  <a:srgbClr val="FF0000"/>
                </a:solidFill>
                <a:latin typeface="Monotype Corsiva" panose="03010101010201010101" pitchFamily="66" charset="0"/>
              </a:rPr>
              <a:t>Introdução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4788093" y="1918707"/>
            <a:ext cx="722973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200" dirty="0">
                <a:solidFill>
                  <a:srgbClr val="000000"/>
                </a:solidFill>
                <a:ea typeface="Arial" panose="020B0604020202020204" pitchFamily="34" charset="0"/>
              </a:rPr>
              <a:t>As ações humanas realizadas por meio de computadores têm se tornado cada vez mais frequentes no mundo contemporâneo. </a:t>
            </a:r>
          </a:p>
          <a:p>
            <a:pPr algn="just"/>
            <a:endParaRPr lang="pt-BR" sz="2200" dirty="0">
              <a:solidFill>
                <a:srgbClr val="000000"/>
              </a:solidFill>
              <a:ea typeface="Arial" panose="020B0604020202020204" pitchFamily="34" charset="0"/>
            </a:endParaRPr>
          </a:p>
          <a:p>
            <a:pPr algn="just"/>
            <a:r>
              <a:rPr lang="pt-BR" sz="2200" dirty="0">
                <a:solidFill>
                  <a:srgbClr val="000000"/>
                </a:solidFill>
                <a:ea typeface="Arial" panose="020B0604020202020204" pitchFamily="34" charset="0"/>
              </a:rPr>
              <a:t>Ainda que em boa parte das vezes sejamos apenas usuários, a capacidade de compreender como computadores podem ser úteis na formulação e resolução de problemas, bem como nos processos envolvidos nisso, nas mais diversas áreas da atuação humana, pode nos permitir potencializar seu uso e nos dar soluções, em qualidade e velocidade, que não seriam possíveis sem ele.</a:t>
            </a:r>
            <a:endParaRPr lang="pt-BR" sz="2200" dirty="0"/>
          </a:p>
        </p:txBody>
      </p:sp>
      <p:pic>
        <p:nvPicPr>
          <p:cNvPr id="26630" name="Picture 6" descr="Pilares do Pensamento Computacional. Adaptado de [Shoop et al ..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51" y="2101897"/>
            <a:ext cx="4326549" cy="345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349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FA677CB9-8090-4CB5-8CAD-5783F336BA0B}"/>
              </a:ext>
            </a:extLst>
          </p:cNvPr>
          <p:cNvGraphicFramePr>
            <a:graphicFrameLocks/>
          </p:cNvGraphicFramePr>
          <p:nvPr/>
        </p:nvGraphicFramePr>
        <p:xfrm>
          <a:off x="0" y="-1"/>
          <a:ext cx="2292626" cy="128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name="Imagem" r:id="rId3" imgW="0" imgH="0" progId="StaticMetafile">
                  <p:embed/>
                </p:oleObj>
              </mc:Choice>
              <mc:Fallback>
                <p:oleObj name="Imagem" r:id="rId3" imgW="0" imgH="0" progId="StaticMetafile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FA677CB9-8090-4CB5-8CAD-5783F336BA0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"/>
                        <a:ext cx="2292626" cy="128546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logo1">
            <a:extLst>
              <a:ext uri="{FF2B5EF4-FFF2-40B4-BE49-F238E27FC236}">
                <a16:creationId xmlns:a16="http://schemas.microsoft.com/office/drawing/2014/main" id="{3023FF9B-82C6-4F91-B875-94708D57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051" y="45718"/>
            <a:ext cx="918949" cy="114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D3E6091-F16E-4037-A8DB-F59F9B63CFB8}"/>
              </a:ext>
            </a:extLst>
          </p:cNvPr>
          <p:cNvSpPr txBox="1"/>
          <p:nvPr/>
        </p:nvSpPr>
        <p:spPr>
          <a:xfrm>
            <a:off x="1908312" y="2389184"/>
            <a:ext cx="74079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FF0000"/>
                </a:solidFill>
                <a:latin typeface="Monotype Corsiva" panose="03010101010201010101" pitchFamily="66" charset="0"/>
              </a:rPr>
              <a:t>Se encontrarmos estamos aplicando o pensamento computacional </a:t>
            </a:r>
            <a:endParaRPr lang="en-US" sz="4000" dirty="0">
              <a:solidFill>
                <a:srgbClr val="FF0000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7D4D032D-E312-4533-9681-924E3CDD5AB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4643171"/>
            <a:ext cx="1409223" cy="98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0DE5BC7-1E8D-4C92-A4E7-A0F02CCA64B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29"/>
          <a:stretch/>
        </p:blipFill>
        <p:spPr>
          <a:xfrm>
            <a:off x="0" y="5630019"/>
            <a:ext cx="1409700" cy="122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30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FA677CB9-8090-4CB5-8CAD-5783F336BA0B}"/>
              </a:ext>
            </a:extLst>
          </p:cNvPr>
          <p:cNvGraphicFramePr>
            <a:graphicFrameLocks/>
          </p:cNvGraphicFramePr>
          <p:nvPr/>
        </p:nvGraphicFramePr>
        <p:xfrm>
          <a:off x="0" y="-1"/>
          <a:ext cx="2292626" cy="128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3" name="Imagem" r:id="rId3" imgW="0" imgH="0" progId="StaticMetafile">
                  <p:embed/>
                </p:oleObj>
              </mc:Choice>
              <mc:Fallback>
                <p:oleObj name="Imagem" r:id="rId3" imgW="0" imgH="0" progId="StaticMetafile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FA677CB9-8090-4CB5-8CAD-5783F336BA0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"/>
                        <a:ext cx="2292626" cy="128546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logo1">
            <a:extLst>
              <a:ext uri="{FF2B5EF4-FFF2-40B4-BE49-F238E27FC236}">
                <a16:creationId xmlns:a16="http://schemas.microsoft.com/office/drawing/2014/main" id="{3023FF9B-82C6-4F91-B875-94708D57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051" y="45718"/>
            <a:ext cx="918949" cy="114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D3E6091-F16E-4037-A8DB-F59F9B63CFB8}"/>
              </a:ext>
            </a:extLst>
          </p:cNvPr>
          <p:cNvSpPr txBox="1"/>
          <p:nvPr/>
        </p:nvSpPr>
        <p:spPr>
          <a:xfrm>
            <a:off x="3736906" y="4098715"/>
            <a:ext cx="55394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FF0000"/>
                </a:solidFill>
                <a:latin typeface="Monotype Corsiva" panose="03010101010201010101" pitchFamily="66" charset="0"/>
              </a:rPr>
              <a:t>Qual são os vértices problemáticos de colorir?</a:t>
            </a:r>
            <a:endParaRPr lang="en-US" sz="4000" dirty="0">
              <a:solidFill>
                <a:srgbClr val="FF0000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7D4D032D-E312-4533-9681-924E3CDD5AB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4643171"/>
            <a:ext cx="1409223" cy="98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0DE5BC7-1E8D-4C92-A4E7-A0F02CCA64B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29"/>
          <a:stretch/>
        </p:blipFill>
        <p:spPr>
          <a:xfrm>
            <a:off x="0" y="5630019"/>
            <a:ext cx="1409700" cy="122798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C7F1CEC-D679-453B-8D8E-050342FF8D1D}"/>
              </a:ext>
            </a:extLst>
          </p:cNvPr>
          <p:cNvSpPr txBox="1"/>
          <p:nvPr/>
        </p:nvSpPr>
        <p:spPr>
          <a:xfrm>
            <a:off x="3224629" y="447855"/>
            <a:ext cx="71164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>
                <a:solidFill>
                  <a:schemeClr val="tx2"/>
                </a:solidFill>
                <a:latin typeface="Monotype Corsiva" panose="03010101010201010101" pitchFamily="66" charset="0"/>
              </a:rPr>
              <a:t>Solução por Pensamento Computacional: </a:t>
            </a:r>
            <a:endParaRPr lang="en-US" sz="3500" dirty="0">
              <a:solidFill>
                <a:schemeClr val="tx2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88F43D4-A24F-439A-906A-21E8396B99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2071" y="1435846"/>
            <a:ext cx="3840303" cy="226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41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FA677CB9-8090-4CB5-8CAD-5783F336BA0B}"/>
              </a:ext>
            </a:extLst>
          </p:cNvPr>
          <p:cNvGraphicFramePr>
            <a:graphicFrameLocks/>
          </p:cNvGraphicFramePr>
          <p:nvPr/>
        </p:nvGraphicFramePr>
        <p:xfrm>
          <a:off x="0" y="-1"/>
          <a:ext cx="2292626" cy="128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name="Imagem" r:id="rId3" imgW="0" imgH="0" progId="StaticMetafile">
                  <p:embed/>
                </p:oleObj>
              </mc:Choice>
              <mc:Fallback>
                <p:oleObj name="Imagem" r:id="rId3" imgW="0" imgH="0" progId="StaticMetafile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FA677CB9-8090-4CB5-8CAD-5783F336BA0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"/>
                        <a:ext cx="2292626" cy="128546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logo1">
            <a:extLst>
              <a:ext uri="{FF2B5EF4-FFF2-40B4-BE49-F238E27FC236}">
                <a16:creationId xmlns:a16="http://schemas.microsoft.com/office/drawing/2014/main" id="{3023FF9B-82C6-4F91-B875-94708D57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051" y="45718"/>
            <a:ext cx="918949" cy="114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D3E6091-F16E-4037-A8DB-F59F9B63CFB8}"/>
              </a:ext>
            </a:extLst>
          </p:cNvPr>
          <p:cNvSpPr txBox="1"/>
          <p:nvPr/>
        </p:nvSpPr>
        <p:spPr>
          <a:xfrm>
            <a:off x="1146313" y="3935285"/>
            <a:ext cx="97668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FF0000"/>
                </a:solidFill>
                <a:latin typeface="Monotype Corsiva" panose="03010101010201010101" pitchFamily="66" charset="0"/>
              </a:rPr>
              <a:t>v</a:t>
            </a:r>
            <a:r>
              <a:rPr lang="pt-BR" sz="4000" baseline="-25000" dirty="0">
                <a:solidFill>
                  <a:srgbClr val="FF0000"/>
                </a:solidFill>
                <a:latin typeface="Monotype Corsiva" panose="03010101010201010101" pitchFamily="66" charset="0"/>
              </a:rPr>
              <a:t>2</a:t>
            </a:r>
            <a:r>
              <a:rPr lang="pt-BR" sz="4000" dirty="0">
                <a:solidFill>
                  <a:srgbClr val="FF0000"/>
                </a:solidFill>
                <a:latin typeface="Monotype Corsiva" panose="03010101010201010101" pitchFamily="66" charset="0"/>
              </a:rPr>
              <a:t>, v</a:t>
            </a:r>
            <a:r>
              <a:rPr lang="pt-BR" sz="4000" baseline="-25000" dirty="0">
                <a:solidFill>
                  <a:srgbClr val="FF0000"/>
                </a:solidFill>
                <a:latin typeface="Monotype Corsiva" panose="03010101010201010101" pitchFamily="66" charset="0"/>
              </a:rPr>
              <a:t>3 </a:t>
            </a:r>
            <a:r>
              <a:rPr lang="pt-BR" sz="4000" dirty="0">
                <a:solidFill>
                  <a:srgbClr val="FF0000"/>
                </a:solidFill>
                <a:latin typeface="Monotype Corsiva" panose="03010101010201010101" pitchFamily="66" charset="0"/>
              </a:rPr>
              <a:t>e v</a:t>
            </a:r>
            <a:r>
              <a:rPr lang="pt-BR" sz="4000" baseline="-25000" dirty="0">
                <a:solidFill>
                  <a:srgbClr val="FF0000"/>
                </a:solidFill>
                <a:latin typeface="Monotype Corsiva" panose="03010101010201010101" pitchFamily="66" charset="0"/>
              </a:rPr>
              <a:t>5  </a:t>
            </a:r>
            <a:r>
              <a:rPr lang="pt-BR" sz="4000" dirty="0">
                <a:solidFill>
                  <a:srgbClr val="FF0000"/>
                </a:solidFill>
                <a:latin typeface="Monotype Corsiva" panose="03010101010201010101" pitchFamily="66" charset="0"/>
              </a:rPr>
              <a:t> pois os que têm maior conexão (grau)</a:t>
            </a:r>
          </a:p>
          <a:p>
            <a:pPr algn="ctr"/>
            <a:r>
              <a:rPr lang="pt-BR" sz="4000" dirty="0">
                <a:solidFill>
                  <a:srgbClr val="FF0000"/>
                </a:solidFill>
                <a:latin typeface="Monotype Corsiva" panose="03010101010201010101" pitchFamily="66" charset="0"/>
              </a:rPr>
              <a:t>Então vou colorir esses primeiro</a:t>
            </a:r>
            <a:endParaRPr lang="en-US" sz="4000" dirty="0">
              <a:solidFill>
                <a:srgbClr val="FF0000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7D4D032D-E312-4533-9681-924E3CDD5AB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4643171"/>
            <a:ext cx="1409223" cy="98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0DE5BC7-1E8D-4C92-A4E7-A0F02CCA64B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29"/>
          <a:stretch/>
        </p:blipFill>
        <p:spPr>
          <a:xfrm>
            <a:off x="0" y="5630019"/>
            <a:ext cx="1409700" cy="122798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C7F1CEC-D679-453B-8D8E-050342FF8D1D}"/>
              </a:ext>
            </a:extLst>
          </p:cNvPr>
          <p:cNvSpPr txBox="1"/>
          <p:nvPr/>
        </p:nvSpPr>
        <p:spPr>
          <a:xfrm>
            <a:off x="3224629" y="447855"/>
            <a:ext cx="71164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>
                <a:solidFill>
                  <a:schemeClr val="tx2"/>
                </a:solidFill>
                <a:latin typeface="Monotype Corsiva" panose="03010101010201010101" pitchFamily="66" charset="0"/>
              </a:rPr>
              <a:t>Solução por Pensamento Computacional: </a:t>
            </a:r>
            <a:endParaRPr lang="en-US" sz="3500" dirty="0">
              <a:solidFill>
                <a:schemeClr val="tx2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88F43D4-A24F-439A-906A-21E8396B99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2071" y="1435846"/>
            <a:ext cx="3840303" cy="226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81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FA677CB9-8090-4CB5-8CAD-5783F336BA0B}"/>
              </a:ext>
            </a:extLst>
          </p:cNvPr>
          <p:cNvGraphicFramePr>
            <a:graphicFrameLocks/>
          </p:cNvGraphicFramePr>
          <p:nvPr/>
        </p:nvGraphicFramePr>
        <p:xfrm>
          <a:off x="0" y="-1"/>
          <a:ext cx="2292626" cy="128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name="Imagem" r:id="rId3" imgW="0" imgH="0" progId="StaticMetafile">
                  <p:embed/>
                </p:oleObj>
              </mc:Choice>
              <mc:Fallback>
                <p:oleObj name="Imagem" r:id="rId3" imgW="0" imgH="0" progId="StaticMetafile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FA677CB9-8090-4CB5-8CAD-5783F336BA0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"/>
                        <a:ext cx="2292626" cy="128546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logo1">
            <a:extLst>
              <a:ext uri="{FF2B5EF4-FFF2-40B4-BE49-F238E27FC236}">
                <a16:creationId xmlns:a16="http://schemas.microsoft.com/office/drawing/2014/main" id="{3023FF9B-82C6-4F91-B875-94708D57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051" y="45718"/>
            <a:ext cx="918949" cy="114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D3E6091-F16E-4037-A8DB-F59F9B63CFB8}"/>
              </a:ext>
            </a:extLst>
          </p:cNvPr>
          <p:cNvSpPr txBox="1"/>
          <p:nvPr/>
        </p:nvSpPr>
        <p:spPr>
          <a:xfrm>
            <a:off x="1146313" y="3935285"/>
            <a:ext cx="97668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FF0000"/>
                </a:solidFill>
                <a:latin typeface="Monotype Corsiva" panose="03010101010201010101" pitchFamily="66" charset="0"/>
              </a:rPr>
              <a:t>Ou pintar v1 de laranja e v4 de verde </a:t>
            </a:r>
          </a:p>
          <a:p>
            <a:pPr algn="ctr"/>
            <a:r>
              <a:rPr lang="pt-BR" sz="4000" dirty="0">
                <a:solidFill>
                  <a:srgbClr val="FF0000"/>
                </a:solidFill>
                <a:latin typeface="Monotype Corsiva" panose="03010101010201010101" pitchFamily="66" charset="0"/>
              </a:rPr>
              <a:t>Ou pintar v1 de laranja e v4 de verde </a:t>
            </a:r>
          </a:p>
          <a:p>
            <a:pPr algn="ctr"/>
            <a:r>
              <a:rPr lang="pt-BR" sz="4000" dirty="0">
                <a:solidFill>
                  <a:srgbClr val="FF0000"/>
                </a:solidFill>
                <a:latin typeface="Monotype Corsiva" panose="03010101010201010101" pitchFamily="66" charset="0"/>
              </a:rPr>
              <a:t>Ou pintar v1 de laranja e v4 de vermelho</a:t>
            </a:r>
          </a:p>
          <a:p>
            <a:pPr algn="ctr"/>
            <a:r>
              <a:rPr lang="pt-BR" sz="4000" dirty="0">
                <a:solidFill>
                  <a:srgbClr val="FF0000"/>
                </a:solidFill>
                <a:latin typeface="Monotype Corsiva" panose="03010101010201010101" pitchFamily="66" charset="0"/>
              </a:rPr>
              <a:t>....</a:t>
            </a:r>
            <a:endParaRPr lang="en-US" sz="4000" dirty="0">
              <a:solidFill>
                <a:srgbClr val="FF0000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7D4D032D-E312-4533-9681-924E3CDD5AB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4643171"/>
            <a:ext cx="1409223" cy="98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0DE5BC7-1E8D-4C92-A4E7-A0F02CCA64B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29"/>
          <a:stretch/>
        </p:blipFill>
        <p:spPr>
          <a:xfrm>
            <a:off x="0" y="5630019"/>
            <a:ext cx="1409700" cy="122798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C7F1CEC-D679-453B-8D8E-050342FF8D1D}"/>
              </a:ext>
            </a:extLst>
          </p:cNvPr>
          <p:cNvSpPr txBox="1"/>
          <p:nvPr/>
        </p:nvSpPr>
        <p:spPr>
          <a:xfrm>
            <a:off x="3224629" y="447855"/>
            <a:ext cx="71164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>
                <a:solidFill>
                  <a:schemeClr val="tx2"/>
                </a:solidFill>
                <a:latin typeface="Monotype Corsiva" panose="03010101010201010101" pitchFamily="66" charset="0"/>
              </a:rPr>
              <a:t>Solução por Pensamento Computacional: </a:t>
            </a:r>
            <a:endParaRPr lang="en-US" sz="3500" dirty="0">
              <a:solidFill>
                <a:schemeClr val="tx2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02DBD6F-C19C-429C-A971-0DC5D69EB9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4813" y="1374912"/>
            <a:ext cx="3238705" cy="18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52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FA677CB9-8090-4CB5-8CAD-5783F336BA0B}"/>
              </a:ext>
            </a:extLst>
          </p:cNvPr>
          <p:cNvGraphicFramePr>
            <a:graphicFrameLocks/>
          </p:cNvGraphicFramePr>
          <p:nvPr/>
        </p:nvGraphicFramePr>
        <p:xfrm>
          <a:off x="0" y="-1"/>
          <a:ext cx="2292626" cy="128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2" name="Imagem" r:id="rId3" imgW="0" imgH="0" progId="StaticMetafile">
                  <p:embed/>
                </p:oleObj>
              </mc:Choice>
              <mc:Fallback>
                <p:oleObj name="Imagem" r:id="rId3" imgW="0" imgH="0" progId="StaticMetafile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FA677CB9-8090-4CB5-8CAD-5783F336BA0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"/>
                        <a:ext cx="2292626" cy="128546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logo1">
            <a:extLst>
              <a:ext uri="{FF2B5EF4-FFF2-40B4-BE49-F238E27FC236}">
                <a16:creationId xmlns:a16="http://schemas.microsoft.com/office/drawing/2014/main" id="{3023FF9B-82C6-4F91-B875-94708D57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051" y="45718"/>
            <a:ext cx="918949" cy="114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D3E6091-F16E-4037-A8DB-F59F9B63CFB8}"/>
              </a:ext>
            </a:extLst>
          </p:cNvPr>
          <p:cNvSpPr txBox="1"/>
          <p:nvPr/>
        </p:nvSpPr>
        <p:spPr>
          <a:xfrm>
            <a:off x="3339547" y="3935285"/>
            <a:ext cx="64008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FF0000"/>
                </a:solidFill>
                <a:latin typeface="Monotype Corsiva" panose="03010101010201010101" pitchFamily="66" charset="0"/>
              </a:rPr>
              <a:t>Muitas possibilidades, certo?</a:t>
            </a:r>
          </a:p>
          <a:p>
            <a:pPr algn="ctr"/>
            <a:r>
              <a:rPr lang="pt-BR" sz="4000" dirty="0">
                <a:solidFill>
                  <a:srgbClr val="FF0000"/>
                </a:solidFill>
                <a:latin typeface="Monotype Corsiva" panose="03010101010201010101" pitchFamily="66" charset="0"/>
              </a:rPr>
              <a:t>Será que não existe uma solução com menos passos e </a:t>
            </a:r>
            <a:r>
              <a:rPr lang="pt-BR" sz="4000">
                <a:solidFill>
                  <a:srgbClr val="FF0000"/>
                </a:solidFill>
                <a:latin typeface="Monotype Corsiva" panose="03010101010201010101" pitchFamily="66" charset="0"/>
              </a:rPr>
              <a:t>mais rápido?</a:t>
            </a:r>
            <a:endParaRPr lang="en-US" sz="4000" dirty="0">
              <a:solidFill>
                <a:srgbClr val="FF0000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7D4D032D-E312-4533-9681-924E3CDD5AB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4643171"/>
            <a:ext cx="1409223" cy="98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0DE5BC7-1E8D-4C92-A4E7-A0F02CCA64B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29"/>
          <a:stretch/>
        </p:blipFill>
        <p:spPr>
          <a:xfrm>
            <a:off x="0" y="5630019"/>
            <a:ext cx="1409700" cy="122798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C7F1CEC-D679-453B-8D8E-050342FF8D1D}"/>
              </a:ext>
            </a:extLst>
          </p:cNvPr>
          <p:cNvSpPr txBox="1"/>
          <p:nvPr/>
        </p:nvSpPr>
        <p:spPr>
          <a:xfrm>
            <a:off x="3224629" y="447855"/>
            <a:ext cx="71164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>
                <a:solidFill>
                  <a:schemeClr val="tx2"/>
                </a:solidFill>
                <a:latin typeface="Monotype Corsiva" panose="03010101010201010101" pitchFamily="66" charset="0"/>
              </a:rPr>
              <a:t>Solução por Pensamento Computacional: </a:t>
            </a:r>
            <a:endParaRPr lang="en-US" sz="3500" dirty="0">
              <a:solidFill>
                <a:schemeClr val="tx2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02DBD6F-C19C-429C-A971-0DC5D69EB9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4813" y="1374912"/>
            <a:ext cx="3238705" cy="18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95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FA677CB9-8090-4CB5-8CAD-5783F336BA0B}"/>
              </a:ext>
            </a:extLst>
          </p:cNvPr>
          <p:cNvGraphicFramePr>
            <a:graphicFrameLocks/>
          </p:cNvGraphicFramePr>
          <p:nvPr/>
        </p:nvGraphicFramePr>
        <p:xfrm>
          <a:off x="0" y="-1"/>
          <a:ext cx="2292626" cy="128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name="Imagem" r:id="rId3" imgW="0" imgH="0" progId="StaticMetafile">
                  <p:embed/>
                </p:oleObj>
              </mc:Choice>
              <mc:Fallback>
                <p:oleObj name="Imagem" r:id="rId3" imgW="0" imgH="0" progId="StaticMetafile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FA677CB9-8090-4CB5-8CAD-5783F336BA0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"/>
                        <a:ext cx="2292626" cy="128546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logo1">
            <a:extLst>
              <a:ext uri="{FF2B5EF4-FFF2-40B4-BE49-F238E27FC236}">
                <a16:creationId xmlns:a16="http://schemas.microsoft.com/office/drawing/2014/main" id="{3023FF9B-82C6-4F91-B875-94708D57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051" y="45718"/>
            <a:ext cx="918949" cy="114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D3E6091-F16E-4037-A8DB-F59F9B63CFB8}"/>
              </a:ext>
            </a:extLst>
          </p:cNvPr>
          <p:cNvSpPr txBox="1"/>
          <p:nvPr/>
        </p:nvSpPr>
        <p:spPr>
          <a:xfrm>
            <a:off x="3339547" y="3935285"/>
            <a:ext cx="64008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FF0000"/>
                </a:solidFill>
                <a:latin typeface="Monotype Corsiva" panose="03010101010201010101" pitchFamily="66" charset="0"/>
              </a:rPr>
              <a:t>Sim! </a:t>
            </a:r>
          </a:p>
          <a:p>
            <a:pPr algn="ctr"/>
            <a:r>
              <a:rPr lang="pt-BR" sz="4000" dirty="0">
                <a:solidFill>
                  <a:srgbClr val="FF0000"/>
                </a:solidFill>
                <a:latin typeface="Monotype Corsiva" panose="03010101010201010101" pitchFamily="66" charset="0"/>
              </a:rPr>
              <a:t>Agora posso pintar v</a:t>
            </a:r>
            <a:r>
              <a:rPr lang="pt-BR" sz="4000" baseline="-25000" dirty="0">
                <a:solidFill>
                  <a:srgbClr val="FF0000"/>
                </a:solidFill>
                <a:latin typeface="Monotype Corsiva" panose="03010101010201010101" pitchFamily="66" charset="0"/>
              </a:rPr>
              <a:t>1 </a:t>
            </a:r>
            <a:r>
              <a:rPr lang="pt-BR" sz="4000" dirty="0">
                <a:solidFill>
                  <a:srgbClr val="FF0000"/>
                </a:solidFill>
                <a:latin typeface="Monotype Corsiva" panose="03010101010201010101" pitchFamily="66" charset="0"/>
              </a:rPr>
              <a:t>e v</a:t>
            </a:r>
            <a:r>
              <a:rPr lang="pt-BR" sz="4000" baseline="-25000" dirty="0">
                <a:solidFill>
                  <a:srgbClr val="FF0000"/>
                </a:solidFill>
                <a:latin typeface="Monotype Corsiva" panose="03010101010201010101" pitchFamily="66" charset="0"/>
              </a:rPr>
              <a:t>4 </a:t>
            </a:r>
            <a:r>
              <a:rPr lang="pt-BR" sz="4000" dirty="0">
                <a:solidFill>
                  <a:srgbClr val="FF0000"/>
                </a:solidFill>
                <a:latin typeface="Monotype Corsiva" panose="03010101010201010101" pitchFamily="66" charset="0"/>
              </a:rPr>
              <a:t>ambos de vermelho</a:t>
            </a:r>
          </a:p>
          <a:p>
            <a:pPr algn="ctr"/>
            <a:endParaRPr lang="en-US" sz="4000" dirty="0">
              <a:solidFill>
                <a:srgbClr val="FF0000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7D4D032D-E312-4533-9681-924E3CDD5AB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4643171"/>
            <a:ext cx="1409223" cy="98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0DE5BC7-1E8D-4C92-A4E7-A0F02CCA64B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29"/>
          <a:stretch/>
        </p:blipFill>
        <p:spPr>
          <a:xfrm>
            <a:off x="0" y="5630019"/>
            <a:ext cx="1409700" cy="122798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C7F1CEC-D679-453B-8D8E-050342FF8D1D}"/>
              </a:ext>
            </a:extLst>
          </p:cNvPr>
          <p:cNvSpPr txBox="1"/>
          <p:nvPr/>
        </p:nvSpPr>
        <p:spPr>
          <a:xfrm>
            <a:off x="3224629" y="447855"/>
            <a:ext cx="71164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>
                <a:solidFill>
                  <a:schemeClr val="tx2"/>
                </a:solidFill>
                <a:latin typeface="Monotype Corsiva" panose="03010101010201010101" pitchFamily="66" charset="0"/>
              </a:rPr>
              <a:t>Solução por Pensamento Computacional: </a:t>
            </a:r>
            <a:endParaRPr lang="en-US" sz="3500" dirty="0">
              <a:solidFill>
                <a:schemeClr val="tx2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02DBD6F-C19C-429C-A971-0DC5D69EB9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4813" y="1374912"/>
            <a:ext cx="3238705" cy="18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28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FA677CB9-8090-4CB5-8CAD-5783F336BA0B}"/>
              </a:ext>
            </a:extLst>
          </p:cNvPr>
          <p:cNvGraphicFramePr>
            <a:graphicFrameLocks/>
          </p:cNvGraphicFramePr>
          <p:nvPr/>
        </p:nvGraphicFramePr>
        <p:xfrm>
          <a:off x="0" y="-1"/>
          <a:ext cx="2292626" cy="128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name="Imagem" r:id="rId3" imgW="0" imgH="0" progId="StaticMetafile">
                  <p:embed/>
                </p:oleObj>
              </mc:Choice>
              <mc:Fallback>
                <p:oleObj name="Imagem" r:id="rId3" imgW="0" imgH="0" progId="StaticMetafile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FA677CB9-8090-4CB5-8CAD-5783F336BA0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"/>
                        <a:ext cx="2292626" cy="128546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logo1">
            <a:extLst>
              <a:ext uri="{FF2B5EF4-FFF2-40B4-BE49-F238E27FC236}">
                <a16:creationId xmlns:a16="http://schemas.microsoft.com/office/drawing/2014/main" id="{3023FF9B-82C6-4F91-B875-94708D57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051" y="45718"/>
            <a:ext cx="918949" cy="114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3">
            <a:extLst>
              <a:ext uri="{FF2B5EF4-FFF2-40B4-BE49-F238E27FC236}">
                <a16:creationId xmlns:a16="http://schemas.microsoft.com/office/drawing/2014/main" id="{7D4D032D-E312-4533-9681-924E3CDD5AB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4643171"/>
            <a:ext cx="1409223" cy="98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0DE5BC7-1E8D-4C92-A4E7-A0F02CCA64B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29"/>
          <a:stretch/>
        </p:blipFill>
        <p:spPr>
          <a:xfrm>
            <a:off x="0" y="5630019"/>
            <a:ext cx="1409700" cy="122798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C7F1CEC-D679-453B-8D8E-050342FF8D1D}"/>
              </a:ext>
            </a:extLst>
          </p:cNvPr>
          <p:cNvSpPr txBox="1"/>
          <p:nvPr/>
        </p:nvSpPr>
        <p:spPr>
          <a:xfrm>
            <a:off x="3224629" y="878934"/>
            <a:ext cx="71164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>
                <a:solidFill>
                  <a:schemeClr val="tx2"/>
                </a:solidFill>
                <a:latin typeface="Monotype Corsiva" panose="03010101010201010101" pitchFamily="66" charset="0"/>
              </a:rPr>
              <a:t>Solução por Pensamento Computacional: </a:t>
            </a:r>
            <a:endParaRPr lang="en-US" sz="3500" dirty="0">
              <a:solidFill>
                <a:schemeClr val="tx2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E7E7F23-B933-4A18-A088-8B4D18C6A1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4350" y="2282479"/>
            <a:ext cx="4083299" cy="210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16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FA677CB9-8090-4CB5-8CAD-5783F336BA0B}"/>
              </a:ext>
            </a:extLst>
          </p:cNvPr>
          <p:cNvGraphicFramePr>
            <a:graphicFrameLocks/>
          </p:cNvGraphicFramePr>
          <p:nvPr/>
        </p:nvGraphicFramePr>
        <p:xfrm>
          <a:off x="0" y="-1"/>
          <a:ext cx="2292626" cy="128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Imagem" r:id="rId3" imgW="0" imgH="0" progId="StaticMetafile">
                  <p:embed/>
                </p:oleObj>
              </mc:Choice>
              <mc:Fallback>
                <p:oleObj name="Imagem" r:id="rId3" imgW="0" imgH="0" progId="StaticMetafile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FA677CB9-8090-4CB5-8CAD-5783F336BA0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"/>
                        <a:ext cx="2292626" cy="128546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logo1">
            <a:extLst>
              <a:ext uri="{FF2B5EF4-FFF2-40B4-BE49-F238E27FC236}">
                <a16:creationId xmlns:a16="http://schemas.microsoft.com/office/drawing/2014/main" id="{3023FF9B-82C6-4F91-B875-94708D57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051" y="45718"/>
            <a:ext cx="918949" cy="114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C55E29C-7158-4B71-88EB-D727B3909CBA}"/>
              </a:ext>
            </a:extLst>
          </p:cNvPr>
          <p:cNvSpPr txBox="1"/>
          <p:nvPr/>
        </p:nvSpPr>
        <p:spPr>
          <a:xfrm>
            <a:off x="1753568" y="1430960"/>
            <a:ext cx="8026086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2200" dirty="0"/>
              <a:t> “o pensamento computacional abrange desde a </a:t>
            </a:r>
            <a:r>
              <a:rPr lang="pt-BR" sz="2200" dirty="0">
                <a:highlight>
                  <a:srgbClr val="FFFF00"/>
                </a:highlight>
              </a:rPr>
              <a:t>resolução de problemas </a:t>
            </a:r>
            <a:r>
              <a:rPr lang="pt-BR" sz="2200" dirty="0"/>
              <a:t>até a </a:t>
            </a:r>
            <a:r>
              <a:rPr lang="pt-BR" sz="2200" dirty="0">
                <a:highlight>
                  <a:srgbClr val="FFFF00"/>
                </a:highlight>
              </a:rPr>
              <a:t>compreensão do comportamento humano</a:t>
            </a:r>
            <a:r>
              <a:rPr lang="pt-BR" sz="2200" dirty="0"/>
              <a:t>, </a:t>
            </a:r>
            <a:r>
              <a:rPr lang="pt-BR" sz="2200" dirty="0">
                <a:highlight>
                  <a:srgbClr val="FFFF00"/>
                </a:highlight>
              </a:rPr>
              <a:t>não sendo exclusivo para os cientistas da computação</a:t>
            </a:r>
            <a:r>
              <a:rPr lang="pt-BR" sz="2200" dirty="0"/>
              <a:t>, sendo uma </a:t>
            </a:r>
            <a:r>
              <a:rPr lang="pt-BR" sz="2200" dirty="0">
                <a:highlight>
                  <a:srgbClr val="FFFF00"/>
                </a:highlight>
              </a:rPr>
              <a:t>habilidade fundamental </a:t>
            </a:r>
            <a:r>
              <a:rPr lang="pt-BR" sz="2200" dirty="0"/>
              <a:t>a todas as áreas, inclusive é manifestado na </a:t>
            </a:r>
            <a:r>
              <a:rPr lang="pt-BR" sz="2200" dirty="0">
                <a:highlight>
                  <a:srgbClr val="FFFF00"/>
                </a:highlight>
              </a:rPr>
              <a:t>idade infantil</a:t>
            </a:r>
            <a:r>
              <a:rPr lang="pt-BR" sz="2200" dirty="0"/>
              <a:t>, quando a criança utiliza sua habilidade analítica de selecionar procedimentos para resolução de problemas” (</a:t>
            </a:r>
            <a:r>
              <a:rPr lang="pt-BR" sz="2200" dirty="0" err="1"/>
              <a:t>Wing</a:t>
            </a:r>
            <a:r>
              <a:rPr lang="pt-BR" sz="2200" dirty="0"/>
              <a:t> – 2016)</a:t>
            </a:r>
          </a:p>
          <a:p>
            <a:pPr algn="just"/>
            <a:endParaRPr lang="pt-BR" sz="2200" dirty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2200" dirty="0"/>
              <a:t> “processos de formação podem auxiliá-los no avanço em seus conhecimentos – de conteúdo e didático – de situações combinatórias. Dessa forma, professores bem preparados têm melhores condições de auxiliarem os es estudantes a </a:t>
            </a:r>
            <a:r>
              <a:rPr lang="pt-BR" sz="2200" dirty="0">
                <a:highlight>
                  <a:srgbClr val="FFFF00"/>
                </a:highlight>
              </a:rPr>
              <a:t>desenvolverem seus raciocínios combinatórios desde os Anos Iniciais de escolarização</a:t>
            </a:r>
            <a:r>
              <a:rPr lang="pt-BR" sz="2200" dirty="0"/>
              <a:t>.” (</a:t>
            </a:r>
            <a:r>
              <a:rPr lang="en-US" sz="2200" dirty="0" err="1"/>
              <a:t>Borba</a:t>
            </a:r>
            <a:r>
              <a:rPr lang="en-US" sz="2200" dirty="0"/>
              <a:t> et al – 2014)</a:t>
            </a:r>
            <a:endParaRPr lang="pt-BR" sz="2200" dirty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pt-BR" sz="2000" dirty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pt-BR" sz="3000" dirty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pt-BR" sz="2500" b="1" dirty="0"/>
          </a:p>
          <a:p>
            <a:pPr algn="just"/>
            <a:endParaRPr lang="pt-BR" sz="3000" b="1" dirty="0">
              <a:sym typeface="Wingdings" panose="05000000000000000000" pitchFamily="2" charset="2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D3E6091-F16E-4037-A8DB-F59F9B63CFB8}"/>
              </a:ext>
            </a:extLst>
          </p:cNvPr>
          <p:cNvSpPr txBox="1"/>
          <p:nvPr/>
        </p:nvSpPr>
        <p:spPr>
          <a:xfrm>
            <a:off x="2659240" y="478131"/>
            <a:ext cx="90732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>
                <a:solidFill>
                  <a:srgbClr val="FF0000"/>
                </a:solidFill>
                <a:latin typeface="Monotype Corsiva" panose="03010101010201010101" pitchFamily="66" charset="0"/>
              </a:rPr>
              <a:t>Pensamento Computacional</a:t>
            </a:r>
            <a:endParaRPr lang="en-US" sz="5000" dirty="0">
              <a:solidFill>
                <a:srgbClr val="FF0000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8FD03431-2CF9-4FFB-A7B4-9D0FF923F6F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4643171"/>
            <a:ext cx="1409223" cy="98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C9B1044-5744-4BC5-9141-ACE10E96E51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29"/>
          <a:stretch/>
        </p:blipFill>
        <p:spPr>
          <a:xfrm>
            <a:off x="0" y="5630019"/>
            <a:ext cx="1409700" cy="122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52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FA677CB9-8090-4CB5-8CAD-5783F336BA0B}"/>
              </a:ext>
            </a:extLst>
          </p:cNvPr>
          <p:cNvGraphicFramePr>
            <a:graphicFrameLocks/>
          </p:cNvGraphicFramePr>
          <p:nvPr/>
        </p:nvGraphicFramePr>
        <p:xfrm>
          <a:off x="0" y="-1"/>
          <a:ext cx="2292626" cy="128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name="Imagem" r:id="rId3" imgW="0" imgH="0" progId="StaticMetafile">
                  <p:embed/>
                </p:oleObj>
              </mc:Choice>
              <mc:Fallback>
                <p:oleObj name="Imagem" r:id="rId3" imgW="0" imgH="0" progId="StaticMetafile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FA677CB9-8090-4CB5-8CAD-5783F336BA0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"/>
                        <a:ext cx="2292626" cy="128546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logo1">
            <a:extLst>
              <a:ext uri="{FF2B5EF4-FFF2-40B4-BE49-F238E27FC236}">
                <a16:creationId xmlns:a16="http://schemas.microsoft.com/office/drawing/2014/main" id="{3023FF9B-82C6-4F91-B875-94708D57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051" y="45718"/>
            <a:ext cx="918949" cy="114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BA8BCDDE-B7CC-45EA-AE32-8E0D35BCF5EC}"/>
              </a:ext>
            </a:extLst>
          </p:cNvPr>
          <p:cNvSpPr txBox="1"/>
          <p:nvPr/>
        </p:nvSpPr>
        <p:spPr>
          <a:xfrm>
            <a:off x="2924181" y="378797"/>
            <a:ext cx="98993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>
                <a:solidFill>
                  <a:srgbClr val="FF0000"/>
                </a:solidFill>
                <a:latin typeface="Monotype Corsiva" panose="03010101010201010101" pitchFamily="66" charset="0"/>
              </a:rPr>
              <a:t>Problema do caminho mínimo</a:t>
            </a:r>
          </a:p>
          <a:p>
            <a:endParaRPr lang="pt-BR" sz="5000" dirty="0">
              <a:solidFill>
                <a:srgbClr val="FF0000"/>
              </a:solidFill>
              <a:latin typeface="Monotype Corsiva" panose="03010101010201010101" pitchFamily="66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B29B1C0-8FEE-473C-8978-5877F921B01E}"/>
              </a:ext>
            </a:extLst>
          </p:cNvPr>
          <p:cNvSpPr txBox="1"/>
          <p:nvPr/>
        </p:nvSpPr>
        <p:spPr>
          <a:xfrm>
            <a:off x="675861" y="2010013"/>
            <a:ext cx="11065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002060"/>
                </a:solidFill>
              </a:rPr>
              <a:t>Qual é o menor caminho para sair de A até D?</a:t>
            </a:r>
            <a:endParaRPr lang="en-US" sz="4000" dirty="0">
              <a:solidFill>
                <a:srgbClr val="00206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0E16ABD-42A9-4BC8-A84D-3112E19B21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6458" y="3070155"/>
            <a:ext cx="3028743" cy="277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77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FA677CB9-8090-4CB5-8CAD-5783F336BA0B}"/>
              </a:ext>
            </a:extLst>
          </p:cNvPr>
          <p:cNvGraphicFramePr>
            <a:graphicFrameLocks/>
          </p:cNvGraphicFramePr>
          <p:nvPr/>
        </p:nvGraphicFramePr>
        <p:xfrm>
          <a:off x="0" y="-1"/>
          <a:ext cx="2292626" cy="128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2" name="Imagem" r:id="rId3" imgW="0" imgH="0" progId="StaticMetafile">
                  <p:embed/>
                </p:oleObj>
              </mc:Choice>
              <mc:Fallback>
                <p:oleObj name="Imagem" r:id="rId3" imgW="0" imgH="0" progId="StaticMetafile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FA677CB9-8090-4CB5-8CAD-5783F336BA0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"/>
                        <a:ext cx="2292626" cy="128546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logo1">
            <a:extLst>
              <a:ext uri="{FF2B5EF4-FFF2-40B4-BE49-F238E27FC236}">
                <a16:creationId xmlns:a16="http://schemas.microsoft.com/office/drawing/2014/main" id="{3023FF9B-82C6-4F91-B875-94708D57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051" y="45718"/>
            <a:ext cx="918949" cy="114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BA8BCDDE-B7CC-45EA-AE32-8E0D35BCF5EC}"/>
              </a:ext>
            </a:extLst>
          </p:cNvPr>
          <p:cNvSpPr txBox="1"/>
          <p:nvPr/>
        </p:nvSpPr>
        <p:spPr>
          <a:xfrm>
            <a:off x="2924181" y="378797"/>
            <a:ext cx="98993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>
                <a:solidFill>
                  <a:srgbClr val="FF0000"/>
                </a:solidFill>
                <a:latin typeface="Monotype Corsiva" panose="03010101010201010101" pitchFamily="66" charset="0"/>
              </a:rPr>
              <a:t>Problema do caminho mínimo</a:t>
            </a:r>
          </a:p>
          <a:p>
            <a:endParaRPr lang="pt-BR" sz="5000" dirty="0">
              <a:solidFill>
                <a:srgbClr val="FF0000"/>
              </a:solidFill>
              <a:latin typeface="Monotype Corsiva" panose="03010101010201010101" pitchFamily="66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B29B1C0-8FEE-473C-8978-5877F921B01E}"/>
              </a:ext>
            </a:extLst>
          </p:cNvPr>
          <p:cNvSpPr txBox="1"/>
          <p:nvPr/>
        </p:nvSpPr>
        <p:spPr>
          <a:xfrm>
            <a:off x="666960" y="3766706"/>
            <a:ext cx="1106556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002060"/>
                </a:solidFill>
              </a:rPr>
              <a:t>Qual é o menor caminho para sair de A até D?</a:t>
            </a:r>
          </a:p>
          <a:p>
            <a:r>
              <a:rPr lang="pt-BR" sz="3000" dirty="0">
                <a:solidFill>
                  <a:srgbClr val="FF0000"/>
                </a:solidFill>
              </a:rPr>
              <a:t>A </a:t>
            </a:r>
            <a:r>
              <a:rPr lang="pt-BR" sz="3000" dirty="0">
                <a:solidFill>
                  <a:srgbClr val="FF0000"/>
                </a:solidFill>
                <a:sym typeface="Wingdings" panose="05000000000000000000" pitchFamily="2" charset="2"/>
              </a:rPr>
              <a:t> B  C  D – 6 </a:t>
            </a:r>
            <a:r>
              <a:rPr lang="pt-BR" sz="3000" dirty="0" err="1">
                <a:solidFill>
                  <a:srgbClr val="FF0000"/>
                </a:solidFill>
                <a:sym typeface="Wingdings" panose="05000000000000000000" pitchFamily="2" charset="2"/>
              </a:rPr>
              <a:t>u.c</a:t>
            </a:r>
            <a:endParaRPr lang="pt-BR" sz="3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pt-BR" sz="3000" dirty="0">
                <a:solidFill>
                  <a:srgbClr val="FF0000"/>
                </a:solidFill>
                <a:sym typeface="Wingdings" panose="05000000000000000000" pitchFamily="2" charset="2"/>
              </a:rPr>
              <a:t>A  C  D – 3 </a:t>
            </a:r>
            <a:r>
              <a:rPr lang="pt-BR" sz="3000" dirty="0" err="1">
                <a:solidFill>
                  <a:srgbClr val="FF0000"/>
                </a:solidFill>
                <a:sym typeface="Wingdings" panose="05000000000000000000" pitchFamily="2" charset="2"/>
              </a:rPr>
              <a:t>u.c</a:t>
            </a:r>
            <a:endParaRPr lang="pt-BR" sz="3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pt-BR" sz="3000" dirty="0">
                <a:solidFill>
                  <a:srgbClr val="FF0000"/>
                </a:solidFill>
                <a:sym typeface="Wingdings" panose="05000000000000000000" pitchFamily="2" charset="2"/>
              </a:rPr>
              <a:t>A  E  D – 5 </a:t>
            </a:r>
            <a:r>
              <a:rPr lang="pt-BR" sz="3000" dirty="0" err="1">
                <a:solidFill>
                  <a:srgbClr val="FF0000"/>
                </a:solidFill>
                <a:sym typeface="Wingdings" panose="05000000000000000000" pitchFamily="2" charset="2"/>
              </a:rPr>
              <a:t>u.c</a:t>
            </a:r>
            <a:r>
              <a:rPr lang="pt-BR" sz="3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pt-BR" sz="3000" dirty="0">
                <a:solidFill>
                  <a:srgbClr val="FF0000"/>
                </a:solidFill>
                <a:sym typeface="Wingdings" panose="05000000000000000000" pitchFamily="2" charset="2"/>
              </a:rPr>
              <a:t>A  D – 1 </a:t>
            </a:r>
            <a:r>
              <a:rPr lang="pt-BR" sz="3000" dirty="0" err="1">
                <a:solidFill>
                  <a:srgbClr val="FF0000"/>
                </a:solidFill>
                <a:sym typeface="Wingdings" panose="05000000000000000000" pitchFamily="2" charset="2"/>
              </a:rPr>
              <a:t>u.c</a:t>
            </a:r>
            <a:r>
              <a:rPr lang="pt-BR" sz="3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</a:p>
          <a:p>
            <a:pPr algn="ctr"/>
            <a:r>
              <a:rPr lang="pt-BR" sz="3000" dirty="0">
                <a:solidFill>
                  <a:srgbClr val="FF0000"/>
                </a:solidFill>
                <a:sym typeface="Wingdings" panose="05000000000000000000" pitchFamily="2" charset="2"/>
              </a:rPr>
              <a:t>O menor caminho é A  D que é de 1 </a:t>
            </a:r>
            <a:r>
              <a:rPr lang="pt-BR" sz="3000" dirty="0" err="1">
                <a:solidFill>
                  <a:srgbClr val="FF0000"/>
                </a:solidFill>
                <a:sym typeface="Wingdings" panose="05000000000000000000" pitchFamily="2" charset="2"/>
              </a:rPr>
              <a:t>u.c</a:t>
            </a:r>
            <a:endParaRPr lang="en-US" sz="3000" dirty="0">
              <a:solidFill>
                <a:srgbClr val="FF00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0E16ABD-42A9-4BC8-A84D-3112E19B21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8736" y="1194405"/>
            <a:ext cx="3028743" cy="277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3">
            <a:extLst>
              <a:ext uri="{FF2B5EF4-FFF2-40B4-BE49-F238E27FC236}">
                <a16:creationId xmlns:a16="http://schemas.microsoft.com/office/drawing/2014/main" id="{0C5D2ADA-D6F6-4E94-8187-E86995E996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62218" y="104687"/>
            <a:ext cx="1409223" cy="98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DE49D49-1A5A-47BF-B8BE-B0115FFBC1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9"/>
          <a:stretch/>
        </p:blipFill>
        <p:spPr>
          <a:xfrm>
            <a:off x="10110651" y="104687"/>
            <a:ext cx="1043940" cy="909370"/>
          </a:xfrm>
          <a:prstGeom prst="rect">
            <a:avLst/>
          </a:prstGeom>
        </p:spPr>
      </p:pic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FA677CB9-8090-4CB5-8CAD-5783F336BA0B}"/>
              </a:ext>
            </a:extLst>
          </p:cNvPr>
          <p:cNvGraphicFramePr>
            <a:graphicFrameLocks/>
          </p:cNvGraphicFramePr>
          <p:nvPr/>
        </p:nvGraphicFramePr>
        <p:xfrm>
          <a:off x="0" y="-1"/>
          <a:ext cx="2292626" cy="128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Imagem" r:id="rId5" imgW="0" imgH="0" progId="StaticMetafile">
                  <p:embed/>
                </p:oleObj>
              </mc:Choice>
              <mc:Fallback>
                <p:oleObj name="Imagem" r:id="rId5" imgW="0" imgH="0" progId="StaticMetafile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FA677CB9-8090-4CB5-8CAD-5783F336BA0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"/>
                        <a:ext cx="2292626" cy="128546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logo1">
            <a:extLst>
              <a:ext uri="{FF2B5EF4-FFF2-40B4-BE49-F238E27FC236}">
                <a16:creationId xmlns:a16="http://schemas.microsoft.com/office/drawing/2014/main" id="{3023FF9B-82C6-4F91-B875-94708D57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051" y="45718"/>
            <a:ext cx="918949" cy="114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C444FF-6379-4675-AC04-915A1F0CA1FC}"/>
              </a:ext>
            </a:extLst>
          </p:cNvPr>
          <p:cNvSpPr txBox="1"/>
          <p:nvPr/>
        </p:nvSpPr>
        <p:spPr>
          <a:xfrm>
            <a:off x="1146313" y="1277323"/>
            <a:ext cx="89804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>
                <a:solidFill>
                  <a:srgbClr val="002060"/>
                </a:solidFill>
                <a:latin typeface="Monotype Corsiva" panose="03010101010201010101" pitchFamily="66" charset="0"/>
              </a:rPr>
              <a:t>Introdução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CC444FF-6379-4675-AC04-915A1F0CA1FC}"/>
              </a:ext>
            </a:extLst>
          </p:cNvPr>
          <p:cNvSpPr txBox="1"/>
          <p:nvPr/>
        </p:nvSpPr>
        <p:spPr>
          <a:xfrm>
            <a:off x="549629" y="2324885"/>
            <a:ext cx="111828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2600" dirty="0">
                <a:solidFill>
                  <a:srgbClr val="002060"/>
                </a:solidFill>
              </a:rPr>
              <a:t>Pesquisas sobre otimização discreta com grafos na Educação Básica (Borges, 2017; Borges &amp; Muniz 2018, 2019) apontam para possibilidades de ensino de combinatória na educação básica para além da contagem (otimização e existência (</a:t>
            </a:r>
            <a:r>
              <a:rPr lang="pt-BR" sz="2600" dirty="0" err="1">
                <a:solidFill>
                  <a:srgbClr val="002060"/>
                </a:solidFill>
              </a:rPr>
              <a:t>Batanero</a:t>
            </a:r>
            <a:r>
              <a:rPr lang="pt-BR" sz="2600" dirty="0">
                <a:solidFill>
                  <a:srgbClr val="002060"/>
                </a:solidFill>
              </a:rPr>
              <a:t>, </a:t>
            </a:r>
            <a:r>
              <a:rPr lang="pt-BR" sz="2600" dirty="0" err="1">
                <a:solidFill>
                  <a:srgbClr val="002060"/>
                </a:solidFill>
              </a:rPr>
              <a:t>Godino</a:t>
            </a:r>
            <a:r>
              <a:rPr lang="pt-BR" sz="2600" dirty="0">
                <a:solidFill>
                  <a:srgbClr val="002060"/>
                </a:solidFill>
              </a:rPr>
              <a:t>, Navarro-</a:t>
            </a:r>
            <a:r>
              <a:rPr lang="pt-BR" sz="2600" dirty="0" err="1">
                <a:solidFill>
                  <a:srgbClr val="002060"/>
                </a:solidFill>
              </a:rPr>
              <a:t>Pelayo</a:t>
            </a:r>
            <a:r>
              <a:rPr lang="pt-BR" sz="2600" dirty="0">
                <a:solidFill>
                  <a:srgbClr val="002060"/>
                </a:solidFill>
              </a:rPr>
              <a:t>, 1997)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pt-BR" sz="2600" dirty="0">
              <a:solidFill>
                <a:srgbClr val="00206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2600" dirty="0">
                <a:solidFill>
                  <a:srgbClr val="002060"/>
                </a:solidFill>
              </a:rPr>
              <a:t>Agora, nossa pesquisa se volta para analisar como o pensamento computacional está relacionado a resolução de problemas matemáticos, em especial, os de otimização discreta em grafos. Ou seja, é uma extensão das pesquisas anteriores.</a:t>
            </a:r>
          </a:p>
        </p:txBody>
      </p:sp>
    </p:spTree>
    <p:extLst>
      <p:ext uri="{BB962C8B-B14F-4D97-AF65-F5344CB8AC3E}">
        <p14:creationId xmlns:p14="http://schemas.microsoft.com/office/powerpoint/2010/main" val="90481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FA677CB9-8090-4CB5-8CAD-5783F336BA0B}"/>
              </a:ext>
            </a:extLst>
          </p:cNvPr>
          <p:cNvGraphicFramePr>
            <a:graphicFrameLocks/>
          </p:cNvGraphicFramePr>
          <p:nvPr/>
        </p:nvGraphicFramePr>
        <p:xfrm>
          <a:off x="0" y="-1"/>
          <a:ext cx="2292626" cy="128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Imagem" r:id="rId3" imgW="0" imgH="0" progId="StaticMetafile">
                  <p:embed/>
                </p:oleObj>
              </mc:Choice>
              <mc:Fallback>
                <p:oleObj name="Imagem" r:id="rId3" imgW="0" imgH="0" progId="StaticMetafile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FA677CB9-8090-4CB5-8CAD-5783F336BA0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"/>
                        <a:ext cx="2292626" cy="128546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logo1">
            <a:extLst>
              <a:ext uri="{FF2B5EF4-FFF2-40B4-BE49-F238E27FC236}">
                <a16:creationId xmlns:a16="http://schemas.microsoft.com/office/drawing/2014/main" id="{3023FF9B-82C6-4F91-B875-94708D57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051" y="45718"/>
            <a:ext cx="918949" cy="114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FF5280FE-A4A4-45AA-9740-B553076CFC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2058" y="1605034"/>
            <a:ext cx="4106791" cy="3553134"/>
          </a:xfrm>
          <a:prstGeom prst="rect">
            <a:avLst/>
          </a:prstGeom>
        </p:spPr>
      </p:pic>
      <p:pic>
        <p:nvPicPr>
          <p:cNvPr id="4" name="Imagem 3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029BC52C-847B-4951-B3C2-14FECD4AD0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4136" y="1583461"/>
            <a:ext cx="4552333" cy="355313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A987237-77BB-4285-AF55-2425305AD505}"/>
              </a:ext>
            </a:extLst>
          </p:cNvPr>
          <p:cNvSpPr txBox="1"/>
          <p:nvPr/>
        </p:nvSpPr>
        <p:spPr>
          <a:xfrm>
            <a:off x="7185869" y="5158168"/>
            <a:ext cx="358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Adaptado de MUNIZ (2017)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2CDA4EF-BD09-409C-91DB-BB79719CDCE4}"/>
              </a:ext>
            </a:extLst>
          </p:cNvPr>
          <p:cNvSpPr txBox="1"/>
          <p:nvPr/>
        </p:nvSpPr>
        <p:spPr>
          <a:xfrm>
            <a:off x="2560868" y="5158168"/>
            <a:ext cx="318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Inspirado em MUNIZ (2017)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A8BCDDE-B7CC-45EA-AE32-8E0D35BCF5EC}"/>
              </a:ext>
            </a:extLst>
          </p:cNvPr>
          <p:cNvSpPr txBox="1"/>
          <p:nvPr/>
        </p:nvSpPr>
        <p:spPr>
          <a:xfrm>
            <a:off x="3240241" y="423686"/>
            <a:ext cx="76280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>
                <a:solidFill>
                  <a:srgbClr val="FF0000"/>
                </a:solidFill>
                <a:latin typeface="Monotype Corsiva" panose="03010101010201010101" pitchFamily="66" charset="0"/>
              </a:rPr>
              <a:t>Problema do caminho mínimo</a:t>
            </a:r>
            <a:endParaRPr lang="en-US" sz="5000" dirty="0">
              <a:solidFill>
                <a:srgbClr val="FF0000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21" name="Imagem 3">
            <a:extLst>
              <a:ext uri="{FF2B5EF4-FFF2-40B4-BE49-F238E27FC236}">
                <a16:creationId xmlns:a16="http://schemas.microsoft.com/office/drawing/2014/main" id="{E44B4142-C31F-455B-A2E1-335B6B8C0A5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4643171"/>
            <a:ext cx="1409223" cy="98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101C5750-7BA8-4A40-9026-1755D062DCC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829"/>
          <a:stretch/>
        </p:blipFill>
        <p:spPr>
          <a:xfrm>
            <a:off x="0" y="5630019"/>
            <a:ext cx="1409700" cy="122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24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FA677CB9-8090-4CB5-8CAD-5783F336BA0B}"/>
              </a:ext>
            </a:extLst>
          </p:cNvPr>
          <p:cNvGraphicFramePr>
            <a:graphicFrameLocks/>
          </p:cNvGraphicFramePr>
          <p:nvPr/>
        </p:nvGraphicFramePr>
        <p:xfrm>
          <a:off x="0" y="-1"/>
          <a:ext cx="2292626" cy="128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Imagem" r:id="rId3" imgW="0" imgH="0" progId="StaticMetafile">
                  <p:embed/>
                </p:oleObj>
              </mc:Choice>
              <mc:Fallback>
                <p:oleObj name="Imagem" r:id="rId3" imgW="0" imgH="0" progId="StaticMetafile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FA677CB9-8090-4CB5-8CAD-5783F336BA0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"/>
                        <a:ext cx="2292626" cy="128546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logo1">
            <a:extLst>
              <a:ext uri="{FF2B5EF4-FFF2-40B4-BE49-F238E27FC236}">
                <a16:creationId xmlns:a16="http://schemas.microsoft.com/office/drawing/2014/main" id="{3023FF9B-82C6-4F91-B875-94708D57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051" y="45718"/>
            <a:ext cx="918949" cy="114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E148B0D-6363-491A-89F1-5A11A300E5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3591" y="1194405"/>
            <a:ext cx="7264818" cy="505592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A7C5AF0-0A59-4017-BFBB-4F528FFCA3E6}"/>
              </a:ext>
            </a:extLst>
          </p:cNvPr>
          <p:cNvSpPr txBox="1"/>
          <p:nvPr/>
        </p:nvSpPr>
        <p:spPr>
          <a:xfrm>
            <a:off x="3240241" y="423686"/>
            <a:ext cx="53772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>
                <a:solidFill>
                  <a:srgbClr val="FF0000"/>
                </a:solidFill>
                <a:latin typeface="Monotype Corsiva" panose="03010101010201010101" pitchFamily="66" charset="0"/>
              </a:rPr>
              <a:t>Caminho Mínimo</a:t>
            </a:r>
            <a:endParaRPr lang="en-US" sz="5000" dirty="0">
              <a:solidFill>
                <a:srgbClr val="FF0000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11" name="Imagem 3">
            <a:extLst>
              <a:ext uri="{FF2B5EF4-FFF2-40B4-BE49-F238E27FC236}">
                <a16:creationId xmlns:a16="http://schemas.microsoft.com/office/drawing/2014/main" id="{84664A78-1675-4FCA-B77F-04502546244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4643171"/>
            <a:ext cx="1409223" cy="98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5D8C9EE-6F3A-4642-9CA4-3F73C6A4A24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29"/>
          <a:stretch/>
        </p:blipFill>
        <p:spPr>
          <a:xfrm>
            <a:off x="0" y="5630019"/>
            <a:ext cx="1409700" cy="122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48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FA677CB9-8090-4CB5-8CAD-5783F336BA0B}"/>
              </a:ext>
            </a:extLst>
          </p:cNvPr>
          <p:cNvGraphicFramePr>
            <a:graphicFrameLocks/>
          </p:cNvGraphicFramePr>
          <p:nvPr/>
        </p:nvGraphicFramePr>
        <p:xfrm>
          <a:off x="0" y="-1"/>
          <a:ext cx="2292626" cy="128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Imagem" r:id="rId3" imgW="0" imgH="0" progId="StaticMetafile">
                  <p:embed/>
                </p:oleObj>
              </mc:Choice>
              <mc:Fallback>
                <p:oleObj name="Imagem" r:id="rId3" imgW="0" imgH="0" progId="StaticMetafile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FA677CB9-8090-4CB5-8CAD-5783F336BA0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"/>
                        <a:ext cx="2292626" cy="128546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logo1">
            <a:extLst>
              <a:ext uri="{FF2B5EF4-FFF2-40B4-BE49-F238E27FC236}">
                <a16:creationId xmlns:a16="http://schemas.microsoft.com/office/drawing/2014/main" id="{3023FF9B-82C6-4F91-B875-94708D57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051" y="45718"/>
            <a:ext cx="918949" cy="114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D41ED8F1-53C8-4C3E-B80D-B3AD30C0E7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9112" y="1285460"/>
            <a:ext cx="7264818" cy="505592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4FEADD1-B8F3-4AF5-87C6-9BFD9DEEB40A}"/>
              </a:ext>
            </a:extLst>
          </p:cNvPr>
          <p:cNvSpPr txBox="1"/>
          <p:nvPr/>
        </p:nvSpPr>
        <p:spPr>
          <a:xfrm>
            <a:off x="3240241" y="423686"/>
            <a:ext cx="53772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>
                <a:solidFill>
                  <a:srgbClr val="FF0000"/>
                </a:solidFill>
                <a:latin typeface="Monotype Corsiva" panose="03010101010201010101" pitchFamily="66" charset="0"/>
              </a:rPr>
              <a:t>Caminho Mínimo</a:t>
            </a:r>
            <a:endParaRPr lang="en-US" sz="5000" dirty="0">
              <a:solidFill>
                <a:srgbClr val="FF0000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11" name="Imagem 3">
            <a:extLst>
              <a:ext uri="{FF2B5EF4-FFF2-40B4-BE49-F238E27FC236}">
                <a16:creationId xmlns:a16="http://schemas.microsoft.com/office/drawing/2014/main" id="{A1622EC5-5B62-4721-A5D1-DB20285804C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4643171"/>
            <a:ext cx="1409223" cy="98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C2DCE94-C95B-46EA-8447-5B4944E8482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29"/>
          <a:stretch/>
        </p:blipFill>
        <p:spPr>
          <a:xfrm>
            <a:off x="0" y="5630019"/>
            <a:ext cx="1409700" cy="122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78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FA677CB9-8090-4CB5-8CAD-5783F336BA0B}"/>
              </a:ext>
            </a:extLst>
          </p:cNvPr>
          <p:cNvGraphicFramePr>
            <a:graphicFrameLocks/>
          </p:cNvGraphicFramePr>
          <p:nvPr/>
        </p:nvGraphicFramePr>
        <p:xfrm>
          <a:off x="0" y="-1"/>
          <a:ext cx="2292626" cy="128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Imagem" r:id="rId3" imgW="0" imgH="0" progId="StaticMetafile">
                  <p:embed/>
                </p:oleObj>
              </mc:Choice>
              <mc:Fallback>
                <p:oleObj name="Imagem" r:id="rId3" imgW="0" imgH="0" progId="StaticMetafile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FA677CB9-8090-4CB5-8CAD-5783F336BA0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"/>
                        <a:ext cx="2292626" cy="128546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logo1">
            <a:extLst>
              <a:ext uri="{FF2B5EF4-FFF2-40B4-BE49-F238E27FC236}">
                <a16:creationId xmlns:a16="http://schemas.microsoft.com/office/drawing/2014/main" id="{3023FF9B-82C6-4F91-B875-94708D57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051" y="45718"/>
            <a:ext cx="918949" cy="114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F98E17B-C229-4633-89B4-D35D1FECBF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6440" y="1378393"/>
            <a:ext cx="7264818" cy="505592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4DA6AD2-C6D5-41C9-91AE-25B80DA7B656}"/>
              </a:ext>
            </a:extLst>
          </p:cNvPr>
          <p:cNvSpPr txBox="1"/>
          <p:nvPr/>
        </p:nvSpPr>
        <p:spPr>
          <a:xfrm>
            <a:off x="3240241" y="423686"/>
            <a:ext cx="53772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>
                <a:solidFill>
                  <a:srgbClr val="FF0000"/>
                </a:solidFill>
                <a:latin typeface="Monotype Corsiva" panose="03010101010201010101" pitchFamily="66" charset="0"/>
              </a:rPr>
              <a:t>Caminho Mínimo</a:t>
            </a:r>
            <a:endParaRPr lang="en-US" sz="5000" dirty="0">
              <a:solidFill>
                <a:srgbClr val="FF0000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11" name="Imagem 3">
            <a:extLst>
              <a:ext uri="{FF2B5EF4-FFF2-40B4-BE49-F238E27FC236}">
                <a16:creationId xmlns:a16="http://schemas.microsoft.com/office/drawing/2014/main" id="{4A84AABD-D13C-4732-BEAE-84B74042FF4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4643171"/>
            <a:ext cx="1409223" cy="98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631C791-B437-480B-802C-EA1E612F1E8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29"/>
          <a:stretch/>
        </p:blipFill>
        <p:spPr>
          <a:xfrm>
            <a:off x="0" y="5630019"/>
            <a:ext cx="1409700" cy="122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1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FA677CB9-8090-4CB5-8CAD-5783F336BA0B}"/>
              </a:ext>
            </a:extLst>
          </p:cNvPr>
          <p:cNvGraphicFramePr>
            <a:graphicFrameLocks/>
          </p:cNvGraphicFramePr>
          <p:nvPr/>
        </p:nvGraphicFramePr>
        <p:xfrm>
          <a:off x="0" y="-1"/>
          <a:ext cx="2292626" cy="128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Imagem" r:id="rId3" imgW="0" imgH="0" progId="StaticMetafile">
                  <p:embed/>
                </p:oleObj>
              </mc:Choice>
              <mc:Fallback>
                <p:oleObj name="Imagem" r:id="rId3" imgW="0" imgH="0" progId="StaticMetafile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FA677CB9-8090-4CB5-8CAD-5783F336BA0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"/>
                        <a:ext cx="2292626" cy="128546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logo1">
            <a:extLst>
              <a:ext uri="{FF2B5EF4-FFF2-40B4-BE49-F238E27FC236}">
                <a16:creationId xmlns:a16="http://schemas.microsoft.com/office/drawing/2014/main" id="{3023FF9B-82C6-4F91-B875-94708D57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051" y="45718"/>
            <a:ext cx="918949" cy="114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09F9989D-C275-4052-8AB8-03992E377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7503" y="1285460"/>
            <a:ext cx="7264818" cy="505592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C54B6F9-A455-4C96-B309-B53D52C21257}"/>
              </a:ext>
            </a:extLst>
          </p:cNvPr>
          <p:cNvSpPr txBox="1"/>
          <p:nvPr/>
        </p:nvSpPr>
        <p:spPr>
          <a:xfrm>
            <a:off x="3240241" y="423686"/>
            <a:ext cx="53772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>
                <a:solidFill>
                  <a:srgbClr val="FF0000"/>
                </a:solidFill>
                <a:latin typeface="Monotype Corsiva" panose="03010101010201010101" pitchFamily="66" charset="0"/>
              </a:rPr>
              <a:t>Caminho Mínimo</a:t>
            </a:r>
            <a:endParaRPr lang="en-US" sz="5000" dirty="0">
              <a:solidFill>
                <a:srgbClr val="FF0000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11" name="Imagem 3">
            <a:extLst>
              <a:ext uri="{FF2B5EF4-FFF2-40B4-BE49-F238E27FC236}">
                <a16:creationId xmlns:a16="http://schemas.microsoft.com/office/drawing/2014/main" id="{FE9946F4-58F5-4A37-8783-3B07878C37A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4643171"/>
            <a:ext cx="1409223" cy="98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B0D1294-802C-452A-9F24-5C4BA8F23F1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29"/>
          <a:stretch/>
        </p:blipFill>
        <p:spPr>
          <a:xfrm>
            <a:off x="0" y="5630019"/>
            <a:ext cx="1409700" cy="122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08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FA677CB9-8090-4CB5-8CAD-5783F336BA0B}"/>
              </a:ext>
            </a:extLst>
          </p:cNvPr>
          <p:cNvGraphicFramePr>
            <a:graphicFrameLocks/>
          </p:cNvGraphicFramePr>
          <p:nvPr/>
        </p:nvGraphicFramePr>
        <p:xfrm>
          <a:off x="0" y="-1"/>
          <a:ext cx="2292626" cy="128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Imagem" r:id="rId3" imgW="0" imgH="0" progId="StaticMetafile">
                  <p:embed/>
                </p:oleObj>
              </mc:Choice>
              <mc:Fallback>
                <p:oleObj name="Imagem" r:id="rId3" imgW="0" imgH="0" progId="StaticMetafile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FA677CB9-8090-4CB5-8CAD-5783F336BA0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"/>
                        <a:ext cx="2292626" cy="128546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logo1">
            <a:extLst>
              <a:ext uri="{FF2B5EF4-FFF2-40B4-BE49-F238E27FC236}">
                <a16:creationId xmlns:a16="http://schemas.microsoft.com/office/drawing/2014/main" id="{3023FF9B-82C6-4F91-B875-94708D57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051" y="45718"/>
            <a:ext cx="918949" cy="114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C712934E-A28F-4C6D-B555-47BB1702F9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7503" y="1285460"/>
            <a:ext cx="7264818" cy="505592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ADA4FD4-34D6-46A4-B8FF-42985FEACC34}"/>
              </a:ext>
            </a:extLst>
          </p:cNvPr>
          <p:cNvSpPr txBox="1"/>
          <p:nvPr/>
        </p:nvSpPr>
        <p:spPr>
          <a:xfrm>
            <a:off x="3240241" y="423686"/>
            <a:ext cx="53772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>
                <a:solidFill>
                  <a:srgbClr val="FF0000"/>
                </a:solidFill>
                <a:latin typeface="Monotype Corsiva" panose="03010101010201010101" pitchFamily="66" charset="0"/>
              </a:rPr>
              <a:t>Caminho Mínimo</a:t>
            </a:r>
            <a:endParaRPr lang="en-US" sz="5000" dirty="0">
              <a:solidFill>
                <a:srgbClr val="FF0000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11" name="Imagem 3">
            <a:extLst>
              <a:ext uri="{FF2B5EF4-FFF2-40B4-BE49-F238E27FC236}">
                <a16:creationId xmlns:a16="http://schemas.microsoft.com/office/drawing/2014/main" id="{8057358B-18B5-45DA-A68A-622A31BD258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4643171"/>
            <a:ext cx="1409223" cy="98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673A664-E8B4-493A-976B-AECBA389251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29"/>
          <a:stretch/>
        </p:blipFill>
        <p:spPr>
          <a:xfrm>
            <a:off x="0" y="5630019"/>
            <a:ext cx="1409700" cy="122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870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FA677CB9-8090-4CB5-8CAD-5783F336BA0B}"/>
              </a:ext>
            </a:extLst>
          </p:cNvPr>
          <p:cNvGraphicFramePr>
            <a:graphicFrameLocks/>
          </p:cNvGraphicFramePr>
          <p:nvPr/>
        </p:nvGraphicFramePr>
        <p:xfrm>
          <a:off x="0" y="-1"/>
          <a:ext cx="2292626" cy="128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Imagem" r:id="rId3" imgW="0" imgH="0" progId="StaticMetafile">
                  <p:embed/>
                </p:oleObj>
              </mc:Choice>
              <mc:Fallback>
                <p:oleObj name="Imagem" r:id="rId3" imgW="0" imgH="0" progId="StaticMetafile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FA677CB9-8090-4CB5-8CAD-5783F336BA0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"/>
                        <a:ext cx="2292626" cy="128546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logo1">
            <a:extLst>
              <a:ext uri="{FF2B5EF4-FFF2-40B4-BE49-F238E27FC236}">
                <a16:creationId xmlns:a16="http://schemas.microsoft.com/office/drawing/2014/main" id="{3023FF9B-82C6-4F91-B875-94708D57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051" y="45718"/>
            <a:ext cx="918949" cy="114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6EAF4FBF-4724-41FD-A6CA-0AD76B970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7503" y="1285460"/>
            <a:ext cx="7264818" cy="505592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8D253B4-D328-4916-B986-02747A73F6AB}"/>
              </a:ext>
            </a:extLst>
          </p:cNvPr>
          <p:cNvSpPr txBox="1"/>
          <p:nvPr/>
        </p:nvSpPr>
        <p:spPr>
          <a:xfrm>
            <a:off x="3240241" y="423686"/>
            <a:ext cx="53772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>
                <a:solidFill>
                  <a:srgbClr val="FF0000"/>
                </a:solidFill>
                <a:latin typeface="Monotype Corsiva" panose="03010101010201010101" pitchFamily="66" charset="0"/>
              </a:rPr>
              <a:t>Caminho Mínimo</a:t>
            </a:r>
            <a:endParaRPr lang="en-US" sz="5000" dirty="0">
              <a:solidFill>
                <a:srgbClr val="FF0000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11" name="Imagem 3">
            <a:extLst>
              <a:ext uri="{FF2B5EF4-FFF2-40B4-BE49-F238E27FC236}">
                <a16:creationId xmlns:a16="http://schemas.microsoft.com/office/drawing/2014/main" id="{D4835612-52A2-4E7A-8658-0A177BA175F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4643171"/>
            <a:ext cx="1409223" cy="98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2BBFEDA-A275-4ECB-8324-0A9E9CB09C8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29"/>
          <a:stretch/>
        </p:blipFill>
        <p:spPr>
          <a:xfrm>
            <a:off x="0" y="5630019"/>
            <a:ext cx="1409700" cy="122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423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FA677CB9-8090-4CB5-8CAD-5783F336BA0B}"/>
              </a:ext>
            </a:extLst>
          </p:cNvPr>
          <p:cNvGraphicFramePr>
            <a:graphicFrameLocks/>
          </p:cNvGraphicFramePr>
          <p:nvPr/>
        </p:nvGraphicFramePr>
        <p:xfrm>
          <a:off x="0" y="-1"/>
          <a:ext cx="2292626" cy="128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Imagem" r:id="rId3" imgW="0" imgH="0" progId="StaticMetafile">
                  <p:embed/>
                </p:oleObj>
              </mc:Choice>
              <mc:Fallback>
                <p:oleObj name="Imagem" r:id="rId3" imgW="0" imgH="0" progId="StaticMetafile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FA677CB9-8090-4CB5-8CAD-5783F336BA0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"/>
                        <a:ext cx="2292626" cy="128546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logo1">
            <a:extLst>
              <a:ext uri="{FF2B5EF4-FFF2-40B4-BE49-F238E27FC236}">
                <a16:creationId xmlns:a16="http://schemas.microsoft.com/office/drawing/2014/main" id="{3023FF9B-82C6-4F91-B875-94708D57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051" y="45718"/>
            <a:ext cx="918949" cy="114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AEDAE46E-73FE-4D59-AD37-F75364742E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7503" y="1285460"/>
            <a:ext cx="7264818" cy="505592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717D6E7-089C-476D-9F83-CE04E9573BB7}"/>
              </a:ext>
            </a:extLst>
          </p:cNvPr>
          <p:cNvSpPr txBox="1"/>
          <p:nvPr/>
        </p:nvSpPr>
        <p:spPr>
          <a:xfrm>
            <a:off x="3240241" y="423686"/>
            <a:ext cx="53772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>
                <a:solidFill>
                  <a:srgbClr val="FF0000"/>
                </a:solidFill>
                <a:latin typeface="Monotype Corsiva" panose="03010101010201010101" pitchFamily="66" charset="0"/>
              </a:rPr>
              <a:t>Caminho Mínimo</a:t>
            </a:r>
            <a:endParaRPr lang="en-US" sz="5000" dirty="0">
              <a:solidFill>
                <a:srgbClr val="FF0000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11" name="Imagem 3">
            <a:extLst>
              <a:ext uri="{FF2B5EF4-FFF2-40B4-BE49-F238E27FC236}">
                <a16:creationId xmlns:a16="http://schemas.microsoft.com/office/drawing/2014/main" id="{8406152D-7970-4186-8AF2-3FDDC06B5F8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4643171"/>
            <a:ext cx="1409223" cy="98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DE39CED-B645-4957-9FA3-142F6451DB0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29"/>
          <a:stretch/>
        </p:blipFill>
        <p:spPr>
          <a:xfrm>
            <a:off x="0" y="5630019"/>
            <a:ext cx="1409700" cy="122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247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FA677CB9-8090-4CB5-8CAD-5783F336BA0B}"/>
              </a:ext>
            </a:extLst>
          </p:cNvPr>
          <p:cNvGraphicFramePr>
            <a:graphicFrameLocks/>
          </p:cNvGraphicFramePr>
          <p:nvPr/>
        </p:nvGraphicFramePr>
        <p:xfrm>
          <a:off x="0" y="-1"/>
          <a:ext cx="2292626" cy="128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Imagem" r:id="rId3" imgW="0" imgH="0" progId="StaticMetafile">
                  <p:embed/>
                </p:oleObj>
              </mc:Choice>
              <mc:Fallback>
                <p:oleObj name="Imagem" r:id="rId3" imgW="0" imgH="0" progId="StaticMetafile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FA677CB9-8090-4CB5-8CAD-5783F336BA0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"/>
                        <a:ext cx="2292626" cy="128546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logo1">
            <a:extLst>
              <a:ext uri="{FF2B5EF4-FFF2-40B4-BE49-F238E27FC236}">
                <a16:creationId xmlns:a16="http://schemas.microsoft.com/office/drawing/2014/main" id="{3023FF9B-82C6-4F91-B875-94708D57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051" y="45718"/>
            <a:ext cx="918949" cy="114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C4952F4-0BD0-4923-80F5-BEFD7046CE99}"/>
              </a:ext>
            </a:extLst>
          </p:cNvPr>
          <p:cNvSpPr txBox="1"/>
          <p:nvPr/>
        </p:nvSpPr>
        <p:spPr>
          <a:xfrm>
            <a:off x="1761099" y="1285460"/>
            <a:ext cx="874767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400" cap="all" dirty="0">
                <a:latin typeface="Calibri" panose="020F0502020204030204" pitchFamily="34" charset="0"/>
                <a:cs typeface="Calibri" panose="020F0502020204030204" pitchFamily="34" charset="0"/>
              </a:rPr>
              <a:t>Kenneth,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 R. </a:t>
            </a:r>
            <a:r>
              <a:rPr lang="pt-B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Chelst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pt-BR" sz="1400" cap="all" dirty="0">
                <a:latin typeface="Calibri" panose="020F0502020204030204" pitchFamily="34" charset="0"/>
                <a:cs typeface="Calibri" panose="020F0502020204030204" pitchFamily="34" charset="0"/>
              </a:rPr>
              <a:t>EDWARDS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, Thomas G., </a:t>
            </a:r>
            <a:r>
              <a:rPr lang="pt-BR" sz="1400" b="1" dirty="0">
                <a:latin typeface="Calibri" panose="020F0502020204030204" pitchFamily="34" charset="0"/>
                <a:cs typeface="Calibri" panose="020F0502020204030204" pitchFamily="34" charset="0"/>
              </a:rPr>
              <a:t>¿AVANZARÁ ESTA FILA ALGUNA VEZ? APLICACIONES DE LA INVESTIGACIÓN DE OPERACIONES 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– Editorial </a:t>
            </a:r>
            <a:r>
              <a:rPr lang="pt-B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Universitaria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, 2008.</a:t>
            </a:r>
          </a:p>
          <a:p>
            <a:pPr algn="just"/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400" cap="all" dirty="0">
                <a:latin typeface="Calibri" panose="020F0502020204030204" pitchFamily="34" charset="0"/>
                <a:cs typeface="Calibri" panose="020F0502020204030204" pitchFamily="34" charset="0"/>
              </a:rPr>
              <a:t>Neves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, Maria Augusta Ferreira; </a:t>
            </a:r>
            <a:r>
              <a:rPr lang="pt-BR" sz="1400" cap="all" dirty="0">
                <a:latin typeface="Calibri" panose="020F0502020204030204" pitchFamily="34" charset="0"/>
                <a:cs typeface="Calibri" panose="020F0502020204030204" pitchFamily="34" charset="0"/>
              </a:rPr>
              <a:t>Bolinhas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, Sandra; </a:t>
            </a:r>
            <a:r>
              <a:rPr lang="pt-BR" sz="1400" cap="all" dirty="0">
                <a:latin typeface="Calibri" panose="020F0502020204030204" pitchFamily="34" charset="0"/>
                <a:cs typeface="Calibri" panose="020F0502020204030204" pitchFamily="34" charset="0"/>
              </a:rPr>
              <a:t>Faria,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 Luísa</a:t>
            </a:r>
            <a:r>
              <a:rPr lang="pt-BR" sz="1400" cap="all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pt-BR" sz="1400" b="1" dirty="0">
                <a:latin typeface="Calibri" panose="020F0502020204030204" pitchFamily="34" charset="0"/>
                <a:cs typeface="Calibri" panose="020F0502020204030204" pitchFamily="34" charset="0"/>
              </a:rPr>
              <a:t>PREPARAÇÃO PARA O EXAME FINAL NACIONAL – MATEMÁTICA APLICADA ÀS CIÊNCIAS SOCIAIS – 11º ANO 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– Porto Editora, 2016.</a:t>
            </a:r>
          </a:p>
          <a:p>
            <a:pPr algn="just"/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MUNIZ, </a:t>
            </a:r>
            <a:r>
              <a:rPr lang="pt-B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Ivail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 Junior.; JURKIEWICZ, S.. </a:t>
            </a:r>
            <a:r>
              <a:rPr lang="pt-BR" sz="1400" b="1" dirty="0">
                <a:latin typeface="Calibri" panose="020F0502020204030204" pitchFamily="34" charset="0"/>
                <a:cs typeface="Calibri" panose="020F0502020204030204" pitchFamily="34" charset="0"/>
              </a:rPr>
              <a:t>ENCONTRANDO, MINIMIZANDO E PLANEJANDO PERCURSOS:UMA INTRODUÇÃO À TEORIA DOS GRAFOS NO ENSINO MÉDIO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. (Mestrado profissional em Ensino de Ciências e Matemática) - Centro Federal de Educação Tecnológica Celso </a:t>
            </a:r>
            <a:r>
              <a:rPr lang="pt-B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Suckow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 da Fonseca, CEFET/RJ, 2007. </a:t>
            </a:r>
          </a:p>
          <a:p>
            <a:pPr algn="just"/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MONEGO, Vinicius Schmidt; NASCIMENTO, Monique </a:t>
            </a:r>
            <a:r>
              <a:rPr lang="pt-B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Rubenich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; KOZAKEVICIUS, Alice, </a:t>
            </a:r>
            <a:r>
              <a:rPr lang="pt-BR" sz="1400" b="1" dirty="0">
                <a:latin typeface="Calibri" panose="020F0502020204030204" pitchFamily="34" charset="0"/>
                <a:cs typeface="Calibri" panose="020F0502020204030204" pitchFamily="34" charset="0"/>
              </a:rPr>
              <a:t>APRENDENDO GRAFOS ATRAVÉS DO FACEBOOK 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- Universidade Federal de Santa Maria, 2017</a:t>
            </a:r>
          </a:p>
          <a:p>
            <a:pPr algn="just"/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400" b="1" dirty="0">
                <a:latin typeface="Calibri" panose="020F0502020204030204" pitchFamily="34" charset="0"/>
                <a:cs typeface="Calibri" panose="020F0502020204030204" pitchFamily="34" charset="0"/>
              </a:rPr>
              <a:t>SBC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  - Sociedade Brasileira de Computação. Disponível em: &lt;</a:t>
            </a:r>
            <a:r>
              <a:rPr lang="pt-BR" sz="1400" dirty="0">
                <a:hlinkClick r:id="rId6"/>
              </a:rPr>
              <a:t>https://www.sbc.org.br/files/ComputacaoEducacaoBasica-versaofinal-julho2017.pdf</a:t>
            </a:r>
            <a:r>
              <a:rPr lang="pt-BR" sz="1400" dirty="0"/>
              <a:t>&gt; Acesso em 10.09.19</a:t>
            </a:r>
          </a:p>
          <a:p>
            <a:pPr algn="just"/>
            <a:endParaRPr lang="pt-BR" sz="1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 MUNIZ, </a:t>
            </a:r>
            <a:r>
              <a:rPr lang="pt-B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Ivail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 Junior.; JURKIEWICZ, S.. </a:t>
            </a:r>
            <a:r>
              <a:rPr lang="pt-BR" sz="1400" b="1" dirty="0">
                <a:latin typeface="Calibri" panose="020F0502020204030204" pitchFamily="34" charset="0"/>
                <a:cs typeface="Calibri" panose="020F0502020204030204" pitchFamily="34" charset="0"/>
              </a:rPr>
              <a:t>ENCONTRANDO, MINIMIZANDO E PLANEJANDO PERCURSOS:UMA INTRODUÇÃO À TEORIA DOS GRAFOS NO ENSINO MÉDIO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. (Mestrado profissional em Ensino de Ciências e Matemática) - Centro Federal de Educação Tecnológica Celso </a:t>
            </a:r>
            <a:r>
              <a:rPr lang="pt-B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Suckow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 da Fonseca, CEFET/RJ, 2007. 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sz="2600" b="1" dirty="0"/>
          </a:p>
        </p:txBody>
      </p:sp>
      <p:pic>
        <p:nvPicPr>
          <p:cNvPr id="8" name="Imagem 3">
            <a:extLst>
              <a:ext uri="{FF2B5EF4-FFF2-40B4-BE49-F238E27FC236}">
                <a16:creationId xmlns:a16="http://schemas.microsoft.com/office/drawing/2014/main" id="{C3A280D9-3848-4E80-9F3F-BD5070BA9FF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4643171"/>
            <a:ext cx="1409223" cy="98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989C65D-D79B-4452-9F62-2A461DDCB62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29"/>
          <a:stretch/>
        </p:blipFill>
        <p:spPr>
          <a:xfrm>
            <a:off x="0" y="5630019"/>
            <a:ext cx="1409700" cy="122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990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FA677CB9-8090-4CB5-8CAD-5783F336BA0B}"/>
              </a:ext>
            </a:extLst>
          </p:cNvPr>
          <p:cNvGraphicFramePr>
            <a:graphicFrameLocks/>
          </p:cNvGraphicFramePr>
          <p:nvPr/>
        </p:nvGraphicFramePr>
        <p:xfrm>
          <a:off x="0" y="-1"/>
          <a:ext cx="2292626" cy="128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Imagem" r:id="rId3" imgW="0" imgH="0" progId="StaticMetafile">
                  <p:embed/>
                </p:oleObj>
              </mc:Choice>
              <mc:Fallback>
                <p:oleObj name="Imagem" r:id="rId3" imgW="0" imgH="0" progId="StaticMetafile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FA677CB9-8090-4CB5-8CAD-5783F336BA0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"/>
                        <a:ext cx="2292626" cy="128546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logo1">
            <a:extLst>
              <a:ext uri="{FF2B5EF4-FFF2-40B4-BE49-F238E27FC236}">
                <a16:creationId xmlns:a16="http://schemas.microsoft.com/office/drawing/2014/main" id="{3023FF9B-82C6-4F91-B875-94708D57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051" y="45718"/>
            <a:ext cx="918949" cy="114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BFED6E2-41B3-4478-9066-FFB1DD2F7CA0}"/>
              </a:ext>
            </a:extLst>
          </p:cNvPr>
          <p:cNvSpPr txBox="1">
            <a:spLocks/>
          </p:cNvSpPr>
          <p:nvPr/>
        </p:nvSpPr>
        <p:spPr>
          <a:xfrm>
            <a:off x="1956562" y="793431"/>
            <a:ext cx="7886700" cy="984058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rgbClr val="FF0000"/>
                </a:solidFill>
              </a:rPr>
              <a:t>Dúvidas</a:t>
            </a:r>
            <a:r>
              <a:rPr lang="en-US" dirty="0">
                <a:solidFill>
                  <a:srgbClr val="FF0000"/>
                </a:solidFill>
              </a:rPr>
              <a:t>?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Sugestões</a:t>
            </a:r>
            <a:r>
              <a:rPr lang="en-US" dirty="0">
                <a:solidFill>
                  <a:srgbClr val="FF0000"/>
                </a:solidFill>
              </a:rPr>
              <a:t>?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144CD0C-C97F-4D27-9CDA-6A4D2DEF61C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38410" y="2093424"/>
            <a:ext cx="3523004" cy="2467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82BA0460-673D-4FD1-81AD-A6FC109FE8A4}"/>
              </a:ext>
            </a:extLst>
          </p:cNvPr>
          <p:cNvSpPr txBox="1">
            <a:spLocks/>
          </p:cNvSpPr>
          <p:nvPr/>
        </p:nvSpPr>
        <p:spPr>
          <a:xfrm>
            <a:off x="1956562" y="4876443"/>
            <a:ext cx="7886700" cy="984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3399"/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rgbClr val="FF0000"/>
                </a:solidFill>
              </a:rPr>
              <a:t>Obrigada</a:t>
            </a:r>
            <a:r>
              <a:rPr lang="en-US" dirty="0">
                <a:solidFill>
                  <a:srgbClr val="FF0000"/>
                </a:solidFill>
              </a:rPr>
              <a:t>!!!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FFD404DF-89D6-42BB-938E-1868C6F91C2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4643171"/>
            <a:ext cx="1409223" cy="98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E9FD37F-0A3F-4247-A742-5C7EA1FA048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29"/>
          <a:stretch/>
        </p:blipFill>
        <p:spPr>
          <a:xfrm>
            <a:off x="0" y="5630019"/>
            <a:ext cx="1409700" cy="122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1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3">
            <a:extLst>
              <a:ext uri="{FF2B5EF4-FFF2-40B4-BE49-F238E27FC236}">
                <a16:creationId xmlns:a16="http://schemas.microsoft.com/office/drawing/2014/main" id="{0C5D2ADA-D6F6-4E94-8187-E86995E996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62218" y="104687"/>
            <a:ext cx="1409223" cy="98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DE49D49-1A5A-47BF-B8BE-B0115FFBC1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9"/>
          <a:stretch/>
        </p:blipFill>
        <p:spPr>
          <a:xfrm>
            <a:off x="10110651" y="104687"/>
            <a:ext cx="1043940" cy="909370"/>
          </a:xfrm>
          <a:prstGeom prst="rect">
            <a:avLst/>
          </a:prstGeom>
        </p:spPr>
      </p:pic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FA677CB9-8090-4CB5-8CAD-5783F336BA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7867622"/>
              </p:ext>
            </p:extLst>
          </p:nvPr>
        </p:nvGraphicFramePr>
        <p:xfrm>
          <a:off x="0" y="-1"/>
          <a:ext cx="2292626" cy="128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Imagem" r:id="rId5" imgW="0" imgH="0" progId="StaticMetafile">
                  <p:embed/>
                </p:oleObj>
              </mc:Choice>
              <mc:Fallback>
                <p:oleObj name="Imagem" r:id="rId5" imgW="0" imgH="0" progId="StaticMetafile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FA677CB9-8090-4CB5-8CAD-5783F336BA0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"/>
                        <a:ext cx="2292626" cy="128546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logo1">
            <a:extLst>
              <a:ext uri="{FF2B5EF4-FFF2-40B4-BE49-F238E27FC236}">
                <a16:creationId xmlns:a16="http://schemas.microsoft.com/office/drawing/2014/main" id="{3023FF9B-82C6-4F91-B875-94708D57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051" y="45718"/>
            <a:ext cx="918949" cy="114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EA1FBA6-B0F8-4DF1-8DC2-4B0D2E6EB1EC}"/>
              </a:ext>
            </a:extLst>
          </p:cNvPr>
          <p:cNvSpPr txBox="1"/>
          <p:nvPr/>
        </p:nvSpPr>
        <p:spPr>
          <a:xfrm>
            <a:off x="111878" y="1605285"/>
            <a:ext cx="1116117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2200" b="1" dirty="0">
                <a:solidFill>
                  <a:srgbClr val="002060"/>
                </a:solidFill>
                <a:sym typeface="Wingdings" panose="05000000000000000000" pitchFamily="2" charset="2"/>
              </a:rPr>
              <a:t>Avanço tecnológico, dentre eles o uso generalizado do computador, gerando novas demandas educacionais e profissionais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pt-BR" sz="2200" b="1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2200" b="1" dirty="0">
                <a:solidFill>
                  <a:srgbClr val="002060"/>
                </a:solidFill>
                <a:sym typeface="Wingdings" panose="05000000000000000000" pitchFamily="2" charset="2"/>
              </a:rPr>
              <a:t>Tendência mundial da inserção do pensamento computacional nos programas de ensino, em especial os de matemática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pt-BR" sz="2200" b="1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2200" b="1" dirty="0">
                <a:solidFill>
                  <a:srgbClr val="002060"/>
                </a:solidFill>
                <a:sym typeface="Wingdings" panose="05000000000000000000" pitchFamily="2" charset="2"/>
              </a:rPr>
              <a:t>Presença explícita e intencional na BNCC, tanto no Ensino Fundamental quanto no Médio</a:t>
            </a:r>
          </a:p>
          <a:p>
            <a:pPr algn="just"/>
            <a:endParaRPr lang="pt-BR" sz="2200" b="1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2200" b="1" dirty="0">
                <a:solidFill>
                  <a:srgbClr val="002060"/>
                </a:solidFill>
                <a:sym typeface="Wingdings" panose="05000000000000000000" pitchFamily="2" charset="2"/>
              </a:rPr>
              <a:t>Importância da formulação e resolução de problemas com ênfase nos processos e não apenas nas soluções, de modo que possam ser implementados e realizados por uma máquina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pt-BR" sz="2200" b="1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2200" b="1" dirty="0">
                <a:solidFill>
                  <a:srgbClr val="002060"/>
                </a:solidFill>
                <a:sym typeface="Wingdings" panose="05000000000000000000" pitchFamily="2" charset="2"/>
              </a:rPr>
              <a:t>Ampliação das habilidades de formulação e resolução de problemas de natureza </a:t>
            </a:r>
            <a:r>
              <a:rPr lang="pt-BR" sz="2200" b="1" dirty="0" err="1">
                <a:solidFill>
                  <a:srgbClr val="002060"/>
                </a:solidFill>
                <a:sym typeface="Wingdings" panose="05000000000000000000" pitchFamily="2" charset="2"/>
              </a:rPr>
              <a:t>combinatorial</a:t>
            </a:r>
            <a:endParaRPr lang="pt-BR" sz="2200" b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C444FF-6379-4675-AC04-915A1F0CA1FC}"/>
              </a:ext>
            </a:extLst>
          </p:cNvPr>
          <p:cNvSpPr txBox="1"/>
          <p:nvPr/>
        </p:nvSpPr>
        <p:spPr>
          <a:xfrm>
            <a:off x="1456603" y="591227"/>
            <a:ext cx="89804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>
                <a:solidFill>
                  <a:srgbClr val="FF0000"/>
                </a:solidFill>
                <a:latin typeface="Monotype Corsiva" panose="03010101010201010101" pitchFamily="66" charset="0"/>
              </a:rPr>
              <a:t>Motivação</a:t>
            </a:r>
          </a:p>
        </p:txBody>
      </p:sp>
    </p:spTree>
    <p:extLst>
      <p:ext uri="{BB962C8B-B14F-4D97-AF65-F5344CB8AC3E}">
        <p14:creationId xmlns:p14="http://schemas.microsoft.com/office/powerpoint/2010/main" val="290587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FA677CB9-8090-4CB5-8CAD-5783F336BA0B}"/>
              </a:ext>
            </a:extLst>
          </p:cNvPr>
          <p:cNvGraphicFramePr>
            <a:graphicFrameLocks/>
          </p:cNvGraphicFramePr>
          <p:nvPr/>
        </p:nvGraphicFramePr>
        <p:xfrm>
          <a:off x="0" y="-1"/>
          <a:ext cx="2292626" cy="128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Imagem" r:id="rId3" imgW="0" imgH="0" progId="StaticMetafile">
                  <p:embed/>
                </p:oleObj>
              </mc:Choice>
              <mc:Fallback>
                <p:oleObj name="Imagem" r:id="rId3" imgW="0" imgH="0" progId="StaticMetafile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FA677CB9-8090-4CB5-8CAD-5783F336BA0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"/>
                        <a:ext cx="2292626" cy="128546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logo1">
            <a:extLst>
              <a:ext uri="{FF2B5EF4-FFF2-40B4-BE49-F238E27FC236}">
                <a16:creationId xmlns:a16="http://schemas.microsoft.com/office/drawing/2014/main" id="{3023FF9B-82C6-4F91-B875-94708D57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051" y="45718"/>
            <a:ext cx="918949" cy="114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C55E29C-7158-4B71-88EB-D727B3909CBA}"/>
              </a:ext>
            </a:extLst>
          </p:cNvPr>
          <p:cNvSpPr txBox="1"/>
          <p:nvPr/>
        </p:nvSpPr>
        <p:spPr>
          <a:xfrm>
            <a:off x="1779811" y="3112533"/>
            <a:ext cx="863237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3400" b="1" dirty="0">
                <a:solidFill>
                  <a:srgbClr val="002060"/>
                </a:solidFill>
                <a:sym typeface="Wingdings" panose="05000000000000000000" pitchFamily="2" charset="2"/>
              </a:rPr>
              <a:t>A</a:t>
            </a:r>
            <a:r>
              <a:rPr lang="pt-BR" sz="3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nalisar como o pensamento computacional está relacionado com a resolução de problemas matemáticos, em especial, os de otimização discreta em grafos.</a:t>
            </a:r>
            <a:endParaRPr lang="pt-BR" sz="3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D3E6091-F16E-4037-A8DB-F59F9B63CFB8}"/>
              </a:ext>
            </a:extLst>
          </p:cNvPr>
          <p:cNvSpPr txBox="1"/>
          <p:nvPr/>
        </p:nvSpPr>
        <p:spPr>
          <a:xfrm>
            <a:off x="2688745" y="378797"/>
            <a:ext cx="871936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>
                <a:solidFill>
                  <a:srgbClr val="FF0000"/>
                </a:solidFill>
                <a:latin typeface="Monotype Corsiva" panose="03010101010201010101" pitchFamily="66" charset="0"/>
              </a:rPr>
              <a:t>            Objetivos</a:t>
            </a:r>
          </a:p>
          <a:p>
            <a:endParaRPr lang="pt-BR" sz="5000" dirty="0">
              <a:solidFill>
                <a:srgbClr val="FF0000"/>
              </a:solidFill>
              <a:latin typeface="Monotype Corsiva" panose="03010101010201010101" pitchFamily="66" charset="0"/>
            </a:endParaRPr>
          </a:p>
          <a:p>
            <a:r>
              <a:rPr lang="pt-BR" sz="5000" dirty="0">
                <a:solidFill>
                  <a:srgbClr val="FF0000"/>
                </a:solidFill>
                <a:latin typeface="Monotype Corsiva" panose="03010101010201010101" pitchFamily="66" charset="0"/>
              </a:rPr>
              <a:t>          Objetivo geral:</a:t>
            </a:r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E0D46DD5-1D8C-4082-8C5A-FC851928D93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4643171"/>
            <a:ext cx="1409223" cy="98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E26293E-1EB6-40EC-A3CF-A966474CB71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29"/>
          <a:stretch/>
        </p:blipFill>
        <p:spPr>
          <a:xfrm>
            <a:off x="0" y="5630019"/>
            <a:ext cx="1409700" cy="122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0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FA677CB9-8090-4CB5-8CAD-5783F336BA0B}"/>
              </a:ext>
            </a:extLst>
          </p:cNvPr>
          <p:cNvGraphicFramePr>
            <a:graphicFrameLocks/>
          </p:cNvGraphicFramePr>
          <p:nvPr/>
        </p:nvGraphicFramePr>
        <p:xfrm>
          <a:off x="0" y="-1"/>
          <a:ext cx="2292626" cy="128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Imagem" r:id="rId3" imgW="0" imgH="0" progId="StaticMetafile">
                  <p:embed/>
                </p:oleObj>
              </mc:Choice>
              <mc:Fallback>
                <p:oleObj name="Imagem" r:id="rId3" imgW="0" imgH="0" progId="StaticMetafile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FA677CB9-8090-4CB5-8CAD-5783F336BA0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"/>
                        <a:ext cx="2292626" cy="128546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logo1">
            <a:extLst>
              <a:ext uri="{FF2B5EF4-FFF2-40B4-BE49-F238E27FC236}">
                <a16:creationId xmlns:a16="http://schemas.microsoft.com/office/drawing/2014/main" id="{3023FF9B-82C6-4F91-B875-94708D57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051" y="45718"/>
            <a:ext cx="918949" cy="114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C55E29C-7158-4B71-88EB-D727B3909CBA}"/>
              </a:ext>
            </a:extLst>
          </p:cNvPr>
          <p:cNvSpPr txBox="1"/>
          <p:nvPr/>
        </p:nvSpPr>
        <p:spPr>
          <a:xfrm>
            <a:off x="1868557" y="3013668"/>
            <a:ext cx="86323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3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Criação de atividades para o Ensino Básico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3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Estimular o pensamento computacional através da resolução de problemas de otimização com grafos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3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Relacionar as Competências Matemáticas na BNCC com a área apresentada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D3E6091-F16E-4037-A8DB-F59F9B63CFB8}"/>
              </a:ext>
            </a:extLst>
          </p:cNvPr>
          <p:cNvSpPr txBox="1"/>
          <p:nvPr/>
        </p:nvSpPr>
        <p:spPr>
          <a:xfrm>
            <a:off x="1868557" y="306505"/>
            <a:ext cx="95395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>
                <a:solidFill>
                  <a:srgbClr val="FF0000"/>
                </a:solidFill>
                <a:latin typeface="Monotype Corsiva" panose="03010101010201010101" pitchFamily="66" charset="0"/>
              </a:rPr>
              <a:t>                      Objetivos</a:t>
            </a:r>
          </a:p>
          <a:p>
            <a:pPr algn="ctr"/>
            <a:endParaRPr lang="pt-BR" sz="5000" dirty="0">
              <a:solidFill>
                <a:srgbClr val="FF0000"/>
              </a:solidFill>
              <a:latin typeface="Monotype Corsiva" panose="03010101010201010101" pitchFamily="66" charset="0"/>
            </a:endParaRPr>
          </a:p>
          <a:p>
            <a:pPr algn="ctr"/>
            <a:r>
              <a:rPr lang="pt-BR" sz="5000" dirty="0">
                <a:solidFill>
                  <a:srgbClr val="FF0000"/>
                </a:solidFill>
                <a:latin typeface="Monotype Corsiva" panose="03010101010201010101" pitchFamily="66" charset="0"/>
              </a:rPr>
              <a:t>Objetivos Específicos</a:t>
            </a:r>
            <a:endParaRPr lang="en-US" sz="5000" dirty="0">
              <a:solidFill>
                <a:srgbClr val="FF0000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E0D46DD5-1D8C-4082-8C5A-FC851928D93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4643171"/>
            <a:ext cx="1409223" cy="98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E26293E-1EB6-40EC-A3CF-A966474CB71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29"/>
          <a:stretch/>
        </p:blipFill>
        <p:spPr>
          <a:xfrm>
            <a:off x="0" y="5630019"/>
            <a:ext cx="1409700" cy="122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02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3">
            <a:extLst>
              <a:ext uri="{FF2B5EF4-FFF2-40B4-BE49-F238E27FC236}">
                <a16:creationId xmlns:a16="http://schemas.microsoft.com/office/drawing/2014/main" id="{0C5D2ADA-D6F6-4E94-8187-E86995E996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62218" y="104687"/>
            <a:ext cx="1409223" cy="98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DE49D49-1A5A-47BF-B8BE-B0115FFBC1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9"/>
          <a:stretch/>
        </p:blipFill>
        <p:spPr>
          <a:xfrm>
            <a:off x="10110651" y="104687"/>
            <a:ext cx="1043940" cy="909370"/>
          </a:xfrm>
          <a:prstGeom prst="rect">
            <a:avLst/>
          </a:prstGeom>
        </p:spPr>
      </p:pic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FA677CB9-8090-4CB5-8CAD-5783F336BA0B}"/>
              </a:ext>
            </a:extLst>
          </p:cNvPr>
          <p:cNvGraphicFramePr>
            <a:graphicFrameLocks/>
          </p:cNvGraphicFramePr>
          <p:nvPr/>
        </p:nvGraphicFramePr>
        <p:xfrm>
          <a:off x="0" y="-1"/>
          <a:ext cx="2292626" cy="128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Imagem" r:id="rId5" imgW="0" imgH="0" progId="StaticMetafile">
                  <p:embed/>
                </p:oleObj>
              </mc:Choice>
              <mc:Fallback>
                <p:oleObj name="Imagem" r:id="rId5" imgW="0" imgH="0" progId="StaticMetafile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FA677CB9-8090-4CB5-8CAD-5783F336BA0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"/>
                        <a:ext cx="2292626" cy="128546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logo1">
            <a:extLst>
              <a:ext uri="{FF2B5EF4-FFF2-40B4-BE49-F238E27FC236}">
                <a16:creationId xmlns:a16="http://schemas.microsoft.com/office/drawing/2014/main" id="{3023FF9B-82C6-4F91-B875-94708D57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051" y="45718"/>
            <a:ext cx="918949" cy="114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C444FF-6379-4675-AC04-915A1F0CA1FC}"/>
              </a:ext>
            </a:extLst>
          </p:cNvPr>
          <p:cNvSpPr txBox="1"/>
          <p:nvPr/>
        </p:nvSpPr>
        <p:spPr>
          <a:xfrm>
            <a:off x="1146313" y="864032"/>
            <a:ext cx="89804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>
                <a:solidFill>
                  <a:srgbClr val="FF0000"/>
                </a:solidFill>
                <a:latin typeface="Monotype Corsiva" panose="03010101010201010101" pitchFamily="66" charset="0"/>
              </a:rPr>
              <a:t>Pensamento computacional</a:t>
            </a:r>
          </a:p>
        </p:txBody>
      </p:sp>
      <p:sp>
        <p:nvSpPr>
          <p:cNvPr id="2" name="Retângulo 1"/>
          <p:cNvSpPr/>
          <p:nvPr/>
        </p:nvSpPr>
        <p:spPr>
          <a:xfrm>
            <a:off x="113002" y="1795228"/>
            <a:ext cx="569540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b="1" dirty="0">
                <a:solidFill>
                  <a:srgbClr val="000000"/>
                </a:solidFill>
                <a:ea typeface="Arial" panose="020B0604020202020204" pitchFamily="34" charset="0"/>
              </a:rPr>
              <a:t>Pensamento computacional não se refere apenas a programar computadores.</a:t>
            </a:r>
          </a:p>
          <a:p>
            <a:pPr algn="just"/>
            <a:endParaRPr lang="pt-BR" sz="2000" b="1" dirty="0">
              <a:solidFill>
                <a:srgbClr val="000000"/>
              </a:solidFill>
            </a:endParaRPr>
          </a:p>
          <a:p>
            <a:pPr algn="just"/>
            <a:r>
              <a:rPr lang="pt-BR" sz="2000" b="1" dirty="0"/>
              <a:t>O pensamento computacional se refere à capacidade de utilizar conhecimentos e práticas da computação para resolver problemas em termos que possam ser executados por um computador</a:t>
            </a:r>
          </a:p>
          <a:p>
            <a:pPr algn="just"/>
            <a:endParaRPr lang="pt-BR" sz="2000" b="1" dirty="0"/>
          </a:p>
          <a:p>
            <a:pPr algn="just"/>
            <a:r>
              <a:rPr lang="pt-BR" sz="2000" b="1" dirty="0"/>
              <a:t>Pensamento computacional é o conjunto de processos mentais envolvidos na resolução de problemas a partir de conhecimentos e práticas da computação, englobando sistematizar, representar, analisar e resolver problemas</a:t>
            </a:r>
          </a:p>
          <a:p>
            <a:pPr algn="just"/>
            <a:endParaRPr lang="pt-BR" sz="2000" b="1" dirty="0"/>
          </a:p>
        </p:txBody>
      </p:sp>
      <p:pic>
        <p:nvPicPr>
          <p:cNvPr id="29700" name="Picture 4" descr="http://computacaonaescola.com.br/wp-content/uploads/2017/07/cropped-pensamentoComputacional-2.png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594" y="1773402"/>
            <a:ext cx="5529733" cy="378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187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3">
            <a:extLst>
              <a:ext uri="{FF2B5EF4-FFF2-40B4-BE49-F238E27FC236}">
                <a16:creationId xmlns:a16="http://schemas.microsoft.com/office/drawing/2014/main" id="{0C5D2ADA-D6F6-4E94-8187-E86995E996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62218" y="104687"/>
            <a:ext cx="1409223" cy="98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DE49D49-1A5A-47BF-B8BE-B0115FFBC1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9"/>
          <a:stretch/>
        </p:blipFill>
        <p:spPr>
          <a:xfrm>
            <a:off x="10110651" y="104687"/>
            <a:ext cx="1043940" cy="909370"/>
          </a:xfrm>
          <a:prstGeom prst="rect">
            <a:avLst/>
          </a:prstGeom>
        </p:spPr>
      </p:pic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FA677CB9-8090-4CB5-8CAD-5783F336BA0B}"/>
              </a:ext>
            </a:extLst>
          </p:cNvPr>
          <p:cNvGraphicFramePr>
            <a:graphicFrameLocks/>
          </p:cNvGraphicFramePr>
          <p:nvPr/>
        </p:nvGraphicFramePr>
        <p:xfrm>
          <a:off x="0" y="-1"/>
          <a:ext cx="2292626" cy="128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name="Imagem" r:id="rId5" imgW="0" imgH="0" progId="StaticMetafile">
                  <p:embed/>
                </p:oleObj>
              </mc:Choice>
              <mc:Fallback>
                <p:oleObj name="Imagem" r:id="rId5" imgW="0" imgH="0" progId="StaticMetafile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FA677CB9-8090-4CB5-8CAD-5783F336BA0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"/>
                        <a:ext cx="2292626" cy="128546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logo1">
            <a:extLst>
              <a:ext uri="{FF2B5EF4-FFF2-40B4-BE49-F238E27FC236}">
                <a16:creationId xmlns:a16="http://schemas.microsoft.com/office/drawing/2014/main" id="{3023FF9B-82C6-4F91-B875-94708D57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051" y="45718"/>
            <a:ext cx="918949" cy="114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C444FF-6379-4675-AC04-915A1F0CA1FC}"/>
              </a:ext>
            </a:extLst>
          </p:cNvPr>
          <p:cNvSpPr txBox="1"/>
          <p:nvPr/>
        </p:nvSpPr>
        <p:spPr>
          <a:xfrm>
            <a:off x="1273724" y="1151434"/>
            <a:ext cx="89804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>
                <a:solidFill>
                  <a:srgbClr val="FF0000"/>
                </a:solidFill>
                <a:latin typeface="Monotype Corsiva" panose="03010101010201010101" pitchFamily="66" charset="0"/>
              </a:rPr>
              <a:t>Pensamento Computacional</a:t>
            </a:r>
          </a:p>
        </p:txBody>
      </p:sp>
      <p:sp>
        <p:nvSpPr>
          <p:cNvPr id="2" name="Retângulo 1"/>
          <p:cNvSpPr/>
          <p:nvPr/>
        </p:nvSpPr>
        <p:spPr>
          <a:xfrm>
            <a:off x="757646" y="2436895"/>
            <a:ext cx="42846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Três conceitos importantes:</a:t>
            </a:r>
          </a:p>
          <a:p>
            <a:pPr algn="just"/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Variável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Repetição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Condicional</a:t>
            </a:r>
          </a:p>
        </p:txBody>
      </p:sp>
      <p:sp>
        <p:nvSpPr>
          <p:cNvPr id="8" name="Retângulo 7"/>
          <p:cNvSpPr/>
          <p:nvPr/>
        </p:nvSpPr>
        <p:spPr>
          <a:xfrm>
            <a:off x="6765471" y="2436895"/>
            <a:ext cx="42846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Três habilidades do PC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Abstração</a:t>
            </a:r>
          </a:p>
          <a:p>
            <a:pPr algn="just"/>
            <a:r>
              <a:rPr lang="pt-BR" sz="2400" dirty="0"/>
              <a:t>Análise </a:t>
            </a:r>
          </a:p>
          <a:p>
            <a:pPr algn="just"/>
            <a:r>
              <a:rPr lang="pt-BR" sz="2400" dirty="0"/>
              <a:t>Automação</a:t>
            </a:r>
          </a:p>
        </p:txBody>
      </p:sp>
    </p:spTree>
    <p:extLst>
      <p:ext uri="{BB962C8B-B14F-4D97-AF65-F5344CB8AC3E}">
        <p14:creationId xmlns:p14="http://schemas.microsoft.com/office/powerpoint/2010/main" val="3484910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FA677CB9-8090-4CB5-8CAD-5783F336BA0B}"/>
              </a:ext>
            </a:extLst>
          </p:cNvPr>
          <p:cNvGraphicFramePr>
            <a:graphicFrameLocks/>
          </p:cNvGraphicFramePr>
          <p:nvPr/>
        </p:nvGraphicFramePr>
        <p:xfrm>
          <a:off x="0" y="-1"/>
          <a:ext cx="2292626" cy="128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Imagem" r:id="rId3" imgW="0" imgH="0" progId="StaticMetafile">
                  <p:embed/>
                </p:oleObj>
              </mc:Choice>
              <mc:Fallback>
                <p:oleObj name="Imagem" r:id="rId3" imgW="0" imgH="0" progId="StaticMetafile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FA677CB9-8090-4CB5-8CAD-5783F336BA0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"/>
                        <a:ext cx="2292626" cy="128546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logo1">
            <a:extLst>
              <a:ext uri="{FF2B5EF4-FFF2-40B4-BE49-F238E27FC236}">
                <a16:creationId xmlns:a16="http://schemas.microsoft.com/office/drawing/2014/main" id="{3023FF9B-82C6-4F91-B875-94708D57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051" y="45718"/>
            <a:ext cx="918949" cy="114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C55E29C-7158-4B71-88EB-D727B3909CBA}"/>
              </a:ext>
            </a:extLst>
          </p:cNvPr>
          <p:cNvSpPr txBox="1"/>
          <p:nvPr/>
        </p:nvSpPr>
        <p:spPr>
          <a:xfrm>
            <a:off x="1013033" y="2656426"/>
            <a:ext cx="103742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existem cinco tipos distintos de problemas </a:t>
            </a:r>
            <a:r>
              <a:rPr lang="pt-BR" sz="2000" dirty="0" err="1"/>
              <a:t>combinatórios</a:t>
            </a:r>
            <a:r>
              <a:rPr lang="pt-BR" sz="2000" dirty="0"/>
              <a:t>:</a:t>
            </a:r>
          </a:p>
          <a:p>
            <a:pPr marL="457200" indent="-457200" algn="just">
              <a:buAutoNum type="alphaLcParenR"/>
            </a:pPr>
            <a:r>
              <a:rPr lang="pt-BR" sz="2000" dirty="0" err="1"/>
              <a:t>existência</a:t>
            </a:r>
            <a:r>
              <a:rPr lang="pt-BR" sz="2000" dirty="0"/>
              <a:t> – </a:t>
            </a:r>
            <a:r>
              <a:rPr lang="pt-BR" sz="2000" dirty="0" err="1"/>
              <a:t>observação</a:t>
            </a:r>
            <a:r>
              <a:rPr lang="pt-BR" sz="2000" dirty="0"/>
              <a:t> da possibilidade, ou </a:t>
            </a:r>
            <a:r>
              <a:rPr lang="pt-BR" sz="2000" dirty="0" err="1"/>
              <a:t>não</a:t>
            </a:r>
            <a:r>
              <a:rPr lang="pt-BR" sz="2000" dirty="0"/>
              <a:t>, de </a:t>
            </a:r>
            <a:r>
              <a:rPr lang="pt-BR" sz="2000" dirty="0" err="1"/>
              <a:t>solução</a:t>
            </a:r>
            <a:r>
              <a:rPr lang="pt-BR" sz="2000" dirty="0"/>
              <a:t> diante dos elementos dados e </a:t>
            </a:r>
            <a:r>
              <a:rPr lang="pt-BR" sz="2000" dirty="0" err="1"/>
              <a:t>condições</a:t>
            </a:r>
            <a:r>
              <a:rPr lang="pt-BR" sz="2000" dirty="0"/>
              <a:t> determinadas;</a:t>
            </a:r>
          </a:p>
          <a:p>
            <a:pPr marL="457200" indent="-457200" algn="just">
              <a:buAutoNum type="alphaLcParenR"/>
            </a:pPr>
            <a:r>
              <a:rPr lang="pt-BR" sz="2000" dirty="0" err="1"/>
              <a:t>enumeração</a:t>
            </a:r>
            <a:r>
              <a:rPr lang="pt-BR" sz="2000" dirty="0"/>
              <a:t> – listagem de todos os subconjuntos de elementos que satisfazem as </a:t>
            </a:r>
            <a:r>
              <a:rPr lang="pt-BR" sz="2000" dirty="0" err="1"/>
              <a:t>condições</a:t>
            </a:r>
            <a:r>
              <a:rPr lang="pt-BR" sz="2000" dirty="0"/>
              <a:t> postas;</a:t>
            </a:r>
          </a:p>
          <a:p>
            <a:pPr marL="457200" indent="-457200" algn="just">
              <a:buAutoNum type="alphaLcParenR"/>
            </a:pPr>
            <a:r>
              <a:rPr lang="pt-BR" sz="2000" dirty="0"/>
              <a:t>contagem – </a:t>
            </a:r>
            <a:r>
              <a:rPr lang="pt-BR" sz="2000" dirty="0" err="1"/>
              <a:t>determinação</a:t>
            </a:r>
            <a:r>
              <a:rPr lang="pt-BR" sz="2000" dirty="0"/>
              <a:t> do </a:t>
            </a:r>
            <a:r>
              <a:rPr lang="pt-BR" sz="2000" dirty="0" err="1"/>
              <a:t>número</a:t>
            </a:r>
            <a:r>
              <a:rPr lang="pt-BR" sz="2000" dirty="0"/>
              <a:t> total de </a:t>
            </a:r>
            <a:r>
              <a:rPr lang="pt-BR" sz="2000" dirty="0" err="1"/>
              <a:t>soluções</a:t>
            </a:r>
            <a:r>
              <a:rPr lang="pt-BR" sz="2000" dirty="0"/>
              <a:t>, sem necessariamente listar todas;</a:t>
            </a:r>
          </a:p>
          <a:p>
            <a:pPr marL="457200" indent="-457200" algn="just">
              <a:buAutoNum type="alphaLcParenR"/>
            </a:pPr>
            <a:r>
              <a:rPr lang="pt-BR" sz="2000" dirty="0" err="1"/>
              <a:t>classificação</a:t>
            </a:r>
            <a:r>
              <a:rPr lang="pt-BR" sz="2000" dirty="0"/>
              <a:t> – </a:t>
            </a:r>
            <a:r>
              <a:rPr lang="pt-BR" sz="2000" dirty="0" err="1"/>
              <a:t>sistematização</a:t>
            </a:r>
            <a:r>
              <a:rPr lang="pt-BR" sz="2000" dirty="0"/>
              <a:t> dos casos segundo </a:t>
            </a:r>
            <a:r>
              <a:rPr lang="pt-BR" sz="2000" dirty="0" err="1"/>
              <a:t>critérios</a:t>
            </a:r>
            <a:r>
              <a:rPr lang="pt-BR" sz="2000" dirty="0"/>
              <a:t> apropriados;</a:t>
            </a:r>
          </a:p>
          <a:p>
            <a:pPr marL="457200" indent="-457200" algn="just">
              <a:buAutoNum type="alphaLcParenR"/>
            </a:pPr>
            <a:r>
              <a:rPr lang="pt-BR" sz="2000" dirty="0" err="1"/>
              <a:t>otimização</a:t>
            </a:r>
            <a:r>
              <a:rPr lang="pt-BR" sz="2000" dirty="0"/>
              <a:t> – busca da melhor </a:t>
            </a:r>
            <a:r>
              <a:rPr lang="pt-BR" sz="2000" dirty="0" err="1"/>
              <a:t>condição</a:t>
            </a:r>
            <a:r>
              <a:rPr lang="pt-BR" sz="2000" dirty="0"/>
              <a:t> para a </a:t>
            </a:r>
            <a:r>
              <a:rPr lang="pt-BR" sz="2000" dirty="0" err="1"/>
              <a:t>obtenção</a:t>
            </a:r>
            <a:r>
              <a:rPr lang="pt-BR" sz="2000" dirty="0"/>
              <a:t> de determinadas </a:t>
            </a:r>
            <a:r>
              <a:rPr lang="pt-BR" sz="2000" dirty="0" err="1"/>
              <a:t>soluções</a:t>
            </a:r>
            <a:r>
              <a:rPr lang="pt-BR" sz="2000" dirty="0"/>
              <a:t> para um problema.</a:t>
            </a:r>
            <a:endParaRPr lang="pt-BR" sz="2000" b="1" dirty="0">
              <a:sym typeface="Wingdings" panose="05000000000000000000" pitchFamily="2" charset="2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D3E6091-F16E-4037-A8DB-F59F9B63CFB8}"/>
              </a:ext>
            </a:extLst>
          </p:cNvPr>
          <p:cNvSpPr txBox="1"/>
          <p:nvPr/>
        </p:nvSpPr>
        <p:spPr>
          <a:xfrm>
            <a:off x="4763069" y="332631"/>
            <a:ext cx="45037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>
                <a:solidFill>
                  <a:srgbClr val="FF0000"/>
                </a:solidFill>
                <a:latin typeface="Monotype Corsiva" panose="03010101010201010101" pitchFamily="66" charset="0"/>
              </a:rPr>
              <a:t>Justificativa</a:t>
            </a:r>
            <a:endParaRPr lang="en-US" sz="5000" dirty="0">
              <a:solidFill>
                <a:srgbClr val="FF0000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11" name="Imagem 3">
            <a:extLst>
              <a:ext uri="{FF2B5EF4-FFF2-40B4-BE49-F238E27FC236}">
                <a16:creationId xmlns:a16="http://schemas.microsoft.com/office/drawing/2014/main" id="{3D1B03B7-D827-46FE-AC17-3487AC6508B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782777" y="5750585"/>
            <a:ext cx="1409223" cy="98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64BE673-E97F-48D3-9110-C82C9FB6D10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29"/>
          <a:stretch/>
        </p:blipFill>
        <p:spPr>
          <a:xfrm>
            <a:off x="0" y="5630019"/>
            <a:ext cx="1409700" cy="122798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814251" y="1655148"/>
            <a:ext cx="10210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2200" b="1" dirty="0">
                <a:sym typeface="Wingdings" panose="05000000000000000000" pitchFamily="2" charset="2"/>
              </a:rPr>
              <a:t>Ampliação da presença da combinatória na educação básica, com ênfase nas habilidades de formulação e resolução de problemas na natureza </a:t>
            </a:r>
            <a:r>
              <a:rPr lang="pt-BR" sz="2200" b="1" dirty="0" err="1">
                <a:sym typeface="Wingdings" panose="05000000000000000000" pitchFamily="2" charset="2"/>
              </a:rPr>
              <a:t>combinatorial</a:t>
            </a:r>
            <a:r>
              <a:rPr lang="pt-BR" sz="2200" b="1" dirty="0"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15707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1746</Words>
  <Application>Microsoft Office PowerPoint</Application>
  <PresentationFormat>Widescreen</PresentationFormat>
  <Paragraphs>166</Paragraphs>
  <Slides>39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Monotype Corsiva</vt:lpstr>
      <vt:lpstr>Rockwell</vt:lpstr>
      <vt:lpstr>Wingdings</vt:lpstr>
      <vt:lpstr>Tema do Office</vt:lpstr>
      <vt:lpstr>Imagem</vt:lpstr>
      <vt:lpstr>Conexões entre o pensamento computacional e otimização discreta com grafos na educação básica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Conexões entre o pensamento computacional e otimização discreta com grafos no ensino fundamental I</dc:title>
  <dc:creator>vanessa borges</dc:creator>
  <cp:lastModifiedBy>vanessa borges</cp:lastModifiedBy>
  <cp:revision>39</cp:revision>
  <dcterms:created xsi:type="dcterms:W3CDTF">2020-07-01T07:42:13Z</dcterms:created>
  <dcterms:modified xsi:type="dcterms:W3CDTF">2020-07-02T23:51:56Z</dcterms:modified>
</cp:coreProperties>
</file>