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F1AE748-1654-4E8B-B3B7-6258B085FBC9}">
  <a:tblStyle styleName="Table_0" styleId="{CF1AE748-1654-4E8B-B3B7-6258B085FBC9}"/>
  <a:tblStyle styleName="Table_1" styleId="{4A87ABA9-8794-452C-8398-FBBD54677B3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18.xml" Type="http://schemas.openxmlformats.org/officeDocument/2006/relationships/slide" Id="rId23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19.xml" Type="http://schemas.openxmlformats.org/officeDocument/2006/relationships/slide" Id="rId2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2.pn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http://developer.android.com/reference/android/support/v4/app/LoaderManager.LoaderCallbacks.html#onLoaderReset(android.support.v4.content.Loader&lt;D&gt;)" Type="http://schemas.openxmlformats.org/officeDocument/2006/relationships/hyperlink" TargetMode="External" Id="rId12"/><Relationship Target="../notesSlides/notesSlide11.xml" Type="http://schemas.openxmlformats.org/officeDocument/2006/relationships/notesSlide" Id="rId2"/><Relationship Target="../media/image04.png" Type="http://schemas.openxmlformats.org/officeDocument/2006/relationships/image" Id="rId13"/><Relationship Target="../slideLayouts/slideLayout6.xml" Type="http://schemas.openxmlformats.org/officeDocument/2006/relationships/slideLayout" Id="rId1"/><Relationship Target="http://developer.android.com/reference/android/content/Loader.html" Type="http://schemas.openxmlformats.org/officeDocument/2006/relationships/hyperlink" TargetMode="External" Id="rId10"/><Relationship Target="http://developer.android.com/reference/android/support/v4/content/Loader.html" Type="http://schemas.openxmlformats.org/officeDocument/2006/relationships/hyperlink" TargetMode="External" Id="rId4"/><Relationship Target="http://developer.android.com/reference/android/support/v4/app/LoaderManager.LoaderCallbacks.html#onLoadFinished(android.support.v4.content.Loader&lt;D&gt;, D)" Type="http://schemas.openxmlformats.org/officeDocument/2006/relationships/hyperlink" TargetMode="External" Id="rId11"/><Relationship Target="../media/image01.png" Type="http://schemas.openxmlformats.org/officeDocument/2006/relationships/image" Id="rId3"/><Relationship Target="http://developer.android.com/reference/android/support/v4/app/LoaderManager.LoaderCallbacks.html" Type="http://schemas.openxmlformats.org/officeDocument/2006/relationships/hyperlink" TargetMode="External" Id="rId9"/><Relationship Target="http://developer.android.com/reference/android/support/v4/app/LoaderManager.LoaderCallbacks.html" Type="http://schemas.openxmlformats.org/officeDocument/2006/relationships/hyperlink" TargetMode="External" Id="rId6"/><Relationship Target="http://developer.android.com/reference/android/os/Bundle.html" Type="http://schemas.openxmlformats.org/officeDocument/2006/relationships/hyperlink" TargetMode="External" Id="rId5"/><Relationship Target="http://developer.android.com/reference/android/os/Bundle.html" Type="http://schemas.openxmlformats.org/officeDocument/2006/relationships/hyperlink" TargetMode="External" Id="rId8"/><Relationship Target="http://developer.android.com/reference/android/support/v4/content/Loader.html" Type="http://schemas.openxmlformats.org/officeDocument/2006/relationships/hyperlink" TargetMode="External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2.pn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http://developer.android.com/reference/android/database/Cursor.html" Type="http://schemas.openxmlformats.org/officeDocument/2006/relationships/hyperlink" TargetMode="External" Id="rId16"/><Relationship Target="http://developer.android.com/reference/android/content/ContentResolver.html" Type="http://schemas.openxmlformats.org/officeDocument/2006/relationships/hyperlink" TargetMode="External" Id="rId15"/><Relationship Target="http://developer.android.com/reference/android/content/CursorLoader.html" Type="http://schemas.openxmlformats.org/officeDocument/2006/relationships/hyperlink" TargetMode="External" Id="rId14"/><Relationship Target="http://developer.android.com/reference/android/content/AsyncTaskLoader.html" Type="http://schemas.openxmlformats.org/officeDocument/2006/relationships/hyperlink" TargetMode="External" Id="rId12"/><Relationship Target="../notesSlides/notesSlide13.xml" Type="http://schemas.openxmlformats.org/officeDocument/2006/relationships/notesSlide" Id="rId2"/><Relationship Target="http://developer.android.com/reference/android/os/AsyncTask.html" Type="http://schemas.openxmlformats.org/officeDocument/2006/relationships/hyperlink" TargetMode="External" Id="rId13"/><Relationship Target="../slideLayouts/slideLayout2.xml" Type="http://schemas.openxmlformats.org/officeDocument/2006/relationships/slideLayout" Id="rId1"/><Relationship Target="http://developer.android.com/reference/android/content/Loader.html#deliverResult(D)" Type="http://schemas.openxmlformats.org/officeDocument/2006/relationships/hyperlink" TargetMode="External" Id="rId10"/><Relationship Target="../media/image01.png" Type="http://schemas.openxmlformats.org/officeDocument/2006/relationships/image" Id="rId4"/><Relationship Target="http://developer.android.com/reference/android/content/Loader.html" Type="http://schemas.openxmlformats.org/officeDocument/2006/relationships/hyperlink" TargetMode="External" Id="rId11"/><Relationship Target="../media/image08.png" Type="http://schemas.openxmlformats.org/officeDocument/2006/relationships/image" Id="rId3"/><Relationship Target="http://developer.android.com/reference/android/content/AsyncTaskLoader.html#loadInBackground()" Type="http://schemas.openxmlformats.org/officeDocument/2006/relationships/hyperlink" TargetMode="External" Id="rId9"/><Relationship Target="http://developer.android.com/reference/android/content/Loader.html#onStopLoading()" Type="http://schemas.openxmlformats.org/officeDocument/2006/relationships/hyperlink" TargetMode="External" Id="rId6"/><Relationship Target="http://developer.android.com/reference/android/content/Loader.html#onStartLoading()" Type="http://schemas.openxmlformats.org/officeDocument/2006/relationships/hyperlink" TargetMode="External" Id="rId5"/><Relationship Target="http://developer.android.com/reference/android/content/AsyncTaskLoader.html#onCanceled(D)" Type="http://schemas.openxmlformats.org/officeDocument/2006/relationships/hyperlink" TargetMode="External" Id="rId8"/><Relationship Target="http://developer.android.com/reference/android/content/Loader.html#onReset()" Type="http://schemas.openxmlformats.org/officeDocument/2006/relationships/hyperlink" TargetMode="External" Id="rId7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13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10"/><Relationship Target="../media/image08.png" Type="http://schemas.openxmlformats.org/officeDocument/2006/relationships/image" Id="rId4"/><Relationship Target="https://github.com/supervital/loadertutorial" Type="http://schemas.openxmlformats.org/officeDocument/2006/relationships/hyperlink" TargetMode="External" Id="rId3"/><Relationship Target="http://developer.android.com/guide/components/loaders.html" Type="http://schemas.openxmlformats.org/officeDocument/2006/relationships/hyperlink" TargetMode="External" Id="rId9"/><Relationship Target="http://www.androiddesignpatterns.com/2012/07/loaders-and-loadermanager-background.html" Type="http://schemas.openxmlformats.org/officeDocument/2006/relationships/hyperlink" TargetMode="External" Id="rId6"/><Relationship Target="../media/image12.png" Type="http://schemas.openxmlformats.org/officeDocument/2006/relationships/image" Id="rId5"/><Relationship Target="http://www.grokkingandroid.com/using-loaders-in-android/" Type="http://schemas.openxmlformats.org/officeDocument/2006/relationships/hyperlink" TargetMode="External" Id="rId8"/><Relationship Target="../media/image16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8.png" Type="http://schemas.openxmlformats.org/officeDocument/2006/relationships/image" Id="rId3"/><Relationship Target="../media/image05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8.png" Type="http://schemas.openxmlformats.org/officeDocument/2006/relationships/image" Id="rId3"/><Relationship Target="http://developer.android.com/reference/java/lang/Object.html" Type="http://schemas.openxmlformats.org/officeDocument/2006/relationships/hyperlink" TargetMode="External" Id="rId6"/><Relationship Target="../media/image00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8.png" Type="http://schemas.openxmlformats.org/officeDocument/2006/relationships/image" Id="rId3"/><Relationship Target="../media/image07.png" Type="http://schemas.openxmlformats.org/officeDocument/2006/relationships/image" Id="rId6"/><Relationship Target="http://developer.android.com/reference/java/lang/Object.html" Type="http://schemas.openxmlformats.org/officeDocument/2006/relationships/hyperlink" TargetMode="External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png" Type="http://schemas.openxmlformats.org/officeDocument/2006/relationships/image" Id="rId3"/><Relationship Target="http://developer.android.com/reference/android/app/Fragment.html" Type="http://schemas.openxmlformats.org/officeDocument/2006/relationships/hyperlink" TargetMode="External" Id="rId6"/><Relationship Target="http://developer.android.com/reference/android/app/Activity.html" Type="http://schemas.openxmlformats.org/officeDocument/2006/relationships/hyperlink" TargetMode="External" Id="rId5"/><Relationship Target="../media/image10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14"/><Relationship Target="../notesSlides/notesSlide8.xml" Type="http://schemas.openxmlformats.org/officeDocument/2006/relationships/notesSlide" Id="rId2"/><Relationship Target="http://developer.android.com/reference/android/content/ContentResolver.html" Type="http://schemas.openxmlformats.org/officeDocument/2006/relationships/hyperlink" TargetMode="External" Id="rId12"/><Relationship Target="../slideLayouts/slideLayout2.xml" Type="http://schemas.openxmlformats.org/officeDocument/2006/relationships/slideLayout" Id="rId1"/><Relationship Target="http://developer.android.com/reference/android/database/Cursor.html" Type="http://schemas.openxmlformats.org/officeDocument/2006/relationships/hyperlink" TargetMode="External" Id="rId13"/><Relationship Target="http://developer.android.com/reference/android/app/LoaderManager.html" Type="http://schemas.openxmlformats.org/officeDocument/2006/relationships/hyperlink" TargetMode="External" Id="rId4"/><Relationship Target="http://developer.android.com/reference/android/content/CursorLoader.html" Type="http://schemas.openxmlformats.org/officeDocument/2006/relationships/hyperlink" TargetMode="External" Id="rId10"/><Relationship Target="../media/image08.png" Type="http://schemas.openxmlformats.org/officeDocument/2006/relationships/image" Id="rId3"/><Relationship Target="http://developer.android.com/reference/android/content/AsyncTaskLoader.html" Type="http://schemas.openxmlformats.org/officeDocument/2006/relationships/hyperlink" TargetMode="External" Id="rId11"/><Relationship Target="http://developer.android.com/reference/android/os/AsyncTask.html" Type="http://schemas.openxmlformats.org/officeDocument/2006/relationships/hyperlink" TargetMode="External" Id="rId9"/><Relationship Target="http://developer.android.com/reference/android/app/LoaderManager.html" Type="http://schemas.openxmlformats.org/officeDocument/2006/relationships/hyperlink" TargetMode="External" Id="rId6"/><Relationship Target="http://developer.android.com/reference/android/app/LoaderManager.LoaderCallbacks.html" Type="http://schemas.openxmlformats.org/officeDocument/2006/relationships/hyperlink" TargetMode="External" Id="rId5"/><Relationship Target="http://developer.android.com/reference/android/content/AsyncTaskLoader.html" Type="http://schemas.openxmlformats.org/officeDocument/2006/relationships/hyperlink" TargetMode="External" Id="rId8"/><Relationship Target="http://developer.android.com/reference/android/content/Loader.html" Type="http://schemas.openxmlformats.org/officeDocument/2006/relationships/hyperlink" TargetMode="External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0" x="0"/>
            <a:ext cy="68997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4" name="Shape 24"/>
          <p:cNvSpPr txBox="1"/>
          <p:nvPr/>
        </p:nvSpPr>
        <p:spPr>
          <a:xfrm>
            <a:off y="4182575" x="3950700"/>
            <a:ext cy="1328700" cx="4583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Loaders in Android</a:t>
            </a:r>
          </a:p>
          <a:p>
            <a:pPr rtl="0" lvl="0">
              <a:buNone/>
            </a:pPr>
            <a:r>
              <a:rPr b="1" sz="3000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Vitaliy Ishchuk</a:t>
            </a:r>
          </a:p>
          <a:p>
            <a:pPr>
              <a:buNone/>
            </a:pPr>
            <a:r>
              <a:rPr b="1" sz="3000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	06.11.2013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/>
        </p:nvSpPr>
        <p:spPr>
          <a:xfrm>
            <a:off y="4746450" x="1938950"/>
            <a:ext cy="1134900" cx="8840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02" name="Shape 102"/>
          <p:cNvSpPr txBox="1"/>
          <p:nvPr/>
        </p:nvSpPr>
        <p:spPr>
          <a:xfrm>
            <a:off y="897500" x="447325"/>
            <a:ext cy="6013200" cx="841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lnSpc>
                <a:spcPct val="115000"/>
              </a:lnSpc>
              <a:spcBef>
                <a:spcPts val="1700"/>
              </a:spcBef>
              <a:spcAft>
                <a:spcPts val="700"/>
              </a:spcAft>
              <a:buNone/>
            </a:pPr>
            <a:r>
              <a:rPr sz="20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getLoaderManager () - </a:t>
            </a:r>
            <a:r>
              <a:rPr sz="2000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LoaderManager for this fragment or activity, creating it if needed;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3" name="Shape 103"/>
          <p:cNvSpPr/>
          <p:nvPr/>
        </p:nvSpPr>
        <p:spPr>
          <a:xfrm>
            <a:off y="0" x="0"/>
            <a:ext cy="990600" cx="6457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4" name="Shape 104"/>
          <p:cNvSpPr txBox="1"/>
          <p:nvPr/>
        </p:nvSpPr>
        <p:spPr>
          <a:xfrm>
            <a:off y="0" x="930375"/>
            <a:ext cy="782400" cx="6623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ru">
                <a:solidFill>
                  <a:schemeClr val="dk1"/>
                </a:solidFill>
              </a:rPr>
              <a:t>Implementing the LoaderManager </a:t>
            </a:r>
          </a:p>
        </p:txBody>
      </p:sp>
      <p:sp>
        <p:nvSpPr>
          <p:cNvPr id="105" name="Shape 105"/>
          <p:cNvSpPr/>
          <p:nvPr/>
        </p:nvSpPr>
        <p:spPr>
          <a:xfrm>
            <a:off y="2408650" x="447325"/>
            <a:ext cy="3233125" cx="79208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6" name="Shape 106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/>
        </p:nvSpPr>
        <p:spPr>
          <a:xfrm>
            <a:off y="651800" x="286175"/>
            <a:ext cy="19050" cx="7058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2" name="Shape 112"/>
          <p:cNvSpPr txBox="1"/>
          <p:nvPr/>
        </p:nvSpPr>
        <p:spPr>
          <a:xfrm>
            <a:off y="170750" x="286125"/>
            <a:ext cy="500100" cx="7058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ru">
                <a:solidFill>
                  <a:schemeClr val="dk1"/>
                </a:solidFill>
              </a:rPr>
              <a:t>Implementing the LoaderManager </a:t>
            </a:r>
          </a:p>
          <a:p>
            <a:r>
              <a:t/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570250" x="101250"/>
            <a:ext cy="6152699" cx="8941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lnSpc>
                <a:spcPct val="115000"/>
              </a:lnSpc>
              <a:spcBef>
                <a:spcPts val="1700"/>
              </a:spcBef>
              <a:spcAft>
                <a:spcPts val="7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</a:t>
            </a:r>
            <a:r>
              <a:rPr sz="1800" lang="ru">
                <a:solidFill>
                  <a:srgbClr val="258AAF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Loader</a:t>
            </a: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&lt;D&gt; initLoader (int id, </a:t>
            </a:r>
            <a:r>
              <a:rPr sz="1800" lang="ru">
                <a:solidFill>
                  <a:srgbClr val="258AAF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Bundle</a:t>
            </a: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args, </a:t>
            </a:r>
            <a:r>
              <a:rPr sz="1800" lang="ru">
                <a:solidFill>
                  <a:srgbClr val="258AAF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LoaderCallbacks</a:t>
            </a: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&lt;D&gt; callback)</a:t>
            </a:r>
            <a:r>
              <a:rPr sz="1800" lang="ru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sz="1800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a loader is initialized and active. Params:</a:t>
            </a:r>
          </a:p>
          <a:p>
            <a:pPr rtl="0" lvl="0" indent="-342900" marL="914400">
              <a:lnSpc>
                <a:spcPct val="115000"/>
              </a:lnSpc>
              <a:spcBef>
                <a:spcPts val="1700"/>
              </a:spcBef>
              <a:spcAft>
                <a:spcPts val="70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sz="1800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- A unique identifier for this loader.</a:t>
            </a:r>
          </a:p>
          <a:p>
            <a:pPr rtl="0" lvl="0" indent="-342900" marL="914400">
              <a:lnSpc>
                <a:spcPct val="115000"/>
              </a:lnSpc>
              <a:spcBef>
                <a:spcPts val="1700"/>
              </a:spcBef>
              <a:spcAft>
                <a:spcPts val="70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sz="1800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 - Optional arguments to supply to the loader at construction.</a:t>
            </a:r>
          </a:p>
          <a:p>
            <a:pPr rtl="0" lvl="0" indent="-342900" marL="914400">
              <a:lnSpc>
                <a:spcPct val="115000"/>
              </a:lnSpc>
              <a:spcBef>
                <a:spcPts val="1700"/>
              </a:spcBef>
              <a:spcAft>
                <a:spcPts val="70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sz="1800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 - Interface the LoaderManager will call to report about changes in the state of the loader.</a:t>
            </a:r>
          </a:p>
          <a:p>
            <a:pPr rtl="0" lvl="0" indent="457200">
              <a:lnSpc>
                <a:spcPct val="115000"/>
              </a:lnSpc>
              <a:spcBef>
                <a:spcPts val="1700"/>
              </a:spcBef>
              <a:spcAft>
                <a:spcPts val="7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</a:t>
            </a:r>
            <a:r>
              <a:rPr sz="1800" lang="ru">
                <a:solidFill>
                  <a:srgbClr val="258AAF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Loader</a:t>
            </a: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&lt;D&gt; restartLoader (int id, </a:t>
            </a:r>
            <a:r>
              <a:rPr sz="1800" lang="ru">
                <a:solidFill>
                  <a:srgbClr val="258AAF"/>
                </a:solid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Bundle</a:t>
            </a: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args, </a:t>
            </a:r>
            <a:r>
              <a:rPr sz="1800" lang="ru">
                <a:solidFill>
                  <a:srgbClr val="258AAF"/>
                </a:solid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LoaderCallbacks</a:t>
            </a: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&lt;D&gt; callback) </a:t>
            </a:r>
            <a:r>
              <a:rPr sz="1800" lang="ru">
                <a:solidFill>
                  <a:srgbClr val="333333"/>
                </a:solidFill>
              </a:rPr>
              <a:t>- </a:t>
            </a:r>
            <a:r>
              <a:rPr sz="1800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a new or restarts an existing </a:t>
            </a:r>
            <a:r>
              <a:rPr sz="1800" lang="ru">
                <a:solidFill>
                  <a:srgbClr val="258AA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Loader</a:t>
            </a:r>
            <a:r>
              <a:rPr sz="1800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this manager, registers the callbacks to it, and (if the activity/fragment is currently started) starts loading it. If a loader with the same id has previously been started it will automatically be destroyed when the new loader completes its work.</a:t>
            </a:r>
          </a:p>
          <a:p>
            <a:pPr rtl="0" lvl="0" indent="457200">
              <a:lnSpc>
                <a:spcPct val="115000"/>
              </a:lnSpc>
              <a:spcBef>
                <a:spcPts val="1700"/>
              </a:spcBef>
              <a:spcAft>
                <a:spcPts val="7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void destroyLoader (int id) </a:t>
            </a:r>
            <a:r>
              <a:rPr sz="1800" lang="ru">
                <a:solidFill>
                  <a:srgbClr val="333333"/>
                </a:solidFill>
              </a:rPr>
              <a:t>- </a:t>
            </a:r>
            <a:r>
              <a:rPr sz="1800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Stops and removes the loader with the given ID. If this loader had previously reported data to the client through </a:t>
            </a:r>
            <a:r>
              <a:rPr sz="1800" lang="ru">
                <a:solidFill>
                  <a:srgbClr val="258AA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onLoadFinished(Loader, Object)</a:t>
            </a:r>
            <a:r>
              <a:rPr sz="1800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call will be made to </a:t>
            </a:r>
            <a:r>
              <a:rPr sz="1800" lang="ru">
                <a:solidFill>
                  <a:srgbClr val="258AA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onLoaderReset(Loader)</a:t>
            </a:r>
            <a:r>
              <a:rPr sz="1800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t/>
            </a:r>
          </a:p>
        </p:txBody>
      </p:sp>
      <p:sp>
        <p:nvSpPr>
          <p:cNvPr id="114" name="Shape 114"/>
          <p:cNvSpPr/>
          <p:nvPr/>
        </p:nvSpPr>
        <p:spPr>
          <a:xfrm>
            <a:off y="5746000" x="7967175"/>
            <a:ext cy="1076325" cx="1114425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/>
        </p:nvSpPr>
        <p:spPr>
          <a:xfrm>
            <a:off y="0" x="0"/>
            <a:ext cy="990600" cx="6457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0" name="Shape 120"/>
          <p:cNvSpPr txBox="1"/>
          <p:nvPr/>
        </p:nvSpPr>
        <p:spPr>
          <a:xfrm>
            <a:off y="214050" x="936400"/>
            <a:ext cy="437099" cx="645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/>
              <a:t>LoaderManager.LoaderCallback</a:t>
            </a:r>
          </a:p>
        </p:txBody>
      </p:sp>
      <p:sp>
        <p:nvSpPr>
          <p:cNvPr id="121" name="Shape 121"/>
          <p:cNvSpPr/>
          <p:nvPr/>
        </p:nvSpPr>
        <p:spPr>
          <a:xfrm>
            <a:off y="1222550" x="214825"/>
            <a:ext cy="4786149" cx="85387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2" name="Shape 122"/>
          <p:cNvSpPr/>
          <p:nvPr/>
        </p:nvSpPr>
        <p:spPr>
          <a:xfrm>
            <a:off y="5781675" x="8029575"/>
            <a:ext cy="1076325" cx="11144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8" name="Shape 128"/>
          <p:cNvSpPr/>
          <p:nvPr/>
        </p:nvSpPr>
        <p:spPr>
          <a:xfrm>
            <a:off y="776650" x="152400"/>
            <a:ext cy="19050" cx="70580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9" name="Shape 129"/>
          <p:cNvSpPr txBox="1"/>
          <p:nvPr/>
        </p:nvSpPr>
        <p:spPr>
          <a:xfrm>
            <a:off y="312125" x="133775"/>
            <a:ext cy="464399" cx="721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/>
              <a:t>Implementing Loaders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2324825" x="713450"/>
            <a:ext cy="4490399" cx="3901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ru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Subclasses must implement:</a:t>
            </a:r>
          </a:p>
          <a:p>
            <a:r>
              <a:t/>
            </a:r>
          </a:p>
          <a:p>
            <a:pPr rtl="0" lvl="0" indent="-342900" marL="914400">
              <a:lnSpc>
                <a:spcPct val="150000"/>
              </a:lnSpc>
              <a:buClr>
                <a:srgbClr val="333333"/>
              </a:buClr>
              <a:buSzPct val="100000"/>
              <a:buFont typeface="Trebuchet MS"/>
              <a:buChar char="●"/>
            </a:pPr>
            <a:r>
              <a:rPr sz="1800" lang="ru">
                <a:solidFill>
                  <a:srgbClr val="258AAF"/>
                </a:solidFill>
                <a:hlinkClick r:id="rId5"/>
              </a:rPr>
              <a:t>onStartLoading</a:t>
            </a:r>
            <a:r>
              <a:rPr sz="1800" lang="ru">
                <a:solidFill>
                  <a:srgbClr val="222222"/>
                </a:solidFill>
              </a:rPr>
              <a:t>();</a:t>
            </a:r>
          </a:p>
          <a:p>
            <a:pPr rtl="0" lvl="0" indent="-342900" marL="914400">
              <a:lnSpc>
                <a:spcPct val="150000"/>
              </a:lnSpc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ru">
                <a:solidFill>
                  <a:srgbClr val="258AAF"/>
                </a:solidFill>
                <a:hlinkClick r:id="rId6"/>
              </a:rPr>
              <a:t>onStopLoading</a:t>
            </a:r>
            <a:r>
              <a:rPr sz="1800" lang="ru">
                <a:solidFill>
                  <a:srgbClr val="222222"/>
                </a:solidFill>
              </a:rPr>
              <a:t>();</a:t>
            </a:r>
          </a:p>
          <a:p>
            <a:pPr rtl="0" lvl="0" indent="-342900" marL="914400">
              <a:lnSpc>
                <a:spcPct val="150000"/>
              </a:lnSpc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ru">
                <a:solidFill>
                  <a:srgbClr val="258AAF"/>
                </a:solidFill>
                <a:hlinkClick r:id="rId7"/>
              </a:rPr>
              <a:t>onReset</a:t>
            </a:r>
            <a:r>
              <a:rPr sz="1800" lang="ru">
                <a:solidFill>
                  <a:srgbClr val="222222"/>
                </a:solidFill>
              </a:rPr>
              <a:t>();</a:t>
            </a:r>
          </a:p>
          <a:p>
            <a:pPr rtl="0" lvl="0" indent="-342900" marL="914400">
              <a:lnSpc>
                <a:spcPct val="150000"/>
              </a:lnSpc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ru">
                <a:solidFill>
                  <a:srgbClr val="258AAF"/>
                </a:solidFill>
                <a:hlinkClick r:id="rId8"/>
              </a:rPr>
              <a:t>onCanceled</a:t>
            </a:r>
            <a:r>
              <a:rPr sz="1800" lang="ru">
                <a:solidFill>
                  <a:srgbClr val="222222"/>
                </a:solidFill>
              </a:rPr>
              <a:t>(D data);</a:t>
            </a:r>
          </a:p>
          <a:p>
            <a:pPr rtl="0" lvl="0" indent="-342900" marL="914400">
              <a:lnSpc>
                <a:spcPct val="150000"/>
              </a:lnSpc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ru">
                <a:solidFill>
                  <a:srgbClr val="258AAF"/>
                </a:solidFill>
                <a:hlinkClick r:id="rId9"/>
              </a:rPr>
              <a:t>loadInBackground</a:t>
            </a:r>
            <a:r>
              <a:rPr sz="1800" lang="ru">
                <a:solidFill>
                  <a:srgbClr val="222222"/>
                </a:solidFill>
              </a:rPr>
              <a:t>();</a:t>
            </a:r>
          </a:p>
          <a:p>
            <a:pPr lvl="0" indent="-342900" marL="914400">
              <a:lnSpc>
                <a:spcPct val="150000"/>
              </a:lnSpc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ru">
                <a:solidFill>
                  <a:srgbClr val="258AAF"/>
                </a:solidFill>
                <a:hlinkClick r:id="rId10"/>
              </a:rPr>
              <a:t>deliverResult</a:t>
            </a:r>
            <a:r>
              <a:rPr sz="1800" lang="ru">
                <a:solidFill>
                  <a:srgbClr val="222222"/>
                </a:solidFill>
              </a:rPr>
              <a:t>(D data).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900725" x="249700"/>
            <a:ext cy="1087199" cx="861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1800" lang="ru">
                <a:solidFill>
                  <a:srgbClr val="258AAF"/>
                </a:solidFill>
                <a:latin typeface="Verdana"/>
                <a:ea typeface="Verdana"/>
                <a:cs typeface="Verdana"/>
                <a:sym typeface="Verdana"/>
                <a:hlinkClick r:id="rId11"/>
              </a:rPr>
              <a:t>Loader</a:t>
            </a:r>
            <a:r>
              <a:rPr sz="1800" lang="ru"/>
              <a:t> - </a:t>
            </a:r>
            <a:r>
              <a:rPr sz="1800" lang="ru">
                <a:solidFill>
                  <a:srgbClr val="222222"/>
                </a:solidFill>
              </a:rPr>
              <a:t>An abstract class that performs asynchronous loading of data.</a:t>
            </a:r>
          </a:p>
          <a:p>
            <a:pPr rtl="0" lvl="0">
              <a:lnSpc>
                <a:spcPct val="150000"/>
              </a:lnSpc>
              <a:buNone/>
            </a:pPr>
            <a:r>
              <a:rPr sz="1800" lang="ru">
                <a:solidFill>
                  <a:srgbClr val="258AAF"/>
                </a:solidFill>
                <a:latin typeface="Verdana"/>
                <a:ea typeface="Verdana"/>
                <a:cs typeface="Verdana"/>
                <a:sym typeface="Verdana"/>
                <a:hlinkClick r:id="rId12"/>
              </a:rPr>
              <a:t>AsyncTaskLoader</a:t>
            </a:r>
            <a:r>
              <a:rPr sz="1800" lang="ru"/>
              <a:t> - </a:t>
            </a:r>
            <a:r>
              <a:rPr sz="1800" lang="ru">
                <a:solidFill>
                  <a:srgbClr val="222222"/>
                </a:solidFill>
              </a:rPr>
              <a:t>Abstract Loader that provides an </a:t>
            </a:r>
            <a:r>
              <a:rPr sz="1800" lang="ru">
                <a:solidFill>
                  <a:srgbClr val="258AAF"/>
                </a:solidFill>
                <a:hlinkClick r:id="rId13"/>
              </a:rPr>
              <a:t>AsyncTask</a:t>
            </a:r>
            <a:r>
              <a:rPr sz="1800" lang="ru">
                <a:solidFill>
                  <a:srgbClr val="222222"/>
                </a:solidFill>
              </a:rPr>
              <a:t> to do the work.</a:t>
            </a:r>
          </a:p>
          <a:p>
            <a:pPr>
              <a:lnSpc>
                <a:spcPct val="150000"/>
              </a:lnSpc>
              <a:buNone/>
            </a:pPr>
            <a:r>
              <a:rPr sz="1800" lang="ru">
                <a:solidFill>
                  <a:srgbClr val="258AAF"/>
                </a:solidFill>
                <a:hlinkClick r:id="rId14"/>
              </a:rPr>
              <a:t>CursorLoader</a:t>
            </a:r>
            <a:r>
              <a:rPr sz="1800" lang="ru">
                <a:solidFill>
                  <a:srgbClr val="222222"/>
                </a:solidFill>
              </a:rPr>
              <a:t> - A loader that queries the </a:t>
            </a:r>
            <a:r>
              <a:rPr sz="1800" lang="ru">
                <a:solidFill>
                  <a:srgbClr val="258AAF"/>
                </a:solidFill>
                <a:hlinkClick r:id="rId15"/>
              </a:rPr>
              <a:t>ContentResolver</a:t>
            </a:r>
            <a:r>
              <a:rPr sz="1800" lang="ru">
                <a:solidFill>
                  <a:srgbClr val="222222"/>
                </a:solidFill>
              </a:rPr>
              <a:t> and returns a </a:t>
            </a:r>
            <a:r>
              <a:rPr sz="1800" lang="ru">
                <a:solidFill>
                  <a:srgbClr val="258AAF"/>
                </a:solidFill>
                <a:hlinkClick r:id="rId16"/>
              </a:rPr>
              <a:t>Cursor</a:t>
            </a:r>
            <a:r>
              <a:rPr sz="1800" lang="ru">
                <a:solidFill>
                  <a:srgbClr val="222222"/>
                </a:solidFill>
              </a:rPr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/>
        </p:nvSpPr>
        <p:spPr>
          <a:xfrm>
            <a:off y="776650" x="152400"/>
            <a:ext cy="19050" cx="7058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7" name="Shape 137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8" name="Shape 138"/>
          <p:cNvSpPr txBox="1"/>
          <p:nvPr/>
        </p:nvSpPr>
        <p:spPr>
          <a:xfrm>
            <a:off y="329975" x="329975"/>
            <a:ext cy="446700" cx="688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/>
              <a:t>Loader lifecycle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1114750" x="329975"/>
            <a:ext cy="1333200" cx="453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ru"/>
              <a:t>onStartLoading();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ru"/>
              <a:t>onForceLoad();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ru"/>
              <a:t>onLoadInBackground();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ru"/>
              <a:t>deliverResult();</a:t>
            </a:r>
          </a:p>
        </p:txBody>
      </p:sp>
      <p:sp>
        <p:nvSpPr>
          <p:cNvPr id="140" name="Shape 140"/>
          <p:cNvSpPr/>
          <p:nvPr/>
        </p:nvSpPr>
        <p:spPr>
          <a:xfrm>
            <a:off y="1072825" x="152400"/>
            <a:ext cy="1493700" cx="3424499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1" name="Shape 141"/>
          <p:cNvSpPr txBox="1"/>
          <p:nvPr/>
        </p:nvSpPr>
        <p:spPr>
          <a:xfrm>
            <a:off y="1417950" x="4075575"/>
            <a:ext cy="1333200" cx="490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ru"/>
              <a:t>First call:</a:t>
            </a:r>
          </a:p>
          <a:p>
            <a:pPr rtl="0" lvl="0">
              <a:lnSpc>
                <a:spcPct val="115000"/>
              </a:lnSpc>
              <a:buNone/>
            </a:pPr>
            <a:r>
              <a:rPr lang="ru"/>
              <a:t>getSupportLoaderManager().initLoader(ID, null, this);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lang="ru"/>
              <a:t>onCreateLoader();</a:t>
            </a:r>
          </a:p>
          <a:p>
            <a:pPr rtl="0" lvl="0">
              <a:lnSpc>
                <a:spcPct val="115000"/>
              </a:lnSpc>
              <a:buNone/>
            </a:pPr>
            <a:r>
              <a:rPr lang="ru"/>
              <a:t>onLoadFinished();</a:t>
            </a:r>
          </a:p>
          <a:p>
            <a:r>
              <a:t/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3227125" x="329975"/>
            <a:ext cy="1560600" cx="3424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ru"/>
              <a:t>onAbandon();</a:t>
            </a:r>
          </a:p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ru"/>
              <a:t>onStartLoading();</a:t>
            </a:r>
          </a:p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ru"/>
              <a:t>onForceLoad();</a:t>
            </a:r>
          </a:p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ru"/>
              <a:t>onLoadInBackground();</a:t>
            </a:r>
          </a:p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ru">
                <a:solidFill>
                  <a:schemeClr val="dk1"/>
                </a:solidFill>
              </a:rPr>
              <a:t>deliverResult();</a:t>
            </a:r>
          </a:p>
          <a:p>
            <a:pPr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ru">
                <a:solidFill>
                  <a:schemeClr val="dk1"/>
                </a:solidFill>
              </a:rPr>
              <a:t>onReset();</a:t>
            </a:r>
          </a:p>
        </p:txBody>
      </p:sp>
      <p:sp>
        <p:nvSpPr>
          <p:cNvPr id="143" name="Shape 143"/>
          <p:cNvSpPr/>
          <p:nvPr/>
        </p:nvSpPr>
        <p:spPr>
          <a:xfrm>
            <a:off y="3227125" x="143550"/>
            <a:ext cy="2122499" cx="34422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lgDashDot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 txBox="1"/>
          <p:nvPr/>
        </p:nvSpPr>
        <p:spPr>
          <a:xfrm>
            <a:off y="3165900" x="4075575"/>
            <a:ext cy="2122499" cx="499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ru">
                <a:solidFill>
                  <a:schemeClr val="dk1"/>
                </a:solidFill>
              </a:rPr>
              <a:t>getSupportLoaderManager().restartLoader(ID, null, this);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lang="ru">
                <a:solidFill>
                  <a:schemeClr val="dk1"/>
                </a:solidFill>
              </a:rPr>
              <a:t>onCreateLoader();</a:t>
            </a:r>
          </a:p>
          <a:p>
            <a:pPr rtl="0" lvl="0">
              <a:lnSpc>
                <a:spcPct val="115000"/>
              </a:lnSpc>
              <a:buNone/>
            </a:pPr>
            <a:r>
              <a:rPr lang="ru">
                <a:solidFill>
                  <a:schemeClr val="dk1"/>
                </a:solidFill>
              </a:rPr>
              <a:t>onLoadFinished();</a:t>
            </a:r>
          </a:p>
          <a:p>
            <a:r>
              <a:t/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909812" x="4075575"/>
            <a:ext cy="375000" cx="374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Code from Activity/Fragment: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2229525" x="4030975"/>
            <a:ext cy="521699" cx="203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47" name="Shape 147"/>
          <p:cNvSpPr/>
          <p:nvPr/>
        </p:nvSpPr>
        <p:spPr>
          <a:xfrm>
            <a:off y="2122500" x="3852600"/>
            <a:ext cy="721170" cx="2140343"/>
          </a:xfrm>
          <a:prstGeom prst="flowChartTerminator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8" name="Shape 148"/>
          <p:cNvSpPr/>
          <p:nvPr/>
        </p:nvSpPr>
        <p:spPr>
          <a:xfrm>
            <a:off y="3866562" x="3924025"/>
            <a:ext cy="721170" cx="2140343"/>
          </a:xfrm>
          <a:prstGeom prst="flowChartTerminator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/>
          <p:nvPr/>
        </p:nvSpPr>
        <p:spPr>
          <a:xfrm>
            <a:off y="988825" x="3754475"/>
            <a:ext cy="4360800" cx="51545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5" name="Shape 155"/>
          <p:cNvSpPr/>
          <p:nvPr/>
        </p:nvSpPr>
        <p:spPr>
          <a:xfrm rot="10800000">
            <a:off y="-40150" x="0"/>
            <a:ext cy="17621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6" name="Shape 156"/>
          <p:cNvSpPr txBox="1"/>
          <p:nvPr/>
        </p:nvSpPr>
        <p:spPr>
          <a:xfrm>
            <a:off y="2724475" x="3472800"/>
            <a:ext cy="1380000" cx="2198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4800" lang="ru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2" name="Shape 162"/>
          <p:cNvSpPr/>
          <p:nvPr/>
        </p:nvSpPr>
        <p:spPr>
          <a:xfrm>
            <a:off y="0" x="0"/>
            <a:ext cy="990600" cx="64579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3" name="Shape 163"/>
          <p:cNvSpPr txBox="1"/>
          <p:nvPr/>
        </p:nvSpPr>
        <p:spPr>
          <a:xfrm>
            <a:off y="160525" x="963150"/>
            <a:ext cy="419099" cx="379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>
                <a:solidFill>
                  <a:srgbClr val="333333"/>
                </a:solidFill>
              </a:rPr>
              <a:t>Conclusions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842775" x="682875"/>
            <a:ext cy="521699" cx="5092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ru">
                <a:latin typeface="Verdana"/>
                <a:ea typeface="Verdana"/>
                <a:cs typeface="Verdana"/>
                <a:sym typeface="Verdana"/>
              </a:rPr>
              <a:t>android:configChanges</a:t>
            </a:r>
          </a:p>
          <a:p>
            <a:pPr rtl="0" lvl="0">
              <a:buNone/>
            </a:pPr>
            <a:r>
              <a:rPr b="1" sz="1800" lang="ru">
                <a:latin typeface="Verdana"/>
                <a:ea typeface="Verdana"/>
                <a:cs typeface="Verdana"/>
                <a:sym typeface="Verdana"/>
              </a:rPr>
              <a:t>onSaveInstanceState()</a:t>
            </a:r>
          </a:p>
          <a:p>
            <a:pPr>
              <a:buNone/>
            </a:pPr>
            <a:r>
              <a:rPr b="1" sz="900" lang="ru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1800" lang="ru">
                <a:latin typeface="Verdana"/>
                <a:ea typeface="Verdana"/>
                <a:cs typeface="Verdana"/>
                <a:sym typeface="Verdana"/>
              </a:rPr>
              <a:t>onRetainNonConfigurationInstance()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y="1364475" x="722375"/>
            <a:ext cy="0" cx="2907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y="1103625" x="722375"/>
            <a:ext cy="0" cx="2907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67" name="Shape 167"/>
          <p:cNvSpPr txBox="1"/>
          <p:nvPr/>
        </p:nvSpPr>
        <p:spPr>
          <a:xfrm>
            <a:off y="2229525" x="722375"/>
            <a:ext cy="3210599" cx="743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ru"/>
              <a:t>+ Don`t need to create own listeners;</a:t>
            </a:r>
          </a:p>
          <a:p>
            <a:pPr rtl="0" lvl="0">
              <a:buNone/>
            </a:pPr>
            <a:r>
              <a:rPr sz="1800" lang="ru"/>
              <a:t>+ Easily save data across configuration changed;</a:t>
            </a:r>
          </a:p>
          <a:p>
            <a:pPr rtl="0" lvl="0">
              <a:buNone/>
            </a:pPr>
            <a:r>
              <a:rPr sz="1800" lang="ru"/>
              <a:t>+ Friendly interface for managing data;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ru"/>
              <a:t>- </a:t>
            </a:r>
            <a:r>
              <a:rPr sz="1800" lang="ru">
                <a:solidFill>
                  <a:schemeClr val="dk1"/>
                </a:solidFill>
              </a:rPr>
              <a:t>Sometimes a lot of code</a:t>
            </a:r>
            <a:r>
              <a:rPr sz="1800" lang="ru"/>
              <a:t>, classes;</a:t>
            </a:r>
          </a:p>
          <a:p>
            <a:pPr rtl="0" lvl="0">
              <a:buNone/>
            </a:pPr>
            <a:r>
              <a:rPr sz="1800" lang="ru"/>
              <a:t>- Destroy with Activity/Fragment;</a:t>
            </a:r>
          </a:p>
          <a:p>
            <a:pPr rtl="0" lvl="0">
              <a:buNone/>
            </a:pPr>
            <a:r>
              <a:rPr sz="1800" lang="ru"/>
              <a:t>- Using only in Activity or Fragment;</a:t>
            </a:r>
          </a:p>
          <a:p>
            <a:r>
              <a:t/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y="1641725" x="722375"/>
            <a:ext cy="0" cx="503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69" name="Shape 169"/>
          <p:cNvSpPr txBox="1"/>
          <p:nvPr/>
        </p:nvSpPr>
        <p:spPr>
          <a:xfrm>
            <a:off y="1400500" x="5841350"/>
            <a:ext cy="419099" cx="148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ru">
                <a:solidFill>
                  <a:srgbClr val="FF0000"/>
                </a:solidFill>
              </a:rPr>
              <a:t>- Depricated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/>
        </p:nvSpPr>
        <p:spPr>
          <a:xfrm>
            <a:off y="1231400" x="252975"/>
            <a:ext cy="3398224" cx="86380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5" name="Shape 175"/>
          <p:cNvSpPr txBox="1"/>
          <p:nvPr/>
        </p:nvSpPr>
        <p:spPr>
          <a:xfrm>
            <a:off y="3627150" x="6211450"/>
            <a:ext cy="508200" cx="2269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ru">
                <a:solidFill>
                  <a:srgbClr val="4A86E8"/>
                </a:solidFill>
              </a:rPr>
              <a:t>AsyncTaskLoader</a:t>
            </a:r>
          </a:p>
        </p:txBody>
      </p:sp>
      <p:sp>
        <p:nvSpPr>
          <p:cNvPr id="176" name="Shape 176"/>
          <p:cNvSpPr/>
          <p:nvPr/>
        </p:nvSpPr>
        <p:spPr>
          <a:xfrm>
            <a:off y="0" x="0"/>
            <a:ext cy="990600" cx="64579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7" name="Shape 177"/>
          <p:cNvSpPr txBox="1"/>
          <p:nvPr/>
        </p:nvSpPr>
        <p:spPr>
          <a:xfrm>
            <a:off y="169450" x="954225"/>
            <a:ext cy="508200" cx="5074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ru"/>
              <a:t>What should we use ?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3540500" x="856125"/>
            <a:ext cy="365699" cx="208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ru">
                <a:solidFill>
                  <a:srgbClr val="E06666"/>
                </a:solidFill>
              </a:rPr>
              <a:t>AsyncTask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/>
        </p:nvSpPr>
        <p:spPr>
          <a:xfrm>
            <a:off y="2314575" x="3318325"/>
            <a:ext cy="2228850" cx="228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4" name="Shape 184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85" name="Shape 185"/>
          <p:cNvSpPr/>
          <p:nvPr/>
        </p:nvSpPr>
        <p:spPr>
          <a:xfrm>
            <a:off y="0" x="0"/>
            <a:ext cy="990600" cx="64579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86" name="Shape 186"/>
          <p:cNvSpPr txBox="1"/>
          <p:nvPr/>
        </p:nvSpPr>
        <p:spPr>
          <a:xfrm>
            <a:off y="222950" x="989900"/>
            <a:ext cy="437099" cx="355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ru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/>
        </p:nvSpPr>
        <p:spPr>
          <a:xfrm>
            <a:off y="1703437" x="1693312"/>
            <a:ext cy="886500" cx="6366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800" lang="ru">
                <a:solidFill>
                  <a:schemeClr val="hlink"/>
                </a:solidFill>
                <a:hlinkClick r:id="rId3"/>
              </a:rPr>
              <a:t>https://github.com/supervital/loadertutorial</a:t>
            </a:r>
          </a:p>
        </p:txBody>
      </p:sp>
      <p:sp>
        <p:nvSpPr>
          <p:cNvPr id="192" name="Shape 192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93" name="Shape 193"/>
          <p:cNvSpPr/>
          <p:nvPr/>
        </p:nvSpPr>
        <p:spPr>
          <a:xfrm>
            <a:off y="1752482" x="689437"/>
            <a:ext cy="788425" cx="9503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94" name="Shape 194"/>
          <p:cNvSpPr txBox="1"/>
          <p:nvPr/>
        </p:nvSpPr>
        <p:spPr>
          <a:xfrm>
            <a:off y="2723150" x="1693312"/>
            <a:ext cy="958499" cx="6951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sz="1800" lang="ru">
                <a:solidFill>
                  <a:schemeClr val="hlink"/>
                </a:solidFill>
                <a:hlinkClick r:id="rId6"/>
              </a:rPr>
              <a:t>http://www.androiddesignpatterns.com/2012/07/loaders-and-loadermanager-background.html</a:t>
            </a:r>
          </a:p>
        </p:txBody>
      </p:sp>
      <p:sp>
        <p:nvSpPr>
          <p:cNvPr id="195" name="Shape 195"/>
          <p:cNvSpPr/>
          <p:nvPr/>
        </p:nvSpPr>
        <p:spPr>
          <a:xfrm>
            <a:off y="2589950" x="499087"/>
            <a:ext cy="998049" cx="9980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96" name="Shape 196"/>
          <p:cNvSpPr txBox="1"/>
          <p:nvPr/>
        </p:nvSpPr>
        <p:spPr>
          <a:xfrm>
            <a:off y="3588000" x="1639787"/>
            <a:ext cy="886500" cx="656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sz="1800" lang="ru">
                <a:solidFill>
                  <a:schemeClr val="hlink"/>
                </a:solidFill>
                <a:hlinkClick r:id="rId8"/>
              </a:rPr>
              <a:t>http://www.grokkingandroid.com/using-loaders-in-android/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y="972075" x="160525"/>
            <a:ext cy="17700" cx="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98" name="Shape 198"/>
          <p:cNvSpPr txBox="1"/>
          <p:nvPr/>
        </p:nvSpPr>
        <p:spPr>
          <a:xfrm>
            <a:off y="1070150" x="1667700"/>
            <a:ext cy="633299" cx="7192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sz="1800" lang="ru">
                <a:solidFill>
                  <a:schemeClr val="hlink"/>
                </a:solidFill>
                <a:hlinkClick r:id="rId9"/>
              </a:rPr>
              <a:t>http://developer.android.com/guide/components/loaders.html</a:t>
            </a:r>
          </a:p>
        </p:txBody>
      </p:sp>
      <p:sp>
        <p:nvSpPr>
          <p:cNvPr id="199" name="Shape 199"/>
          <p:cNvSpPr/>
          <p:nvPr/>
        </p:nvSpPr>
        <p:spPr>
          <a:xfrm>
            <a:off y="1267737" x="299950"/>
            <a:ext cy="238125" cx="117157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0" name="Shape 30"/>
          <p:cNvSpPr/>
          <p:nvPr/>
        </p:nvSpPr>
        <p:spPr>
          <a:xfrm>
            <a:off y="776650" x="152400"/>
            <a:ext cy="19050" cx="70580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1" name="Shape 31"/>
          <p:cNvSpPr txBox="1"/>
          <p:nvPr/>
        </p:nvSpPr>
        <p:spPr>
          <a:xfrm>
            <a:off y="319450" x="1524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/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y="2179550" x="6657500"/>
            <a:ext cy="2124824" cx="18176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3" name="Shape 33"/>
          <p:cNvSpPr txBox="1"/>
          <p:nvPr/>
        </p:nvSpPr>
        <p:spPr>
          <a:xfrm>
            <a:off y="1114750" x="651025"/>
            <a:ext cy="4490399" cx="5618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2400" lang="ru"/>
              <a:t>0.  Intro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Hello Loaders;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Life before Loaders;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Let`s go Loaders;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Short Demo;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Conclusions;</a:t>
            </a:r>
          </a:p>
          <a:p>
            <a:pPr lvl="0" indent="-3810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Questions.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0" x="0"/>
            <a:ext cy="990600" cx="6457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y="5781675" x="8029575"/>
            <a:ext cy="1076325" cx="1114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0" name="Shape 40"/>
          <p:cNvSpPr txBox="1"/>
          <p:nvPr/>
        </p:nvSpPr>
        <p:spPr>
          <a:xfrm>
            <a:off y="142700" x="873975"/>
            <a:ext cy="517199" cx="3959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/>
              <a:t>Threads in Android</a:t>
            </a:r>
          </a:p>
        </p:txBody>
      </p:sp>
      <p:sp>
        <p:nvSpPr>
          <p:cNvPr id="41" name="Shape 41"/>
          <p:cNvSpPr/>
          <p:nvPr/>
        </p:nvSpPr>
        <p:spPr>
          <a:xfrm>
            <a:off y="3193450" x="3568025"/>
            <a:ext cy="1304925" cx="2667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42" name="Shape 42"/>
          <p:cNvSpPr txBox="1"/>
          <p:nvPr/>
        </p:nvSpPr>
        <p:spPr>
          <a:xfrm>
            <a:off y="928175" x="623550"/>
            <a:ext cy="2720100" cx="8311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ru"/>
              <a:t>By default application works in UI thread.</a:t>
            </a:r>
          </a:p>
          <a:p>
            <a:pPr rtl="0" lvl="0">
              <a:lnSpc>
                <a:spcPct val="129545"/>
              </a:lnSpc>
              <a:spcAft>
                <a:spcPts val="1500"/>
              </a:spcAft>
              <a:buNone/>
            </a:pPr>
            <a:r>
              <a:rPr sz="2400" lang="ru"/>
              <a:t>If app no response to an input event (such as key press or screen touch events) within 5 seconds you will see </a:t>
            </a:r>
            <a:r>
              <a:rPr sz="1100" lang="ru">
                <a:solidFill>
                  <a:srgbClr val="222222"/>
                </a:solidFill>
              </a:rPr>
              <a:t> </a:t>
            </a:r>
            <a:r>
              <a:rPr sz="2400" lang="ru"/>
              <a:t>"Application Not Responding" (ANR) dialog.</a:t>
            </a:r>
          </a:p>
          <a:p>
            <a:r>
              <a:t/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5257200" x="972075"/>
            <a:ext cy="990599" cx="496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lnSpc>
                <a:spcPct val="141176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700" lang="ru">
                <a:solidFill>
                  <a:srgbClr val="333333"/>
                </a:solidFill>
              </a:rPr>
              <a:t>Thread</a:t>
            </a:r>
          </a:p>
          <a:p>
            <a:pPr rtl="0" lvl="0" indent="-336550" marL="457200">
              <a:lnSpc>
                <a:spcPct val="141176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700" lang="ru">
                <a:solidFill>
                  <a:srgbClr val="333333"/>
                </a:solidFill>
              </a:rPr>
              <a:t>AsyncTask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4699825" x="847225"/>
            <a:ext cy="713400" cx="6171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4130"/>
              </a:lnSpc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sz="2400" lang="ru"/>
              <a:t>To avoid ANR dialogs is use </a:t>
            </a:r>
            <a:r>
              <a:rPr b="1" sz="2400" lang="ru"/>
              <a:t>Multithreading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0" name="Shape 50"/>
          <p:cNvSpPr/>
          <p:nvPr/>
        </p:nvSpPr>
        <p:spPr>
          <a:xfrm>
            <a:off y="776650" x="152400"/>
            <a:ext cy="19050" cx="70580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1" name="Shape 51"/>
          <p:cNvSpPr txBox="1"/>
          <p:nvPr/>
        </p:nvSpPr>
        <p:spPr>
          <a:xfrm>
            <a:off y="187275" x="258625"/>
            <a:ext cy="608400" cx="555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/>
              <a:t>Thread</a:t>
            </a:r>
          </a:p>
        </p:txBody>
      </p:sp>
      <p:sp>
        <p:nvSpPr>
          <p:cNvPr id="52" name="Shape 52"/>
          <p:cNvSpPr/>
          <p:nvPr/>
        </p:nvSpPr>
        <p:spPr>
          <a:xfrm>
            <a:off y="2371400" x="933125"/>
            <a:ext cy="2119100" cx="62416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53" name="Shape 53"/>
          <p:cNvSpPr txBox="1"/>
          <p:nvPr/>
        </p:nvSpPr>
        <p:spPr>
          <a:xfrm>
            <a:off y="945300" x="414775"/>
            <a:ext cy="1276500" cx="524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5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ru">
                <a:solidFill>
                  <a:srgbClr val="258AAF"/>
                </a:solidFill>
                <a:hlinkClick r:id="rId6"/>
              </a:rPr>
              <a:t>java.lang.Object</a:t>
            </a:r>
          </a:p>
          <a:p>
            <a:pPr rtl="0" lvl="0">
              <a:lnSpc>
                <a:spcPct val="1425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b="1" lang="ru">
                <a:solidFill>
                  <a:srgbClr val="222222"/>
                </a:solidFill>
              </a:rPr>
              <a:t>   ↳</a:t>
            </a:r>
          </a:p>
          <a:p>
            <a:pPr rtl="0" lvl="0">
              <a:lnSpc>
                <a:spcPct val="1425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ru">
                <a:solidFill>
                  <a:srgbClr val="222222"/>
                </a:solidFill>
              </a:rPr>
              <a:t>java.lang.Thread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9" name="Shape 59"/>
          <p:cNvSpPr/>
          <p:nvPr/>
        </p:nvSpPr>
        <p:spPr>
          <a:xfrm>
            <a:off y="776650" x="152400"/>
            <a:ext cy="19050" cx="70580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0" name="Shape 60"/>
          <p:cNvSpPr txBox="1"/>
          <p:nvPr/>
        </p:nvSpPr>
        <p:spPr>
          <a:xfrm>
            <a:off y="259850" x="276450"/>
            <a:ext cy="607199" cx="6581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/>
              <a:t>AsyncTask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y="981800" x="276450"/>
          <a:ext cy="3000000" cx="3000000"/>
        </p:xfrm>
        <a:graphic>
          <a:graphicData uri="http://schemas.openxmlformats.org/drawingml/2006/table">
            <a:tbl>
              <a:tblPr>
                <a:solidFill>
                  <a:srgbClr val="F9F9F9"/>
                </a:solidFill>
                <a:tableStyleId>{CF1AE748-1654-4E8B-B3B7-6258B085FBC9}</a:tableStyleId>
              </a:tblPr>
              <a:tblGrid>
                <a:gridCol w="382850"/>
                <a:gridCol w="3352000"/>
              </a:tblGrid>
              <a:tr h="180975">
                <a:tc gridSpan="2"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42500"/>
                        </a:lnSpc>
                        <a:buNone/>
                      </a:pPr>
                      <a:r>
                        <a:rPr sz="1000" lang="ru">
                          <a:solidFill>
                            <a:srgbClr val="258AAF"/>
                          </a:solidFill>
                          <a:hlinkClick r:id="rId5"/>
                        </a:rPr>
                        <a:t>java.lang.Object</a:t>
                      </a:r>
                    </a:p>
                  </a:txBody>
                  <a:tcPr marR="91425" marB="91425" marT="91425" marL="91425"/>
                </a:tc>
                <a:tc hMerge="1"/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42500"/>
                        </a:lnSpc>
                        <a:buNone/>
                      </a:pPr>
                      <a:r>
                        <a:rPr b="1" sz="1000" lang="ru">
                          <a:solidFill>
                            <a:srgbClr val="222222"/>
                          </a:solidFill>
                        </a:rPr>
                        <a:t>   ↳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42500"/>
                        </a:lnSpc>
                        <a:buNone/>
                      </a:pPr>
                      <a:r>
                        <a:rPr sz="1000" lang="ru">
                          <a:solidFill>
                            <a:srgbClr val="222222"/>
                          </a:solidFill>
                        </a:rPr>
                        <a:t>android.os.AsyncTask&lt;Params, Progress, Result&gt;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62" name="Shape 62"/>
          <p:cNvSpPr/>
          <p:nvPr/>
        </p:nvSpPr>
        <p:spPr>
          <a:xfrm>
            <a:off y="2190825" x="732075"/>
            <a:ext cy="3241799" cx="6581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/>
        </p:nvSpPr>
        <p:spPr>
          <a:xfrm>
            <a:off y="5781675" x="8029575"/>
            <a:ext cy="1076325" cx="1114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8" name="Shape 68"/>
          <p:cNvSpPr/>
          <p:nvPr/>
        </p:nvSpPr>
        <p:spPr>
          <a:xfrm>
            <a:off y="0" x="0"/>
            <a:ext cy="990600" cx="64579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9" name="Shape 69"/>
          <p:cNvSpPr txBox="1"/>
          <p:nvPr/>
        </p:nvSpPr>
        <p:spPr>
          <a:xfrm>
            <a:off y="115950" x="968300"/>
            <a:ext cy="535199" cx="423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/>
              <a:t>Hello Loaders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921000" x="307050"/>
            <a:ext cy="5016000" cx="85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9545"/>
              </a:lnSpc>
              <a:spcAft>
                <a:spcPts val="1100"/>
              </a:spcAft>
              <a:buNone/>
            </a:pPr>
            <a:r>
              <a:rPr sz="1800" lang="ru"/>
              <a:t>Introduced in Android 3.0, loaders make it easy to asynchronously load data in an activity or fragment. Loaders have these characteristics:</a:t>
            </a:r>
          </a:p>
          <a:p>
            <a:pPr rtl="0" lvl="0" indent="-342900" marL="635000">
              <a:lnSpc>
                <a:spcPct val="129545"/>
              </a:lnSpc>
              <a:spcAft>
                <a:spcPts val="15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ru"/>
              <a:t>They are available to every </a:t>
            </a:r>
            <a:r>
              <a:rPr b="1" sz="1800" lang="ru">
                <a:hlinkClick r:id="rId5"/>
              </a:rPr>
              <a:t>Activity</a:t>
            </a:r>
            <a:r>
              <a:rPr b="1" sz="1800" lang="ru"/>
              <a:t> </a:t>
            </a:r>
            <a:r>
              <a:rPr sz="1800" lang="ru"/>
              <a:t>and </a:t>
            </a:r>
            <a:r>
              <a:rPr b="1" sz="1800" lang="ru">
                <a:hlinkClick r:id="rId6"/>
              </a:rPr>
              <a:t>Fragment</a:t>
            </a:r>
            <a:r>
              <a:rPr sz="1800" lang="ru"/>
              <a:t>.</a:t>
            </a:r>
          </a:p>
          <a:p>
            <a:pPr rtl="0" lvl="0" indent="-342900" marL="635000">
              <a:lnSpc>
                <a:spcPct val="129545"/>
              </a:lnSpc>
              <a:spcAft>
                <a:spcPts val="15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ru"/>
              <a:t>They provide </a:t>
            </a:r>
            <a:r>
              <a:rPr b="1" sz="1800" lang="ru"/>
              <a:t>asynchronous </a:t>
            </a:r>
            <a:r>
              <a:rPr sz="1800" lang="ru"/>
              <a:t>loading of data.</a:t>
            </a:r>
          </a:p>
          <a:p>
            <a:pPr rtl="0" lvl="0" indent="-342900" marL="635000">
              <a:lnSpc>
                <a:spcPct val="129545"/>
              </a:lnSpc>
              <a:spcAft>
                <a:spcPts val="15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ru"/>
              <a:t>They </a:t>
            </a:r>
            <a:r>
              <a:rPr b="1" sz="1800" lang="ru"/>
              <a:t>monitor the source of their data</a:t>
            </a:r>
            <a:r>
              <a:rPr sz="1800" lang="ru"/>
              <a:t> and deliver new results when the content changes.</a:t>
            </a:r>
          </a:p>
          <a:p>
            <a:pPr rtl="0" lvl="0" indent="-342900" marL="635000">
              <a:lnSpc>
                <a:spcPct val="129545"/>
              </a:lnSpc>
              <a:spcAft>
                <a:spcPts val="15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ru"/>
              <a:t>They </a:t>
            </a:r>
            <a:r>
              <a:rPr b="1" sz="1800" lang="ru"/>
              <a:t>automatically reconnect</a:t>
            </a:r>
            <a:r>
              <a:rPr sz="1800" lang="ru"/>
              <a:t> to the last loader's cursor when being recreated after a </a:t>
            </a:r>
            <a:r>
              <a:rPr b="1" sz="1800" lang="ru"/>
              <a:t>configuration change</a:t>
            </a:r>
            <a:r>
              <a:rPr sz="1800" lang="ru"/>
              <a:t>. Thus, they don't need to re-query their data.</a:t>
            </a:r>
          </a:p>
          <a:p>
            <a:r>
              <a:t/>
            </a:r>
          </a:p>
        </p:txBody>
      </p:sp>
      <p:sp>
        <p:nvSpPr>
          <p:cNvPr id="71" name="Shape 71"/>
          <p:cNvSpPr/>
          <p:nvPr/>
        </p:nvSpPr>
        <p:spPr>
          <a:xfrm>
            <a:off y="4733175" x="1204725"/>
            <a:ext cy="2009775" cx="58102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7" name="Shape 77"/>
          <p:cNvSpPr/>
          <p:nvPr/>
        </p:nvSpPr>
        <p:spPr>
          <a:xfrm>
            <a:off y="696400" x="312925"/>
            <a:ext cy="19050" cx="70580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8" name="Shape 78"/>
          <p:cNvSpPr txBox="1"/>
          <p:nvPr/>
        </p:nvSpPr>
        <p:spPr>
          <a:xfrm>
            <a:off y="231875" x="419150"/>
            <a:ext cy="731399" cx="5876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/>
              <a:t>Life before Loaders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963275" x="312925"/>
            <a:ext cy="5555699" cx="7914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5976"/>
              </a:lnSpc>
              <a:buNone/>
            </a:pP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800" lang="ru"/>
              <a:t>Methods:</a:t>
            </a:r>
          </a:p>
          <a:p>
            <a:pPr rtl="0" lvl="0" indent="-342900" marL="457200">
              <a:lnSpc>
                <a:spcPct val="155976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ru">
                <a:latin typeface="Courier New"/>
                <a:ea typeface="Courier New"/>
                <a:cs typeface="Courier New"/>
                <a:sym typeface="Courier New"/>
              </a:rPr>
              <a:t>public void startManagingCursor(Cursor);</a:t>
            </a:r>
          </a:p>
          <a:p>
            <a:pPr rtl="0" lvl="0" indent="-342900" marL="457200">
              <a:lnSpc>
                <a:spcPct val="155976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ru">
                <a:latin typeface="Courier New"/>
                <a:ea typeface="Courier New"/>
                <a:cs typeface="Courier New"/>
                <a:sym typeface="Courier New"/>
              </a:rPr>
              <a:t>public void stopManagingCursor(Cursor);</a:t>
            </a:r>
          </a:p>
          <a:p>
            <a:pPr rtl="0" lvl="0" indent="-342900" marL="457200">
              <a:lnSpc>
                <a:spcPct val="155976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ru">
                <a:latin typeface="Courier New"/>
                <a:ea typeface="Courier New"/>
                <a:cs typeface="Courier New"/>
                <a:sym typeface="Courier New"/>
              </a:rPr>
              <a:t>public Cursor managedQuery(Uri, String, String, String, String);</a:t>
            </a:r>
          </a:p>
          <a:p>
            <a:pPr rtl="0" lvl="0" indent="-342900" marL="457200">
              <a:lnSpc>
                <a:spcPct val="136363"/>
              </a:lnSpc>
              <a:spcBef>
                <a:spcPts val="1700"/>
              </a:spcBef>
              <a:spcAft>
                <a:spcPts val="7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ru">
                <a:latin typeface="Courier New"/>
                <a:ea typeface="Courier New"/>
                <a:cs typeface="Courier New"/>
                <a:sym typeface="Courier New"/>
              </a:rPr>
              <a:t>requery ();</a:t>
            </a:r>
          </a:p>
          <a:p>
            <a:pPr rtl="0" lvl="0" indent="457200">
              <a:lnSpc>
                <a:spcPct val="100000"/>
              </a:lnSpc>
              <a:spcBef>
                <a:spcPts val="1700"/>
              </a:spcBef>
              <a:spcAft>
                <a:spcPts val="700"/>
              </a:spcAft>
              <a:buNone/>
            </a:pPr>
            <a:r>
              <a:rPr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rtl="0" lvl="0" indent="457200">
              <a:lnSpc>
                <a:spcPct val="100000"/>
              </a:lnSpc>
              <a:spcBef>
                <a:spcPts val="1700"/>
              </a:spcBef>
              <a:spcAft>
                <a:spcPts val="700"/>
              </a:spcAft>
              <a:buNone/>
            </a:pPr>
            <a:r>
              <a:rPr sz="1800" lang="ru"/>
              <a:t>- All are depricated;</a:t>
            </a:r>
          </a:p>
          <a:p>
            <a:pPr rtl="0" lvl="0" indent="457200">
              <a:lnSpc>
                <a:spcPct val="100000"/>
              </a:lnSpc>
              <a:spcBef>
                <a:spcPts val="1700"/>
              </a:spcBef>
              <a:spcAft>
                <a:spcPts val="700"/>
              </a:spcAft>
              <a:buNone/>
            </a:pPr>
            <a:r>
              <a:rPr sz="1800" lang="ru"/>
              <a:t>- Work in UI thread;</a:t>
            </a:r>
          </a:p>
          <a:p>
            <a:pPr rtl="0" lvl="0" indent="457200">
              <a:lnSpc>
                <a:spcPct val="100000"/>
              </a:lnSpc>
              <a:spcBef>
                <a:spcPts val="1700"/>
              </a:spcBef>
              <a:spcAft>
                <a:spcPts val="700"/>
              </a:spcAft>
              <a:buNone/>
            </a:pPr>
            <a:r>
              <a:rPr sz="1800" lang="ru"/>
              <a:t>- Doesn`t retaining Cursor state across configuration changes;</a:t>
            </a:r>
          </a:p>
          <a:p>
            <a:pPr rtl="0" lvl="0" indent="457200">
              <a:lnSpc>
                <a:spcPct val="100000"/>
              </a:lnSpc>
              <a:spcBef>
                <a:spcPts val="1700"/>
              </a:spcBef>
              <a:spcAft>
                <a:spcPts val="700"/>
              </a:spcAft>
              <a:buNone/>
            </a:pPr>
            <a:r>
              <a:rPr sz="1800" lang="ru"/>
              <a:t>- Ineffective;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>
            <a:off y="5095875" x="0"/>
            <a:ext cy="1762125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graphicFrame>
        <p:nvGraphicFramePr>
          <p:cNvPr id="85" name="Shape 85"/>
          <p:cNvGraphicFramePr/>
          <p:nvPr/>
        </p:nvGraphicFramePr>
        <p:xfrm>
          <a:off y="1240325" x="3772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{4A87ABA9-8794-452C-8398-FBBD54677B3C}</a:tableStyleId>
              </a:tblPr>
              <a:tblGrid>
                <a:gridCol w="2501400"/>
                <a:gridCol w="6070875"/>
              </a:tblGrid>
              <a:tr h="760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800" lang="ru">
                          <a:solidFill>
                            <a:srgbClr val="0B539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LoaderManager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800" lang="ru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Manages your Loaders for you. Responsible for dealing with the </a:t>
                      </a:r>
                      <a:r>
                        <a:rPr sz="1800" lang="ru">
                          <a:solidFill>
                            <a:srgbClr val="0B539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Activity </a:t>
                      </a:r>
                      <a:r>
                        <a:rPr sz="1800" lang="ru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 </a:t>
                      </a:r>
                      <a:r>
                        <a:rPr sz="1800" lang="ru">
                          <a:solidFill>
                            <a:srgbClr val="0B539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Fragment </a:t>
                      </a:r>
                      <a:r>
                        <a:rPr sz="1800" lang="ru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lifecycle</a:t>
                      </a:r>
                    </a:p>
                  </a:txBody>
                  <a:tcPr marR="91425" marB="91425" marT="91425" marL="91425"/>
                </a:tc>
              </a:tr>
              <a:tr h="925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800" lang="ru">
                          <a:solidFill>
                            <a:srgbClr val="0B539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LoaderManager.LoaderCallbacks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800" lang="ru">
                          <a:solidFill>
                            <a:srgbClr val="222222"/>
                          </a:solidFill>
                        </a:rPr>
                        <a:t>A callback interface for a client to interact with the </a:t>
                      </a:r>
                      <a:r>
                        <a:rPr sz="1800" lang="ru">
                          <a:solidFill>
                            <a:srgbClr val="0B5394"/>
                          </a:solidFill>
                          <a:hlinkClick r:id="rId6"/>
                        </a:rPr>
                        <a:t>LoaderManager</a:t>
                      </a:r>
                      <a:r>
                        <a:rPr sz="1800" lang="ru">
                          <a:solidFill>
                            <a:srgbClr val="222222"/>
                          </a:solidFill>
                        </a:rPr>
                        <a:t>.</a:t>
                      </a:r>
                    </a:p>
                  </a:txBody>
                  <a:tcPr marR="91425" marB="91425" marT="91425" marL="91425"/>
                </a:tc>
              </a:tr>
              <a:tr h="925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800" lang="ru">
                          <a:solidFill>
                            <a:srgbClr val="0B539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Loader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800" lang="ru">
                          <a:solidFill>
                            <a:srgbClr val="222222"/>
                          </a:solidFill>
                        </a:rPr>
                        <a:t>An abstract class that performs asynchronous loading of data. This is the base class for a loader.</a:t>
                      </a:r>
                    </a:p>
                  </a:txBody>
                  <a:tcPr marR="91425" marB="91425" marT="91425" marL="91425"/>
                </a:tc>
              </a:tr>
              <a:tr h="925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800" lang="ru">
                          <a:solidFill>
                            <a:srgbClr val="0B539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AsyncTaskLoader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800" lang="ru">
                          <a:solidFill>
                            <a:srgbClr val="222222"/>
                          </a:solidFill>
                        </a:rPr>
                        <a:t>Abstract loader that provides an </a:t>
                      </a:r>
                      <a:r>
                        <a:rPr sz="1800" lang="ru">
                          <a:solidFill>
                            <a:srgbClr val="0B5394"/>
                          </a:solidFill>
                          <a:hlinkClick r:id="rId9"/>
                        </a:rPr>
                        <a:t>AsyncTask</a:t>
                      </a:r>
                      <a:r>
                        <a:rPr sz="1800" lang="ru">
                          <a:solidFill>
                            <a:srgbClr val="0B5394"/>
                          </a:solidFill>
                        </a:rPr>
                        <a:t> </a:t>
                      </a:r>
                      <a:r>
                        <a:rPr sz="1800" lang="ru">
                          <a:solidFill>
                            <a:srgbClr val="222222"/>
                          </a:solidFill>
                        </a:rPr>
                        <a:t>to do the work.</a:t>
                      </a:r>
                    </a:p>
                  </a:txBody>
                  <a:tcPr marR="91425" marB="91425" marT="91425" marL="91425"/>
                </a:tc>
              </a:tr>
              <a:tr h="925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800" lang="ru">
                          <a:solidFill>
                            <a:srgbClr val="0B539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CursorLoader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800" lang="ru">
                          <a:solidFill>
                            <a:srgbClr val="222222"/>
                          </a:solidFill>
                        </a:rPr>
                        <a:t>A subclass of </a:t>
                      </a:r>
                      <a:r>
                        <a:rPr sz="1800" lang="ru">
                          <a:solidFill>
                            <a:srgbClr val="0B5394"/>
                          </a:solidFill>
                          <a:hlinkClick r:id="rId11"/>
                        </a:rPr>
                        <a:t>AsyncTaskLoader</a:t>
                      </a:r>
                      <a:r>
                        <a:rPr sz="1800" lang="ru">
                          <a:solidFill>
                            <a:srgbClr val="0B5394"/>
                          </a:solidFill>
                        </a:rPr>
                        <a:t> </a:t>
                      </a:r>
                      <a:r>
                        <a:rPr sz="1800" lang="ru">
                          <a:solidFill>
                            <a:srgbClr val="222222"/>
                          </a:solidFill>
                        </a:rPr>
                        <a:t>that queries the </a:t>
                      </a:r>
                      <a:r>
                        <a:rPr sz="1800" lang="ru">
                          <a:solidFill>
                            <a:srgbClr val="0B5394"/>
                          </a:solidFill>
                          <a:hlinkClick r:id="rId12"/>
                        </a:rPr>
                        <a:t>ContentResolver</a:t>
                      </a:r>
                      <a:r>
                        <a:rPr sz="1800" lang="ru">
                          <a:solidFill>
                            <a:srgbClr val="0B5394"/>
                          </a:solidFill>
                        </a:rPr>
                        <a:t> </a:t>
                      </a:r>
                      <a:r>
                        <a:rPr sz="1800" lang="ru">
                          <a:solidFill>
                            <a:srgbClr val="222222"/>
                          </a:solidFill>
                        </a:rPr>
                        <a:t>and returns a </a:t>
                      </a:r>
                      <a:r>
                        <a:rPr sz="1800" lang="ru">
                          <a:solidFill>
                            <a:srgbClr val="0B5394"/>
                          </a:solidFill>
                          <a:hlinkClick r:id="rId13"/>
                        </a:rPr>
                        <a:t>Cursor</a:t>
                      </a:r>
                      <a:r>
                        <a:rPr sz="1800" lang="ru">
                          <a:solidFill>
                            <a:srgbClr val="222222"/>
                          </a:solidFill>
                        </a:rPr>
                        <a:t>.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86" name="Shape 86"/>
          <p:cNvSpPr/>
          <p:nvPr/>
        </p:nvSpPr>
        <p:spPr>
          <a:xfrm>
            <a:off y="839075" x="312925"/>
            <a:ext cy="19050" cx="705802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</p:sp>
      <p:sp>
        <p:nvSpPr>
          <p:cNvPr id="87" name="Shape 87"/>
          <p:cNvSpPr txBox="1"/>
          <p:nvPr/>
        </p:nvSpPr>
        <p:spPr>
          <a:xfrm>
            <a:off y="192575" x="312925"/>
            <a:ext cy="646499" cx="4191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1176"/>
              </a:lnSpc>
              <a:spcBef>
                <a:spcPts val="15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ru">
                <a:solidFill>
                  <a:srgbClr val="333333"/>
                </a:solidFill>
              </a:rPr>
              <a:t>Loader API Summary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/>
        </p:nvSpPr>
        <p:spPr>
          <a:xfrm>
            <a:off y="0" x="0"/>
            <a:ext cy="990600" cx="6457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3" name="Shape 93"/>
          <p:cNvSpPr/>
          <p:nvPr/>
        </p:nvSpPr>
        <p:spPr>
          <a:xfrm>
            <a:off y="5781675" x="8029575"/>
            <a:ext cy="1076325" cx="1114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4" name="Shape 94"/>
          <p:cNvSpPr txBox="1"/>
          <p:nvPr/>
        </p:nvSpPr>
        <p:spPr>
          <a:xfrm>
            <a:off y="169450" x="891800"/>
            <a:ext cy="588599" cx="560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400" lang="ru"/>
              <a:t>What is the LoaderManager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3165925" x="18282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6" name="Shape 96"/>
          <p:cNvSpPr txBox="1"/>
          <p:nvPr/>
        </p:nvSpPr>
        <p:spPr>
          <a:xfrm>
            <a:off y="706650" x="205150"/>
            <a:ext cy="5444700" cx="885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LoaderManager:</a:t>
            </a:r>
          </a:p>
          <a:p>
            <a:pPr rtl="0" lvl="0" indent="-342900" marL="914400">
              <a:lnSpc>
                <a:spcPct val="115000"/>
              </a:lnSpc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doesn`t know how data is loaded;</a:t>
            </a:r>
          </a:p>
          <a:p>
            <a:pPr rtl="0" lvl="0" indent="-342900" marL="914400">
              <a:lnSpc>
                <a:spcPct val="115000"/>
              </a:lnSpc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instructs its </a:t>
            </a:r>
            <a:r>
              <a:rPr sz="1800" lang="ru">
                <a:latin typeface="Courier New"/>
                <a:ea typeface="Courier New"/>
                <a:cs typeface="Courier New"/>
                <a:sym typeface="Courier New"/>
              </a:rPr>
              <a:t>Loaders </a:t>
            </a: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when to start/stop/reset their data;</a:t>
            </a:r>
          </a:p>
          <a:p>
            <a:pPr rtl="0" lvl="0" indent="-342900" marL="914400">
              <a:lnSpc>
                <a:spcPct val="115000"/>
              </a:lnSpc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retaining their state across configuration changes;</a:t>
            </a:r>
          </a:p>
          <a:p>
            <a:pPr rtl="0" lvl="0" indent="-342900" marL="914400">
              <a:lnSpc>
                <a:spcPct val="115000"/>
              </a:lnSpc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provide simple interface for delivering results back to the client.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None/>
            </a:pP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	Differences between </a:t>
            </a:r>
            <a:r>
              <a:rPr sz="1800" lang="ru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startManagingCursor(Cursor):</a:t>
            </a:r>
          </a:p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Courier New"/>
              <a:buChar char="●"/>
            </a:pPr>
            <a:r>
              <a:rPr sz="1800" lang="ru">
                <a:latin typeface="Courier New"/>
                <a:ea typeface="Courier New"/>
                <a:cs typeface="Courier New"/>
                <a:sym typeface="Courier New"/>
              </a:rPr>
              <a:t>startManagingCursor </a:t>
            </a: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manages </a:t>
            </a:r>
            <a:r>
              <a:rPr sz="1800" lang="ru"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, whereas the </a:t>
            </a:r>
            <a:r>
              <a:rPr sz="1800" lang="ru">
                <a:latin typeface="Courier New"/>
                <a:ea typeface="Courier New"/>
                <a:cs typeface="Courier New"/>
                <a:sym typeface="Courier New"/>
              </a:rPr>
              <a:t>LoaderManager </a:t>
            </a: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manages </a:t>
            </a:r>
            <a:r>
              <a:rPr sz="1800" lang="ru">
                <a:latin typeface="Courier New"/>
                <a:ea typeface="Courier New"/>
                <a:cs typeface="Courier New"/>
                <a:sym typeface="Courier New"/>
              </a:rPr>
              <a:t>Loader&lt;D&gt; objects</a:t>
            </a:r>
            <a:r>
              <a:rPr sz="1800" lang="ru">
                <a:latin typeface="Trebuchet MS"/>
                <a:ea typeface="Trebuchet MS"/>
                <a:cs typeface="Trebuchet MS"/>
                <a:sym typeface="Trebuchet MS"/>
              </a:rPr>
              <a:t>;</a:t>
            </a:r>
          </a:p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800" lang="ru">
                <a:latin typeface="Courier New"/>
                <a:ea typeface="Courier New"/>
                <a:cs typeface="Courier New"/>
                <a:sym typeface="Courier New"/>
              </a:rPr>
              <a:t>startManagingCursor </a:t>
            </a: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does not retain the </a:t>
            </a:r>
            <a:r>
              <a:rPr sz="1800" lang="ru">
                <a:latin typeface="Courier New"/>
                <a:ea typeface="Courier New"/>
                <a:cs typeface="Courier New"/>
                <a:sym typeface="Courier New"/>
              </a:rPr>
              <a:t>Cursor`s </a:t>
            </a: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state across configuration changes;</a:t>
            </a:r>
          </a:p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sz="1800" lang="ru">
                <a:latin typeface="Courier New"/>
                <a:ea typeface="Courier New"/>
                <a:cs typeface="Courier New"/>
                <a:sym typeface="Courier New"/>
              </a:rPr>
              <a:t>LoaderManager </a:t>
            </a:r>
            <a:r>
              <a:rPr sz="1800" lang="ru">
                <a:latin typeface="Times New Roman"/>
                <a:ea typeface="Times New Roman"/>
                <a:cs typeface="Times New Roman"/>
                <a:sym typeface="Times New Roman"/>
              </a:rPr>
              <a:t>provides seamless monitoring of data;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