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6" r:id="rId2"/>
    <p:sldId id="349" r:id="rId3"/>
    <p:sldId id="350" r:id="rId4"/>
    <p:sldId id="351" r:id="rId5"/>
    <p:sldId id="257" r:id="rId6"/>
    <p:sldId id="274" r:id="rId7"/>
    <p:sldId id="259" r:id="rId8"/>
    <p:sldId id="258" r:id="rId9"/>
    <p:sldId id="275" r:id="rId10"/>
    <p:sldId id="277" r:id="rId11"/>
    <p:sldId id="347" r:id="rId12"/>
    <p:sldId id="301" r:id="rId13"/>
    <p:sldId id="278" r:id="rId14"/>
    <p:sldId id="283" r:id="rId15"/>
    <p:sldId id="284" r:id="rId16"/>
    <p:sldId id="285" r:id="rId17"/>
    <p:sldId id="280" r:id="rId18"/>
    <p:sldId id="302" r:id="rId19"/>
    <p:sldId id="304" r:id="rId20"/>
    <p:sldId id="303" r:id="rId21"/>
    <p:sldId id="305" r:id="rId22"/>
    <p:sldId id="282" r:id="rId23"/>
    <p:sldId id="279" r:id="rId24"/>
    <p:sldId id="286" r:id="rId25"/>
    <p:sldId id="287" r:id="rId26"/>
    <p:sldId id="289" r:id="rId27"/>
    <p:sldId id="290" r:id="rId28"/>
    <p:sldId id="298" r:id="rId29"/>
    <p:sldId id="291" r:id="rId30"/>
    <p:sldId id="292" r:id="rId31"/>
    <p:sldId id="293" r:id="rId32"/>
    <p:sldId id="294" r:id="rId33"/>
    <p:sldId id="295" r:id="rId34"/>
    <p:sldId id="296" r:id="rId35"/>
    <p:sldId id="263" r:id="rId36"/>
    <p:sldId id="264" r:id="rId37"/>
    <p:sldId id="306" r:id="rId38"/>
    <p:sldId id="265" r:id="rId39"/>
    <p:sldId id="308" r:id="rId40"/>
    <p:sldId id="307" r:id="rId41"/>
    <p:sldId id="310" r:id="rId42"/>
    <p:sldId id="309" r:id="rId43"/>
    <p:sldId id="311" r:id="rId44"/>
    <p:sldId id="312" r:id="rId45"/>
    <p:sldId id="314" r:id="rId46"/>
    <p:sldId id="322" r:id="rId47"/>
    <p:sldId id="315" r:id="rId48"/>
    <p:sldId id="316" r:id="rId49"/>
    <p:sldId id="317" r:id="rId50"/>
    <p:sldId id="321" r:id="rId51"/>
    <p:sldId id="318" r:id="rId52"/>
    <p:sldId id="319" r:id="rId53"/>
    <p:sldId id="320" r:id="rId54"/>
    <p:sldId id="323" r:id="rId55"/>
    <p:sldId id="313" r:id="rId56"/>
    <p:sldId id="324" r:id="rId57"/>
    <p:sldId id="266" r:id="rId58"/>
    <p:sldId id="325" r:id="rId59"/>
    <p:sldId id="326" r:id="rId60"/>
    <p:sldId id="328" r:id="rId61"/>
    <p:sldId id="329" r:id="rId62"/>
    <p:sldId id="330" r:id="rId63"/>
    <p:sldId id="331" r:id="rId64"/>
    <p:sldId id="332" r:id="rId65"/>
    <p:sldId id="327" r:id="rId66"/>
    <p:sldId id="333" r:id="rId67"/>
    <p:sldId id="334" r:id="rId68"/>
    <p:sldId id="335" r:id="rId69"/>
    <p:sldId id="336" r:id="rId70"/>
    <p:sldId id="337" r:id="rId71"/>
    <p:sldId id="338" r:id="rId72"/>
    <p:sldId id="281" r:id="rId73"/>
    <p:sldId id="339" r:id="rId74"/>
    <p:sldId id="340" r:id="rId75"/>
    <p:sldId id="341" r:id="rId76"/>
    <p:sldId id="342" r:id="rId77"/>
    <p:sldId id="343" r:id="rId78"/>
    <p:sldId id="345" r:id="rId79"/>
    <p:sldId id="346" r:id="rId8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B2F2538-E4AE-4874-9E2A-B3CE52F51DD2}">
          <p14:sldIdLst>
            <p14:sldId id="256"/>
          </p14:sldIdLst>
        </p14:section>
        <p14:section name="用户用户组管理简介" id="{0661AEEB-FE8A-4913-B758-11DB3708323C}">
          <p14:sldIdLst>
            <p14:sldId id="349"/>
            <p14:sldId id="350"/>
            <p14:sldId id="351"/>
            <p14:sldId id="257"/>
            <p14:sldId id="274"/>
            <p14:sldId id="259"/>
            <p14:sldId id="258"/>
          </p14:sldIdLst>
        </p14:section>
        <p14:section name="Linux系统用户账号的管理" id="{12149F8E-9229-4685-983B-BD06FD3C756D}">
          <p14:sldIdLst>
            <p14:sldId id="275"/>
            <p14:sldId id="277"/>
            <p14:sldId id="347"/>
            <p14:sldId id="301"/>
            <p14:sldId id="278"/>
            <p14:sldId id="283"/>
            <p14:sldId id="284"/>
            <p14:sldId id="285"/>
            <p14:sldId id="280"/>
            <p14:sldId id="302"/>
            <p14:sldId id="304"/>
            <p14:sldId id="303"/>
            <p14:sldId id="305"/>
            <p14:sldId id="282"/>
            <p14:sldId id="279"/>
            <p14:sldId id="286"/>
            <p14:sldId id="287"/>
            <p14:sldId id="289"/>
            <p14:sldId id="290"/>
            <p14:sldId id="298"/>
            <p14:sldId id="291"/>
            <p14:sldId id="292"/>
            <p14:sldId id="293"/>
            <p14:sldId id="294"/>
            <p14:sldId id="295"/>
            <p14:sldId id="296"/>
            <p14:sldId id="263"/>
            <p14:sldId id="264"/>
            <p14:sldId id="306"/>
          </p14:sldIdLst>
        </p14:section>
        <p14:section name="用户口令" id="{9070A11C-6247-4AE0-9CD2-A79D5E84A0B4}">
          <p14:sldIdLst>
            <p14:sldId id="265"/>
            <p14:sldId id="308"/>
            <p14:sldId id="307"/>
            <p14:sldId id="310"/>
            <p14:sldId id="309"/>
            <p14:sldId id="311"/>
            <p14:sldId id="312"/>
            <p14:sldId id="314"/>
            <p14:sldId id="322"/>
            <p14:sldId id="315"/>
            <p14:sldId id="316"/>
            <p14:sldId id="317"/>
            <p14:sldId id="321"/>
            <p14:sldId id="318"/>
            <p14:sldId id="319"/>
            <p14:sldId id="320"/>
            <p14:sldId id="323"/>
            <p14:sldId id="313"/>
            <p14:sldId id="324"/>
          </p14:sldIdLst>
        </p14:section>
        <p14:section name="用户组管理" id="{93E6FE2E-8E4E-45F4-BC33-254CE22D3E86}">
          <p14:sldIdLst>
            <p14:sldId id="266"/>
            <p14:sldId id="325"/>
            <p14:sldId id="326"/>
            <p14:sldId id="328"/>
            <p14:sldId id="329"/>
            <p14:sldId id="330"/>
            <p14:sldId id="331"/>
            <p14:sldId id="332"/>
            <p14:sldId id="327"/>
            <p14:sldId id="333"/>
            <p14:sldId id="334"/>
            <p14:sldId id="335"/>
            <p14:sldId id="336"/>
            <p14:sldId id="337"/>
            <p14:sldId id="338"/>
            <p14:sldId id="281"/>
          </p14:sldIdLst>
        </p14:section>
        <p14:section name="批量添加用户" id="{1B5161A9-1F11-4CEF-A6FC-EA410D3CBAE6}">
          <p14:sldIdLst>
            <p14:sldId id="339"/>
            <p14:sldId id="340"/>
            <p14:sldId id="341"/>
            <p14:sldId id="342"/>
            <p14:sldId id="343"/>
            <p14:sldId id="345"/>
            <p14:sldId id="34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69" autoAdjust="0"/>
    <p:restoredTop sz="89973" autoAdjust="0"/>
  </p:normalViewPr>
  <p:slideViewPr>
    <p:cSldViewPr snapToGrid="0">
      <p:cViewPr varScale="1">
        <p:scale>
          <a:sx n="86" d="100"/>
          <a:sy n="86" d="100"/>
        </p:scale>
        <p:origin x="5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C4D1BD-7A75-405C-B4E4-42F3F9CB0BCE}" type="datetimeFigureOut">
              <a:rPr lang="zh-CN" altLang="en-US" smtClean="0"/>
              <a:t>2019/4/14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D248C1-71E7-454A-A4F4-DFF4CECFC42B}" type="slidenum">
              <a:rPr lang="zh-CN" altLang="en-US" smtClean="0"/>
              <a:t>‹#›</a:t>
            </a:fld>
            <a:endParaRPr lang="zh-CN" altLang="en-US"/>
          </a:p>
        </p:txBody>
      </p:sp>
    </p:spTree>
    <p:extLst>
      <p:ext uri="{BB962C8B-B14F-4D97-AF65-F5344CB8AC3E}">
        <p14:creationId xmlns:p14="http://schemas.microsoft.com/office/powerpoint/2010/main" val="1040365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D248C1-71E7-454A-A4F4-DFF4CECFC42B}" type="slidenum">
              <a:rPr lang="zh-CN" altLang="en-US" smtClean="0"/>
              <a:t>12</a:t>
            </a:fld>
            <a:endParaRPr lang="zh-CN" altLang="en-US"/>
          </a:p>
        </p:txBody>
      </p:sp>
    </p:spTree>
    <p:extLst>
      <p:ext uri="{BB962C8B-B14F-4D97-AF65-F5344CB8AC3E}">
        <p14:creationId xmlns:p14="http://schemas.microsoft.com/office/powerpoint/2010/main" val="397724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D248C1-71E7-454A-A4F4-DFF4CECFC42B}" type="slidenum">
              <a:rPr lang="zh-CN" altLang="en-US" smtClean="0"/>
              <a:t>25</a:t>
            </a:fld>
            <a:endParaRPr lang="zh-CN" altLang="en-US"/>
          </a:p>
        </p:txBody>
      </p:sp>
    </p:spTree>
    <p:extLst>
      <p:ext uri="{BB962C8B-B14F-4D97-AF65-F5344CB8AC3E}">
        <p14:creationId xmlns:p14="http://schemas.microsoft.com/office/powerpoint/2010/main" val="1871728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21022F-0CFE-4B89-9B41-89A5688105F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953D4EB-F752-4056-81D1-1C76D4BB74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EDB0939-6E4C-417F-BF94-4382401CD382}"/>
              </a:ext>
            </a:extLst>
          </p:cNvPr>
          <p:cNvSpPr>
            <a:spLocks noGrp="1"/>
          </p:cNvSpPr>
          <p:nvPr>
            <p:ph type="dt" sz="half" idx="10"/>
          </p:nvPr>
        </p:nvSpPr>
        <p:spPr/>
        <p:txBody>
          <a:bodyPr/>
          <a:lstStyle/>
          <a:p>
            <a:fld id="{E380CB65-9E90-4897-84D8-4D4EB77DFC65}" type="datetimeFigureOut">
              <a:rPr lang="zh-CN" altLang="en-US" smtClean="0"/>
              <a:t>2019/4/14</a:t>
            </a:fld>
            <a:endParaRPr lang="zh-CN" altLang="en-US"/>
          </a:p>
        </p:txBody>
      </p:sp>
      <p:sp>
        <p:nvSpPr>
          <p:cNvPr id="5" name="页脚占位符 4">
            <a:extLst>
              <a:ext uri="{FF2B5EF4-FFF2-40B4-BE49-F238E27FC236}">
                <a16:creationId xmlns:a16="http://schemas.microsoft.com/office/drawing/2014/main" id="{4FF25B01-2AA1-4AC0-A496-1C1DA555557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B70207-C434-4B8B-A8D9-1B42FC9A2348}"/>
              </a:ext>
            </a:extLst>
          </p:cNvPr>
          <p:cNvSpPr>
            <a:spLocks noGrp="1"/>
          </p:cNvSpPr>
          <p:nvPr>
            <p:ph type="sldNum" sz="quarter" idx="12"/>
          </p:nvPr>
        </p:nvSpPr>
        <p:spPr/>
        <p:txBody>
          <a:bodyPr/>
          <a:lstStyle/>
          <a:p>
            <a:fld id="{F95F20A7-4927-4EA8-89A1-37A627DACB03}" type="slidenum">
              <a:rPr lang="zh-CN" altLang="en-US" smtClean="0"/>
              <a:t>‹#›</a:t>
            </a:fld>
            <a:endParaRPr lang="zh-CN" altLang="en-US"/>
          </a:p>
        </p:txBody>
      </p:sp>
    </p:spTree>
    <p:extLst>
      <p:ext uri="{BB962C8B-B14F-4D97-AF65-F5344CB8AC3E}">
        <p14:creationId xmlns:p14="http://schemas.microsoft.com/office/powerpoint/2010/main" val="3168967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0B41AD-6E5F-418C-8C2E-C0A2E8A2E85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97FED77-7643-48CA-B492-F2EA8FFF6B0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6D4B0C0-E272-4333-90E3-6B56B849D4A4}"/>
              </a:ext>
            </a:extLst>
          </p:cNvPr>
          <p:cNvSpPr>
            <a:spLocks noGrp="1"/>
          </p:cNvSpPr>
          <p:nvPr>
            <p:ph type="dt" sz="half" idx="10"/>
          </p:nvPr>
        </p:nvSpPr>
        <p:spPr/>
        <p:txBody>
          <a:bodyPr/>
          <a:lstStyle/>
          <a:p>
            <a:fld id="{E380CB65-9E90-4897-84D8-4D4EB77DFC65}" type="datetimeFigureOut">
              <a:rPr lang="zh-CN" altLang="en-US" smtClean="0"/>
              <a:t>2019/4/14</a:t>
            </a:fld>
            <a:endParaRPr lang="zh-CN" altLang="en-US"/>
          </a:p>
        </p:txBody>
      </p:sp>
      <p:sp>
        <p:nvSpPr>
          <p:cNvPr id="5" name="页脚占位符 4">
            <a:extLst>
              <a:ext uri="{FF2B5EF4-FFF2-40B4-BE49-F238E27FC236}">
                <a16:creationId xmlns:a16="http://schemas.microsoft.com/office/drawing/2014/main" id="{656FEE60-940E-4629-A7FB-372234623A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37646C-144F-4FAA-9447-D5B35F0D2A90}"/>
              </a:ext>
            </a:extLst>
          </p:cNvPr>
          <p:cNvSpPr>
            <a:spLocks noGrp="1"/>
          </p:cNvSpPr>
          <p:nvPr>
            <p:ph type="sldNum" sz="quarter" idx="12"/>
          </p:nvPr>
        </p:nvSpPr>
        <p:spPr/>
        <p:txBody>
          <a:bodyPr/>
          <a:lstStyle/>
          <a:p>
            <a:fld id="{F95F20A7-4927-4EA8-89A1-37A627DACB03}" type="slidenum">
              <a:rPr lang="zh-CN" altLang="en-US" smtClean="0"/>
              <a:t>‹#›</a:t>
            </a:fld>
            <a:endParaRPr lang="zh-CN" altLang="en-US"/>
          </a:p>
        </p:txBody>
      </p:sp>
    </p:spTree>
    <p:extLst>
      <p:ext uri="{BB962C8B-B14F-4D97-AF65-F5344CB8AC3E}">
        <p14:creationId xmlns:p14="http://schemas.microsoft.com/office/powerpoint/2010/main" val="1229416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F623CDC-182B-47DA-BAE1-09AB8653DC0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8EA38C5-0153-406D-B3FE-B6900675A56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CEEB10F-D2C3-4EF5-87CA-20CD8C09D4E3}"/>
              </a:ext>
            </a:extLst>
          </p:cNvPr>
          <p:cNvSpPr>
            <a:spLocks noGrp="1"/>
          </p:cNvSpPr>
          <p:nvPr>
            <p:ph type="dt" sz="half" idx="10"/>
          </p:nvPr>
        </p:nvSpPr>
        <p:spPr/>
        <p:txBody>
          <a:bodyPr/>
          <a:lstStyle/>
          <a:p>
            <a:fld id="{E380CB65-9E90-4897-84D8-4D4EB77DFC65}" type="datetimeFigureOut">
              <a:rPr lang="zh-CN" altLang="en-US" smtClean="0"/>
              <a:t>2019/4/14</a:t>
            </a:fld>
            <a:endParaRPr lang="zh-CN" altLang="en-US"/>
          </a:p>
        </p:txBody>
      </p:sp>
      <p:sp>
        <p:nvSpPr>
          <p:cNvPr id="5" name="页脚占位符 4">
            <a:extLst>
              <a:ext uri="{FF2B5EF4-FFF2-40B4-BE49-F238E27FC236}">
                <a16:creationId xmlns:a16="http://schemas.microsoft.com/office/drawing/2014/main" id="{26B3B329-1FFF-4532-830D-3451E3604F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C6019B6-2A78-4A54-8191-7EAE0F7A4C9B}"/>
              </a:ext>
            </a:extLst>
          </p:cNvPr>
          <p:cNvSpPr>
            <a:spLocks noGrp="1"/>
          </p:cNvSpPr>
          <p:nvPr>
            <p:ph type="sldNum" sz="quarter" idx="12"/>
          </p:nvPr>
        </p:nvSpPr>
        <p:spPr/>
        <p:txBody>
          <a:bodyPr/>
          <a:lstStyle/>
          <a:p>
            <a:fld id="{F95F20A7-4927-4EA8-89A1-37A627DACB03}" type="slidenum">
              <a:rPr lang="zh-CN" altLang="en-US" smtClean="0"/>
              <a:t>‹#›</a:t>
            </a:fld>
            <a:endParaRPr lang="zh-CN" altLang="en-US"/>
          </a:p>
        </p:txBody>
      </p:sp>
    </p:spTree>
    <p:extLst>
      <p:ext uri="{BB962C8B-B14F-4D97-AF65-F5344CB8AC3E}">
        <p14:creationId xmlns:p14="http://schemas.microsoft.com/office/powerpoint/2010/main" val="2182267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9636D-8E6A-4933-ADD3-D176B526967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17EDAB4-C201-4885-A1CE-2DD06A8FF79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76AA9C-F8B5-41B3-9B15-5D9D7A2FC5B9}"/>
              </a:ext>
            </a:extLst>
          </p:cNvPr>
          <p:cNvSpPr>
            <a:spLocks noGrp="1"/>
          </p:cNvSpPr>
          <p:nvPr>
            <p:ph type="dt" sz="half" idx="10"/>
          </p:nvPr>
        </p:nvSpPr>
        <p:spPr/>
        <p:txBody>
          <a:bodyPr/>
          <a:lstStyle/>
          <a:p>
            <a:fld id="{E380CB65-9E90-4897-84D8-4D4EB77DFC65}" type="datetimeFigureOut">
              <a:rPr lang="zh-CN" altLang="en-US" smtClean="0"/>
              <a:t>2019/4/14</a:t>
            </a:fld>
            <a:endParaRPr lang="zh-CN" altLang="en-US"/>
          </a:p>
        </p:txBody>
      </p:sp>
      <p:sp>
        <p:nvSpPr>
          <p:cNvPr id="5" name="页脚占位符 4">
            <a:extLst>
              <a:ext uri="{FF2B5EF4-FFF2-40B4-BE49-F238E27FC236}">
                <a16:creationId xmlns:a16="http://schemas.microsoft.com/office/drawing/2014/main" id="{4704C3A5-2797-484F-ABF6-A11ACB6CF4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EF7EAC-1C0F-41F6-B932-F2BED0B329A7}"/>
              </a:ext>
            </a:extLst>
          </p:cNvPr>
          <p:cNvSpPr>
            <a:spLocks noGrp="1"/>
          </p:cNvSpPr>
          <p:nvPr>
            <p:ph type="sldNum" sz="quarter" idx="12"/>
          </p:nvPr>
        </p:nvSpPr>
        <p:spPr/>
        <p:txBody>
          <a:bodyPr/>
          <a:lstStyle/>
          <a:p>
            <a:fld id="{F95F20A7-4927-4EA8-89A1-37A627DACB03}" type="slidenum">
              <a:rPr lang="zh-CN" altLang="en-US" smtClean="0"/>
              <a:t>‹#›</a:t>
            </a:fld>
            <a:endParaRPr lang="zh-CN" altLang="en-US"/>
          </a:p>
        </p:txBody>
      </p:sp>
    </p:spTree>
    <p:extLst>
      <p:ext uri="{BB962C8B-B14F-4D97-AF65-F5344CB8AC3E}">
        <p14:creationId xmlns:p14="http://schemas.microsoft.com/office/powerpoint/2010/main" val="1183547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0F342D-57C8-443E-95A4-D381CA24E63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41892F7-2A68-4FED-9EFC-6DD9599580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80393A8-E6EC-4953-AE9E-98F861C7ACF0}"/>
              </a:ext>
            </a:extLst>
          </p:cNvPr>
          <p:cNvSpPr>
            <a:spLocks noGrp="1"/>
          </p:cNvSpPr>
          <p:nvPr>
            <p:ph type="dt" sz="half" idx="10"/>
          </p:nvPr>
        </p:nvSpPr>
        <p:spPr/>
        <p:txBody>
          <a:bodyPr/>
          <a:lstStyle/>
          <a:p>
            <a:fld id="{E380CB65-9E90-4897-84D8-4D4EB77DFC65}" type="datetimeFigureOut">
              <a:rPr lang="zh-CN" altLang="en-US" smtClean="0"/>
              <a:t>2019/4/14</a:t>
            </a:fld>
            <a:endParaRPr lang="zh-CN" altLang="en-US"/>
          </a:p>
        </p:txBody>
      </p:sp>
      <p:sp>
        <p:nvSpPr>
          <p:cNvPr id="5" name="页脚占位符 4">
            <a:extLst>
              <a:ext uri="{FF2B5EF4-FFF2-40B4-BE49-F238E27FC236}">
                <a16:creationId xmlns:a16="http://schemas.microsoft.com/office/drawing/2014/main" id="{CFA288AB-3E85-4A8A-974C-0CF23E1925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E3CC5B-7F6A-4EB0-8837-2FC4E4681046}"/>
              </a:ext>
            </a:extLst>
          </p:cNvPr>
          <p:cNvSpPr>
            <a:spLocks noGrp="1"/>
          </p:cNvSpPr>
          <p:nvPr>
            <p:ph type="sldNum" sz="quarter" idx="12"/>
          </p:nvPr>
        </p:nvSpPr>
        <p:spPr/>
        <p:txBody>
          <a:bodyPr/>
          <a:lstStyle/>
          <a:p>
            <a:fld id="{F95F20A7-4927-4EA8-89A1-37A627DACB03}" type="slidenum">
              <a:rPr lang="zh-CN" altLang="en-US" smtClean="0"/>
              <a:t>‹#›</a:t>
            </a:fld>
            <a:endParaRPr lang="zh-CN" altLang="en-US"/>
          </a:p>
        </p:txBody>
      </p:sp>
    </p:spTree>
    <p:extLst>
      <p:ext uri="{BB962C8B-B14F-4D97-AF65-F5344CB8AC3E}">
        <p14:creationId xmlns:p14="http://schemas.microsoft.com/office/powerpoint/2010/main" val="3087619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B507C2-4FD9-4ABC-8E81-4292426EE4F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ECE3231-932F-4A23-AFB5-16D032F8E5D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E6877A2-E694-46D2-A5B6-38F4D35AC5A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A3D5971-2EB1-4453-B9E3-127EBF146958}"/>
              </a:ext>
            </a:extLst>
          </p:cNvPr>
          <p:cNvSpPr>
            <a:spLocks noGrp="1"/>
          </p:cNvSpPr>
          <p:nvPr>
            <p:ph type="dt" sz="half" idx="10"/>
          </p:nvPr>
        </p:nvSpPr>
        <p:spPr/>
        <p:txBody>
          <a:bodyPr/>
          <a:lstStyle/>
          <a:p>
            <a:fld id="{E380CB65-9E90-4897-84D8-4D4EB77DFC65}" type="datetimeFigureOut">
              <a:rPr lang="zh-CN" altLang="en-US" smtClean="0"/>
              <a:t>2019/4/14</a:t>
            </a:fld>
            <a:endParaRPr lang="zh-CN" altLang="en-US"/>
          </a:p>
        </p:txBody>
      </p:sp>
      <p:sp>
        <p:nvSpPr>
          <p:cNvPr id="6" name="页脚占位符 5">
            <a:extLst>
              <a:ext uri="{FF2B5EF4-FFF2-40B4-BE49-F238E27FC236}">
                <a16:creationId xmlns:a16="http://schemas.microsoft.com/office/drawing/2014/main" id="{F6E6A0EE-862A-4E78-84ED-4E50E17E5D5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CCD3781-536C-4E94-9E00-1FAEE0872636}"/>
              </a:ext>
            </a:extLst>
          </p:cNvPr>
          <p:cNvSpPr>
            <a:spLocks noGrp="1"/>
          </p:cNvSpPr>
          <p:nvPr>
            <p:ph type="sldNum" sz="quarter" idx="12"/>
          </p:nvPr>
        </p:nvSpPr>
        <p:spPr/>
        <p:txBody>
          <a:bodyPr/>
          <a:lstStyle/>
          <a:p>
            <a:fld id="{F95F20A7-4927-4EA8-89A1-37A627DACB03}" type="slidenum">
              <a:rPr lang="zh-CN" altLang="en-US" smtClean="0"/>
              <a:t>‹#›</a:t>
            </a:fld>
            <a:endParaRPr lang="zh-CN" altLang="en-US"/>
          </a:p>
        </p:txBody>
      </p:sp>
    </p:spTree>
    <p:extLst>
      <p:ext uri="{BB962C8B-B14F-4D97-AF65-F5344CB8AC3E}">
        <p14:creationId xmlns:p14="http://schemas.microsoft.com/office/powerpoint/2010/main" val="1015503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EB9AEC-FEEA-4A75-B71F-ED8E0771019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330AB46-FD7C-4793-856C-6B4CED57C5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6E4D498-8FA5-4C0D-8B51-86B6CA2461B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302CAB9-3588-4BEE-AC64-83EBEBA0F1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1334C57-5C93-4F57-8B73-B1F362617F6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23BB453-68B8-4525-824B-BEFE4B2E68D4}"/>
              </a:ext>
            </a:extLst>
          </p:cNvPr>
          <p:cNvSpPr>
            <a:spLocks noGrp="1"/>
          </p:cNvSpPr>
          <p:nvPr>
            <p:ph type="dt" sz="half" idx="10"/>
          </p:nvPr>
        </p:nvSpPr>
        <p:spPr/>
        <p:txBody>
          <a:bodyPr/>
          <a:lstStyle/>
          <a:p>
            <a:fld id="{E380CB65-9E90-4897-84D8-4D4EB77DFC65}" type="datetimeFigureOut">
              <a:rPr lang="zh-CN" altLang="en-US" smtClean="0"/>
              <a:t>2019/4/14</a:t>
            </a:fld>
            <a:endParaRPr lang="zh-CN" altLang="en-US"/>
          </a:p>
        </p:txBody>
      </p:sp>
      <p:sp>
        <p:nvSpPr>
          <p:cNvPr id="8" name="页脚占位符 7">
            <a:extLst>
              <a:ext uri="{FF2B5EF4-FFF2-40B4-BE49-F238E27FC236}">
                <a16:creationId xmlns:a16="http://schemas.microsoft.com/office/drawing/2014/main" id="{5A0CF49A-243A-4058-AE0E-0768F916394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BA8D6C1-0DC3-49B6-A63D-15C188C3EFD9}"/>
              </a:ext>
            </a:extLst>
          </p:cNvPr>
          <p:cNvSpPr>
            <a:spLocks noGrp="1"/>
          </p:cNvSpPr>
          <p:nvPr>
            <p:ph type="sldNum" sz="quarter" idx="12"/>
          </p:nvPr>
        </p:nvSpPr>
        <p:spPr/>
        <p:txBody>
          <a:bodyPr/>
          <a:lstStyle/>
          <a:p>
            <a:fld id="{F95F20A7-4927-4EA8-89A1-37A627DACB03}" type="slidenum">
              <a:rPr lang="zh-CN" altLang="en-US" smtClean="0"/>
              <a:t>‹#›</a:t>
            </a:fld>
            <a:endParaRPr lang="zh-CN" altLang="en-US"/>
          </a:p>
        </p:txBody>
      </p:sp>
    </p:spTree>
    <p:extLst>
      <p:ext uri="{BB962C8B-B14F-4D97-AF65-F5344CB8AC3E}">
        <p14:creationId xmlns:p14="http://schemas.microsoft.com/office/powerpoint/2010/main" val="1465846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ACAC6A-DF99-47B9-A2CA-DB8E5931EC2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6F7C29C-4D89-42DA-918E-AC953969D342}"/>
              </a:ext>
            </a:extLst>
          </p:cNvPr>
          <p:cNvSpPr>
            <a:spLocks noGrp="1"/>
          </p:cNvSpPr>
          <p:nvPr>
            <p:ph type="dt" sz="half" idx="10"/>
          </p:nvPr>
        </p:nvSpPr>
        <p:spPr/>
        <p:txBody>
          <a:bodyPr/>
          <a:lstStyle/>
          <a:p>
            <a:fld id="{E380CB65-9E90-4897-84D8-4D4EB77DFC65}" type="datetimeFigureOut">
              <a:rPr lang="zh-CN" altLang="en-US" smtClean="0"/>
              <a:t>2019/4/14</a:t>
            </a:fld>
            <a:endParaRPr lang="zh-CN" altLang="en-US"/>
          </a:p>
        </p:txBody>
      </p:sp>
      <p:sp>
        <p:nvSpPr>
          <p:cNvPr id="4" name="页脚占位符 3">
            <a:extLst>
              <a:ext uri="{FF2B5EF4-FFF2-40B4-BE49-F238E27FC236}">
                <a16:creationId xmlns:a16="http://schemas.microsoft.com/office/drawing/2014/main" id="{C63502D2-74F9-43CE-BFEF-2633CF75A5F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1BCD689-6EC3-43E1-9FFF-D86721795E9A}"/>
              </a:ext>
            </a:extLst>
          </p:cNvPr>
          <p:cNvSpPr>
            <a:spLocks noGrp="1"/>
          </p:cNvSpPr>
          <p:nvPr>
            <p:ph type="sldNum" sz="quarter" idx="12"/>
          </p:nvPr>
        </p:nvSpPr>
        <p:spPr/>
        <p:txBody>
          <a:bodyPr/>
          <a:lstStyle/>
          <a:p>
            <a:fld id="{F95F20A7-4927-4EA8-89A1-37A627DACB03}" type="slidenum">
              <a:rPr lang="zh-CN" altLang="en-US" smtClean="0"/>
              <a:t>‹#›</a:t>
            </a:fld>
            <a:endParaRPr lang="zh-CN" altLang="en-US"/>
          </a:p>
        </p:txBody>
      </p:sp>
    </p:spTree>
    <p:extLst>
      <p:ext uri="{BB962C8B-B14F-4D97-AF65-F5344CB8AC3E}">
        <p14:creationId xmlns:p14="http://schemas.microsoft.com/office/powerpoint/2010/main" val="2630851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E694842-DE64-4AF9-B362-45F60A531ECD}"/>
              </a:ext>
            </a:extLst>
          </p:cNvPr>
          <p:cNvSpPr>
            <a:spLocks noGrp="1"/>
          </p:cNvSpPr>
          <p:nvPr>
            <p:ph type="dt" sz="half" idx="10"/>
          </p:nvPr>
        </p:nvSpPr>
        <p:spPr/>
        <p:txBody>
          <a:bodyPr/>
          <a:lstStyle/>
          <a:p>
            <a:fld id="{E380CB65-9E90-4897-84D8-4D4EB77DFC65}" type="datetimeFigureOut">
              <a:rPr lang="zh-CN" altLang="en-US" smtClean="0"/>
              <a:t>2019/4/14</a:t>
            </a:fld>
            <a:endParaRPr lang="zh-CN" altLang="en-US"/>
          </a:p>
        </p:txBody>
      </p:sp>
      <p:sp>
        <p:nvSpPr>
          <p:cNvPr id="3" name="页脚占位符 2">
            <a:extLst>
              <a:ext uri="{FF2B5EF4-FFF2-40B4-BE49-F238E27FC236}">
                <a16:creationId xmlns:a16="http://schemas.microsoft.com/office/drawing/2014/main" id="{BF9D71A4-37FE-4D51-BE6D-504F62BA3BF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B9A139A-6503-4B3F-A7AD-0150D68380DE}"/>
              </a:ext>
            </a:extLst>
          </p:cNvPr>
          <p:cNvSpPr>
            <a:spLocks noGrp="1"/>
          </p:cNvSpPr>
          <p:nvPr>
            <p:ph type="sldNum" sz="quarter" idx="12"/>
          </p:nvPr>
        </p:nvSpPr>
        <p:spPr/>
        <p:txBody>
          <a:bodyPr/>
          <a:lstStyle/>
          <a:p>
            <a:fld id="{F95F20A7-4927-4EA8-89A1-37A627DACB03}" type="slidenum">
              <a:rPr lang="zh-CN" altLang="en-US" smtClean="0"/>
              <a:t>‹#›</a:t>
            </a:fld>
            <a:endParaRPr lang="zh-CN" altLang="en-US"/>
          </a:p>
        </p:txBody>
      </p:sp>
    </p:spTree>
    <p:extLst>
      <p:ext uri="{BB962C8B-B14F-4D97-AF65-F5344CB8AC3E}">
        <p14:creationId xmlns:p14="http://schemas.microsoft.com/office/powerpoint/2010/main" val="3059995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2C6CCA-CC75-4A5A-8956-10DF568F715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DD056AB-A00B-443D-BCD4-B2D9DE9376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F4EFCA5-E401-4A4D-AE8D-43E8764F40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03F0FE1-B195-4B3F-9C65-BCAD1141C612}"/>
              </a:ext>
            </a:extLst>
          </p:cNvPr>
          <p:cNvSpPr>
            <a:spLocks noGrp="1"/>
          </p:cNvSpPr>
          <p:nvPr>
            <p:ph type="dt" sz="half" idx="10"/>
          </p:nvPr>
        </p:nvSpPr>
        <p:spPr/>
        <p:txBody>
          <a:bodyPr/>
          <a:lstStyle/>
          <a:p>
            <a:fld id="{E380CB65-9E90-4897-84D8-4D4EB77DFC65}" type="datetimeFigureOut">
              <a:rPr lang="zh-CN" altLang="en-US" smtClean="0"/>
              <a:t>2019/4/14</a:t>
            </a:fld>
            <a:endParaRPr lang="zh-CN" altLang="en-US"/>
          </a:p>
        </p:txBody>
      </p:sp>
      <p:sp>
        <p:nvSpPr>
          <p:cNvPr id="6" name="页脚占位符 5">
            <a:extLst>
              <a:ext uri="{FF2B5EF4-FFF2-40B4-BE49-F238E27FC236}">
                <a16:creationId xmlns:a16="http://schemas.microsoft.com/office/drawing/2014/main" id="{8B1DD6A2-A939-451E-A284-4061118384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569EE37-F405-4807-921E-5D7448F46F5C}"/>
              </a:ext>
            </a:extLst>
          </p:cNvPr>
          <p:cNvSpPr>
            <a:spLocks noGrp="1"/>
          </p:cNvSpPr>
          <p:nvPr>
            <p:ph type="sldNum" sz="quarter" idx="12"/>
          </p:nvPr>
        </p:nvSpPr>
        <p:spPr/>
        <p:txBody>
          <a:bodyPr/>
          <a:lstStyle/>
          <a:p>
            <a:fld id="{F95F20A7-4927-4EA8-89A1-37A627DACB03}" type="slidenum">
              <a:rPr lang="zh-CN" altLang="en-US" smtClean="0"/>
              <a:t>‹#›</a:t>
            </a:fld>
            <a:endParaRPr lang="zh-CN" altLang="en-US"/>
          </a:p>
        </p:txBody>
      </p:sp>
    </p:spTree>
    <p:extLst>
      <p:ext uri="{BB962C8B-B14F-4D97-AF65-F5344CB8AC3E}">
        <p14:creationId xmlns:p14="http://schemas.microsoft.com/office/powerpoint/2010/main" val="2980616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BE4D0D-3A1E-444D-B692-579AD14BB26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69E1DB4-DFF6-4535-B063-554184347D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00DF68E-0CD0-49EE-9F08-4580716C8A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EC7BA11-9385-4F91-A258-7A3E17946CA4}"/>
              </a:ext>
            </a:extLst>
          </p:cNvPr>
          <p:cNvSpPr>
            <a:spLocks noGrp="1"/>
          </p:cNvSpPr>
          <p:nvPr>
            <p:ph type="dt" sz="half" idx="10"/>
          </p:nvPr>
        </p:nvSpPr>
        <p:spPr/>
        <p:txBody>
          <a:bodyPr/>
          <a:lstStyle/>
          <a:p>
            <a:fld id="{E380CB65-9E90-4897-84D8-4D4EB77DFC65}" type="datetimeFigureOut">
              <a:rPr lang="zh-CN" altLang="en-US" smtClean="0"/>
              <a:t>2019/4/14</a:t>
            </a:fld>
            <a:endParaRPr lang="zh-CN" altLang="en-US"/>
          </a:p>
        </p:txBody>
      </p:sp>
      <p:sp>
        <p:nvSpPr>
          <p:cNvPr id="6" name="页脚占位符 5">
            <a:extLst>
              <a:ext uri="{FF2B5EF4-FFF2-40B4-BE49-F238E27FC236}">
                <a16:creationId xmlns:a16="http://schemas.microsoft.com/office/drawing/2014/main" id="{BACB7AEB-5003-49E9-B759-24535134117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6BE8D2-F5C9-459B-A5E7-AA51DB0DA67F}"/>
              </a:ext>
            </a:extLst>
          </p:cNvPr>
          <p:cNvSpPr>
            <a:spLocks noGrp="1"/>
          </p:cNvSpPr>
          <p:nvPr>
            <p:ph type="sldNum" sz="quarter" idx="12"/>
          </p:nvPr>
        </p:nvSpPr>
        <p:spPr/>
        <p:txBody>
          <a:bodyPr/>
          <a:lstStyle/>
          <a:p>
            <a:fld id="{F95F20A7-4927-4EA8-89A1-37A627DACB03}" type="slidenum">
              <a:rPr lang="zh-CN" altLang="en-US" smtClean="0"/>
              <a:t>‹#›</a:t>
            </a:fld>
            <a:endParaRPr lang="zh-CN" altLang="en-US"/>
          </a:p>
        </p:txBody>
      </p:sp>
    </p:spTree>
    <p:extLst>
      <p:ext uri="{BB962C8B-B14F-4D97-AF65-F5344CB8AC3E}">
        <p14:creationId xmlns:p14="http://schemas.microsoft.com/office/powerpoint/2010/main" val="3960749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52F53C0-E4CC-445C-ABBA-E3C16F7350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3A86D74-948B-4AF6-B1EA-AF8E7B2BCB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6F43292-2D39-47C3-83B0-BCD7A0BA0A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80CB65-9E90-4897-84D8-4D4EB77DFC65}" type="datetimeFigureOut">
              <a:rPr lang="zh-CN" altLang="en-US" smtClean="0"/>
              <a:t>2019/4/14</a:t>
            </a:fld>
            <a:endParaRPr lang="zh-CN" altLang="en-US"/>
          </a:p>
        </p:txBody>
      </p:sp>
      <p:sp>
        <p:nvSpPr>
          <p:cNvPr id="5" name="页脚占位符 4">
            <a:extLst>
              <a:ext uri="{FF2B5EF4-FFF2-40B4-BE49-F238E27FC236}">
                <a16:creationId xmlns:a16="http://schemas.microsoft.com/office/drawing/2014/main" id="{7290489D-7B07-4B02-9445-DE582FDCDC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D369E76-4C85-4CC5-AD18-5B22FBFE56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5F20A7-4927-4EA8-89A1-37A627DACB03}" type="slidenum">
              <a:rPr lang="zh-CN" altLang="en-US" smtClean="0"/>
              <a:t>‹#›</a:t>
            </a:fld>
            <a:endParaRPr lang="zh-CN" altLang="en-US"/>
          </a:p>
        </p:txBody>
      </p:sp>
    </p:spTree>
    <p:extLst>
      <p:ext uri="{BB962C8B-B14F-4D97-AF65-F5344CB8AC3E}">
        <p14:creationId xmlns:p14="http://schemas.microsoft.com/office/powerpoint/2010/main" val="202730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84027B-1E08-4327-A91D-45EA4DFFD868}"/>
              </a:ext>
            </a:extLst>
          </p:cNvPr>
          <p:cNvSpPr>
            <a:spLocks noGrp="1"/>
          </p:cNvSpPr>
          <p:nvPr>
            <p:ph type="ctrTitle"/>
          </p:nvPr>
        </p:nvSpPr>
        <p:spPr/>
        <p:txBody>
          <a:bodyPr/>
          <a:lstStyle/>
          <a:p>
            <a:r>
              <a:rPr lang="en-US" altLang="zh-CN" dirty="0">
                <a:latin typeface="Times New Roman" panose="02020603050405020304" pitchFamily="18" charset="0"/>
                <a:ea typeface="微软雅黑" panose="020B0503020204020204" pitchFamily="34" charset="-122"/>
              </a:rPr>
              <a:t>Local Users and Groups</a:t>
            </a:r>
            <a:endParaRPr lang="zh-CN" altLang="en-US" dirty="0">
              <a:latin typeface="Times New Roman" panose="02020603050405020304" pitchFamily="18" charset="0"/>
              <a:ea typeface="微软雅黑" panose="020B0503020204020204" pitchFamily="34" charset="-122"/>
            </a:endParaRPr>
          </a:p>
        </p:txBody>
      </p:sp>
      <p:sp>
        <p:nvSpPr>
          <p:cNvPr id="3" name="副标题 2">
            <a:extLst>
              <a:ext uri="{FF2B5EF4-FFF2-40B4-BE49-F238E27FC236}">
                <a16:creationId xmlns:a16="http://schemas.microsoft.com/office/drawing/2014/main" id="{E68752C3-DE52-4ABC-8E43-35DCD61C2790}"/>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718184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4BB424-2516-46F8-AE8C-47D56777FF04}"/>
              </a:ext>
            </a:extLst>
          </p:cNvPr>
          <p:cNvSpPr>
            <a:spLocks noGrp="1"/>
          </p:cNvSpPr>
          <p:nvPr>
            <p:ph type="title"/>
          </p:nvPr>
        </p:nvSpPr>
        <p:spPr>
          <a:xfrm>
            <a:off x="180753" y="205525"/>
            <a:ext cx="10515600" cy="1325563"/>
          </a:xfrm>
        </p:spPr>
        <p:txBody>
          <a:bodyPr/>
          <a:lstStyle/>
          <a:p>
            <a:r>
              <a:rPr lang="zh-CN" altLang="en-US" dirty="0">
                <a:latin typeface="Times New Roman" panose="02020603050405020304" pitchFamily="18" charset="0"/>
                <a:ea typeface="微软雅黑" panose="020B0503020204020204" pitchFamily="34" charset="-122"/>
              </a:rPr>
              <a:t>添加用户账号</a:t>
            </a:r>
          </a:p>
        </p:txBody>
      </p:sp>
      <p:sp>
        <p:nvSpPr>
          <p:cNvPr id="3" name="内容占位符 2">
            <a:extLst>
              <a:ext uri="{FF2B5EF4-FFF2-40B4-BE49-F238E27FC236}">
                <a16:creationId xmlns:a16="http://schemas.microsoft.com/office/drawing/2014/main" id="{2429E151-08DA-4685-BF3C-7C2EBC4E5202}"/>
              </a:ext>
            </a:extLst>
          </p:cNvPr>
          <p:cNvSpPr>
            <a:spLocks noGrp="1"/>
          </p:cNvSpPr>
          <p:nvPr>
            <p:ph idx="1"/>
          </p:nvPr>
        </p:nvSpPr>
        <p:spPr>
          <a:xfrm>
            <a:off x="180753" y="1531088"/>
            <a:ext cx="11917462" cy="4645875"/>
          </a:xfrm>
        </p:spPr>
        <p:txBody>
          <a:bodyPr>
            <a:normAutofit/>
          </a:bodyPr>
          <a:lstStyle/>
          <a:p>
            <a:pPr fontAlgn="base">
              <a:spcAft>
                <a:spcPct val="0"/>
              </a:spcAft>
            </a:pPr>
            <a:r>
              <a:rPr lang="zh-CN" altLang="zh-CN" sz="2200" dirty="0">
                <a:latin typeface="Times New Roman" panose="02020603050405020304" pitchFamily="18" charset="0"/>
                <a:ea typeface="宋体" panose="02010600030101010101" pitchFamily="2" charset="-122"/>
              </a:rPr>
              <a:t>添加新的用户账号使用useradd命令，其语法如下：</a:t>
            </a:r>
          </a:p>
          <a:p>
            <a:pPr lvl="1" fontAlgn="base">
              <a:spcAft>
                <a:spcPct val="0"/>
              </a:spcAft>
            </a:pPr>
            <a:r>
              <a:rPr lang="zh-CN" altLang="zh-CN" sz="2200" dirty="0">
                <a:latin typeface="Times New Roman" panose="02020603050405020304" pitchFamily="18" charset="0"/>
                <a:ea typeface="宋体" panose="02010600030101010101" pitchFamily="2" charset="-122"/>
              </a:rPr>
              <a:t>useradd 选项 用户名 </a:t>
            </a:r>
          </a:p>
          <a:p>
            <a:pPr fontAlgn="base">
              <a:spcAft>
                <a:spcPct val="0"/>
              </a:spcAft>
            </a:pPr>
            <a:r>
              <a:rPr lang="zh-CN" altLang="zh-CN" sz="2200" dirty="0">
                <a:latin typeface="Times New Roman" panose="02020603050405020304" pitchFamily="18" charset="0"/>
                <a:ea typeface="宋体" panose="02010600030101010101" pitchFamily="2" charset="-122"/>
              </a:rPr>
              <a:t>参数说明：</a:t>
            </a:r>
          </a:p>
          <a:p>
            <a:pPr lvl="1" fontAlgn="base">
              <a:spcAft>
                <a:spcPct val="0"/>
              </a:spcAft>
            </a:pPr>
            <a:r>
              <a:rPr lang="zh-CN" altLang="zh-CN" sz="2200" dirty="0">
                <a:latin typeface="Times New Roman" panose="02020603050405020304" pitchFamily="18" charset="0"/>
                <a:ea typeface="宋体" panose="02010600030101010101" pitchFamily="2" charset="-122"/>
              </a:rPr>
              <a:t>选项:</a:t>
            </a:r>
          </a:p>
          <a:p>
            <a:pPr lvl="2" fontAlgn="base">
              <a:spcAft>
                <a:spcPct val="0"/>
              </a:spcAft>
            </a:pPr>
            <a:r>
              <a:rPr lang="zh-CN" altLang="zh-CN" sz="2200" dirty="0">
                <a:latin typeface="Times New Roman" panose="02020603050405020304" pitchFamily="18" charset="0"/>
                <a:ea typeface="宋体" panose="02010600030101010101" pitchFamily="2" charset="-122"/>
              </a:rPr>
              <a:t>-c comment 指定一段注释性描述。 </a:t>
            </a:r>
          </a:p>
          <a:p>
            <a:pPr lvl="2" fontAlgn="base">
              <a:spcAft>
                <a:spcPct val="0"/>
              </a:spcAft>
            </a:pPr>
            <a:r>
              <a:rPr lang="zh-CN" altLang="zh-CN" sz="2200" dirty="0">
                <a:latin typeface="Times New Roman" panose="02020603050405020304" pitchFamily="18" charset="0"/>
                <a:ea typeface="宋体" panose="02010600030101010101" pitchFamily="2" charset="-122"/>
              </a:rPr>
              <a:t>-d 目录 指定用户主目录</a:t>
            </a:r>
            <a:endParaRPr lang="en-US" altLang="zh-CN" sz="2200" dirty="0">
              <a:latin typeface="Times New Roman" panose="02020603050405020304" pitchFamily="18" charset="0"/>
              <a:ea typeface="宋体" panose="02010600030101010101" pitchFamily="2" charset="-122"/>
            </a:endParaRPr>
          </a:p>
          <a:p>
            <a:pPr lvl="2" fontAlgn="base">
              <a:spcAft>
                <a:spcPct val="0"/>
              </a:spcAft>
            </a:pPr>
            <a:r>
              <a:rPr lang="zh-CN" altLang="zh-CN" sz="2200" dirty="0">
                <a:latin typeface="Times New Roman" panose="02020603050405020304" pitchFamily="18" charset="0"/>
                <a:ea typeface="宋体" panose="02010600030101010101" pitchFamily="2" charset="-122"/>
              </a:rPr>
              <a:t>-g 用户组 指定用户所属的用户组。 </a:t>
            </a:r>
          </a:p>
          <a:p>
            <a:pPr lvl="2" fontAlgn="base">
              <a:spcAft>
                <a:spcPct val="0"/>
              </a:spcAft>
            </a:pPr>
            <a:r>
              <a:rPr lang="zh-CN" altLang="zh-CN" sz="2200" dirty="0">
                <a:latin typeface="Times New Roman" panose="02020603050405020304" pitchFamily="18" charset="0"/>
                <a:ea typeface="宋体" panose="02010600030101010101" pitchFamily="2" charset="-122"/>
              </a:rPr>
              <a:t>-G 用户组，用户组 指定用户所属的附加组。 </a:t>
            </a:r>
          </a:p>
          <a:p>
            <a:pPr lvl="2" fontAlgn="base">
              <a:spcAft>
                <a:spcPct val="0"/>
              </a:spcAft>
            </a:pPr>
            <a:r>
              <a:rPr lang="zh-CN" altLang="zh-CN" sz="2200" dirty="0">
                <a:latin typeface="Times New Roman" panose="02020603050405020304" pitchFamily="18" charset="0"/>
                <a:ea typeface="宋体" panose="02010600030101010101" pitchFamily="2" charset="-122"/>
              </a:rPr>
              <a:t>-s Shell文件 指定用户的登录Shell。 </a:t>
            </a:r>
          </a:p>
          <a:p>
            <a:pPr lvl="2" fontAlgn="base">
              <a:spcAft>
                <a:spcPct val="0"/>
              </a:spcAft>
            </a:pPr>
            <a:r>
              <a:rPr lang="zh-CN" altLang="zh-CN" sz="2200" dirty="0">
                <a:latin typeface="Times New Roman" panose="02020603050405020304" pitchFamily="18" charset="0"/>
                <a:ea typeface="宋体" panose="02010600030101010101" pitchFamily="2" charset="-122"/>
              </a:rPr>
              <a:t>-u </a:t>
            </a:r>
            <a:r>
              <a:rPr lang="zh-CN" altLang="zh-CN" sz="2200" b="1" dirty="0">
                <a:solidFill>
                  <a:srgbClr val="FF0000"/>
                </a:solidFill>
                <a:latin typeface="Times New Roman" panose="02020603050405020304" pitchFamily="18" charset="0"/>
                <a:ea typeface="宋体" panose="02010600030101010101" pitchFamily="2" charset="-122"/>
              </a:rPr>
              <a:t>用户号 指定用户的用户号</a:t>
            </a:r>
            <a:r>
              <a:rPr lang="zh-CN" altLang="zh-CN" sz="2200" dirty="0">
                <a:latin typeface="Times New Roman" panose="02020603050405020304" pitchFamily="18" charset="0"/>
                <a:ea typeface="宋体" panose="02010600030101010101" pitchFamily="2" charset="-122"/>
              </a:rPr>
              <a:t>，如果同时有-o选项，则可以重复使用其他用户的</a:t>
            </a:r>
            <a:r>
              <a:rPr lang="zh-CN" altLang="en-US" sz="2200" dirty="0">
                <a:latin typeface="Times New Roman" panose="02020603050405020304" pitchFamily="18" charset="0"/>
                <a:ea typeface="宋体" panose="02010600030101010101" pitchFamily="2" charset="-122"/>
              </a:rPr>
              <a:t>标识号</a:t>
            </a:r>
            <a:endParaRPr lang="en-US" altLang="zh-CN" sz="2200" dirty="0">
              <a:latin typeface="Times New Roman" panose="02020603050405020304" pitchFamily="18" charset="0"/>
              <a:ea typeface="宋体" panose="02010600030101010101" pitchFamily="2" charset="-122"/>
            </a:endParaRPr>
          </a:p>
          <a:p>
            <a:pPr lvl="1"/>
            <a:r>
              <a:rPr lang="zh-CN" altLang="en-US" sz="2200" dirty="0">
                <a:latin typeface="Times New Roman" panose="02020603050405020304" pitchFamily="18" charset="0"/>
                <a:ea typeface="宋体" panose="02010600030101010101" pitchFamily="2" charset="-122"/>
              </a:rPr>
              <a:t>用户名</a:t>
            </a:r>
            <a:r>
              <a:rPr lang="en-US" altLang="zh-CN" sz="2200" dirty="0">
                <a:latin typeface="Times New Roman" panose="02020603050405020304" pitchFamily="18" charset="0"/>
                <a:ea typeface="宋体" panose="02010600030101010101" pitchFamily="2" charset="-122"/>
              </a:rPr>
              <a:t>:</a:t>
            </a:r>
          </a:p>
          <a:p>
            <a:pPr lvl="2"/>
            <a:r>
              <a:rPr lang="zh-CN" altLang="en-US" sz="2200" dirty="0">
                <a:latin typeface="Times New Roman" panose="02020603050405020304" pitchFamily="18" charset="0"/>
                <a:ea typeface="宋体" panose="02010600030101010101" pitchFamily="2" charset="-122"/>
              </a:rPr>
              <a:t>指定新账号的登录名。</a:t>
            </a:r>
          </a:p>
        </p:txBody>
      </p:sp>
    </p:spTree>
    <p:extLst>
      <p:ext uri="{BB962C8B-B14F-4D97-AF65-F5344CB8AC3E}">
        <p14:creationId xmlns:p14="http://schemas.microsoft.com/office/powerpoint/2010/main" val="267585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428079-39B0-4D1A-A773-B3B451F72F4D}"/>
              </a:ext>
            </a:extLst>
          </p:cNvPr>
          <p:cNvSpPr>
            <a:spLocks noGrp="1"/>
          </p:cNvSpPr>
          <p:nvPr>
            <p:ph type="title"/>
          </p:nvPr>
        </p:nvSpPr>
        <p:spPr/>
        <p:txBody>
          <a:bodyPr/>
          <a:lstStyle/>
          <a:p>
            <a:r>
              <a:rPr lang="zh-CN" altLang="en-US" dirty="0">
                <a:latin typeface="Times New Roman" panose="02020603050405020304" pitchFamily="18" charset="0"/>
                <a:ea typeface="微软雅黑" panose="020B0503020204020204" pitchFamily="34" charset="-122"/>
              </a:rPr>
              <a:t>主组与附加组</a:t>
            </a:r>
          </a:p>
        </p:txBody>
      </p:sp>
      <p:sp>
        <p:nvSpPr>
          <p:cNvPr id="3" name="内容占位符 2">
            <a:extLst>
              <a:ext uri="{FF2B5EF4-FFF2-40B4-BE49-F238E27FC236}">
                <a16:creationId xmlns:a16="http://schemas.microsoft.com/office/drawing/2014/main" id="{C759151B-7F21-4799-AD68-A48BC632852F}"/>
              </a:ext>
            </a:extLst>
          </p:cNvPr>
          <p:cNvSpPr>
            <a:spLocks noGrp="1"/>
          </p:cNvSpPr>
          <p:nvPr>
            <p:ph idx="1"/>
          </p:nvPr>
        </p:nvSpPr>
        <p:spPr/>
        <p:txBody>
          <a:bodyPr/>
          <a:lstStyle/>
          <a:p>
            <a:pPr marL="0" lvl="0" indent="457200" eaLnBrk="0" fontAlgn="base" hangingPunct="0">
              <a:lnSpc>
                <a:spcPct val="100000"/>
              </a:lnSpc>
              <a:spcBef>
                <a:spcPct val="0"/>
              </a:spcBef>
              <a:spcAft>
                <a:spcPct val="0"/>
              </a:spcAft>
              <a:buNone/>
            </a:pPr>
            <a:r>
              <a:rPr kumimoji="0" lang="zh-CN" altLang="zh-CN" u="none" strike="noStrike" cap="none" normalizeH="0" dirty="0">
                <a:ln>
                  <a:noFill/>
                </a:ln>
                <a:solidFill>
                  <a:schemeClr val="tx1"/>
                </a:solidFill>
                <a:effectLst/>
                <a:latin typeface="Times New Roman" panose="02020603050405020304" pitchFamily="18" charset="0"/>
                <a:ea typeface="宋体" panose="02010600030101010101" pitchFamily="2" charset="-122"/>
              </a:rPr>
              <a:t>将用户分组是Linux 系统中对用户进行管理及控制访问权限的一种手段。每个用户都属于某个用户组；一个组中可以有多个用户，一个用户也可以属于不同的组。</a:t>
            </a:r>
          </a:p>
          <a:p>
            <a:pPr marL="0" lvl="0" indent="457200" eaLnBrk="0" fontAlgn="base" hangingPunct="0">
              <a:lnSpc>
                <a:spcPct val="100000"/>
              </a:lnSpc>
              <a:spcBef>
                <a:spcPct val="0"/>
              </a:spcBef>
              <a:spcAft>
                <a:spcPct val="0"/>
              </a:spcAft>
              <a:buNone/>
            </a:pPr>
            <a:r>
              <a:rPr kumimoji="0" lang="zh-CN" altLang="zh-CN" u="none" strike="noStrike" cap="none" normalizeH="0" dirty="0">
                <a:ln>
                  <a:noFill/>
                </a:ln>
                <a:solidFill>
                  <a:schemeClr val="tx1"/>
                </a:solidFill>
                <a:effectLst/>
                <a:latin typeface="Times New Roman" panose="02020603050405020304" pitchFamily="18" charset="0"/>
                <a:ea typeface="宋体" panose="02010600030101010101" pitchFamily="2" charset="-122"/>
              </a:rPr>
              <a:t>当一个用户同时是多个组中的成员时，在/etc/passwd文件中记录的是用户所属的主组，也就是登录时所属的默认组，而其他组称为附加组。</a:t>
            </a:r>
          </a:p>
          <a:p>
            <a:pPr marL="0" lvl="0" indent="457200" eaLnBrk="0" fontAlgn="base" hangingPunct="0">
              <a:lnSpc>
                <a:spcPct val="100000"/>
              </a:lnSpc>
              <a:spcBef>
                <a:spcPct val="0"/>
              </a:spcBef>
              <a:spcAft>
                <a:spcPct val="0"/>
              </a:spcAft>
              <a:buNone/>
            </a:pPr>
            <a:r>
              <a:rPr kumimoji="0" lang="zh-CN" altLang="zh-CN" u="none" strike="noStrike" cap="none" normalizeH="0" dirty="0">
                <a:ln>
                  <a:noFill/>
                </a:ln>
                <a:solidFill>
                  <a:schemeClr val="tx1"/>
                </a:solidFill>
                <a:effectLst/>
                <a:latin typeface="Times New Roman" panose="02020603050405020304" pitchFamily="18" charset="0"/>
                <a:ea typeface="宋体" panose="02010600030101010101" pitchFamily="2" charset="-122"/>
              </a:rPr>
              <a:t>用户要访问属于附加组的文件时，必须首先使用命令</a:t>
            </a:r>
            <a:r>
              <a:rPr lang="zh-CN" altLang="en-US" dirty="0">
                <a:latin typeface="Times New Roman" panose="02020603050405020304" pitchFamily="18" charset="0"/>
                <a:ea typeface="宋体" panose="02010600030101010101" pitchFamily="2" charset="-122"/>
              </a:rPr>
              <a:t>将</a:t>
            </a:r>
            <a:r>
              <a:rPr kumimoji="0" lang="zh-CN" altLang="zh-CN" u="none" strike="noStrike" cap="none" normalizeH="0" dirty="0">
                <a:ln>
                  <a:noFill/>
                </a:ln>
                <a:solidFill>
                  <a:schemeClr val="tx1"/>
                </a:solidFill>
                <a:effectLst/>
                <a:latin typeface="Times New Roman" panose="02020603050405020304" pitchFamily="18" charset="0"/>
                <a:ea typeface="宋体" panose="02010600030101010101" pitchFamily="2" charset="-122"/>
              </a:rPr>
              <a:t>自己</a:t>
            </a:r>
            <a:r>
              <a:rPr kumimoji="0" lang="zh-CN" altLang="en-US" u="none" strike="noStrike" cap="none" normalizeH="0" dirty="0">
                <a:ln>
                  <a:noFill/>
                </a:ln>
                <a:solidFill>
                  <a:schemeClr val="tx1"/>
                </a:solidFill>
                <a:effectLst/>
                <a:latin typeface="Times New Roman" panose="02020603050405020304" pitchFamily="18" charset="0"/>
                <a:ea typeface="宋体" panose="02010600030101010101" pitchFamily="2" charset="-122"/>
              </a:rPr>
              <a:t>的附加组改成主组</a:t>
            </a:r>
            <a:r>
              <a:rPr kumimoji="0" lang="zh-CN" altLang="zh-CN" u="none" strike="noStrike" cap="none" normalizeH="0" dirty="0">
                <a:ln>
                  <a:noFill/>
                </a:ln>
                <a:solidFill>
                  <a:schemeClr val="tx1"/>
                </a:solidFill>
                <a:effectLst/>
                <a:latin typeface="Times New Roman" panose="02020603050405020304" pitchFamily="18" charset="0"/>
                <a:ea typeface="宋体" panose="02010600030101010101" pitchFamily="2" charset="-122"/>
              </a:rPr>
              <a:t>。</a:t>
            </a:r>
          </a:p>
          <a:p>
            <a:endParaRPr lang="zh-CN" altLang="en-US" dirty="0"/>
          </a:p>
        </p:txBody>
      </p:sp>
    </p:spTree>
    <p:extLst>
      <p:ext uri="{BB962C8B-B14F-4D97-AF65-F5344CB8AC3E}">
        <p14:creationId xmlns:p14="http://schemas.microsoft.com/office/powerpoint/2010/main" val="315619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0F685-5022-4CE0-B8BB-892FA942253D}"/>
              </a:ext>
            </a:extLst>
          </p:cNvPr>
          <p:cNvSpPr>
            <a:spLocks noGrp="1"/>
          </p:cNvSpPr>
          <p:nvPr>
            <p:ph type="title"/>
          </p:nvPr>
        </p:nvSpPr>
        <p:spPr/>
        <p:txBody>
          <a:bodyPr/>
          <a:lstStyle/>
          <a:p>
            <a:r>
              <a:rPr lang="zh-CN" altLang="en-US" dirty="0">
                <a:latin typeface="Times New Roman" panose="02020603050405020304" pitchFamily="18" charset="0"/>
                <a:ea typeface="微软雅黑" panose="020B0503020204020204" pitchFamily="34" charset="-122"/>
              </a:rPr>
              <a:t>用户标识号</a:t>
            </a:r>
          </a:p>
        </p:txBody>
      </p:sp>
      <p:sp>
        <p:nvSpPr>
          <p:cNvPr id="3" name="内容占位符 2">
            <a:extLst>
              <a:ext uri="{FF2B5EF4-FFF2-40B4-BE49-F238E27FC236}">
                <a16:creationId xmlns:a16="http://schemas.microsoft.com/office/drawing/2014/main" id="{F1EBFDF1-2FF9-4E4B-B3ED-5B325FEAA7A4}"/>
              </a:ext>
            </a:extLst>
          </p:cNvPr>
          <p:cNvSpPr>
            <a:spLocks noGrp="1"/>
          </p:cNvSpPr>
          <p:nvPr>
            <p:ph idx="1"/>
          </p:nvPr>
        </p:nvSpPr>
        <p:spPr/>
        <p:txBody>
          <a:bodyPr/>
          <a:lstStyle/>
          <a:p>
            <a:pPr marL="514350" indent="-514350">
              <a:buFont typeface="+mj-lt"/>
              <a:buAutoNum type="arabicPeriod"/>
            </a:pPr>
            <a:r>
              <a:rPr lang="zh-CN" altLang="en-US" dirty="0">
                <a:latin typeface="Times New Roman" panose="02020603050405020304" pitchFamily="18" charset="0"/>
                <a:ea typeface="宋体" panose="02010600030101010101" pitchFamily="2" charset="-122"/>
              </a:rPr>
              <a:t>“用户标识号”是一个整数，系统内部用它来标识用户；</a:t>
            </a:r>
          </a:p>
          <a:p>
            <a:pPr marL="514350" indent="-514350">
              <a:buFont typeface="+mj-lt"/>
              <a:buAutoNum type="arabicPeriod"/>
            </a:pPr>
            <a:r>
              <a:rPr lang="zh-CN" altLang="en-US" dirty="0">
                <a:latin typeface="Times New Roman" panose="02020603050405020304" pitchFamily="18" charset="0"/>
                <a:ea typeface="宋体" panose="02010600030101010101" pitchFamily="2" charset="-122"/>
              </a:rPr>
              <a:t>一般情况下它与用户名是一一对应的。如果几个用户名对应的用户标识号是一样的，系统内部将把它们视为同一个用户，但是它们可以有不同的口令、不同的主目录以及不同的登录</a:t>
            </a:r>
            <a:r>
              <a:rPr lang="en-US" altLang="zh-CN" dirty="0">
                <a:latin typeface="Times New Roman" panose="02020603050405020304" pitchFamily="18" charset="0"/>
                <a:ea typeface="宋体" panose="02010600030101010101" pitchFamily="2" charset="-122"/>
              </a:rPr>
              <a:t>Shell</a:t>
            </a:r>
            <a:r>
              <a:rPr lang="zh-CN" altLang="en-US" dirty="0">
                <a:latin typeface="Times New Roman" panose="02020603050405020304" pitchFamily="18" charset="0"/>
                <a:ea typeface="宋体" panose="02010600030101010101" pitchFamily="2" charset="-122"/>
              </a:rPr>
              <a:t>等；</a:t>
            </a:r>
          </a:p>
          <a:p>
            <a:pPr marL="514350" indent="-514350">
              <a:buFont typeface="+mj-lt"/>
              <a:buAutoNum type="arabicPeriod"/>
            </a:pPr>
            <a:r>
              <a:rPr lang="zh-CN" altLang="en-US" dirty="0">
                <a:latin typeface="Times New Roman" panose="02020603050405020304" pitchFamily="18" charset="0"/>
                <a:ea typeface="宋体" panose="02010600030101010101" pitchFamily="2" charset="-122"/>
              </a:rPr>
              <a:t>通常用户标识号的取值范围是</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65535</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是超级用户</a:t>
            </a:r>
            <a:r>
              <a:rPr lang="en-US" altLang="zh-CN" dirty="0">
                <a:latin typeface="Times New Roman" panose="02020603050405020304" pitchFamily="18" charset="0"/>
                <a:ea typeface="宋体" panose="02010600030101010101" pitchFamily="2" charset="-122"/>
              </a:rPr>
              <a:t>root</a:t>
            </a:r>
            <a:r>
              <a:rPr lang="zh-CN" altLang="en-US" dirty="0">
                <a:latin typeface="Times New Roman" panose="02020603050405020304" pitchFamily="18" charset="0"/>
                <a:ea typeface="宋体" panose="02010600030101010101" pitchFamily="2" charset="-122"/>
              </a:rPr>
              <a:t>的标识号，</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99</a:t>
            </a:r>
            <a:r>
              <a:rPr lang="zh-CN" altLang="en-US" dirty="0">
                <a:latin typeface="Times New Roman" panose="02020603050405020304" pitchFamily="18" charset="0"/>
                <a:ea typeface="宋体" panose="02010600030101010101" pitchFamily="2" charset="-122"/>
              </a:rPr>
              <a:t>由系统保留，作为管理账号，普通用户的标识号从</a:t>
            </a:r>
            <a:r>
              <a:rPr lang="en-US" altLang="zh-CN" dirty="0">
                <a:latin typeface="Times New Roman" panose="02020603050405020304" pitchFamily="18" charset="0"/>
                <a:ea typeface="宋体" panose="02010600030101010101" pitchFamily="2" charset="-122"/>
              </a:rPr>
              <a:t>500</a:t>
            </a:r>
            <a:r>
              <a:rPr lang="zh-CN" altLang="en-US" dirty="0">
                <a:latin typeface="Times New Roman" panose="02020603050405020304" pitchFamily="18" charset="0"/>
                <a:ea typeface="宋体" panose="02010600030101010101" pitchFamily="2" charset="-122"/>
              </a:rPr>
              <a:t>开始；</a:t>
            </a:r>
            <a:endParaRPr lang="en-US" altLang="zh-CN" dirty="0">
              <a:latin typeface="Times New Roman" panose="02020603050405020304" pitchFamily="18" charset="0"/>
              <a:ea typeface="宋体" panose="02010600030101010101" pitchFamily="2" charset="-122"/>
            </a:endParaRPr>
          </a:p>
          <a:p>
            <a:pPr marL="0" indent="457200">
              <a:buNone/>
            </a:pPr>
            <a:endParaRPr lang="zh-CN" altLang="en-US" dirty="0">
              <a:latin typeface="Times New Roman" panose="02020603050405020304" pitchFamily="18" charset="0"/>
              <a:ea typeface="宋体" panose="02010600030101010101" pitchFamily="2" charset="-122"/>
            </a:endParaRPr>
          </a:p>
        </p:txBody>
      </p:sp>
      <p:pic>
        <p:nvPicPr>
          <p:cNvPr id="4" name="图片 3">
            <a:extLst>
              <a:ext uri="{FF2B5EF4-FFF2-40B4-BE49-F238E27FC236}">
                <a16:creationId xmlns:a16="http://schemas.microsoft.com/office/drawing/2014/main" id="{8EDE253F-FEB9-41DD-B8E0-25B0075E7AD4}"/>
              </a:ext>
            </a:extLst>
          </p:cNvPr>
          <p:cNvPicPr>
            <a:picLocks noChangeAspect="1"/>
          </p:cNvPicPr>
          <p:nvPr/>
        </p:nvPicPr>
        <p:blipFill>
          <a:blip r:embed="rId3"/>
          <a:stretch>
            <a:fillRect/>
          </a:stretch>
        </p:blipFill>
        <p:spPr>
          <a:xfrm>
            <a:off x="838200" y="5334965"/>
            <a:ext cx="8519046" cy="841998"/>
          </a:xfrm>
          <a:prstGeom prst="rect">
            <a:avLst/>
          </a:prstGeom>
        </p:spPr>
      </p:pic>
    </p:spTree>
    <p:extLst>
      <p:ext uri="{BB962C8B-B14F-4D97-AF65-F5344CB8AC3E}">
        <p14:creationId xmlns:p14="http://schemas.microsoft.com/office/powerpoint/2010/main" val="3644665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A172C-6095-4C6C-AF4B-FB914E635861}"/>
              </a:ext>
            </a:extLst>
          </p:cNvPr>
          <p:cNvSpPr>
            <a:spLocks noGrp="1"/>
          </p:cNvSpPr>
          <p:nvPr>
            <p:ph type="title"/>
          </p:nvPr>
        </p:nvSpPr>
        <p:spPr/>
        <p:txBody>
          <a:bodyPr/>
          <a:lstStyle/>
          <a:p>
            <a:r>
              <a:rPr lang="zh-CN" altLang="en-US" dirty="0">
                <a:latin typeface="Times New Roman" panose="02020603050405020304" pitchFamily="18" charset="0"/>
                <a:ea typeface="微软雅黑" panose="020B0503020204020204" pitchFamily="34" charset="-122"/>
              </a:rPr>
              <a:t>案例</a:t>
            </a:r>
          </a:p>
        </p:txBody>
      </p:sp>
      <p:sp>
        <p:nvSpPr>
          <p:cNvPr id="3" name="内容占位符 2">
            <a:extLst>
              <a:ext uri="{FF2B5EF4-FFF2-40B4-BE49-F238E27FC236}">
                <a16:creationId xmlns:a16="http://schemas.microsoft.com/office/drawing/2014/main" id="{8CF08D8C-D597-4700-BEEB-128F6626988F}"/>
              </a:ext>
            </a:extLst>
          </p:cNvPr>
          <p:cNvSpPr>
            <a:spLocks noGrp="1"/>
          </p:cNvSpPr>
          <p:nvPr>
            <p:ph idx="1"/>
          </p:nvPr>
        </p:nvSpPr>
        <p:spPr/>
        <p:txBody>
          <a:bodyPr>
            <a:normAutofit/>
          </a:bodyPr>
          <a:lstStyle/>
          <a:p>
            <a:pPr marL="0" indent="0">
              <a:buNone/>
            </a:pPr>
            <a:r>
              <a:rPr lang="zh-CN" altLang="en-US" dirty="0">
                <a:latin typeface="Times New Roman" panose="02020603050405020304" pitchFamily="18" charset="0"/>
                <a:ea typeface="宋体" panose="02010600030101010101" pitchFamily="2" charset="-122"/>
              </a:rPr>
              <a:t>案例</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a:p>
            <a:pPr marL="0" indent="0">
              <a:buNone/>
            </a:pPr>
            <a:r>
              <a:rPr lang="en-US" altLang="zh-CN" dirty="0">
                <a:latin typeface="Times New Roman" panose="02020603050405020304" pitchFamily="18" charset="0"/>
                <a:ea typeface="宋体" panose="02010600030101010101" pitchFamily="2" charset="-122"/>
              </a:rPr>
              <a:t>[root@yujmo ~]# useradd tom   # </a:t>
            </a:r>
            <a:r>
              <a:rPr lang="zh-CN" altLang="en-US" dirty="0">
                <a:latin typeface="Times New Roman" panose="02020603050405020304" pitchFamily="18" charset="0"/>
                <a:ea typeface="宋体" panose="02010600030101010101" pitchFamily="2" charset="-122"/>
              </a:rPr>
              <a:t>创建</a:t>
            </a:r>
            <a:r>
              <a:rPr lang="en-US" altLang="zh-CN" dirty="0">
                <a:latin typeface="Times New Roman" panose="02020603050405020304" pitchFamily="18" charset="0"/>
                <a:ea typeface="宋体" panose="02010600030101010101" pitchFamily="2" charset="-122"/>
              </a:rPr>
              <a:t>tom</a:t>
            </a:r>
            <a:r>
              <a:rPr lang="zh-CN" altLang="en-US" dirty="0">
                <a:latin typeface="Times New Roman" panose="02020603050405020304" pitchFamily="18" charset="0"/>
                <a:ea typeface="宋体" panose="02010600030101010101" pitchFamily="2" charset="-122"/>
              </a:rPr>
              <a:t>用户，自动为</a:t>
            </a:r>
            <a:r>
              <a:rPr lang="en-US" altLang="zh-CN" dirty="0">
                <a:latin typeface="Times New Roman" panose="02020603050405020304" pitchFamily="18" charset="0"/>
                <a:ea typeface="宋体" panose="02010600030101010101" pitchFamily="2" charset="-122"/>
              </a:rPr>
              <a:t>tom</a:t>
            </a:r>
            <a:r>
              <a:rPr lang="zh-CN" altLang="en-US" dirty="0">
                <a:latin typeface="Times New Roman" panose="02020603050405020304" pitchFamily="18" charset="0"/>
                <a:ea typeface="宋体" panose="02010600030101010101" pitchFamily="2" charset="-122"/>
              </a:rPr>
              <a:t>创建家目录，没有设置密码</a:t>
            </a:r>
            <a:r>
              <a:rPr lang="en-US" altLang="zh-CN" dirty="0">
                <a:latin typeface="Times New Roman" panose="02020603050405020304" pitchFamily="18" charset="0"/>
                <a:ea typeface="宋体" panose="02010600030101010101" pitchFamily="2" charset="-122"/>
              </a:rPr>
              <a:t> </a:t>
            </a:r>
          </a:p>
          <a:p>
            <a:pPr marL="0" indent="0">
              <a:buNone/>
            </a:pPr>
            <a:endParaRPr lang="en-US" altLang="zh-CN" dirty="0">
              <a:latin typeface="Times New Roman" panose="02020603050405020304" pitchFamily="18" charset="0"/>
              <a:ea typeface="宋体" panose="02010600030101010101" pitchFamily="2" charset="-122"/>
            </a:endParaRPr>
          </a:p>
          <a:p>
            <a:pPr marL="0" indent="0">
              <a:buNone/>
            </a:pPr>
            <a:r>
              <a:rPr lang="en-US" altLang="zh-CN" dirty="0">
                <a:latin typeface="Times New Roman" panose="02020603050405020304" pitchFamily="18" charset="0"/>
                <a:ea typeface="宋体" panose="02010600030101010101" pitchFamily="2" charset="-122"/>
              </a:rPr>
              <a:t>[root@yujmo ~]# ls /home/        # </a:t>
            </a:r>
            <a:r>
              <a:rPr lang="zh-CN" altLang="en-US" dirty="0">
                <a:latin typeface="Times New Roman" panose="02020603050405020304" pitchFamily="18" charset="0"/>
                <a:ea typeface="宋体" panose="02010600030101010101" pitchFamily="2" charset="-122"/>
              </a:rPr>
              <a:t>列出</a:t>
            </a:r>
            <a:r>
              <a:rPr lang="en-US" altLang="zh-CN" dirty="0">
                <a:latin typeface="Times New Roman" panose="02020603050405020304" pitchFamily="18" charset="0"/>
                <a:ea typeface="宋体" panose="02010600030101010101" pitchFamily="2" charset="-122"/>
              </a:rPr>
              <a:t>/home/</a:t>
            </a:r>
            <a:r>
              <a:rPr lang="zh-CN" altLang="en-US" dirty="0">
                <a:latin typeface="Times New Roman" panose="02020603050405020304" pitchFamily="18" charset="0"/>
                <a:ea typeface="宋体" panose="02010600030101010101" pitchFamily="2" charset="-122"/>
              </a:rPr>
              <a:t>目录下的文件，确定包含了</a:t>
            </a:r>
            <a:r>
              <a:rPr lang="en-US" altLang="zh-CN" dirty="0">
                <a:latin typeface="Times New Roman" panose="02020603050405020304" pitchFamily="18" charset="0"/>
                <a:ea typeface="宋体" panose="02010600030101010101" pitchFamily="2" charset="-122"/>
              </a:rPr>
              <a:t>tom</a:t>
            </a:r>
            <a:r>
              <a:rPr lang="zh-CN" altLang="en-US" dirty="0">
                <a:latin typeface="Times New Roman" panose="02020603050405020304" pitchFamily="18" charset="0"/>
                <a:ea typeface="宋体" panose="02010600030101010101" pitchFamily="2" charset="-122"/>
              </a:rPr>
              <a:t>的主目录</a:t>
            </a:r>
            <a:endParaRPr lang="en-US" altLang="zh-CN" dirty="0">
              <a:latin typeface="Times New Roman" panose="02020603050405020304" pitchFamily="18" charset="0"/>
              <a:ea typeface="宋体" panose="02010600030101010101" pitchFamily="2" charset="-122"/>
            </a:endParaRPr>
          </a:p>
          <a:p>
            <a:pPr marL="0" indent="0">
              <a:buNone/>
            </a:pPr>
            <a:endParaRPr lang="en-US" altLang="zh-CN" dirty="0">
              <a:latin typeface="Times New Roman" panose="02020603050405020304" pitchFamily="18" charset="0"/>
              <a:ea typeface="微软雅黑" panose="020B0503020204020204" pitchFamily="34" charset="-122"/>
            </a:endParaRPr>
          </a:p>
          <a:p>
            <a:pPr marL="0" indent="0">
              <a:buNone/>
            </a:pPr>
            <a:r>
              <a:rPr lang="en-US" altLang="zh-CN" dirty="0">
                <a:latin typeface="Times New Roman" panose="02020603050405020304" pitchFamily="18" charset="0"/>
                <a:ea typeface="宋体" panose="02010600030101010101" pitchFamily="2" charset="-122"/>
              </a:rPr>
              <a:t># </a:t>
            </a:r>
            <a:r>
              <a:rPr lang="zh-CN" altLang="zh-CN" dirty="0">
                <a:latin typeface="Times New Roman" panose="02020603050405020304" pitchFamily="18" charset="0"/>
                <a:ea typeface="宋体" panose="02010600030101010101" pitchFamily="2" charset="-122"/>
              </a:rPr>
              <a:t>每创建一个用户就会生成一个用户组</a:t>
            </a:r>
            <a:endParaRPr lang="en-US" altLang="zh-CN"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712461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6EF664-7839-4D66-A4D5-FD24FF7D1E5B}"/>
              </a:ext>
            </a:extLst>
          </p:cNvPr>
          <p:cNvSpPr>
            <a:spLocks noGrp="1"/>
          </p:cNvSpPr>
          <p:nvPr>
            <p:ph type="title"/>
          </p:nvPr>
        </p:nvSpPr>
        <p:spPr/>
        <p:txBody>
          <a:bodyPr/>
          <a:lstStyle/>
          <a:p>
            <a:r>
              <a:rPr lang="zh-CN" altLang="en-US" dirty="0">
                <a:latin typeface="Times New Roman" panose="02020603050405020304" pitchFamily="18" charset="0"/>
                <a:ea typeface="微软雅黑" panose="020B0503020204020204" pitchFamily="34" charset="-122"/>
              </a:rPr>
              <a:t>用户切换（</a:t>
            </a:r>
            <a:r>
              <a:rPr lang="en-US" altLang="zh-CN" dirty="0">
                <a:latin typeface="Times New Roman" panose="02020603050405020304" pitchFamily="18" charset="0"/>
                <a:ea typeface="微软雅黑" panose="020B0503020204020204" pitchFamily="34" charset="-122"/>
              </a:rPr>
              <a:t>Linux</a:t>
            </a:r>
            <a:r>
              <a:rPr lang="zh-CN" altLang="en-US" dirty="0">
                <a:latin typeface="Times New Roman" panose="02020603050405020304" pitchFamily="18" charset="0"/>
                <a:ea typeface="微软雅黑" panose="020B0503020204020204" pitchFamily="34" charset="-122"/>
              </a:rPr>
              <a:t>系统</a:t>
            </a:r>
            <a:r>
              <a:rPr lang="en-US" altLang="zh-CN" dirty="0">
                <a:latin typeface="Times New Roman" panose="02020603050405020304" pitchFamily="18" charset="0"/>
                <a:ea typeface="微软雅黑" panose="020B0503020204020204" pitchFamily="34" charset="-122"/>
              </a:rPr>
              <a:t>su</a:t>
            </a:r>
            <a:r>
              <a:rPr lang="zh-CN" altLang="en-US" dirty="0">
                <a:latin typeface="Times New Roman" panose="02020603050405020304" pitchFamily="18" charset="0"/>
                <a:ea typeface="微软雅黑" panose="020B0503020204020204" pitchFamily="34" charset="-122"/>
              </a:rPr>
              <a:t>命令）</a:t>
            </a:r>
          </a:p>
        </p:txBody>
      </p:sp>
      <p:sp>
        <p:nvSpPr>
          <p:cNvPr id="3" name="内容占位符 2">
            <a:extLst>
              <a:ext uri="{FF2B5EF4-FFF2-40B4-BE49-F238E27FC236}">
                <a16:creationId xmlns:a16="http://schemas.microsoft.com/office/drawing/2014/main" id="{1EC17718-5347-4A6D-A1EB-2358F9A49C20}"/>
              </a:ext>
            </a:extLst>
          </p:cNvPr>
          <p:cNvSpPr>
            <a:spLocks noGrp="1"/>
          </p:cNvSpPr>
          <p:nvPr>
            <p:ph idx="1"/>
          </p:nvPr>
        </p:nvSpPr>
        <p:spPr/>
        <p:txBody>
          <a:bodyPr/>
          <a:lstStyle/>
          <a:p>
            <a:pPr marL="0" indent="0">
              <a:buNone/>
            </a:pP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su</a:t>
            </a:r>
            <a:r>
              <a:rPr lang="zh-CN" altLang="en-US" dirty="0">
                <a:latin typeface="Times New Roman" panose="02020603050405020304" pitchFamily="18" charset="0"/>
                <a:ea typeface="宋体" panose="02010600030101010101" pitchFamily="2" charset="-122"/>
              </a:rPr>
              <a:t>命令作用</a:t>
            </a:r>
            <a:endParaRPr lang="en-US" altLang="zh-CN" dirty="0">
              <a:latin typeface="Times New Roman" panose="02020603050405020304" pitchFamily="18" charset="0"/>
              <a:ea typeface="宋体" panose="02010600030101010101" pitchFamily="2" charset="-122"/>
            </a:endParaRPr>
          </a:p>
          <a:p>
            <a:pPr marL="0" indent="457200">
              <a:buNone/>
            </a:pPr>
            <a:r>
              <a:rPr lang="en-US" altLang="zh-CN" dirty="0">
                <a:latin typeface="Times New Roman" panose="02020603050405020304" pitchFamily="18" charset="0"/>
                <a:ea typeface="宋体" panose="02010600030101010101" pitchFamily="2" charset="-122"/>
              </a:rPr>
              <a:t>su</a:t>
            </a:r>
            <a:r>
              <a:rPr lang="zh-CN" altLang="en-US" dirty="0">
                <a:latin typeface="Times New Roman" panose="02020603050405020304" pitchFamily="18" charset="0"/>
                <a:ea typeface="宋体" panose="02010600030101010101" pitchFamily="2" charset="-122"/>
              </a:rPr>
              <a:t>的作用是变更为其它使用者的身份。</a:t>
            </a:r>
            <a:r>
              <a:rPr lang="en-US" altLang="zh-CN" dirty="0">
                <a:effectLst/>
                <a:latin typeface="Times New Roman" panose="02020603050405020304" pitchFamily="18" charset="0"/>
                <a:ea typeface="宋体" panose="02010600030101010101" pitchFamily="2" charset="-122"/>
              </a:rPr>
              <a:t>su</a:t>
            </a:r>
            <a:r>
              <a:rPr lang="zh-CN" altLang="en-US" dirty="0">
                <a:effectLst/>
                <a:latin typeface="Times New Roman" panose="02020603050405020304" pitchFamily="18" charset="0"/>
                <a:ea typeface="宋体" panose="02010600030101010101" pitchFamily="2" charset="-122"/>
              </a:rPr>
              <a:t>是</a:t>
            </a:r>
            <a:r>
              <a:rPr lang="en-US" altLang="zh-CN" dirty="0">
                <a:effectLst/>
                <a:latin typeface="Times New Roman" panose="02020603050405020304" pitchFamily="18" charset="0"/>
                <a:ea typeface="宋体" panose="02010600030101010101" pitchFamily="2" charset="-122"/>
              </a:rPr>
              <a:t>(switch user)</a:t>
            </a:r>
            <a:r>
              <a:rPr lang="zh-CN" altLang="en-US" dirty="0">
                <a:effectLst/>
                <a:latin typeface="Times New Roman" panose="02020603050405020304" pitchFamily="18" charset="0"/>
                <a:ea typeface="宋体" panose="02010600030101010101" pitchFamily="2" charset="-122"/>
              </a:rPr>
              <a:t>切换用户的缩写。通过</a:t>
            </a:r>
            <a:r>
              <a:rPr lang="en-US" altLang="zh-CN" dirty="0">
                <a:effectLst/>
                <a:latin typeface="Times New Roman" panose="02020603050405020304" pitchFamily="18" charset="0"/>
                <a:ea typeface="宋体" panose="02010600030101010101" pitchFamily="2" charset="-122"/>
              </a:rPr>
              <a:t>su</a:t>
            </a:r>
            <a:r>
              <a:rPr lang="zh-CN" altLang="en-US" dirty="0">
                <a:effectLst/>
                <a:latin typeface="Times New Roman" panose="02020603050405020304" pitchFamily="18" charset="0"/>
                <a:ea typeface="宋体" panose="02010600030101010101" pitchFamily="2" charset="-122"/>
              </a:rPr>
              <a:t>命令，可以从普通用户切换到</a:t>
            </a:r>
            <a:r>
              <a:rPr lang="en-US" altLang="zh-CN" dirty="0">
                <a:effectLst/>
                <a:latin typeface="Times New Roman" panose="02020603050405020304" pitchFamily="18" charset="0"/>
                <a:ea typeface="宋体" panose="02010600030101010101" pitchFamily="2" charset="-122"/>
              </a:rPr>
              <a:t>root</a:t>
            </a:r>
            <a:r>
              <a:rPr lang="zh-CN" altLang="en-US" dirty="0">
                <a:effectLst/>
                <a:latin typeface="Times New Roman" panose="02020603050405020304" pitchFamily="18" charset="0"/>
                <a:ea typeface="宋体" panose="02010600030101010101" pitchFamily="2" charset="-122"/>
              </a:rPr>
              <a:t>用户，也可以从</a:t>
            </a:r>
            <a:r>
              <a:rPr lang="en-US" altLang="zh-CN" dirty="0">
                <a:effectLst/>
                <a:latin typeface="Times New Roman" panose="02020603050405020304" pitchFamily="18" charset="0"/>
                <a:ea typeface="宋体" panose="02010600030101010101" pitchFamily="2" charset="-122"/>
              </a:rPr>
              <a:t>root</a:t>
            </a:r>
            <a:r>
              <a:rPr lang="zh-CN" altLang="en-US" dirty="0">
                <a:effectLst/>
                <a:latin typeface="Times New Roman" panose="02020603050405020304" pitchFamily="18" charset="0"/>
                <a:ea typeface="宋体" panose="02010600030101010101" pitchFamily="2" charset="-122"/>
              </a:rPr>
              <a:t>用户切换到普通用户。从普通用户切换到</a:t>
            </a:r>
            <a:r>
              <a:rPr lang="en-US" altLang="zh-CN" dirty="0">
                <a:effectLst/>
                <a:latin typeface="Times New Roman" panose="02020603050405020304" pitchFamily="18" charset="0"/>
                <a:ea typeface="宋体" panose="02010600030101010101" pitchFamily="2" charset="-122"/>
              </a:rPr>
              <a:t>root</a:t>
            </a:r>
            <a:r>
              <a:rPr lang="zh-CN" altLang="en-US" dirty="0">
                <a:effectLst/>
                <a:latin typeface="Times New Roman" panose="02020603050405020304" pitchFamily="18" charset="0"/>
                <a:ea typeface="宋体" panose="02010600030101010101" pitchFamily="2" charset="-122"/>
              </a:rPr>
              <a:t>用户需要密码</a:t>
            </a:r>
            <a:r>
              <a:rPr lang="en-US" altLang="zh-CN" dirty="0">
                <a:effectLst/>
                <a:latin typeface="Times New Roman" panose="02020603050405020304" pitchFamily="18" charset="0"/>
                <a:ea typeface="宋体" panose="02010600030101010101" pitchFamily="2" charset="-122"/>
              </a:rPr>
              <a:t>(</a:t>
            </a:r>
            <a:r>
              <a:rPr lang="zh-CN" altLang="en-US" dirty="0">
                <a:effectLst/>
                <a:latin typeface="Times New Roman" panose="02020603050405020304" pitchFamily="18" charset="0"/>
                <a:ea typeface="宋体" panose="02010600030101010101" pitchFamily="2" charset="-122"/>
              </a:rPr>
              <a:t>该密码是普通用户的密码</a:t>
            </a:r>
            <a:r>
              <a:rPr lang="en-US" altLang="zh-CN" dirty="0">
                <a:effectLst/>
                <a:latin typeface="Times New Roman" panose="02020603050405020304" pitchFamily="18" charset="0"/>
                <a:ea typeface="宋体" panose="02010600030101010101" pitchFamily="2" charset="-122"/>
              </a:rPr>
              <a:t>)</a:t>
            </a:r>
            <a:r>
              <a:rPr lang="zh-CN" altLang="en-US" dirty="0">
                <a:effectLst/>
                <a:latin typeface="Times New Roman" panose="02020603050405020304" pitchFamily="18" charset="0"/>
                <a:ea typeface="宋体" panose="02010600030101010101" pitchFamily="2" charset="-122"/>
              </a:rPr>
              <a:t>，从</a:t>
            </a:r>
            <a:r>
              <a:rPr lang="en-US" altLang="zh-CN" dirty="0">
                <a:effectLst/>
                <a:latin typeface="Times New Roman" panose="02020603050405020304" pitchFamily="18" charset="0"/>
                <a:ea typeface="宋体" panose="02010600030101010101" pitchFamily="2" charset="-122"/>
              </a:rPr>
              <a:t>root</a:t>
            </a:r>
            <a:r>
              <a:rPr lang="zh-CN" altLang="en-US" dirty="0">
                <a:effectLst/>
                <a:latin typeface="Times New Roman" panose="02020603050405020304" pitchFamily="18" charset="0"/>
                <a:ea typeface="宋体" panose="02010600030101010101" pitchFamily="2" charset="-122"/>
              </a:rPr>
              <a:t>用户切换到普通用户不需要密码。</a:t>
            </a:r>
            <a:endParaRPr lang="zh-CN" altLang="en-US" dirty="0">
              <a:latin typeface="Times New Roman" panose="02020603050405020304" pitchFamily="18" charset="0"/>
              <a:ea typeface="宋体" panose="02010600030101010101" pitchFamily="2" charset="-122"/>
            </a:endParaRPr>
          </a:p>
          <a:p>
            <a:pPr marL="0" indent="0">
              <a:buNone/>
            </a:pP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、使用方式</a:t>
            </a:r>
            <a:endParaRPr lang="en-US" altLang="zh-CN" dirty="0">
              <a:latin typeface="Times New Roman" panose="02020603050405020304" pitchFamily="18" charset="0"/>
              <a:ea typeface="宋体" panose="02010600030101010101" pitchFamily="2" charset="-122"/>
            </a:endParaRPr>
          </a:p>
          <a:p>
            <a:pPr marL="0" indent="457200">
              <a:buNone/>
            </a:pPr>
            <a:r>
              <a:rPr lang="en-US" altLang="zh-CN" dirty="0">
                <a:latin typeface="Times New Roman" panose="02020603050405020304" pitchFamily="18" charset="0"/>
                <a:ea typeface="宋体" panose="02010600030101010101" pitchFamily="2" charset="-122"/>
              </a:rPr>
              <a:t>su [</a:t>
            </a:r>
            <a:r>
              <a:rPr lang="zh-CN" altLang="en-US" dirty="0">
                <a:latin typeface="Times New Roman" panose="02020603050405020304" pitchFamily="18" charset="0"/>
                <a:ea typeface="宋体" panose="02010600030101010101" pitchFamily="2" charset="-122"/>
              </a:rPr>
              <a:t>用户名</a:t>
            </a:r>
            <a:r>
              <a:rPr lang="en-US" altLang="zh-CN" dirty="0">
                <a:latin typeface="Times New Roman" panose="02020603050405020304" pitchFamily="18" charset="0"/>
                <a:ea typeface="宋体" panose="02010600030101010101" pitchFamily="2" charset="-122"/>
              </a:rPr>
              <a:t>]</a:t>
            </a:r>
            <a:endParaRPr lang="zh-CN" altLang="en-US" dirty="0">
              <a:latin typeface="Times New Roman" panose="02020603050405020304" pitchFamily="18" charset="0"/>
              <a:ea typeface="宋体" panose="02010600030101010101" pitchFamily="2" charset="-122"/>
            </a:endParaRPr>
          </a:p>
          <a:p>
            <a:pPr marL="0" indent="0">
              <a:buNone/>
            </a:pPr>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014572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34B27B-EF48-473D-850F-99E53930483A}"/>
              </a:ext>
            </a:extLst>
          </p:cNvPr>
          <p:cNvSpPr>
            <a:spLocks noGrp="1"/>
          </p:cNvSpPr>
          <p:nvPr>
            <p:ph type="title"/>
          </p:nvPr>
        </p:nvSpPr>
        <p:spPr/>
        <p:txBody>
          <a:bodyPr/>
          <a:lstStyle/>
          <a:p>
            <a:r>
              <a:rPr lang="zh-CN" altLang="en-US" dirty="0">
                <a:latin typeface="Times New Roman" panose="02020603050405020304" pitchFamily="18" charset="0"/>
                <a:ea typeface="微软雅黑" panose="020B0503020204020204" pitchFamily="34" charset="-122"/>
              </a:rPr>
              <a:t>用户切换（</a:t>
            </a:r>
            <a:r>
              <a:rPr lang="en-US" altLang="zh-CN" dirty="0">
                <a:latin typeface="Times New Roman" panose="02020603050405020304" pitchFamily="18" charset="0"/>
                <a:ea typeface="微软雅黑" panose="020B0503020204020204" pitchFamily="34" charset="-122"/>
              </a:rPr>
              <a:t>Linux</a:t>
            </a:r>
            <a:r>
              <a:rPr lang="zh-CN" altLang="en-US" dirty="0">
                <a:latin typeface="Times New Roman" panose="02020603050405020304" pitchFamily="18" charset="0"/>
                <a:ea typeface="微软雅黑" panose="020B0503020204020204" pitchFamily="34" charset="-122"/>
              </a:rPr>
              <a:t>系统</a:t>
            </a:r>
            <a:r>
              <a:rPr lang="en-US" altLang="zh-CN" dirty="0">
                <a:latin typeface="Times New Roman" panose="02020603050405020304" pitchFamily="18" charset="0"/>
                <a:ea typeface="微软雅黑" panose="020B0503020204020204" pitchFamily="34" charset="-122"/>
              </a:rPr>
              <a:t>su</a:t>
            </a:r>
            <a:r>
              <a:rPr lang="zh-CN" altLang="en-US" dirty="0">
                <a:latin typeface="Times New Roman" panose="02020603050405020304" pitchFamily="18" charset="0"/>
                <a:ea typeface="微软雅黑" panose="020B0503020204020204" pitchFamily="34" charset="-122"/>
              </a:rPr>
              <a:t>命令）</a:t>
            </a:r>
          </a:p>
        </p:txBody>
      </p:sp>
      <p:sp>
        <p:nvSpPr>
          <p:cNvPr id="3" name="内容占位符 2">
            <a:extLst>
              <a:ext uri="{FF2B5EF4-FFF2-40B4-BE49-F238E27FC236}">
                <a16:creationId xmlns:a16="http://schemas.microsoft.com/office/drawing/2014/main" id="{AE5EF00E-67AA-49BB-8F4E-800ED5241985}"/>
              </a:ext>
            </a:extLst>
          </p:cNvPr>
          <p:cNvSpPr>
            <a:spLocks noGrp="1"/>
          </p:cNvSpPr>
          <p:nvPr>
            <p:ph idx="1"/>
          </p:nvPr>
        </p:nvSpPr>
        <p:spPr/>
        <p:txBody>
          <a:bodyPr/>
          <a:lstStyle/>
          <a:p>
            <a:pPr marL="0" indent="0">
              <a:buNone/>
            </a:pPr>
            <a:r>
              <a:rPr lang="zh-CN" altLang="en-US" dirty="0">
                <a:latin typeface="Times New Roman" panose="02020603050405020304" pitchFamily="18" charset="0"/>
                <a:ea typeface="宋体" panose="02010600030101010101" pitchFamily="2" charset="-122"/>
              </a:rPr>
              <a:t>案例</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marL="0" indent="0">
              <a:buNone/>
            </a:pPr>
            <a:r>
              <a:rPr lang="en-US" altLang="zh-CN" dirty="0">
                <a:latin typeface="Times New Roman" panose="02020603050405020304" pitchFamily="18" charset="0"/>
                <a:ea typeface="宋体" panose="02010600030101010101" pitchFamily="2" charset="-122"/>
              </a:rPr>
              <a:t>[root@yujmo ~]# su tom</a:t>
            </a:r>
          </a:p>
          <a:p>
            <a:pPr marL="0" indent="0">
              <a:buNone/>
            </a:pPr>
            <a:endParaRPr lang="en-US" altLang="zh-CN" dirty="0">
              <a:latin typeface="Times New Roman" panose="02020603050405020304" pitchFamily="18" charset="0"/>
              <a:ea typeface="宋体" panose="02010600030101010101" pitchFamily="2" charset="-122"/>
            </a:endParaRPr>
          </a:p>
          <a:p>
            <a:pPr marL="0" indent="0">
              <a:buNone/>
            </a:pPr>
            <a:endParaRPr lang="en-US" altLang="zh-CN" dirty="0">
              <a:latin typeface="Times New Roman" panose="02020603050405020304" pitchFamily="18" charset="0"/>
              <a:ea typeface="宋体" panose="02010600030101010101" pitchFamily="2" charset="-122"/>
            </a:endParaRPr>
          </a:p>
          <a:p>
            <a:pPr marL="0" indent="0">
              <a:buNone/>
            </a:pPr>
            <a:endParaRPr lang="en-US" altLang="zh-CN" dirty="0">
              <a:latin typeface="Times New Roman" panose="02020603050405020304" pitchFamily="18" charset="0"/>
              <a:ea typeface="宋体" panose="02010600030101010101" pitchFamily="2" charset="-122"/>
            </a:endParaRPr>
          </a:p>
          <a:p>
            <a:pPr marL="0" indent="457200">
              <a:buNone/>
            </a:pPr>
            <a:r>
              <a:rPr lang="en-US" altLang="zh-CN" dirty="0">
                <a:latin typeface="Times New Roman" panose="02020603050405020304" pitchFamily="18" charset="0"/>
                <a:ea typeface="宋体" panose="02010600030101010101" pitchFamily="2" charset="-122"/>
              </a:rPr>
              <a:t>Linux pwd</a:t>
            </a:r>
            <a:r>
              <a:rPr lang="zh-CN" altLang="en-US" dirty="0">
                <a:latin typeface="Times New Roman" panose="02020603050405020304" pitchFamily="18" charset="0"/>
                <a:ea typeface="宋体" panose="02010600030101010101" pitchFamily="2" charset="-122"/>
              </a:rPr>
              <a:t>命令用于显示工作目录。执行</a:t>
            </a:r>
            <a:r>
              <a:rPr lang="en-US" altLang="zh-CN" dirty="0">
                <a:latin typeface="Times New Roman" panose="02020603050405020304" pitchFamily="18" charset="0"/>
                <a:ea typeface="宋体" panose="02010600030101010101" pitchFamily="2" charset="-122"/>
              </a:rPr>
              <a:t>pwd</a:t>
            </a:r>
            <a:r>
              <a:rPr lang="zh-CN" altLang="en-US" dirty="0">
                <a:latin typeface="Times New Roman" panose="02020603050405020304" pitchFamily="18" charset="0"/>
                <a:ea typeface="宋体" panose="02010600030101010101" pitchFamily="2" charset="-122"/>
              </a:rPr>
              <a:t>指令可立刻得知您目前所在的工作目录的绝对路径名称。</a:t>
            </a:r>
          </a:p>
          <a:p>
            <a:pPr marL="0" indent="0">
              <a:buNone/>
            </a:pPr>
            <a:endParaRPr lang="en-US" altLang="zh-CN" dirty="0">
              <a:latin typeface="Times New Roman" panose="02020603050405020304" pitchFamily="18" charset="0"/>
              <a:ea typeface="宋体" panose="02010600030101010101" pitchFamily="2" charset="-122"/>
            </a:endParaRPr>
          </a:p>
          <a:p>
            <a:pPr marL="0" indent="0">
              <a:buNone/>
            </a:pPr>
            <a:endParaRPr lang="en-US" altLang="zh-CN" dirty="0">
              <a:latin typeface="Times New Roman" panose="02020603050405020304" pitchFamily="18" charset="0"/>
              <a:ea typeface="宋体" panose="02010600030101010101" pitchFamily="2" charset="-122"/>
            </a:endParaRPr>
          </a:p>
          <a:p>
            <a:endParaRPr lang="zh-CN" altLang="en-US" dirty="0">
              <a:latin typeface="Times New Roman" panose="02020603050405020304" pitchFamily="18" charset="0"/>
              <a:ea typeface="宋体" panose="02010600030101010101" pitchFamily="2" charset="-122"/>
            </a:endParaRPr>
          </a:p>
        </p:txBody>
      </p:sp>
      <p:pic>
        <p:nvPicPr>
          <p:cNvPr id="4" name="图片 3">
            <a:extLst>
              <a:ext uri="{FF2B5EF4-FFF2-40B4-BE49-F238E27FC236}">
                <a16:creationId xmlns:a16="http://schemas.microsoft.com/office/drawing/2014/main" id="{85E76396-AD03-49B9-899E-2527405190DB}"/>
              </a:ext>
            </a:extLst>
          </p:cNvPr>
          <p:cNvPicPr>
            <a:picLocks noChangeAspect="1"/>
          </p:cNvPicPr>
          <p:nvPr/>
        </p:nvPicPr>
        <p:blipFill rotWithShape="1">
          <a:blip r:embed="rId2"/>
          <a:srcRect l="934" t="8547" r="7541" b="9350"/>
          <a:stretch/>
        </p:blipFill>
        <p:spPr>
          <a:xfrm>
            <a:off x="988829" y="2945218"/>
            <a:ext cx="4688958" cy="1127453"/>
          </a:xfrm>
          <a:prstGeom prst="rect">
            <a:avLst/>
          </a:prstGeom>
        </p:spPr>
      </p:pic>
    </p:spTree>
    <p:extLst>
      <p:ext uri="{BB962C8B-B14F-4D97-AF65-F5344CB8AC3E}">
        <p14:creationId xmlns:p14="http://schemas.microsoft.com/office/powerpoint/2010/main" val="2180008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77487D-3B9B-444E-AACA-2B9D5847B167}"/>
              </a:ext>
            </a:extLst>
          </p:cNvPr>
          <p:cNvSpPr>
            <a:spLocks noGrp="1"/>
          </p:cNvSpPr>
          <p:nvPr>
            <p:ph type="title"/>
          </p:nvPr>
        </p:nvSpPr>
        <p:spPr/>
        <p:txBody>
          <a:bodyPr/>
          <a:lstStyle/>
          <a:p>
            <a:r>
              <a:rPr lang="zh-CN" altLang="en-US" dirty="0">
                <a:latin typeface="Times New Roman" panose="02020603050405020304" pitchFamily="18" charset="0"/>
                <a:ea typeface="微软雅黑" panose="020B0503020204020204" pitchFamily="34" charset="-122"/>
              </a:rPr>
              <a:t>用户切换（</a:t>
            </a:r>
            <a:r>
              <a:rPr lang="en-US" altLang="zh-CN" dirty="0">
                <a:latin typeface="Times New Roman" panose="02020603050405020304" pitchFamily="18" charset="0"/>
                <a:ea typeface="微软雅黑" panose="020B0503020204020204" pitchFamily="34" charset="-122"/>
              </a:rPr>
              <a:t>Linux</a:t>
            </a:r>
            <a:r>
              <a:rPr lang="zh-CN" altLang="en-US" dirty="0">
                <a:latin typeface="Times New Roman" panose="02020603050405020304" pitchFamily="18" charset="0"/>
                <a:ea typeface="微软雅黑" panose="020B0503020204020204" pitchFamily="34" charset="-122"/>
              </a:rPr>
              <a:t>系统</a:t>
            </a:r>
            <a:r>
              <a:rPr lang="en-US" altLang="zh-CN" dirty="0">
                <a:latin typeface="Times New Roman" panose="02020603050405020304" pitchFamily="18" charset="0"/>
                <a:ea typeface="微软雅黑" panose="020B0503020204020204" pitchFamily="34" charset="-122"/>
              </a:rPr>
              <a:t>su</a:t>
            </a:r>
            <a:r>
              <a:rPr lang="zh-CN" altLang="en-US" dirty="0">
                <a:latin typeface="Times New Roman" panose="02020603050405020304" pitchFamily="18" charset="0"/>
                <a:ea typeface="微软雅黑" panose="020B0503020204020204" pitchFamily="34" charset="-122"/>
              </a:rPr>
              <a:t>命令）</a:t>
            </a:r>
          </a:p>
        </p:txBody>
      </p:sp>
      <p:sp>
        <p:nvSpPr>
          <p:cNvPr id="3" name="内容占位符 2">
            <a:extLst>
              <a:ext uri="{FF2B5EF4-FFF2-40B4-BE49-F238E27FC236}">
                <a16:creationId xmlns:a16="http://schemas.microsoft.com/office/drawing/2014/main" id="{97FF7504-1104-4754-ABC8-14A544512053}"/>
              </a:ext>
            </a:extLst>
          </p:cNvPr>
          <p:cNvSpPr>
            <a:spLocks noGrp="1"/>
          </p:cNvSpPr>
          <p:nvPr>
            <p:ph idx="1"/>
          </p:nvPr>
        </p:nvSpPr>
        <p:spPr/>
        <p:txBody>
          <a:bodyPr>
            <a:normAutofit/>
          </a:bodyPr>
          <a:lstStyle/>
          <a:p>
            <a:pPr marL="0" indent="0">
              <a:buNone/>
            </a:pPr>
            <a:r>
              <a:rPr lang="zh-CN" altLang="en-US" dirty="0">
                <a:latin typeface="Times New Roman" panose="02020603050405020304" pitchFamily="18" charset="0"/>
                <a:ea typeface="宋体" panose="02010600030101010101" pitchFamily="2" charset="-122"/>
              </a:rPr>
              <a:t>案例</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marL="0" indent="0">
              <a:buNone/>
            </a:pPr>
            <a:r>
              <a:rPr lang="en-US" altLang="zh-CN" dirty="0">
                <a:latin typeface="Times New Roman" panose="02020603050405020304" pitchFamily="18" charset="0"/>
                <a:ea typeface="宋体" panose="02010600030101010101" pitchFamily="2" charset="-122"/>
              </a:rPr>
              <a:t>[root@yujmo ~]# su - tom</a:t>
            </a:r>
          </a:p>
          <a:p>
            <a:pPr marL="0" indent="0">
              <a:buNone/>
            </a:pPr>
            <a:endParaRPr lang="en-US" altLang="zh-CN" dirty="0">
              <a:latin typeface="Times New Roman" panose="02020603050405020304" pitchFamily="18" charset="0"/>
              <a:ea typeface="宋体" panose="02010600030101010101" pitchFamily="2" charset="-122"/>
            </a:endParaRPr>
          </a:p>
          <a:p>
            <a:pPr marL="0" indent="0">
              <a:buNone/>
            </a:pPr>
            <a:endParaRPr lang="en-US" altLang="zh-CN" dirty="0">
              <a:latin typeface="Times New Roman" panose="02020603050405020304" pitchFamily="18" charset="0"/>
              <a:ea typeface="宋体" panose="02010600030101010101" pitchFamily="2" charset="-122"/>
            </a:endParaRPr>
          </a:p>
          <a:p>
            <a:pPr marL="0" indent="0">
              <a:buNone/>
            </a:pPr>
            <a:endParaRPr lang="en-US" altLang="zh-CN" dirty="0">
              <a:latin typeface="Times New Roman" panose="02020603050405020304" pitchFamily="18" charset="0"/>
              <a:ea typeface="宋体" panose="02010600030101010101" pitchFamily="2" charset="-122"/>
            </a:endParaRPr>
          </a:p>
          <a:p>
            <a:endParaRPr lang="zh-CN" altLang="en-US" dirty="0">
              <a:latin typeface="Times New Roman" panose="02020603050405020304" pitchFamily="18" charset="0"/>
              <a:ea typeface="宋体" panose="02010600030101010101" pitchFamily="2" charset="-122"/>
            </a:endParaRPr>
          </a:p>
          <a:p>
            <a:pPr marL="0" indent="0">
              <a:buNone/>
            </a:pPr>
            <a:r>
              <a:rPr lang="en-US" altLang="zh-CN" dirty="0">
                <a:latin typeface="Times New Roman" panose="02020603050405020304" pitchFamily="18" charset="0"/>
                <a:ea typeface="宋体" panose="02010600030101010101" pitchFamily="2" charset="-122"/>
              </a:rPr>
              <a:t>su</a:t>
            </a:r>
            <a:r>
              <a:rPr lang="zh-CN" altLang="en-US" dirty="0">
                <a:latin typeface="Times New Roman" panose="02020603050405020304" pitchFamily="18" charset="0"/>
                <a:ea typeface="宋体" panose="02010600030101010101" pitchFamily="2" charset="-122"/>
              </a:rPr>
              <a:t>命令和</a:t>
            </a:r>
            <a:r>
              <a:rPr lang="en-US" altLang="zh-CN" dirty="0">
                <a:latin typeface="Times New Roman" panose="02020603050405020304" pitchFamily="18" charset="0"/>
                <a:ea typeface="宋体" panose="02010600030101010101" pitchFamily="2" charset="-122"/>
              </a:rPr>
              <a:t>su -</a:t>
            </a:r>
            <a:r>
              <a:rPr lang="zh-CN" altLang="en-US" dirty="0">
                <a:latin typeface="Times New Roman" panose="02020603050405020304" pitchFamily="18" charset="0"/>
                <a:ea typeface="宋体" panose="02010600030101010101" pitchFamily="2" charset="-122"/>
              </a:rPr>
              <a:t>命令区别：</a:t>
            </a:r>
            <a:r>
              <a:rPr lang="en-US" altLang="zh-CN" dirty="0">
                <a:latin typeface="Times New Roman" panose="02020603050405020304" pitchFamily="18" charset="0"/>
                <a:ea typeface="宋体" panose="02010600030101010101" pitchFamily="2" charset="-122"/>
              </a:rPr>
              <a:t>su</a:t>
            </a:r>
            <a:r>
              <a:rPr lang="zh-CN" altLang="en-US" dirty="0">
                <a:latin typeface="Times New Roman" panose="02020603050405020304" pitchFamily="18" charset="0"/>
                <a:ea typeface="宋体" panose="02010600030101010101" pitchFamily="2" charset="-122"/>
              </a:rPr>
              <a:t>只是切换用户，但用户主目录没有切换；而</a:t>
            </a:r>
            <a:r>
              <a:rPr lang="en-US" altLang="zh-CN" dirty="0">
                <a:latin typeface="Times New Roman" panose="02020603050405020304" pitchFamily="18" charset="0"/>
                <a:ea typeface="宋体" panose="02010600030101010101" pitchFamily="2" charset="-122"/>
              </a:rPr>
              <a:t>su –</a:t>
            </a:r>
            <a:r>
              <a:rPr lang="zh-CN" altLang="en-US" dirty="0">
                <a:latin typeface="Times New Roman" panose="02020603050405020304" pitchFamily="18" charset="0"/>
                <a:ea typeface="宋体" panose="02010600030101010101" pitchFamily="2" charset="-122"/>
              </a:rPr>
              <a:t>连同用户主目录一起切换。</a:t>
            </a:r>
          </a:p>
          <a:p>
            <a:pPr marL="0" indent="0">
              <a:buNone/>
            </a:pPr>
            <a:endParaRPr lang="zh-CN" altLang="en-US" dirty="0">
              <a:latin typeface="Times New Roman" panose="02020603050405020304" pitchFamily="18" charset="0"/>
              <a:ea typeface="宋体" panose="02010600030101010101" pitchFamily="2" charset="-122"/>
            </a:endParaRPr>
          </a:p>
        </p:txBody>
      </p:sp>
      <p:pic>
        <p:nvPicPr>
          <p:cNvPr id="4" name="图片 3">
            <a:extLst>
              <a:ext uri="{FF2B5EF4-FFF2-40B4-BE49-F238E27FC236}">
                <a16:creationId xmlns:a16="http://schemas.microsoft.com/office/drawing/2014/main" id="{E5AEE7C6-B435-447E-8A4B-DE2CBE75B5B6}"/>
              </a:ext>
            </a:extLst>
          </p:cNvPr>
          <p:cNvPicPr>
            <a:picLocks noChangeAspect="1"/>
          </p:cNvPicPr>
          <p:nvPr/>
        </p:nvPicPr>
        <p:blipFill>
          <a:blip r:embed="rId2"/>
          <a:stretch>
            <a:fillRect/>
          </a:stretch>
        </p:blipFill>
        <p:spPr>
          <a:xfrm>
            <a:off x="927266" y="2854063"/>
            <a:ext cx="5694109" cy="1728569"/>
          </a:xfrm>
          <a:prstGeom prst="rect">
            <a:avLst/>
          </a:prstGeom>
        </p:spPr>
      </p:pic>
    </p:spTree>
    <p:extLst>
      <p:ext uri="{BB962C8B-B14F-4D97-AF65-F5344CB8AC3E}">
        <p14:creationId xmlns:p14="http://schemas.microsoft.com/office/powerpoint/2010/main" val="2117501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DC9563-D9F3-47A8-83D0-6349DC604D84}"/>
              </a:ext>
            </a:extLst>
          </p:cNvPr>
          <p:cNvSpPr>
            <a:spLocks noGrp="1"/>
          </p:cNvSpPr>
          <p:nvPr>
            <p:ph type="title"/>
          </p:nvPr>
        </p:nvSpPr>
        <p:spPr/>
        <p:txBody>
          <a:bodyPr/>
          <a:lstStyle/>
          <a:p>
            <a:r>
              <a:rPr lang="zh-CN" altLang="en-US" dirty="0">
                <a:latin typeface="Times New Roman" panose="02020603050405020304" pitchFamily="18" charset="0"/>
                <a:ea typeface="微软雅黑" panose="020B0503020204020204" pitchFamily="34" charset="-122"/>
              </a:rPr>
              <a:t>案例</a:t>
            </a:r>
          </a:p>
        </p:txBody>
      </p:sp>
      <p:sp>
        <p:nvSpPr>
          <p:cNvPr id="3" name="内容占位符 2">
            <a:extLst>
              <a:ext uri="{FF2B5EF4-FFF2-40B4-BE49-F238E27FC236}">
                <a16:creationId xmlns:a16="http://schemas.microsoft.com/office/drawing/2014/main" id="{9C804D64-D7FE-40D9-A660-5650B7D0C4D0}"/>
              </a:ext>
            </a:extLst>
          </p:cNvPr>
          <p:cNvSpPr>
            <a:spLocks noGrp="1"/>
          </p:cNvSpPr>
          <p:nvPr>
            <p:ph idx="1"/>
          </p:nvPr>
        </p:nvSpPr>
        <p:spPr/>
        <p:txBody>
          <a:bodyPr>
            <a:normAutofit/>
          </a:bodyPr>
          <a:lstStyle/>
          <a:p>
            <a:pPr marL="0" indent="0">
              <a:buNone/>
            </a:pPr>
            <a:r>
              <a:rPr lang="zh-CN" altLang="en-US" dirty="0">
                <a:latin typeface="Times New Roman" panose="02020603050405020304" pitchFamily="18" charset="0"/>
                <a:ea typeface="宋体" panose="02010600030101010101" pitchFamily="2" charset="-122"/>
              </a:rPr>
              <a:t>案例</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marL="0" indent="0">
              <a:buNone/>
            </a:pPr>
            <a:r>
              <a:rPr lang="pl-PL" altLang="zh-CN" dirty="0">
                <a:latin typeface="Times New Roman" panose="02020603050405020304" pitchFamily="18" charset="0"/>
                <a:ea typeface="宋体" panose="02010600030101010101" pitchFamily="2" charset="-122"/>
              </a:rPr>
              <a:t>[root@yujmo ~]# ls /usr/sam</a:t>
            </a:r>
            <a:r>
              <a:rPr lang="en-US" altLang="zh-CN" dirty="0">
                <a:latin typeface="Times New Roman" panose="02020603050405020304" pitchFamily="18" charset="0"/>
                <a:ea typeface="宋体" panose="02010600030101010101" pitchFamily="2" charset="-122"/>
              </a:rPr>
              <a:t>      # </a:t>
            </a:r>
            <a:r>
              <a:rPr lang="zh-CN" altLang="en-US" dirty="0">
                <a:latin typeface="Times New Roman" panose="02020603050405020304" pitchFamily="18" charset="0"/>
                <a:ea typeface="宋体" panose="02010600030101010101" pitchFamily="2" charset="-122"/>
              </a:rPr>
              <a:t>列出</a:t>
            </a:r>
            <a:r>
              <a:rPr lang="pl-PL" altLang="zh-CN" dirty="0">
                <a:latin typeface="Times New Roman" panose="02020603050405020304" pitchFamily="18" charset="0"/>
                <a:ea typeface="宋体" panose="02010600030101010101" pitchFamily="2" charset="-122"/>
              </a:rPr>
              <a:t>/usr/sam</a:t>
            </a:r>
            <a:r>
              <a:rPr lang="zh-CN" altLang="en-US" dirty="0">
                <a:latin typeface="Times New Roman" panose="02020603050405020304" pitchFamily="18" charset="0"/>
                <a:ea typeface="宋体" panose="02010600030101010101" pitchFamily="2" charset="-122"/>
              </a:rPr>
              <a:t>，确定事先不包含</a:t>
            </a:r>
            <a:r>
              <a:rPr lang="en-US" altLang="zh-CN" dirty="0">
                <a:latin typeface="Times New Roman" panose="02020603050405020304" pitchFamily="18" charset="0"/>
                <a:ea typeface="宋体" panose="02010600030101010101" pitchFamily="2" charset="-122"/>
              </a:rPr>
              <a:t>sam</a:t>
            </a:r>
            <a:r>
              <a:rPr lang="zh-CN" altLang="en-US" dirty="0">
                <a:latin typeface="Times New Roman" panose="02020603050405020304" pitchFamily="18" charset="0"/>
                <a:ea typeface="宋体" panose="02010600030101010101" pitchFamily="2" charset="-122"/>
              </a:rPr>
              <a:t>主目录</a:t>
            </a:r>
            <a:endParaRPr lang="en-US" altLang="zh-CN" dirty="0">
              <a:latin typeface="Times New Roman" panose="02020603050405020304" pitchFamily="18" charset="0"/>
              <a:ea typeface="宋体" panose="02010600030101010101" pitchFamily="2" charset="-122"/>
            </a:endParaRPr>
          </a:p>
          <a:p>
            <a:pPr marL="0" indent="0">
              <a:buNone/>
            </a:pPr>
            <a:r>
              <a:rPr lang="pl-PL" altLang="zh-CN" dirty="0">
                <a:latin typeface="Times New Roman" panose="02020603050405020304" pitchFamily="18" charset="0"/>
                <a:ea typeface="宋体" panose="02010600030101010101" pitchFamily="2" charset="-122"/>
              </a:rPr>
              <a:t>[root@yujmo ~]# useradd -d /usr/sam sam</a:t>
            </a:r>
            <a:endParaRPr lang="en-US" altLang="zh-CN" dirty="0">
              <a:latin typeface="Times New Roman" panose="02020603050405020304" pitchFamily="18" charset="0"/>
              <a:ea typeface="宋体" panose="02010600030101010101" pitchFamily="2" charset="-122"/>
            </a:endParaRPr>
          </a:p>
          <a:p>
            <a:pPr marL="0" indent="0">
              <a:buNone/>
            </a:pPr>
            <a:r>
              <a:rPr lang="zh-CN" altLang="en-US" dirty="0">
                <a:latin typeface="Times New Roman" panose="02020603050405020304" pitchFamily="18" charset="0"/>
                <a:ea typeface="宋体" panose="02010600030101010101" pitchFamily="2" charset="-122"/>
              </a:rPr>
              <a:t>此命令创建了一个用户</a:t>
            </a:r>
            <a:r>
              <a:rPr lang="en-US" altLang="zh-CN" dirty="0">
                <a:latin typeface="Times New Roman" panose="02020603050405020304" pitchFamily="18" charset="0"/>
                <a:ea typeface="宋体" panose="02010600030101010101" pitchFamily="2" charset="-122"/>
              </a:rPr>
              <a:t>sam</a:t>
            </a:r>
            <a:r>
              <a:rPr lang="zh-CN" altLang="en-US" dirty="0">
                <a:latin typeface="Times New Roman" panose="02020603050405020304" pitchFamily="18" charset="0"/>
                <a:ea typeface="宋体" panose="02010600030101010101" pitchFamily="2" charset="-122"/>
              </a:rPr>
              <a:t>，为</a:t>
            </a:r>
            <a:r>
              <a:rPr lang="en-US" altLang="zh-CN" dirty="0">
                <a:latin typeface="Times New Roman" panose="02020603050405020304" pitchFamily="18" charset="0"/>
                <a:ea typeface="宋体" panose="02010600030101010101" pitchFamily="2" charset="-122"/>
              </a:rPr>
              <a:t>sam</a:t>
            </a:r>
            <a:r>
              <a:rPr lang="zh-CN" altLang="en-US" dirty="0">
                <a:latin typeface="Times New Roman" panose="02020603050405020304" pitchFamily="18" charset="0"/>
                <a:ea typeface="宋体" panose="02010600030101010101" pitchFamily="2" charset="-122"/>
              </a:rPr>
              <a:t>用户指定一个主目录</a:t>
            </a:r>
            <a:r>
              <a:rPr lang="en-US" altLang="zh-CN" dirty="0">
                <a:latin typeface="Times New Roman" panose="02020603050405020304" pitchFamily="18" charset="0"/>
                <a:ea typeface="宋体" panose="02010600030101010101" pitchFamily="2" charset="-122"/>
              </a:rPr>
              <a:t>/usr/sam</a:t>
            </a:r>
            <a:endParaRPr lang="zh-CN" altLang="en-US" dirty="0">
              <a:latin typeface="Times New Roman" panose="02020603050405020304" pitchFamily="18" charset="0"/>
              <a:ea typeface="宋体" panose="02010600030101010101" pitchFamily="2" charset="-122"/>
            </a:endParaRPr>
          </a:p>
          <a:p>
            <a:pPr marL="0" indent="0">
              <a:buNone/>
            </a:pPr>
            <a:r>
              <a:rPr lang="pl-PL" altLang="zh-CN" dirty="0">
                <a:latin typeface="Times New Roman" panose="02020603050405020304" pitchFamily="18" charset="0"/>
                <a:ea typeface="宋体" panose="02010600030101010101" pitchFamily="2" charset="-122"/>
              </a:rPr>
              <a:t>[root@yujmo ~]# ls </a:t>
            </a:r>
            <a:r>
              <a:rPr lang="en-US" altLang="zh-CN" dirty="0">
                <a:latin typeface="Times New Roman" panose="02020603050405020304" pitchFamily="18" charset="0"/>
                <a:ea typeface="宋体" panose="02010600030101010101" pitchFamily="2" charset="-122"/>
              </a:rPr>
              <a:t>–al</a:t>
            </a:r>
            <a:r>
              <a:rPr lang="zh-CN" altLang="en-US" dirty="0">
                <a:latin typeface="Times New Roman" panose="02020603050405020304" pitchFamily="18" charset="0"/>
                <a:ea typeface="宋体" panose="02010600030101010101" pitchFamily="2" charset="-122"/>
              </a:rPr>
              <a:t> </a:t>
            </a:r>
            <a:r>
              <a:rPr lang="pl-PL" altLang="zh-CN" dirty="0">
                <a:latin typeface="Times New Roman" panose="02020603050405020304" pitchFamily="18" charset="0"/>
                <a:ea typeface="宋体" panose="02010600030101010101" pitchFamily="2" charset="-122"/>
              </a:rPr>
              <a:t>/usr/sam</a:t>
            </a:r>
            <a:endParaRPr lang="en-US" altLang="zh-CN" dirty="0">
              <a:latin typeface="Times New Roman" panose="02020603050405020304" pitchFamily="18" charset="0"/>
              <a:ea typeface="宋体" panose="02010600030101010101" pitchFamily="2" charset="-122"/>
            </a:endParaRPr>
          </a:p>
          <a:p>
            <a:pPr marL="0" indent="0">
              <a:buNone/>
            </a:pP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列出</a:t>
            </a:r>
            <a:r>
              <a:rPr lang="pl-PL" altLang="zh-CN" dirty="0">
                <a:latin typeface="Times New Roman" panose="02020603050405020304" pitchFamily="18" charset="0"/>
                <a:ea typeface="宋体" panose="02010600030101010101" pitchFamily="2" charset="-122"/>
              </a:rPr>
              <a:t>/usr/sam</a:t>
            </a:r>
            <a:r>
              <a:rPr lang="zh-CN" altLang="en-US" dirty="0">
                <a:latin typeface="Times New Roman" panose="02020603050405020304" pitchFamily="18" charset="0"/>
                <a:ea typeface="宋体" panose="02010600030101010101" pitchFamily="2" charset="-122"/>
              </a:rPr>
              <a:t>，确定自动为</a:t>
            </a:r>
            <a:r>
              <a:rPr lang="en-US" altLang="zh-CN" dirty="0">
                <a:latin typeface="Times New Roman" panose="02020603050405020304" pitchFamily="18" charset="0"/>
                <a:ea typeface="宋体" panose="02010600030101010101" pitchFamily="2" charset="-122"/>
              </a:rPr>
              <a:t>sam</a:t>
            </a:r>
            <a:r>
              <a:rPr lang="zh-CN" altLang="en-US" dirty="0">
                <a:latin typeface="Times New Roman" panose="02020603050405020304" pitchFamily="18" charset="0"/>
                <a:ea typeface="宋体" panose="02010600030101010101" pitchFamily="2" charset="-122"/>
              </a:rPr>
              <a:t>用户创建了主目录</a:t>
            </a:r>
            <a:endParaRPr lang="en-US" altLang="zh-CN" dirty="0">
              <a:latin typeface="Times New Roman" panose="02020603050405020304" pitchFamily="18" charset="0"/>
              <a:ea typeface="宋体" panose="02010600030101010101" pitchFamily="2" charset="-122"/>
            </a:endParaRPr>
          </a:p>
          <a:p>
            <a:pPr marL="0" indent="0">
              <a:buNone/>
            </a:pPr>
            <a:r>
              <a:rPr lang="pl-PL" altLang="zh-CN" dirty="0">
                <a:latin typeface="Times New Roman" panose="02020603050405020304" pitchFamily="18" charset="0"/>
                <a:ea typeface="宋体" panose="02010600030101010101" pitchFamily="2" charset="-122"/>
              </a:rPr>
              <a:t>[root@yujmo ~]# ls /</a:t>
            </a:r>
            <a:r>
              <a:rPr lang="en-US" altLang="zh-CN" dirty="0">
                <a:latin typeface="Times New Roman" panose="02020603050405020304" pitchFamily="18" charset="0"/>
                <a:ea typeface="宋体" panose="02010600030101010101" pitchFamily="2" charset="-122"/>
              </a:rPr>
              <a:t>home</a:t>
            </a:r>
            <a:r>
              <a:rPr lang="pl-PL" altLang="zh-CN" dirty="0">
                <a:latin typeface="Times New Roman" panose="02020603050405020304" pitchFamily="18" charset="0"/>
                <a:ea typeface="宋体" panose="02010600030101010101" pitchFamily="2" charset="-122"/>
              </a:rPr>
              <a:t>/sam</a:t>
            </a:r>
          </a:p>
          <a:p>
            <a:pPr marL="0" indent="0">
              <a:buNone/>
            </a:pPr>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036657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DC9563-D9F3-47A8-83D0-6349DC604D84}"/>
              </a:ext>
            </a:extLst>
          </p:cNvPr>
          <p:cNvSpPr>
            <a:spLocks noGrp="1"/>
          </p:cNvSpPr>
          <p:nvPr>
            <p:ph type="title"/>
          </p:nvPr>
        </p:nvSpPr>
        <p:spPr/>
        <p:txBody>
          <a:bodyPr/>
          <a:lstStyle/>
          <a:p>
            <a:r>
              <a:rPr lang="zh-CN" altLang="en-US" dirty="0">
                <a:latin typeface="Times New Roman" panose="02020603050405020304" pitchFamily="18" charset="0"/>
                <a:ea typeface="微软雅黑" panose="020B0503020204020204" pitchFamily="34" charset="-122"/>
              </a:rPr>
              <a:t>案例</a:t>
            </a:r>
          </a:p>
        </p:txBody>
      </p:sp>
      <p:sp>
        <p:nvSpPr>
          <p:cNvPr id="3" name="内容占位符 2">
            <a:extLst>
              <a:ext uri="{FF2B5EF4-FFF2-40B4-BE49-F238E27FC236}">
                <a16:creationId xmlns:a16="http://schemas.microsoft.com/office/drawing/2014/main" id="{9C804D64-D7FE-40D9-A660-5650B7D0C4D0}"/>
              </a:ext>
            </a:extLst>
          </p:cNvPr>
          <p:cNvSpPr>
            <a:spLocks noGrp="1"/>
          </p:cNvSpPr>
          <p:nvPr>
            <p:ph idx="1"/>
          </p:nvPr>
        </p:nvSpPr>
        <p:spPr/>
        <p:txBody>
          <a:bodyPr>
            <a:normAutofit lnSpcReduction="10000"/>
          </a:bodyPr>
          <a:lstStyle/>
          <a:p>
            <a:pPr marL="0" indent="0">
              <a:buNone/>
            </a:pPr>
            <a:r>
              <a:rPr lang="zh-CN" altLang="en-US" dirty="0">
                <a:latin typeface="Times New Roman" panose="02020603050405020304" pitchFamily="18" charset="0"/>
                <a:ea typeface="宋体" panose="02010600030101010101" pitchFamily="2" charset="-122"/>
              </a:rPr>
              <a:t>案例</a:t>
            </a:r>
            <a:r>
              <a:rPr lang="en-US" altLang="zh-CN" dirty="0">
                <a:latin typeface="Times New Roman" panose="02020603050405020304" pitchFamily="18" charset="0"/>
                <a:ea typeface="宋体" panose="02010600030101010101" pitchFamily="2" charset="-122"/>
              </a:rPr>
              <a:t>3</a:t>
            </a:r>
            <a:r>
              <a:rPr lang="zh-CN" altLang="en-US"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marL="0" indent="0">
              <a:buNone/>
            </a:pPr>
            <a:r>
              <a:rPr lang="en-US" altLang="zh-CN" dirty="0">
                <a:latin typeface="Times New Roman" panose="02020603050405020304" pitchFamily="18" charset="0"/>
                <a:ea typeface="宋体" panose="02010600030101010101" pitchFamily="2" charset="-122"/>
              </a:rPr>
              <a:t>[root@yujmo ~]# useradd -s /bin/bash       test1</a:t>
            </a:r>
          </a:p>
          <a:p>
            <a:pPr marL="0" indent="0">
              <a:buNone/>
            </a:pPr>
            <a:r>
              <a:rPr lang="en-US" altLang="zh-CN" dirty="0">
                <a:latin typeface="Times New Roman" panose="02020603050405020304" pitchFamily="18" charset="0"/>
                <a:ea typeface="宋体" panose="02010600030101010101" pitchFamily="2" charset="-122"/>
              </a:rPr>
              <a:t>[root@yujmo ~]# su test1</a:t>
            </a:r>
          </a:p>
          <a:p>
            <a:pPr marL="0" indent="0">
              <a:buNone/>
            </a:pPr>
            <a:r>
              <a:rPr lang="en-US" altLang="zh-CN" dirty="0">
                <a:latin typeface="Times New Roman" panose="02020603050405020304" pitchFamily="18" charset="0"/>
                <a:ea typeface="宋体" panose="02010600030101010101" pitchFamily="2" charset="-122"/>
              </a:rPr>
              <a:t>[root@yujmo ~]# useradd -s /bin/sh           test2</a:t>
            </a:r>
          </a:p>
          <a:p>
            <a:pPr marL="0" indent="0">
              <a:buNone/>
            </a:pPr>
            <a:r>
              <a:rPr lang="en-US" altLang="zh-CN" dirty="0">
                <a:latin typeface="Times New Roman" panose="02020603050405020304" pitchFamily="18" charset="0"/>
                <a:ea typeface="宋体" panose="02010600030101010101" pitchFamily="2" charset="-122"/>
              </a:rPr>
              <a:t>[root@yujmo ~]# su test1</a:t>
            </a:r>
          </a:p>
          <a:p>
            <a:pPr marL="0" indent="0">
              <a:buNone/>
            </a:pPr>
            <a:r>
              <a:rPr lang="en-US" altLang="zh-CN" dirty="0">
                <a:latin typeface="Times New Roman" panose="02020603050405020304" pitchFamily="18" charset="0"/>
                <a:ea typeface="宋体" panose="02010600030101010101" pitchFamily="2" charset="-122"/>
              </a:rPr>
              <a:t>[root@yujmo ~]# useradd -s /sbin/nologin test3</a:t>
            </a:r>
          </a:p>
          <a:p>
            <a:pPr marL="0" indent="0">
              <a:buNone/>
            </a:pPr>
            <a:r>
              <a:rPr lang="en-US" altLang="zh-CN" dirty="0">
                <a:latin typeface="Times New Roman" panose="02020603050405020304" pitchFamily="18" charset="0"/>
                <a:ea typeface="宋体" panose="02010600030101010101" pitchFamily="2" charset="-122"/>
              </a:rPr>
              <a:t>[root@yujmo ~]# su test1</a:t>
            </a:r>
          </a:p>
          <a:p>
            <a:pPr marL="0" indent="0">
              <a:buNone/>
            </a:pPr>
            <a:endParaRPr lang="en-US" altLang="zh-CN" dirty="0">
              <a:latin typeface="Times New Roman" panose="02020603050405020304" pitchFamily="18" charset="0"/>
              <a:ea typeface="宋体" panose="02010600030101010101" pitchFamily="2" charset="-122"/>
            </a:endParaRPr>
          </a:p>
          <a:p>
            <a:pPr marL="0" indent="0">
              <a:buNone/>
            </a:pPr>
            <a:r>
              <a:rPr lang="en-US" altLang="zh-CN" dirty="0">
                <a:latin typeface="Times New Roman" panose="02020603050405020304" pitchFamily="18" charset="0"/>
                <a:ea typeface="宋体" panose="02010600030101010101" pitchFamily="2" charset="-122"/>
              </a:rPr>
              <a:t> # </a:t>
            </a:r>
            <a:r>
              <a:rPr lang="zh-CN" altLang="en-US" dirty="0">
                <a:latin typeface="Times New Roman" panose="02020603050405020304" pitchFamily="18" charset="0"/>
                <a:ea typeface="宋体" panose="02010600030101010101" pitchFamily="2" charset="-122"/>
              </a:rPr>
              <a:t>给新增加的用户指定</a:t>
            </a:r>
            <a:r>
              <a:rPr lang="en-US" altLang="zh-CN" dirty="0">
                <a:latin typeface="Times New Roman" panose="02020603050405020304" pitchFamily="18" charset="0"/>
                <a:ea typeface="宋体" panose="02010600030101010101" pitchFamily="2" charset="-122"/>
              </a:rPr>
              <a:t>Shell</a:t>
            </a:r>
            <a:r>
              <a:rPr lang="zh-CN" altLang="en-US" dirty="0">
                <a:latin typeface="Times New Roman" panose="02020603050405020304" pitchFamily="18" charset="0"/>
                <a:ea typeface="宋体" panose="02010600030101010101" pitchFamily="2" charset="-122"/>
              </a:rPr>
              <a:t>环境</a:t>
            </a:r>
          </a:p>
        </p:txBody>
      </p:sp>
    </p:spTree>
    <p:extLst>
      <p:ext uri="{BB962C8B-B14F-4D97-AF65-F5344CB8AC3E}">
        <p14:creationId xmlns:p14="http://schemas.microsoft.com/office/powerpoint/2010/main" val="1113861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33A9FC-C278-4DEA-9DC9-59B280DD2A08}"/>
              </a:ext>
            </a:extLst>
          </p:cNvPr>
          <p:cNvSpPr>
            <a:spLocks noGrp="1"/>
          </p:cNvSpPr>
          <p:nvPr>
            <p:ph type="title"/>
          </p:nvPr>
        </p:nvSpPr>
        <p:spPr/>
        <p:txBody>
          <a:bodyPr/>
          <a:lstStyle/>
          <a:p>
            <a:r>
              <a:rPr lang="zh-CN" altLang="zh-CN" dirty="0">
                <a:latin typeface="Times New Roman" panose="02020603050405020304" pitchFamily="18" charset="0"/>
                <a:ea typeface="微软雅黑" panose="020B0503020204020204" pitchFamily="34" charset="-122"/>
              </a:rPr>
              <a:t>/sbin/nologin</a:t>
            </a:r>
            <a:endParaRPr lang="zh-CN" altLang="en-US" dirty="0">
              <a:latin typeface="Times New Roman" panose="02020603050405020304" pitchFamily="18" charset="0"/>
              <a:ea typeface="微软雅黑" panose="020B0503020204020204" pitchFamily="34" charset="-122"/>
            </a:endParaRPr>
          </a:p>
        </p:txBody>
      </p:sp>
      <p:sp>
        <p:nvSpPr>
          <p:cNvPr id="3" name="内容占位符 2">
            <a:extLst>
              <a:ext uri="{FF2B5EF4-FFF2-40B4-BE49-F238E27FC236}">
                <a16:creationId xmlns:a16="http://schemas.microsoft.com/office/drawing/2014/main" id="{0D3A263D-9E3F-48C6-9CDF-B7BD26B9FA98}"/>
              </a:ext>
            </a:extLst>
          </p:cNvPr>
          <p:cNvSpPr>
            <a:spLocks noGrp="1"/>
          </p:cNvSpPr>
          <p:nvPr>
            <p:ph idx="1"/>
          </p:nvPr>
        </p:nvSpPr>
        <p:spPr/>
        <p:txBody>
          <a:bodyPr/>
          <a:lstStyle/>
          <a:p>
            <a:pPr marL="0" indent="457200">
              <a:lnSpc>
                <a:spcPct val="100000"/>
              </a:lnSpc>
              <a:buNone/>
            </a:pPr>
            <a:r>
              <a:rPr lang="zh-CN" altLang="zh-CN" dirty="0">
                <a:latin typeface="Times New Roman" panose="02020603050405020304" pitchFamily="18" charset="0"/>
                <a:ea typeface="宋体" panose="02010600030101010101" pitchFamily="2" charset="-122"/>
              </a:rPr>
              <a:t>/sbin/nologin  是一个特殊的shell。使用这个shell环境的用户无法登录系统。假如我们使用FTP服务器，用户就需要用账号密码登录服务器，我们创建的账号密码一般都是本地的（直接在服务器上创建）那么登录FTP的用户，可能通过他的账户来登录Linux服务器，这样影响到系统的安全，所以我们可以给这些FTP用户配置他们的用户环境是nologin</a:t>
            </a:r>
            <a:r>
              <a:rPr lang="zh-CN" altLang="en-US" dirty="0">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2400188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FA6CF4-4C37-4B05-85EB-A075BCD98FA1}"/>
              </a:ext>
            </a:extLst>
          </p:cNvPr>
          <p:cNvSpPr>
            <a:spLocks noGrp="1"/>
          </p:cNvSpPr>
          <p:nvPr>
            <p:ph type="title"/>
          </p:nvPr>
        </p:nvSpPr>
        <p:spPr/>
        <p:txBody>
          <a:bodyPr/>
          <a:lstStyle/>
          <a:p>
            <a:r>
              <a:rPr lang="zh-CN" altLang="en-US" dirty="0">
                <a:latin typeface="Times New Roman" panose="02020603050405020304" pitchFamily="18" charset="0"/>
                <a:ea typeface="微软雅黑" panose="020B0503020204020204" pitchFamily="34" charset="-122"/>
              </a:rPr>
              <a:t>用户（</a:t>
            </a:r>
            <a:r>
              <a:rPr lang="en-US" altLang="zh-CN" dirty="0">
                <a:latin typeface="Times New Roman" panose="02020603050405020304" pitchFamily="18" charset="0"/>
                <a:ea typeface="微软雅黑" panose="020B0503020204020204" pitchFamily="34" charset="-122"/>
              </a:rPr>
              <a:t>user</a:t>
            </a:r>
            <a:r>
              <a:rPr lang="zh-CN" altLang="en-US" dirty="0">
                <a:latin typeface="Times New Roman" panose="02020603050405020304" pitchFamily="18" charset="0"/>
                <a:ea typeface="微软雅黑" panose="020B0503020204020204" pitchFamily="34" charset="-122"/>
              </a:rPr>
              <a:t>）的概念</a:t>
            </a:r>
          </a:p>
        </p:txBody>
      </p:sp>
      <p:sp>
        <p:nvSpPr>
          <p:cNvPr id="3" name="内容占位符 2">
            <a:extLst>
              <a:ext uri="{FF2B5EF4-FFF2-40B4-BE49-F238E27FC236}">
                <a16:creationId xmlns:a16="http://schemas.microsoft.com/office/drawing/2014/main" id="{148A5E9B-244A-4B92-984B-3CE7130C86E9}"/>
              </a:ext>
            </a:extLst>
          </p:cNvPr>
          <p:cNvSpPr>
            <a:spLocks noGrp="1"/>
          </p:cNvSpPr>
          <p:nvPr>
            <p:ph idx="1"/>
          </p:nvPr>
        </p:nvSpPr>
        <p:spPr/>
        <p:txBody>
          <a:bodyPr>
            <a:noAutofit/>
          </a:bodyPr>
          <a:lstStyle/>
          <a:p>
            <a:pPr marL="0" indent="457200">
              <a:lnSpc>
                <a:spcPct val="100000"/>
              </a:lnSpc>
              <a:spcBef>
                <a:spcPts val="0"/>
              </a:spcBef>
              <a:buNone/>
            </a:pPr>
            <a:r>
              <a:rPr lang="zh-CN" altLang="en-US" dirty="0">
                <a:latin typeface="Times New Roman" panose="02020603050405020304" pitchFamily="18" charset="0"/>
                <a:ea typeface="宋体" panose="02010600030101010101" pitchFamily="2" charset="-122"/>
              </a:rPr>
              <a:t>通过前面对</a:t>
            </a:r>
            <a:r>
              <a:rPr lang="en-US" altLang="zh-CN" dirty="0">
                <a:latin typeface="Times New Roman" panose="02020603050405020304" pitchFamily="18" charset="0"/>
                <a:ea typeface="宋体" panose="02010600030101010101" pitchFamily="2" charset="-122"/>
              </a:rPr>
              <a:t>Linux </a:t>
            </a:r>
            <a:r>
              <a:rPr lang="zh-CN" altLang="en-US" dirty="0">
                <a:latin typeface="Times New Roman" panose="02020603050405020304" pitchFamily="18" charset="0"/>
                <a:ea typeface="宋体" panose="02010600030101010101" pitchFamily="2" charset="-122"/>
              </a:rPr>
              <a:t>多用户的理解，我们明白</a:t>
            </a:r>
            <a:r>
              <a:rPr lang="en-US" altLang="zh-CN" dirty="0">
                <a:latin typeface="Times New Roman" panose="02020603050405020304" pitchFamily="18" charset="0"/>
                <a:ea typeface="宋体" panose="02010600030101010101" pitchFamily="2" charset="-122"/>
              </a:rPr>
              <a:t>Linux </a:t>
            </a:r>
            <a:r>
              <a:rPr lang="zh-CN" altLang="en-US" dirty="0">
                <a:latin typeface="Times New Roman" panose="02020603050405020304" pitchFamily="18" charset="0"/>
                <a:ea typeface="宋体" panose="02010600030101010101" pitchFamily="2" charset="-122"/>
              </a:rPr>
              <a:t>是真正意义上的多用户操作系统，所以我们能在</a:t>
            </a:r>
            <a:r>
              <a:rPr lang="en-US" altLang="zh-CN" dirty="0">
                <a:latin typeface="Times New Roman" panose="02020603050405020304" pitchFamily="18" charset="0"/>
                <a:ea typeface="宋体" panose="02010600030101010101" pitchFamily="2" charset="-122"/>
              </a:rPr>
              <a:t>Linux</a:t>
            </a:r>
            <a:r>
              <a:rPr lang="zh-CN" altLang="en-US" dirty="0">
                <a:latin typeface="Times New Roman" panose="02020603050405020304" pitchFamily="18" charset="0"/>
                <a:ea typeface="宋体" panose="02010600030101010101" pitchFamily="2" charset="-122"/>
              </a:rPr>
              <a:t>系统中建若干用户（</a:t>
            </a:r>
            <a:r>
              <a:rPr lang="en-US" altLang="zh-CN" dirty="0">
                <a:latin typeface="Times New Roman" panose="02020603050405020304" pitchFamily="18" charset="0"/>
                <a:ea typeface="宋体" panose="02010600030101010101" pitchFamily="2" charset="-122"/>
              </a:rPr>
              <a:t>user</a:t>
            </a:r>
            <a:r>
              <a:rPr lang="zh-CN" altLang="en-US" dirty="0">
                <a:latin typeface="Times New Roman" panose="02020603050405020304" pitchFamily="18" charset="0"/>
                <a:ea typeface="宋体" panose="02010600030101010101" pitchFamily="2" charset="-122"/>
              </a:rPr>
              <a:t>）。比如我们的同事想用我的计算机，但我不想让他用我的用户名登录，因为我的用户名下有不想让别人看到的资料和信息（也就是隐私内容）这时我就可以给他建一个新的用户名，让他用我所开的用户名去折腾，这从计算机安全角度来说是符合操作规则的；</a:t>
            </a:r>
            <a:endParaRPr lang="en-US" altLang="zh-CN"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868922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DC9563-D9F3-47A8-83D0-6349DC604D84}"/>
              </a:ext>
            </a:extLst>
          </p:cNvPr>
          <p:cNvSpPr>
            <a:spLocks noGrp="1"/>
          </p:cNvSpPr>
          <p:nvPr>
            <p:ph type="title"/>
          </p:nvPr>
        </p:nvSpPr>
        <p:spPr/>
        <p:txBody>
          <a:bodyPr/>
          <a:lstStyle/>
          <a:p>
            <a:r>
              <a:rPr lang="zh-CN" altLang="en-US" dirty="0">
                <a:latin typeface="Times New Roman" panose="02020603050405020304" pitchFamily="18" charset="0"/>
                <a:ea typeface="微软雅黑" panose="020B0503020204020204" pitchFamily="34" charset="-122"/>
              </a:rPr>
              <a:t>案例</a:t>
            </a:r>
          </a:p>
        </p:txBody>
      </p:sp>
      <p:sp>
        <p:nvSpPr>
          <p:cNvPr id="3" name="内容占位符 2">
            <a:extLst>
              <a:ext uri="{FF2B5EF4-FFF2-40B4-BE49-F238E27FC236}">
                <a16:creationId xmlns:a16="http://schemas.microsoft.com/office/drawing/2014/main" id="{9C804D64-D7FE-40D9-A660-5650B7D0C4D0}"/>
              </a:ext>
            </a:extLst>
          </p:cNvPr>
          <p:cNvSpPr>
            <a:spLocks noGrp="1"/>
          </p:cNvSpPr>
          <p:nvPr>
            <p:ph idx="1"/>
          </p:nvPr>
        </p:nvSpPr>
        <p:spPr/>
        <p:txBody>
          <a:bodyPr>
            <a:normAutofit/>
          </a:bodyPr>
          <a:lstStyle/>
          <a:p>
            <a:pPr marL="0" indent="0">
              <a:buNone/>
            </a:pPr>
            <a:r>
              <a:rPr lang="zh-CN" altLang="en-US" dirty="0">
                <a:latin typeface="Times New Roman" panose="02020603050405020304" pitchFamily="18" charset="0"/>
                <a:ea typeface="宋体" panose="02010600030101010101" pitchFamily="2" charset="-122"/>
              </a:rPr>
              <a:t>案例</a:t>
            </a:r>
            <a:r>
              <a:rPr lang="en-US" altLang="zh-CN" dirty="0">
                <a:latin typeface="Times New Roman" panose="02020603050405020304" pitchFamily="18" charset="0"/>
                <a:ea typeface="宋体" panose="02010600030101010101" pitchFamily="2" charset="-122"/>
              </a:rPr>
              <a:t>4</a:t>
            </a:r>
            <a:r>
              <a:rPr lang="zh-CN" altLang="en-US"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marL="0" indent="0">
              <a:buNone/>
            </a:pPr>
            <a:r>
              <a:rPr lang="pl-PL" altLang="zh-CN" dirty="0">
                <a:latin typeface="Times New Roman" panose="02020603050405020304" pitchFamily="18" charset="0"/>
                <a:ea typeface="宋体" panose="02010600030101010101" pitchFamily="2" charset="-122"/>
              </a:rPr>
              <a:t>[root@yujmo ~]# useradd –</a:t>
            </a:r>
            <a:r>
              <a:rPr lang="en-US" altLang="zh-CN" dirty="0">
                <a:latin typeface="Times New Roman" panose="02020603050405020304" pitchFamily="18" charset="0"/>
                <a:ea typeface="宋体" panose="02010600030101010101" pitchFamily="2" charset="-122"/>
              </a:rPr>
              <a:t>c coder j</a:t>
            </a:r>
            <a:r>
              <a:rPr lang="pl-PL" altLang="zh-CN" dirty="0">
                <a:latin typeface="Times New Roman" panose="02020603050405020304" pitchFamily="18" charset="0"/>
                <a:ea typeface="宋体" panose="02010600030101010101" pitchFamily="2" charset="-122"/>
              </a:rPr>
              <a:t>am</a:t>
            </a:r>
            <a:endParaRPr lang="en-US" altLang="zh-CN" dirty="0">
              <a:latin typeface="Times New Roman" panose="02020603050405020304" pitchFamily="18" charset="0"/>
              <a:ea typeface="宋体" panose="02010600030101010101" pitchFamily="2" charset="-122"/>
            </a:endParaRPr>
          </a:p>
          <a:p>
            <a:pPr marL="0" indent="0">
              <a:buNone/>
            </a:pPr>
            <a:r>
              <a:rPr lang="en-US" altLang="zh-CN" dirty="0">
                <a:latin typeface="Times New Roman" panose="02020603050405020304" pitchFamily="18" charset="0"/>
                <a:ea typeface="宋体" panose="02010600030101010101" pitchFamily="2" charset="-122"/>
              </a:rPr>
              <a:t> # </a:t>
            </a:r>
            <a:r>
              <a:rPr lang="zh-CN" altLang="en-US" dirty="0">
                <a:latin typeface="Times New Roman" panose="02020603050405020304" pitchFamily="18" charset="0"/>
                <a:ea typeface="宋体" panose="02010600030101010101" pitchFamily="2" charset="-122"/>
              </a:rPr>
              <a:t>给新增加的用户指定注释</a:t>
            </a:r>
            <a:endParaRPr lang="pl-PL" altLang="zh-CN" dirty="0">
              <a:latin typeface="Times New Roman" panose="02020603050405020304" pitchFamily="18" charset="0"/>
              <a:ea typeface="宋体" panose="02010600030101010101" pitchFamily="2" charset="-122"/>
            </a:endParaRPr>
          </a:p>
          <a:p>
            <a:pPr marL="0" indent="0">
              <a:buNone/>
            </a:pPr>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834842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C6CF4B-2C41-4520-B31E-931D3837F3D7}"/>
              </a:ext>
            </a:extLst>
          </p:cNvPr>
          <p:cNvSpPr>
            <a:spLocks noGrp="1"/>
          </p:cNvSpPr>
          <p:nvPr>
            <p:ph type="title"/>
          </p:nvPr>
        </p:nvSpPr>
        <p:spPr/>
        <p:txBody>
          <a:bodyPr/>
          <a:lstStyle/>
          <a:p>
            <a:r>
              <a:rPr lang="zh-CN" altLang="en-US" dirty="0">
                <a:latin typeface="Times New Roman" panose="02020603050405020304" pitchFamily="18" charset="0"/>
                <a:ea typeface="微软雅黑" panose="020B0503020204020204" pitchFamily="34" charset="-122"/>
              </a:rPr>
              <a:t>案例</a:t>
            </a:r>
          </a:p>
        </p:txBody>
      </p:sp>
      <p:sp>
        <p:nvSpPr>
          <p:cNvPr id="3" name="内容占位符 2">
            <a:extLst>
              <a:ext uri="{FF2B5EF4-FFF2-40B4-BE49-F238E27FC236}">
                <a16:creationId xmlns:a16="http://schemas.microsoft.com/office/drawing/2014/main" id="{58943644-054D-48AC-A7C7-551F57C9942E}"/>
              </a:ext>
            </a:extLst>
          </p:cNvPr>
          <p:cNvSpPr>
            <a:spLocks noGrp="1"/>
          </p:cNvSpPr>
          <p:nvPr>
            <p:ph idx="1"/>
          </p:nvPr>
        </p:nvSpPr>
        <p:spPr/>
        <p:txBody>
          <a:bodyPr/>
          <a:lstStyle/>
          <a:p>
            <a:pPr marL="0" indent="0">
              <a:buNone/>
            </a:pPr>
            <a:r>
              <a:rPr lang="zh-CN" altLang="en-US" dirty="0">
                <a:latin typeface="Times New Roman" panose="02020603050405020304" pitchFamily="18" charset="0"/>
                <a:ea typeface="宋体" panose="02010600030101010101" pitchFamily="2" charset="-122"/>
              </a:rPr>
              <a:t>案例</a:t>
            </a:r>
            <a:r>
              <a:rPr lang="en-US" altLang="zh-CN" dirty="0">
                <a:latin typeface="Times New Roman" panose="02020603050405020304" pitchFamily="18" charset="0"/>
                <a:ea typeface="宋体" panose="02010600030101010101" pitchFamily="2" charset="-122"/>
              </a:rPr>
              <a:t>5</a:t>
            </a:r>
            <a:r>
              <a:rPr lang="zh-CN" altLang="en-US"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marL="0" indent="0">
              <a:buNone/>
            </a:pPr>
            <a:r>
              <a:rPr lang="pl-PL" altLang="zh-CN" dirty="0">
                <a:latin typeface="Times New Roman" panose="02020603050405020304" pitchFamily="18" charset="0"/>
                <a:ea typeface="宋体" panose="02010600030101010101" pitchFamily="2" charset="-122"/>
              </a:rPr>
              <a:t>[root@yujmo ~]# </a:t>
            </a:r>
            <a:r>
              <a:rPr lang="en-US" altLang="zh-CN" dirty="0">
                <a:latin typeface="Times New Roman" panose="02020603050405020304" pitchFamily="18" charset="0"/>
                <a:ea typeface="宋体" panose="02010600030101010101" pitchFamily="2" charset="-122"/>
              </a:rPr>
              <a:t>useradd -u 3386 test4</a:t>
            </a:r>
          </a:p>
          <a:p>
            <a:pPr marL="0" indent="0">
              <a:buNone/>
            </a:pPr>
            <a:r>
              <a:rPr lang="en-US" altLang="zh-CN" dirty="0">
                <a:latin typeface="Times New Roman" panose="02020603050405020304" pitchFamily="18" charset="0"/>
                <a:ea typeface="宋体" panose="02010600030101010101" pitchFamily="2" charset="-122"/>
              </a:rPr>
              <a:t> # </a:t>
            </a:r>
            <a:r>
              <a:rPr lang="zh-CN" altLang="en-US" dirty="0">
                <a:latin typeface="Times New Roman" panose="02020603050405020304" pitchFamily="18" charset="0"/>
                <a:ea typeface="宋体" panose="02010600030101010101" pitchFamily="2" charset="-122"/>
              </a:rPr>
              <a:t>给新增加的用户指定用户号</a:t>
            </a:r>
            <a:endParaRPr lang="pl-PL" altLang="zh-CN" dirty="0">
              <a:latin typeface="Times New Roman" panose="02020603050405020304" pitchFamily="18" charset="0"/>
              <a:ea typeface="宋体" panose="02010600030101010101" pitchFamily="2" charset="-122"/>
            </a:endParaRPr>
          </a:p>
          <a:p>
            <a:pPr marL="0" indent="0">
              <a:buNone/>
            </a:pPr>
            <a:endParaRPr lang="zh-CN" altLang="en-US" dirty="0">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2057602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2482F-0E37-4C07-BFE0-F80255F36AED}"/>
              </a:ext>
            </a:extLst>
          </p:cNvPr>
          <p:cNvSpPr>
            <a:spLocks noGrp="1"/>
          </p:cNvSpPr>
          <p:nvPr>
            <p:ph type="title"/>
          </p:nvPr>
        </p:nvSpPr>
        <p:spPr/>
        <p:txBody>
          <a:bodyPr/>
          <a:lstStyle/>
          <a:p>
            <a:r>
              <a:rPr lang="zh-CN" altLang="en-US" dirty="0">
                <a:latin typeface="Times New Roman" panose="02020603050405020304" pitchFamily="18" charset="0"/>
                <a:ea typeface="微软雅黑" panose="020B0503020204020204" pitchFamily="34" charset="-122"/>
              </a:rPr>
              <a:t>与用户账号有关的系统文件</a:t>
            </a:r>
          </a:p>
        </p:txBody>
      </p:sp>
      <p:sp>
        <p:nvSpPr>
          <p:cNvPr id="3" name="内容占位符 2">
            <a:extLst>
              <a:ext uri="{FF2B5EF4-FFF2-40B4-BE49-F238E27FC236}">
                <a16:creationId xmlns:a16="http://schemas.microsoft.com/office/drawing/2014/main" id="{C138C179-5A65-4298-9DAE-C675DF890423}"/>
              </a:ext>
            </a:extLst>
          </p:cNvPr>
          <p:cNvSpPr>
            <a:spLocks noGrp="1"/>
          </p:cNvSpPr>
          <p:nvPr>
            <p:ph idx="1"/>
          </p:nvPr>
        </p:nvSpPr>
        <p:spPr/>
        <p:txBody>
          <a:bodyPr/>
          <a:lstStyle/>
          <a:p>
            <a:pPr marL="0" indent="457200">
              <a:buNone/>
            </a:pPr>
            <a:r>
              <a:rPr lang="zh-CN" altLang="en-US" dirty="0"/>
              <a:t>完成用户管理的工作有许多种方法，但是每一种方法实际上都是对有关的系统文件进行修改。</a:t>
            </a:r>
            <a:endParaRPr lang="en-US" altLang="zh-CN" dirty="0"/>
          </a:p>
          <a:p>
            <a:pPr marL="0" indent="457200">
              <a:buNone/>
            </a:pPr>
            <a:r>
              <a:rPr lang="zh-CN" altLang="en-US" dirty="0"/>
              <a:t>与用户和用户组相关的信息都存放在一些系统文件中，这些文件包括</a:t>
            </a:r>
            <a:r>
              <a:rPr lang="en-US" altLang="zh-CN" dirty="0"/>
              <a:t>/etc/passwd, /etc/shadow, /etc/group</a:t>
            </a:r>
            <a:r>
              <a:rPr lang="zh-CN" altLang="en-US" dirty="0"/>
              <a:t>等。</a:t>
            </a:r>
          </a:p>
          <a:p>
            <a:pPr marL="0" indent="0">
              <a:buNone/>
            </a:pPr>
            <a:endParaRPr lang="zh-CN" altLang="en-US" dirty="0"/>
          </a:p>
        </p:txBody>
      </p:sp>
    </p:spTree>
    <p:extLst>
      <p:ext uri="{BB962C8B-B14F-4D97-AF65-F5344CB8AC3E}">
        <p14:creationId xmlns:p14="http://schemas.microsoft.com/office/powerpoint/2010/main" val="2153600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41A0E467-C434-496C-B3C3-A0B9302881C6}"/>
              </a:ext>
            </a:extLst>
          </p:cNvPr>
          <p:cNvPicPr>
            <a:picLocks noGrp="1" noChangeAspect="1"/>
          </p:cNvPicPr>
          <p:nvPr>
            <p:ph idx="4294967295"/>
          </p:nvPr>
        </p:nvPicPr>
        <p:blipFill>
          <a:blip r:embed="rId2"/>
          <a:stretch>
            <a:fillRect/>
          </a:stretch>
        </p:blipFill>
        <p:spPr>
          <a:xfrm>
            <a:off x="838200" y="1511584"/>
            <a:ext cx="9885680" cy="5346416"/>
          </a:xfrm>
          <a:prstGeom prst="rect">
            <a:avLst/>
          </a:prstGeom>
        </p:spPr>
      </p:pic>
      <p:sp>
        <p:nvSpPr>
          <p:cNvPr id="5" name="标题 4">
            <a:extLst>
              <a:ext uri="{FF2B5EF4-FFF2-40B4-BE49-F238E27FC236}">
                <a16:creationId xmlns:a16="http://schemas.microsoft.com/office/drawing/2014/main" id="{5215E106-6B84-4C81-B424-B25F25C48C49}"/>
              </a:ext>
            </a:extLst>
          </p:cNvPr>
          <p:cNvSpPr>
            <a:spLocks noGrp="1"/>
          </p:cNvSpPr>
          <p:nvPr>
            <p:ph type="title"/>
          </p:nvPr>
        </p:nvSpPr>
        <p:spPr/>
        <p:txBody>
          <a:bodyPr>
            <a:normAutofit/>
          </a:bodyPr>
          <a:lstStyle/>
          <a:p>
            <a:r>
              <a:rPr lang="zh-CN" altLang="en-US" dirty="0">
                <a:latin typeface="Times New Roman" panose="02020603050405020304" pitchFamily="18" charset="0"/>
                <a:ea typeface="微软雅黑" panose="020B0503020204020204" pitchFamily="34" charset="-122"/>
              </a:rPr>
              <a:t>图形化工具</a:t>
            </a:r>
          </a:p>
        </p:txBody>
      </p:sp>
    </p:spTree>
    <p:extLst>
      <p:ext uri="{BB962C8B-B14F-4D97-AF65-F5344CB8AC3E}">
        <p14:creationId xmlns:p14="http://schemas.microsoft.com/office/powerpoint/2010/main" val="3554791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FAB587-63CD-42F0-A66E-F982408651B7}"/>
              </a:ext>
            </a:extLst>
          </p:cNvPr>
          <p:cNvSpPr>
            <a:spLocks noGrp="1"/>
          </p:cNvSpPr>
          <p:nvPr>
            <p:ph type="title"/>
          </p:nvPr>
        </p:nvSpPr>
        <p:spPr/>
        <p:txBody>
          <a:bodyPr/>
          <a:lstStyle/>
          <a:p>
            <a:r>
              <a:rPr lang="en-US" altLang="zh-CN" dirty="0">
                <a:latin typeface="Times New Roman" panose="02020603050405020304" pitchFamily="18" charset="0"/>
                <a:ea typeface="微软雅黑" panose="020B0503020204020204" pitchFamily="34" charset="-122"/>
              </a:rPr>
              <a:t>/etc/passwd</a:t>
            </a:r>
            <a:r>
              <a:rPr lang="zh-CN" altLang="en-US" dirty="0">
                <a:latin typeface="Times New Roman" panose="02020603050405020304" pitchFamily="18" charset="0"/>
                <a:ea typeface="微软雅黑" panose="020B0503020204020204" pitchFamily="34" charset="-122"/>
              </a:rPr>
              <a:t>文件</a:t>
            </a:r>
          </a:p>
        </p:txBody>
      </p:sp>
      <p:sp>
        <p:nvSpPr>
          <p:cNvPr id="3" name="内容占位符 2">
            <a:extLst>
              <a:ext uri="{FF2B5EF4-FFF2-40B4-BE49-F238E27FC236}">
                <a16:creationId xmlns:a16="http://schemas.microsoft.com/office/drawing/2014/main" id="{009B263B-C2B7-4A92-B46F-93E4ADE80DC9}"/>
              </a:ext>
            </a:extLst>
          </p:cNvPr>
          <p:cNvSpPr>
            <a:spLocks noGrp="1"/>
          </p:cNvSpPr>
          <p:nvPr>
            <p:ph idx="1"/>
          </p:nvPr>
        </p:nvSpPr>
        <p:spPr/>
        <p:txBody>
          <a:bodyPr/>
          <a:lstStyle/>
          <a:p>
            <a:pPr marL="0" indent="457200">
              <a:buNone/>
            </a:pPr>
            <a:r>
              <a:rPr lang="en-US" altLang="zh-CN" dirty="0">
                <a:latin typeface="Times New Roman" panose="02020603050405020304" pitchFamily="18" charset="0"/>
                <a:ea typeface="宋体" panose="02010600030101010101" pitchFamily="2" charset="-122"/>
              </a:rPr>
              <a:t>/etc/passwd</a:t>
            </a:r>
            <a:r>
              <a:rPr lang="zh-CN" altLang="en-US" dirty="0">
                <a:latin typeface="Times New Roman" panose="02020603050405020304" pitchFamily="18" charset="0"/>
                <a:ea typeface="宋体" panose="02010600030101010101" pitchFamily="2" charset="-122"/>
              </a:rPr>
              <a:t>文件是用户管理工作涉及的最重要的一个文件，</a:t>
            </a:r>
            <a:r>
              <a:rPr lang="en-US" altLang="zh-CN" dirty="0">
                <a:latin typeface="Times New Roman" panose="02020603050405020304" pitchFamily="18" charset="0"/>
                <a:ea typeface="宋体" panose="02010600030101010101" pitchFamily="2" charset="-122"/>
              </a:rPr>
              <a:t>Linux</a:t>
            </a:r>
            <a:r>
              <a:rPr lang="zh-CN" altLang="en-US" dirty="0">
                <a:latin typeface="Times New Roman" panose="02020603050405020304" pitchFamily="18" charset="0"/>
                <a:ea typeface="宋体" panose="02010600030101010101" pitchFamily="2" charset="-122"/>
              </a:rPr>
              <a:t>系统中的每个用户都在</a:t>
            </a:r>
            <a:r>
              <a:rPr lang="en-US" altLang="zh-CN" dirty="0">
                <a:latin typeface="Times New Roman" panose="02020603050405020304" pitchFamily="18" charset="0"/>
                <a:ea typeface="宋体" panose="02010600030101010101" pitchFamily="2" charset="-122"/>
              </a:rPr>
              <a:t>/etc/passwd</a:t>
            </a:r>
            <a:r>
              <a:rPr lang="zh-CN" altLang="en-US" dirty="0">
                <a:latin typeface="Times New Roman" panose="02020603050405020304" pitchFamily="18" charset="0"/>
                <a:ea typeface="宋体" panose="02010600030101010101" pitchFamily="2" charset="-122"/>
              </a:rPr>
              <a:t>文件中有一个对应的记录行，它记录了这个用户的一些基本属性。这个文件对所有用户都是可读的。</a:t>
            </a:r>
          </a:p>
          <a:p>
            <a:pPr marL="0" indent="457200">
              <a:buNone/>
            </a:pPr>
            <a:endParaRPr lang="zh-CN" altLang="en-US" dirty="0">
              <a:latin typeface="Times New Roman" panose="02020603050405020304" pitchFamily="18" charset="0"/>
              <a:ea typeface="宋体" panose="02010600030101010101" pitchFamily="2" charset="-122"/>
            </a:endParaRPr>
          </a:p>
        </p:txBody>
      </p:sp>
      <p:pic>
        <p:nvPicPr>
          <p:cNvPr id="4" name="图片 3">
            <a:extLst>
              <a:ext uri="{FF2B5EF4-FFF2-40B4-BE49-F238E27FC236}">
                <a16:creationId xmlns:a16="http://schemas.microsoft.com/office/drawing/2014/main" id="{75E93695-FC97-4E00-B897-17AF3FCC961D}"/>
              </a:ext>
            </a:extLst>
          </p:cNvPr>
          <p:cNvPicPr>
            <a:picLocks noChangeAspect="1"/>
          </p:cNvPicPr>
          <p:nvPr/>
        </p:nvPicPr>
        <p:blipFill>
          <a:blip r:embed="rId2"/>
          <a:stretch>
            <a:fillRect/>
          </a:stretch>
        </p:blipFill>
        <p:spPr>
          <a:xfrm>
            <a:off x="1611633" y="3143332"/>
            <a:ext cx="8968733" cy="3033631"/>
          </a:xfrm>
          <a:prstGeom prst="rect">
            <a:avLst/>
          </a:prstGeom>
        </p:spPr>
      </p:pic>
    </p:spTree>
    <p:extLst>
      <p:ext uri="{BB962C8B-B14F-4D97-AF65-F5344CB8AC3E}">
        <p14:creationId xmlns:p14="http://schemas.microsoft.com/office/powerpoint/2010/main" val="1553884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11069D2-F231-4C59-98AD-0CACCB563758}"/>
              </a:ext>
            </a:extLst>
          </p:cNvPr>
          <p:cNvSpPr>
            <a:spLocks noGrp="1"/>
          </p:cNvSpPr>
          <p:nvPr>
            <p:ph idx="1"/>
          </p:nvPr>
        </p:nvSpPr>
        <p:spPr>
          <a:xfrm>
            <a:off x="0" y="0"/>
            <a:ext cx="12192000" cy="6858000"/>
          </a:xfrm>
        </p:spPr>
        <p:txBody>
          <a:bodyPr>
            <a:normAutofit/>
          </a:bodyPr>
          <a:lstStyle/>
          <a:p>
            <a:pPr marL="0" indent="0">
              <a:buNone/>
            </a:pPr>
            <a:r>
              <a:rPr lang="en-US" altLang="zh-CN" dirty="0">
                <a:latin typeface="Times New Roman" panose="02020603050405020304" pitchFamily="18" charset="0"/>
                <a:ea typeface="宋体" panose="02010600030101010101" pitchFamily="2" charset="-122"/>
              </a:rPr>
              <a:t>[root@yujmo ~]# cat /etc/passwd</a:t>
            </a:r>
          </a:p>
          <a:p>
            <a:pPr marL="0" indent="0">
              <a:buNone/>
            </a:pPr>
            <a:r>
              <a:rPr lang="en-US" altLang="zh-CN" sz="2400" dirty="0">
                <a:latin typeface="Times New Roman" panose="02020603050405020304" pitchFamily="18" charset="0"/>
                <a:ea typeface="宋体" panose="02010600030101010101" pitchFamily="2" charset="-122"/>
              </a:rPr>
              <a:t>root:x:0:0:root:/root:/bin/bash</a:t>
            </a:r>
          </a:p>
          <a:p>
            <a:pPr marL="0" indent="0">
              <a:buNone/>
            </a:pPr>
            <a:r>
              <a:rPr lang="en-US" altLang="zh-CN" sz="2400" dirty="0">
                <a:latin typeface="Times New Roman" panose="02020603050405020304" pitchFamily="18" charset="0"/>
                <a:ea typeface="宋体" panose="02010600030101010101" pitchFamily="2" charset="-122"/>
              </a:rPr>
              <a:t>bin:x:1:1:bin:/bin:/sbin/nologin</a:t>
            </a:r>
          </a:p>
          <a:p>
            <a:pPr marL="0" indent="0">
              <a:buNone/>
            </a:pPr>
            <a:r>
              <a:rPr lang="en-US" altLang="zh-CN" sz="2400" dirty="0">
                <a:latin typeface="Times New Roman" panose="02020603050405020304" pitchFamily="18" charset="0"/>
                <a:ea typeface="宋体" panose="02010600030101010101" pitchFamily="2" charset="-122"/>
              </a:rPr>
              <a:t>daemon:x:2:2:daemon:/sbin:/sbin/nologin</a:t>
            </a:r>
          </a:p>
          <a:p>
            <a:pPr marL="0" indent="0">
              <a:buNone/>
            </a:pPr>
            <a:r>
              <a:rPr lang="en-US" altLang="zh-CN" sz="2400" dirty="0">
                <a:latin typeface="Times New Roman" panose="02020603050405020304" pitchFamily="18" charset="0"/>
                <a:ea typeface="宋体" panose="02010600030101010101" pitchFamily="2" charset="-122"/>
              </a:rPr>
              <a:t>adm:x:3:4:adm:/var/adm:/sbin/nologin</a:t>
            </a:r>
          </a:p>
          <a:p>
            <a:pPr marL="0" indent="0">
              <a:buNone/>
            </a:pPr>
            <a:r>
              <a:rPr lang="en-US" altLang="zh-CN" sz="2400" dirty="0">
                <a:latin typeface="Times New Roman" panose="02020603050405020304" pitchFamily="18" charset="0"/>
                <a:ea typeface="宋体" panose="02010600030101010101" pitchFamily="2" charset="-122"/>
              </a:rPr>
              <a:t>lp:x:4:7:lp:/var/spool/lpd:/sbin/nologin</a:t>
            </a:r>
          </a:p>
          <a:p>
            <a:pPr marL="0" indent="0">
              <a:buNone/>
            </a:pPr>
            <a:r>
              <a:rPr lang="en-US" altLang="zh-CN" sz="2400" dirty="0">
                <a:latin typeface="Times New Roman" panose="02020603050405020304" pitchFamily="18" charset="0"/>
                <a:ea typeface="宋体" panose="02010600030101010101" pitchFamily="2" charset="-122"/>
              </a:rPr>
              <a:t>sync:x:5:0:sync:/sbin:/bin/sync</a:t>
            </a:r>
          </a:p>
          <a:p>
            <a:pPr marL="0" indent="0">
              <a:buNone/>
            </a:pPr>
            <a:r>
              <a:rPr lang="en-US" altLang="zh-CN" sz="2400" dirty="0">
                <a:latin typeface="Times New Roman" panose="02020603050405020304" pitchFamily="18" charset="0"/>
                <a:ea typeface="宋体" panose="02010600030101010101" pitchFamily="2" charset="-122"/>
              </a:rPr>
              <a:t>shutdown:x:6:0:shutdown:/sbin:/sbin/shutdown</a:t>
            </a:r>
          </a:p>
          <a:p>
            <a:pPr marL="0" indent="0">
              <a:buNone/>
            </a:pPr>
            <a:endParaRPr lang="en-US" altLang="zh-CN" sz="2400" dirty="0">
              <a:latin typeface="Times New Roman" panose="02020603050405020304" pitchFamily="18" charset="0"/>
              <a:ea typeface="宋体" panose="02010600030101010101" pitchFamily="2" charset="-122"/>
            </a:endParaRPr>
          </a:p>
          <a:p>
            <a:pPr marL="0" lvl="0" indent="457200" fontAlgn="base">
              <a:spcAft>
                <a:spcPct val="0"/>
              </a:spcAft>
              <a:buNone/>
            </a:pPr>
            <a:r>
              <a:rPr lang="zh-CN" altLang="zh-CN" dirty="0">
                <a:latin typeface="Times New Roman" panose="02020603050405020304" pitchFamily="18" charset="0"/>
                <a:ea typeface="宋体" panose="02010600030101010101" pitchFamily="2" charset="-122"/>
              </a:rPr>
              <a:t>从上面的例子我们可以看到，/etc/passwd中一行记录对应着一个用户，每行记录又被冒号(:)分隔为7个字段，其格式和具体含义如下：</a:t>
            </a:r>
            <a:endParaRPr lang="en-US" altLang="zh-CN" dirty="0">
              <a:latin typeface="Times New Roman" panose="02020603050405020304" pitchFamily="18" charset="0"/>
              <a:ea typeface="宋体" panose="02010600030101010101" pitchFamily="2" charset="-122"/>
            </a:endParaRPr>
          </a:p>
          <a:p>
            <a:pPr marL="0" lvl="0" indent="0" fontAlgn="base">
              <a:spcAft>
                <a:spcPct val="0"/>
              </a:spcAft>
              <a:buNone/>
            </a:pPr>
            <a:endParaRPr lang="zh-CN" altLang="zh-CN" dirty="0">
              <a:latin typeface="Times New Roman" panose="02020603050405020304" pitchFamily="18" charset="0"/>
              <a:ea typeface="宋体" panose="02010600030101010101" pitchFamily="2" charset="-122"/>
            </a:endParaRPr>
          </a:p>
          <a:p>
            <a:pPr marL="0" lvl="0" indent="0" fontAlgn="base">
              <a:spcAft>
                <a:spcPct val="0"/>
              </a:spcAft>
              <a:buNone/>
            </a:pPr>
            <a:r>
              <a:rPr lang="zh-CN" altLang="zh-CN" dirty="0">
                <a:latin typeface="Times New Roman" panose="02020603050405020304" pitchFamily="18" charset="0"/>
                <a:ea typeface="宋体" panose="02010600030101010101" pitchFamily="2" charset="-122"/>
              </a:rPr>
              <a:t>用户名:口令:用户标识号:组标识号:注释性描述:主目录:登录Shell </a:t>
            </a:r>
          </a:p>
          <a:p>
            <a:pPr marL="0" indent="0">
              <a:buNone/>
            </a:pPr>
            <a:endParaRPr lang="en-US" altLang="zh-CN" sz="2400" dirty="0">
              <a:latin typeface="Times New Roman" panose="02020603050405020304" pitchFamily="18" charset="0"/>
              <a:ea typeface="宋体" panose="02010600030101010101" pitchFamily="2" charset="-122"/>
            </a:endParaRPr>
          </a:p>
          <a:p>
            <a:pPr marL="0" indent="0">
              <a:buNone/>
            </a:pPr>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056378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DD96DE-14C2-4C6C-B26B-C681D410277C}"/>
              </a:ext>
            </a:extLst>
          </p:cNvPr>
          <p:cNvSpPr>
            <a:spLocks noGrp="1"/>
          </p:cNvSpPr>
          <p:nvPr>
            <p:ph type="title"/>
          </p:nvPr>
        </p:nvSpPr>
        <p:spPr/>
        <p:txBody>
          <a:bodyPr/>
          <a:lstStyle/>
          <a:p>
            <a:r>
              <a:rPr lang="zh-CN" altLang="en-US" dirty="0">
                <a:latin typeface="Times New Roman" panose="02020603050405020304" pitchFamily="18" charset="0"/>
                <a:ea typeface="微软雅黑" panose="020B0503020204020204" pitchFamily="34" charset="-122"/>
              </a:rPr>
              <a:t>第一段、用户名</a:t>
            </a:r>
          </a:p>
        </p:txBody>
      </p:sp>
      <p:sp>
        <p:nvSpPr>
          <p:cNvPr id="3" name="内容占位符 2">
            <a:extLst>
              <a:ext uri="{FF2B5EF4-FFF2-40B4-BE49-F238E27FC236}">
                <a16:creationId xmlns:a16="http://schemas.microsoft.com/office/drawing/2014/main" id="{9058ABCA-AE1F-457B-9EDF-0B34499F6418}"/>
              </a:ext>
            </a:extLst>
          </p:cNvPr>
          <p:cNvSpPr>
            <a:spLocks noGrp="1"/>
          </p:cNvSpPr>
          <p:nvPr>
            <p:ph idx="1"/>
          </p:nvPr>
        </p:nvSpPr>
        <p:spPr/>
        <p:txBody>
          <a:bodyPr/>
          <a:lstStyle/>
          <a:p>
            <a:pPr marL="0" indent="457200">
              <a:lnSpc>
                <a:spcPct val="100000"/>
              </a:lnSpc>
              <a:buNone/>
            </a:pP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用户名</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是代表用户账号的字符串。通常长度不超过</a:t>
            </a:r>
            <a:r>
              <a:rPr lang="en-US" altLang="zh-CN" dirty="0">
                <a:latin typeface="Times New Roman" panose="02020603050405020304" pitchFamily="18" charset="0"/>
                <a:ea typeface="宋体" panose="02010600030101010101" pitchFamily="2" charset="-122"/>
              </a:rPr>
              <a:t>8</a:t>
            </a:r>
            <a:r>
              <a:rPr lang="zh-CN" altLang="en-US" dirty="0">
                <a:latin typeface="Times New Roman" panose="02020603050405020304" pitchFamily="18" charset="0"/>
                <a:ea typeface="宋体" panose="02010600030101010101" pitchFamily="2" charset="-122"/>
              </a:rPr>
              <a:t>个字符，并且由大小写字母和</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或数字组成。登录名中不能有冒号</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，因为冒号在这里是分隔符。为了兼容起见，登录名中最好不要包含点字符</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，并且不使用连字符</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和加号</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打头。</a:t>
            </a:r>
          </a:p>
          <a:p>
            <a:pPr marL="0" indent="457200">
              <a:lnSpc>
                <a:spcPct val="100000"/>
              </a:lnSpc>
              <a:buNone/>
            </a:pPr>
            <a:endParaRPr lang="en-US" altLang="zh-CN" dirty="0">
              <a:latin typeface="Times New Roman" panose="02020603050405020304" pitchFamily="18" charset="0"/>
              <a:ea typeface="宋体" panose="02010600030101010101" pitchFamily="2" charset="-122"/>
            </a:endParaRPr>
          </a:p>
          <a:p>
            <a:pPr marL="0" indent="457200">
              <a:lnSpc>
                <a:spcPct val="100000"/>
              </a:lnSpc>
              <a:buNone/>
            </a:pPr>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976421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C3A834-8FF4-492C-95C6-F371CD87EF85}"/>
              </a:ext>
            </a:extLst>
          </p:cNvPr>
          <p:cNvSpPr>
            <a:spLocks noGrp="1"/>
          </p:cNvSpPr>
          <p:nvPr>
            <p:ph type="title"/>
          </p:nvPr>
        </p:nvSpPr>
        <p:spPr/>
        <p:txBody>
          <a:bodyPr/>
          <a:lstStyle/>
          <a:p>
            <a:r>
              <a:rPr lang="zh-CN" altLang="en-US" dirty="0">
                <a:latin typeface="Times New Roman" panose="02020603050405020304" pitchFamily="18" charset="0"/>
                <a:ea typeface="微软雅黑" panose="020B0503020204020204" pitchFamily="34" charset="-122"/>
              </a:rPr>
              <a:t>第二段、口令</a:t>
            </a:r>
          </a:p>
        </p:txBody>
      </p:sp>
      <p:sp>
        <p:nvSpPr>
          <p:cNvPr id="3" name="内容占位符 2">
            <a:extLst>
              <a:ext uri="{FF2B5EF4-FFF2-40B4-BE49-F238E27FC236}">
                <a16:creationId xmlns:a16="http://schemas.microsoft.com/office/drawing/2014/main" id="{8BCB5B24-7CAA-4AE4-BA7F-815AFC020E8B}"/>
              </a:ext>
            </a:extLst>
          </p:cNvPr>
          <p:cNvSpPr>
            <a:spLocks noGrp="1"/>
          </p:cNvSpPr>
          <p:nvPr>
            <p:ph idx="1"/>
          </p:nvPr>
        </p:nvSpPr>
        <p:spPr/>
        <p:txBody>
          <a:bodyPr/>
          <a:lstStyle/>
          <a:p>
            <a:pPr marL="0" indent="457200">
              <a:lnSpc>
                <a:spcPct val="100000"/>
              </a:lnSpc>
              <a:buNone/>
            </a:pPr>
            <a:r>
              <a:rPr lang="zh-CN" altLang="en-US" dirty="0">
                <a:latin typeface="Times New Roman" panose="02020603050405020304" pitchFamily="18" charset="0"/>
                <a:ea typeface="宋体" panose="02010600030101010101" pitchFamily="2" charset="-122"/>
              </a:rPr>
              <a:t>存放着加密后的用户口令。虽然这个字段存放的只是用户口令的加密串，不是明文，但是由于</a:t>
            </a:r>
            <a:r>
              <a:rPr lang="en-US" altLang="zh-CN" dirty="0">
                <a:latin typeface="Times New Roman" panose="02020603050405020304" pitchFamily="18" charset="0"/>
                <a:ea typeface="宋体" panose="02010600030101010101" pitchFamily="2" charset="-122"/>
              </a:rPr>
              <a:t>/etc/passwd</a:t>
            </a:r>
            <a:r>
              <a:rPr lang="zh-CN" altLang="en-US" dirty="0">
                <a:latin typeface="Times New Roman" panose="02020603050405020304" pitchFamily="18" charset="0"/>
                <a:ea typeface="宋体" panose="02010600030101010101" pitchFamily="2" charset="-122"/>
              </a:rPr>
              <a:t>文件对所有用户都可读，所以这仍是一个安全隐患。因此，现在许多</a:t>
            </a:r>
            <a:r>
              <a:rPr lang="en-US" altLang="zh-CN" dirty="0">
                <a:latin typeface="Times New Roman" panose="02020603050405020304" pitchFamily="18" charset="0"/>
                <a:ea typeface="宋体" panose="02010600030101010101" pitchFamily="2" charset="-122"/>
              </a:rPr>
              <a:t>Linux </a:t>
            </a:r>
            <a:r>
              <a:rPr lang="zh-CN" altLang="en-US" dirty="0">
                <a:latin typeface="Times New Roman" panose="02020603050405020304" pitchFamily="18" charset="0"/>
                <a:ea typeface="宋体" panose="02010600030101010101" pitchFamily="2" charset="-122"/>
              </a:rPr>
              <a:t>系统（如</a:t>
            </a:r>
            <a:r>
              <a:rPr lang="en-US" altLang="zh-CN" dirty="0">
                <a:latin typeface="Times New Roman" panose="02020603050405020304" pitchFamily="18" charset="0"/>
                <a:ea typeface="宋体" panose="02010600030101010101" pitchFamily="2" charset="-122"/>
              </a:rPr>
              <a:t>SVR4</a:t>
            </a:r>
            <a:r>
              <a:rPr lang="zh-CN" altLang="en-US" dirty="0">
                <a:latin typeface="Times New Roman" panose="02020603050405020304" pitchFamily="18" charset="0"/>
                <a:ea typeface="宋体" panose="02010600030101010101" pitchFamily="2" charset="-122"/>
              </a:rPr>
              <a:t>）都使用了</a:t>
            </a:r>
            <a:r>
              <a:rPr lang="en-US" altLang="zh-CN" dirty="0">
                <a:latin typeface="Times New Roman" panose="02020603050405020304" pitchFamily="18" charset="0"/>
                <a:ea typeface="宋体" panose="02010600030101010101" pitchFamily="2" charset="-122"/>
              </a:rPr>
              <a:t>shadow</a:t>
            </a:r>
            <a:r>
              <a:rPr lang="zh-CN" altLang="en-US" dirty="0">
                <a:latin typeface="Times New Roman" panose="02020603050405020304" pitchFamily="18" charset="0"/>
                <a:ea typeface="宋体" panose="02010600030101010101" pitchFamily="2" charset="-122"/>
              </a:rPr>
              <a:t>技术，把真正的加密后的用户口令字存放到</a:t>
            </a:r>
            <a:r>
              <a:rPr lang="en-US" altLang="zh-CN" dirty="0">
                <a:latin typeface="Times New Roman" panose="02020603050405020304" pitchFamily="18" charset="0"/>
                <a:ea typeface="宋体" panose="02010600030101010101" pitchFamily="2" charset="-122"/>
              </a:rPr>
              <a:t>/etc/shadow</a:t>
            </a:r>
            <a:r>
              <a:rPr lang="zh-CN" altLang="en-US" dirty="0">
                <a:latin typeface="Times New Roman" panose="02020603050405020304" pitchFamily="18" charset="0"/>
                <a:ea typeface="宋体" panose="02010600030101010101" pitchFamily="2" charset="-122"/>
              </a:rPr>
              <a:t>文件中，而在</a:t>
            </a:r>
            <a:r>
              <a:rPr lang="en-US" altLang="zh-CN" dirty="0">
                <a:latin typeface="Times New Roman" panose="02020603050405020304" pitchFamily="18" charset="0"/>
                <a:ea typeface="宋体" panose="02010600030101010101" pitchFamily="2" charset="-122"/>
              </a:rPr>
              <a:t>/etc/passwd</a:t>
            </a:r>
            <a:r>
              <a:rPr lang="zh-CN" altLang="en-US" dirty="0">
                <a:latin typeface="Times New Roman" panose="02020603050405020304" pitchFamily="18" charset="0"/>
                <a:ea typeface="宋体" panose="02010600030101010101" pitchFamily="2" charset="-122"/>
              </a:rPr>
              <a:t>文件的口令字段中只存放一个特殊的字符，例如“</a:t>
            </a:r>
            <a:r>
              <a:rPr lang="en-US" altLang="zh-CN" dirty="0">
                <a:latin typeface="Times New Roman" panose="02020603050405020304" pitchFamily="18" charset="0"/>
                <a:ea typeface="宋体" panose="02010600030101010101" pitchFamily="2" charset="-122"/>
              </a:rPr>
              <a:t>x”</a:t>
            </a:r>
            <a:r>
              <a:rPr lang="zh-CN" altLang="en-US" dirty="0">
                <a:latin typeface="Times New Roman" panose="02020603050405020304" pitchFamily="18" charset="0"/>
                <a:ea typeface="宋体" panose="02010600030101010101" pitchFamily="2" charset="-122"/>
              </a:rPr>
              <a:t>或者“*”。</a:t>
            </a:r>
          </a:p>
          <a:p>
            <a:pPr marL="0" indent="0">
              <a:lnSpc>
                <a:spcPct val="100000"/>
              </a:lnSpc>
              <a:buNone/>
            </a:pPr>
            <a:endParaRPr lang="zh-CN" altLang="en-US" dirty="0"/>
          </a:p>
        </p:txBody>
      </p:sp>
    </p:spTree>
    <p:extLst>
      <p:ext uri="{BB962C8B-B14F-4D97-AF65-F5344CB8AC3E}">
        <p14:creationId xmlns:p14="http://schemas.microsoft.com/office/powerpoint/2010/main" val="14248243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8B0440-9C22-4804-A602-0B6419D44E6F}"/>
              </a:ext>
            </a:extLst>
          </p:cNvPr>
          <p:cNvSpPr>
            <a:spLocks noGrp="1"/>
          </p:cNvSpPr>
          <p:nvPr>
            <p:ph type="title"/>
          </p:nvPr>
        </p:nvSpPr>
        <p:spPr/>
        <p:txBody>
          <a:bodyPr/>
          <a:lstStyle/>
          <a:p>
            <a:r>
              <a:rPr lang="zh-CN" altLang="en-US" dirty="0">
                <a:latin typeface="Times New Roman" panose="02020603050405020304" pitchFamily="18" charset="0"/>
                <a:ea typeface="微软雅黑" panose="020B0503020204020204" pitchFamily="34" charset="-122"/>
              </a:rPr>
              <a:t>第二段、口令</a:t>
            </a:r>
          </a:p>
        </p:txBody>
      </p:sp>
      <p:sp>
        <p:nvSpPr>
          <p:cNvPr id="3" name="内容占位符 2">
            <a:extLst>
              <a:ext uri="{FF2B5EF4-FFF2-40B4-BE49-F238E27FC236}">
                <a16:creationId xmlns:a16="http://schemas.microsoft.com/office/drawing/2014/main" id="{4309B166-D386-4042-9CDE-3D85870187C2}"/>
              </a:ext>
            </a:extLst>
          </p:cNvPr>
          <p:cNvSpPr>
            <a:spLocks noGrp="1"/>
          </p:cNvSpPr>
          <p:nvPr>
            <p:ph idx="1"/>
          </p:nvPr>
        </p:nvSpPr>
        <p:spPr/>
        <p:txBody>
          <a:bodyPr/>
          <a:lstStyle/>
          <a:p>
            <a:pPr marL="0" indent="457200">
              <a:lnSpc>
                <a:spcPct val="100000"/>
              </a:lnSpc>
              <a:buNone/>
            </a:pPr>
            <a:r>
              <a:rPr lang="zh-CN" altLang="en-US" dirty="0">
                <a:latin typeface="Times New Roman" panose="02020603050405020304" pitchFamily="18" charset="0"/>
                <a:ea typeface="宋体" panose="02010600030101010101" pitchFamily="2" charset="-122"/>
              </a:rPr>
              <a:t>由于</a:t>
            </a:r>
            <a:r>
              <a:rPr lang="en-US" altLang="zh-CN" dirty="0">
                <a:latin typeface="Times New Roman" panose="02020603050405020304" pitchFamily="18" charset="0"/>
                <a:ea typeface="宋体" panose="02010600030101010101" pitchFamily="2" charset="-122"/>
              </a:rPr>
              <a:t>/etc/passwd</a:t>
            </a:r>
            <a:r>
              <a:rPr lang="zh-CN" altLang="en-US" dirty="0">
                <a:latin typeface="Times New Roman" panose="02020603050405020304" pitchFamily="18" charset="0"/>
                <a:ea typeface="宋体" panose="02010600030101010101" pitchFamily="2" charset="-122"/>
              </a:rPr>
              <a:t>文件是所有用户都可读的，如果用户的密码太简单或规律比较明显的话，一台普通的计算机就能够很容易地将它破解，因此对安全性要求较高的</a:t>
            </a:r>
            <a:r>
              <a:rPr lang="en-US" altLang="zh-CN" dirty="0">
                <a:latin typeface="Times New Roman" panose="02020603050405020304" pitchFamily="18" charset="0"/>
                <a:ea typeface="宋体" panose="02010600030101010101" pitchFamily="2" charset="-122"/>
              </a:rPr>
              <a:t>Linux</a:t>
            </a:r>
            <a:r>
              <a:rPr lang="zh-CN" altLang="en-US" dirty="0">
                <a:latin typeface="Times New Roman" panose="02020603050405020304" pitchFamily="18" charset="0"/>
                <a:ea typeface="宋体" panose="02010600030101010101" pitchFamily="2" charset="-122"/>
              </a:rPr>
              <a:t>系统都把加密后的口令字分离出来，单独存放在一个文件中，这个文件是</a:t>
            </a:r>
            <a:r>
              <a:rPr lang="en-US" altLang="zh-CN" dirty="0">
                <a:latin typeface="Times New Roman" panose="02020603050405020304" pitchFamily="18" charset="0"/>
                <a:ea typeface="宋体" panose="02010600030101010101" pitchFamily="2" charset="-122"/>
              </a:rPr>
              <a:t>/etc/shadow</a:t>
            </a:r>
            <a:r>
              <a:rPr lang="zh-CN" altLang="en-US" dirty="0">
                <a:latin typeface="Times New Roman" panose="02020603050405020304" pitchFamily="18" charset="0"/>
                <a:ea typeface="宋体" panose="02010600030101010101" pitchFamily="2" charset="-122"/>
              </a:rPr>
              <a:t>文件。 有超级用户才拥有该文件读权限，这就保证了用户密码的安全性。</a:t>
            </a:r>
          </a:p>
        </p:txBody>
      </p:sp>
    </p:spTree>
    <p:extLst>
      <p:ext uri="{BB962C8B-B14F-4D97-AF65-F5344CB8AC3E}">
        <p14:creationId xmlns:p14="http://schemas.microsoft.com/office/powerpoint/2010/main" val="3120350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0F685-5022-4CE0-B8BB-892FA942253D}"/>
              </a:ext>
            </a:extLst>
          </p:cNvPr>
          <p:cNvSpPr>
            <a:spLocks noGrp="1"/>
          </p:cNvSpPr>
          <p:nvPr>
            <p:ph type="title"/>
          </p:nvPr>
        </p:nvSpPr>
        <p:spPr/>
        <p:txBody>
          <a:bodyPr/>
          <a:lstStyle/>
          <a:p>
            <a:r>
              <a:rPr lang="zh-CN" altLang="en-US" dirty="0">
                <a:latin typeface="Times New Roman" panose="02020603050405020304" pitchFamily="18" charset="0"/>
                <a:ea typeface="微软雅黑" panose="020B0503020204020204" pitchFamily="34" charset="-122"/>
              </a:rPr>
              <a:t>第三段、用户标识号</a:t>
            </a:r>
          </a:p>
        </p:txBody>
      </p:sp>
      <p:sp>
        <p:nvSpPr>
          <p:cNvPr id="3" name="内容占位符 2">
            <a:extLst>
              <a:ext uri="{FF2B5EF4-FFF2-40B4-BE49-F238E27FC236}">
                <a16:creationId xmlns:a16="http://schemas.microsoft.com/office/drawing/2014/main" id="{F1EBFDF1-2FF9-4E4B-B3ED-5B325FEAA7A4}"/>
              </a:ext>
            </a:extLst>
          </p:cNvPr>
          <p:cNvSpPr>
            <a:spLocks noGrp="1"/>
          </p:cNvSpPr>
          <p:nvPr>
            <p:ph idx="1"/>
          </p:nvPr>
        </p:nvSpPr>
        <p:spPr/>
        <p:txBody>
          <a:bodyPr/>
          <a:lstStyle/>
          <a:p>
            <a:pPr marL="0" indent="457200">
              <a:lnSpc>
                <a:spcPct val="100000"/>
              </a:lnSpc>
              <a:buNone/>
            </a:pPr>
            <a:r>
              <a:rPr lang="zh-CN" altLang="en-US" dirty="0">
                <a:latin typeface="Times New Roman" panose="02020603050405020304" pitchFamily="18" charset="0"/>
                <a:ea typeface="宋体" panose="02010600030101010101" pitchFamily="2" charset="-122"/>
              </a:rPr>
              <a:t>用户标识号是一个整数，系统内部用它来标识用户。一般情况下它与用户名是一一对应的。如果几个用户名对应的用户标识号是一样的，系统内部将把它们视为同一个用户，但是它们可以有不同的口令、不同的主目录以及不同的登录</a:t>
            </a:r>
            <a:r>
              <a:rPr lang="en-US" altLang="zh-CN" dirty="0">
                <a:latin typeface="Times New Roman" panose="02020603050405020304" pitchFamily="18" charset="0"/>
                <a:ea typeface="宋体" panose="02010600030101010101" pitchFamily="2" charset="-122"/>
              </a:rPr>
              <a:t>Shell</a:t>
            </a:r>
            <a:r>
              <a:rPr lang="zh-CN" altLang="en-US" dirty="0">
                <a:latin typeface="Times New Roman" panose="02020603050405020304" pitchFamily="18" charset="0"/>
                <a:ea typeface="宋体" panose="02010600030101010101" pitchFamily="2" charset="-122"/>
              </a:rPr>
              <a:t>等。通常用户标识号的取值范围是</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65535</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是超级用户</a:t>
            </a:r>
            <a:r>
              <a:rPr lang="en-US" altLang="zh-CN" dirty="0">
                <a:latin typeface="Times New Roman" panose="02020603050405020304" pitchFamily="18" charset="0"/>
                <a:ea typeface="宋体" panose="02010600030101010101" pitchFamily="2" charset="-122"/>
              </a:rPr>
              <a:t>root</a:t>
            </a:r>
            <a:r>
              <a:rPr lang="zh-CN" altLang="en-US" dirty="0">
                <a:latin typeface="Times New Roman" panose="02020603050405020304" pitchFamily="18" charset="0"/>
                <a:ea typeface="宋体" panose="02010600030101010101" pitchFamily="2" charset="-122"/>
              </a:rPr>
              <a:t>的标识号，</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99</a:t>
            </a:r>
            <a:r>
              <a:rPr lang="zh-CN" altLang="en-US" dirty="0">
                <a:latin typeface="Times New Roman" panose="02020603050405020304" pitchFamily="18" charset="0"/>
                <a:ea typeface="宋体" panose="02010600030101010101" pitchFamily="2" charset="-122"/>
              </a:rPr>
              <a:t>由系统保留，作为管理账号，普通用户的标识号从</a:t>
            </a:r>
            <a:r>
              <a:rPr lang="en-US" altLang="zh-CN" dirty="0">
                <a:latin typeface="Times New Roman" panose="02020603050405020304" pitchFamily="18" charset="0"/>
                <a:ea typeface="宋体" panose="02010600030101010101" pitchFamily="2" charset="-122"/>
              </a:rPr>
              <a:t>500</a:t>
            </a:r>
            <a:r>
              <a:rPr lang="zh-CN" altLang="en-US" dirty="0">
                <a:latin typeface="Times New Roman" panose="02020603050405020304" pitchFamily="18" charset="0"/>
                <a:ea typeface="宋体" panose="02010600030101010101" pitchFamily="2" charset="-122"/>
              </a:rPr>
              <a:t>开始。</a:t>
            </a:r>
            <a:endParaRPr lang="zh-CN" altLang="en-US" dirty="0"/>
          </a:p>
        </p:txBody>
      </p:sp>
    </p:spTree>
    <p:extLst>
      <p:ext uri="{BB962C8B-B14F-4D97-AF65-F5344CB8AC3E}">
        <p14:creationId xmlns:p14="http://schemas.microsoft.com/office/powerpoint/2010/main" val="1089033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673EA0-2429-4F3D-9C03-DFB29FA25ACE}"/>
              </a:ext>
            </a:extLst>
          </p:cNvPr>
          <p:cNvSpPr>
            <a:spLocks noGrp="1"/>
          </p:cNvSpPr>
          <p:nvPr>
            <p:ph type="title"/>
          </p:nvPr>
        </p:nvSpPr>
        <p:spPr/>
        <p:txBody>
          <a:bodyPr/>
          <a:lstStyle/>
          <a:p>
            <a:r>
              <a:rPr lang="zh-CN" altLang="en-US" dirty="0"/>
              <a:t>用户组（</a:t>
            </a:r>
            <a:r>
              <a:rPr lang="en-US" altLang="zh-CN" dirty="0"/>
              <a:t>group</a:t>
            </a:r>
            <a:r>
              <a:rPr lang="zh-CN" altLang="en-US" dirty="0"/>
              <a:t>）的概念</a:t>
            </a:r>
          </a:p>
        </p:txBody>
      </p:sp>
      <p:sp>
        <p:nvSpPr>
          <p:cNvPr id="3" name="内容占位符 2">
            <a:extLst>
              <a:ext uri="{FF2B5EF4-FFF2-40B4-BE49-F238E27FC236}">
                <a16:creationId xmlns:a16="http://schemas.microsoft.com/office/drawing/2014/main" id="{51E91114-E1C4-4FE8-9C49-2D0095024E42}"/>
              </a:ext>
            </a:extLst>
          </p:cNvPr>
          <p:cNvSpPr>
            <a:spLocks noGrp="1"/>
          </p:cNvSpPr>
          <p:nvPr>
            <p:ph idx="1"/>
          </p:nvPr>
        </p:nvSpPr>
        <p:spPr/>
        <p:txBody>
          <a:bodyPr>
            <a:normAutofit fontScale="85000" lnSpcReduction="20000"/>
          </a:bodyPr>
          <a:lstStyle/>
          <a:p>
            <a:pPr marL="0" indent="457200">
              <a:lnSpc>
                <a:spcPct val="120000"/>
              </a:lnSpc>
              <a:buNone/>
            </a:pPr>
            <a:r>
              <a:rPr lang="zh-CN" altLang="en-US" dirty="0"/>
              <a:t>用户组（</a:t>
            </a:r>
            <a:r>
              <a:rPr lang="en-US" altLang="zh-CN" dirty="0"/>
              <a:t>group</a:t>
            </a:r>
            <a:r>
              <a:rPr lang="zh-CN" altLang="en-US" dirty="0"/>
              <a:t>）就是具有相同特征的用户（</a:t>
            </a:r>
            <a:r>
              <a:rPr lang="en-US" altLang="zh-CN" dirty="0"/>
              <a:t>user</a:t>
            </a:r>
            <a:r>
              <a:rPr lang="zh-CN" altLang="en-US" dirty="0"/>
              <a:t>）的集合体；比如有时我们要让多个用户具有相同的权限，比如查看、修改某一文件或执行某个命令，这时我们需要用户组，我们把用户都定义到同一用户组，我们通过修改文件或目录的权限，让用户组具有一定的操作权限，这样用户组下的用户对该文件或目录都具有相同的权限，这是我们通过定义组和修改文件的权限来实现的；</a:t>
            </a:r>
            <a:endParaRPr lang="en-US" altLang="zh-CN" dirty="0"/>
          </a:p>
          <a:p>
            <a:pPr marL="0" indent="457200">
              <a:lnSpc>
                <a:spcPct val="120000"/>
              </a:lnSpc>
              <a:buNone/>
            </a:pPr>
            <a:r>
              <a:rPr lang="zh-CN" altLang="en-US" dirty="0"/>
              <a:t>举例：我们为了让一些用户有权限查看某一文档，比如是一个时间表，而编写时间表的人要具有读写执行的权限，我们想让一些用户知道这个时间表的内容，而不让他们修改，所以我们可以把这些用户都划到一个组，然后来修改这个文件的权限，让用户组可读，这样用户组下面的每个用户都是可读的；</a:t>
            </a:r>
          </a:p>
        </p:txBody>
      </p:sp>
    </p:spTree>
    <p:extLst>
      <p:ext uri="{BB962C8B-B14F-4D97-AF65-F5344CB8AC3E}">
        <p14:creationId xmlns:p14="http://schemas.microsoft.com/office/powerpoint/2010/main" val="9333433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A0EC5-8BC6-4230-A25F-6A01884DAF63}"/>
              </a:ext>
            </a:extLst>
          </p:cNvPr>
          <p:cNvSpPr>
            <a:spLocks noGrp="1"/>
          </p:cNvSpPr>
          <p:nvPr>
            <p:ph type="title"/>
          </p:nvPr>
        </p:nvSpPr>
        <p:spPr/>
        <p:txBody>
          <a:bodyPr/>
          <a:lstStyle/>
          <a:p>
            <a:r>
              <a:rPr lang="zh-CN" altLang="en-US" dirty="0">
                <a:latin typeface="Times New Roman" panose="02020603050405020304" pitchFamily="18" charset="0"/>
                <a:ea typeface="微软雅黑" panose="020B0503020204020204" pitchFamily="34" charset="-122"/>
              </a:rPr>
              <a:t>第四段、组识别号</a:t>
            </a:r>
          </a:p>
        </p:txBody>
      </p:sp>
      <p:sp>
        <p:nvSpPr>
          <p:cNvPr id="3" name="内容占位符 2">
            <a:extLst>
              <a:ext uri="{FF2B5EF4-FFF2-40B4-BE49-F238E27FC236}">
                <a16:creationId xmlns:a16="http://schemas.microsoft.com/office/drawing/2014/main" id="{84657796-ACB8-4D2B-AA2C-B21D4C093110}"/>
              </a:ext>
            </a:extLst>
          </p:cNvPr>
          <p:cNvSpPr>
            <a:spLocks noGrp="1"/>
          </p:cNvSpPr>
          <p:nvPr>
            <p:ph idx="1"/>
          </p:nvPr>
        </p:nvSpPr>
        <p:spPr>
          <a:xfrm>
            <a:off x="838200" y="1797269"/>
            <a:ext cx="10515600" cy="4379694"/>
          </a:xfrm>
        </p:spPr>
        <p:txBody>
          <a:bodyPr/>
          <a:lstStyle/>
          <a:p>
            <a:pPr marL="0" indent="457200">
              <a:buNone/>
            </a:pPr>
            <a:r>
              <a:rPr lang="zh-CN" altLang="en-US" dirty="0">
                <a:latin typeface="Times New Roman" panose="02020603050405020304" pitchFamily="18" charset="0"/>
                <a:ea typeface="宋体" panose="02010600030101010101" pitchFamily="2" charset="-122"/>
              </a:rPr>
              <a:t>组标识号字段记录的是用户所属的用户组。它对应着</a:t>
            </a:r>
            <a:r>
              <a:rPr lang="en-US" altLang="zh-CN" dirty="0">
                <a:latin typeface="Times New Roman" panose="02020603050405020304" pitchFamily="18" charset="0"/>
                <a:ea typeface="宋体" panose="02010600030101010101" pitchFamily="2" charset="-122"/>
              </a:rPr>
              <a:t>/etc/group</a:t>
            </a:r>
            <a:r>
              <a:rPr lang="zh-CN" altLang="en-US" dirty="0">
                <a:latin typeface="Times New Roman" panose="02020603050405020304" pitchFamily="18" charset="0"/>
                <a:ea typeface="宋体" panose="02010600030101010101" pitchFamily="2" charset="-122"/>
              </a:rPr>
              <a:t>文件中的一条记录。</a:t>
            </a:r>
          </a:p>
        </p:txBody>
      </p:sp>
    </p:spTree>
    <p:extLst>
      <p:ext uri="{BB962C8B-B14F-4D97-AF65-F5344CB8AC3E}">
        <p14:creationId xmlns:p14="http://schemas.microsoft.com/office/powerpoint/2010/main" val="29414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972828-BFA9-4EBA-A3EA-086676823412}"/>
              </a:ext>
            </a:extLst>
          </p:cNvPr>
          <p:cNvSpPr>
            <a:spLocks noGrp="1"/>
          </p:cNvSpPr>
          <p:nvPr>
            <p:ph type="title"/>
          </p:nvPr>
        </p:nvSpPr>
        <p:spPr/>
        <p:txBody>
          <a:bodyPr/>
          <a:lstStyle/>
          <a:p>
            <a:r>
              <a:rPr lang="zh-CN" altLang="en-US" dirty="0">
                <a:latin typeface="Times New Roman" panose="02020603050405020304" pitchFamily="18" charset="0"/>
                <a:ea typeface="微软雅黑" panose="020B0503020204020204" pitchFamily="34" charset="-122"/>
              </a:rPr>
              <a:t>第五段、注释性描述</a:t>
            </a:r>
          </a:p>
        </p:txBody>
      </p:sp>
      <p:sp>
        <p:nvSpPr>
          <p:cNvPr id="3" name="内容占位符 2">
            <a:extLst>
              <a:ext uri="{FF2B5EF4-FFF2-40B4-BE49-F238E27FC236}">
                <a16:creationId xmlns:a16="http://schemas.microsoft.com/office/drawing/2014/main" id="{BACF9CFC-66AB-4B1F-85B5-FC936CD4C778}"/>
              </a:ext>
            </a:extLst>
          </p:cNvPr>
          <p:cNvSpPr>
            <a:spLocks noGrp="1"/>
          </p:cNvSpPr>
          <p:nvPr>
            <p:ph idx="1"/>
          </p:nvPr>
        </p:nvSpPr>
        <p:spPr/>
        <p:txBody>
          <a:bodyPr/>
          <a:lstStyle/>
          <a:p>
            <a:pPr marL="0" indent="457200">
              <a:buNone/>
            </a:pPr>
            <a:r>
              <a:rPr lang="zh-CN" altLang="en-US" dirty="0">
                <a:latin typeface="Times New Roman" panose="02020603050405020304" pitchFamily="18" charset="0"/>
                <a:ea typeface="宋体" panose="02010600030101010101" pitchFamily="2" charset="-122"/>
              </a:rPr>
              <a:t>注释性描述字段记录着用户的一些个人情况。例如用户的真实姓名、电话、地址等，这个字段并没有什么实际的用途。在不同的</a:t>
            </a:r>
            <a:r>
              <a:rPr lang="en-US" altLang="zh-CN" dirty="0">
                <a:latin typeface="Times New Roman" panose="02020603050405020304" pitchFamily="18" charset="0"/>
                <a:ea typeface="宋体" panose="02010600030101010101" pitchFamily="2" charset="-122"/>
              </a:rPr>
              <a:t>Linux </a:t>
            </a:r>
            <a:r>
              <a:rPr lang="zh-CN" altLang="en-US" dirty="0">
                <a:latin typeface="Times New Roman" panose="02020603050405020304" pitchFamily="18" charset="0"/>
                <a:ea typeface="宋体" panose="02010600030101010101" pitchFamily="2" charset="-122"/>
              </a:rPr>
              <a:t>系统中，这个字段的格式并没有统一。在许多</a:t>
            </a:r>
            <a:r>
              <a:rPr lang="en-US" altLang="zh-CN" dirty="0">
                <a:latin typeface="Times New Roman" panose="02020603050405020304" pitchFamily="18" charset="0"/>
                <a:ea typeface="宋体" panose="02010600030101010101" pitchFamily="2" charset="-122"/>
              </a:rPr>
              <a:t>Linux</a:t>
            </a:r>
            <a:r>
              <a:rPr lang="zh-CN" altLang="en-US" dirty="0">
                <a:latin typeface="Times New Roman" panose="02020603050405020304" pitchFamily="18" charset="0"/>
                <a:ea typeface="宋体" panose="02010600030101010101" pitchFamily="2" charset="-122"/>
              </a:rPr>
              <a:t>系统中，这个字段存放的是一段任意的注释性描述文字。</a:t>
            </a:r>
          </a:p>
          <a:p>
            <a:endParaRPr lang="en-US" altLang="zh-CN" dirty="0"/>
          </a:p>
          <a:p>
            <a:endParaRPr lang="zh-CN" altLang="en-US" dirty="0"/>
          </a:p>
        </p:txBody>
      </p:sp>
    </p:spTree>
    <p:extLst>
      <p:ext uri="{BB962C8B-B14F-4D97-AF65-F5344CB8AC3E}">
        <p14:creationId xmlns:p14="http://schemas.microsoft.com/office/powerpoint/2010/main" val="3727878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13F2E2-E7D0-4FF2-8729-5D15C5A0C778}"/>
              </a:ext>
            </a:extLst>
          </p:cNvPr>
          <p:cNvSpPr>
            <a:spLocks noGrp="1"/>
          </p:cNvSpPr>
          <p:nvPr>
            <p:ph type="title"/>
          </p:nvPr>
        </p:nvSpPr>
        <p:spPr/>
        <p:txBody>
          <a:bodyPr/>
          <a:lstStyle/>
          <a:p>
            <a:r>
              <a:rPr lang="zh-CN" altLang="en-US" dirty="0">
                <a:latin typeface="Times New Roman" panose="02020603050405020304" pitchFamily="18" charset="0"/>
                <a:ea typeface="微软雅黑" panose="020B0503020204020204" pitchFamily="34" charset="-122"/>
              </a:rPr>
              <a:t>第六段、主目录</a:t>
            </a:r>
          </a:p>
        </p:txBody>
      </p:sp>
      <p:sp>
        <p:nvSpPr>
          <p:cNvPr id="3" name="内容占位符 2">
            <a:extLst>
              <a:ext uri="{FF2B5EF4-FFF2-40B4-BE49-F238E27FC236}">
                <a16:creationId xmlns:a16="http://schemas.microsoft.com/office/drawing/2014/main" id="{F3846FFB-56B5-4135-90AE-6FE42EE2DEED}"/>
              </a:ext>
            </a:extLst>
          </p:cNvPr>
          <p:cNvSpPr>
            <a:spLocks noGrp="1"/>
          </p:cNvSpPr>
          <p:nvPr>
            <p:ph idx="1"/>
          </p:nvPr>
        </p:nvSpPr>
        <p:spPr/>
        <p:txBody>
          <a:bodyPr/>
          <a:lstStyle/>
          <a:p>
            <a:pPr marL="0" indent="457200">
              <a:lnSpc>
                <a:spcPct val="100000"/>
              </a:lnSpc>
              <a:buNone/>
            </a:pPr>
            <a:r>
              <a:rPr lang="zh-CN" altLang="en-US" dirty="0">
                <a:latin typeface="Times New Roman" panose="02020603050405020304" pitchFamily="18" charset="0"/>
                <a:ea typeface="宋体" panose="02010600030101010101" pitchFamily="2" charset="-122"/>
              </a:rPr>
              <a:t>主目录，也就是用户的家目录。在大多数系统中，各用户的主目录都被组织在同一个特定的目录下，而用户主目录的名称就是该用户的登录名。各用户对自己的主目录有读、写、执行（搜索）权限，其他用户对此目录的访问权限则根据具体情况设置。</a:t>
            </a:r>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35546578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0D2422-92C2-4123-8807-F70BCDA733A0}"/>
              </a:ext>
            </a:extLst>
          </p:cNvPr>
          <p:cNvSpPr>
            <a:spLocks noGrp="1"/>
          </p:cNvSpPr>
          <p:nvPr>
            <p:ph type="title"/>
          </p:nvPr>
        </p:nvSpPr>
        <p:spPr/>
        <p:txBody>
          <a:bodyPr/>
          <a:lstStyle/>
          <a:p>
            <a:r>
              <a:rPr lang="zh-CN" altLang="en-US" dirty="0">
                <a:latin typeface="Times New Roman" panose="02020603050405020304" pitchFamily="18" charset="0"/>
                <a:ea typeface="微软雅黑" panose="020B0503020204020204" pitchFamily="34" charset="-122"/>
              </a:rPr>
              <a:t>第七段、</a:t>
            </a:r>
            <a:r>
              <a:rPr lang="en-US" altLang="zh-CN" dirty="0">
                <a:latin typeface="Times New Roman" panose="02020603050405020304" pitchFamily="18" charset="0"/>
                <a:ea typeface="微软雅黑" panose="020B0503020204020204" pitchFamily="34" charset="-122"/>
              </a:rPr>
              <a:t>Shell</a:t>
            </a:r>
            <a:endParaRPr lang="zh-CN" altLang="en-US" dirty="0">
              <a:latin typeface="Times New Roman" panose="02020603050405020304" pitchFamily="18" charset="0"/>
              <a:ea typeface="微软雅黑" panose="020B0503020204020204" pitchFamily="34" charset="-122"/>
            </a:endParaRPr>
          </a:p>
        </p:txBody>
      </p:sp>
      <p:sp>
        <p:nvSpPr>
          <p:cNvPr id="3" name="内容占位符 2">
            <a:extLst>
              <a:ext uri="{FF2B5EF4-FFF2-40B4-BE49-F238E27FC236}">
                <a16:creationId xmlns:a16="http://schemas.microsoft.com/office/drawing/2014/main" id="{C2CF341F-3BDB-4727-B999-2A99AC9D21FF}"/>
              </a:ext>
            </a:extLst>
          </p:cNvPr>
          <p:cNvSpPr>
            <a:spLocks noGrp="1"/>
          </p:cNvSpPr>
          <p:nvPr>
            <p:ph idx="1"/>
          </p:nvPr>
        </p:nvSpPr>
        <p:spPr/>
        <p:txBody>
          <a:bodyPr>
            <a:normAutofit/>
          </a:bodyPr>
          <a:lstStyle/>
          <a:p>
            <a:pPr marL="0" indent="457200">
              <a:lnSpc>
                <a:spcPct val="110000"/>
              </a:lnSpc>
              <a:buNone/>
            </a:pPr>
            <a:r>
              <a:rPr lang="zh-CN" altLang="en-US" sz="3000" dirty="0">
                <a:latin typeface="Times New Roman" panose="02020603050405020304" pitchFamily="18" charset="0"/>
                <a:ea typeface="宋体" panose="02010600030101010101" pitchFamily="2" charset="-122"/>
              </a:rPr>
              <a:t>系统管理员可以根据系统情况和用户习惯为用户指定某个</a:t>
            </a:r>
            <a:r>
              <a:rPr lang="en-US" altLang="zh-CN" sz="3000" dirty="0">
                <a:latin typeface="Times New Roman" panose="02020603050405020304" pitchFamily="18" charset="0"/>
                <a:ea typeface="宋体" panose="02010600030101010101" pitchFamily="2" charset="-122"/>
              </a:rPr>
              <a:t>Shell</a:t>
            </a:r>
            <a:r>
              <a:rPr lang="zh-CN" altLang="en-US" sz="3000" dirty="0">
                <a:latin typeface="Times New Roman" panose="02020603050405020304" pitchFamily="18" charset="0"/>
                <a:ea typeface="宋体" panose="02010600030101010101" pitchFamily="2" charset="-122"/>
              </a:rPr>
              <a:t>。如果不指定</a:t>
            </a:r>
            <a:r>
              <a:rPr lang="en-US" altLang="zh-CN" sz="3000" dirty="0">
                <a:latin typeface="Times New Roman" panose="02020603050405020304" pitchFamily="18" charset="0"/>
                <a:ea typeface="宋体" panose="02010600030101010101" pitchFamily="2" charset="-122"/>
              </a:rPr>
              <a:t>Shell</a:t>
            </a:r>
            <a:r>
              <a:rPr lang="zh-CN" altLang="en-US" sz="3000" dirty="0">
                <a:latin typeface="Times New Roman" panose="02020603050405020304" pitchFamily="18" charset="0"/>
                <a:ea typeface="宋体" panose="02010600030101010101" pitchFamily="2" charset="-122"/>
              </a:rPr>
              <a:t>，那么系统使用</a:t>
            </a:r>
            <a:r>
              <a:rPr lang="en-US" altLang="zh-CN" sz="3000" dirty="0">
                <a:latin typeface="Times New Roman" panose="02020603050405020304" pitchFamily="18" charset="0"/>
                <a:ea typeface="宋体" panose="02010600030101010101" pitchFamily="2" charset="-122"/>
              </a:rPr>
              <a:t>bash</a:t>
            </a:r>
            <a:r>
              <a:rPr lang="zh-CN" altLang="en-US" sz="3000" dirty="0">
                <a:latin typeface="Times New Roman" panose="02020603050405020304" pitchFamily="18" charset="0"/>
                <a:ea typeface="宋体" panose="02010600030101010101" pitchFamily="2" charset="-122"/>
              </a:rPr>
              <a:t>为默认的登录</a:t>
            </a:r>
            <a:r>
              <a:rPr lang="en-US" altLang="zh-CN" sz="3000" dirty="0">
                <a:latin typeface="Times New Roman" panose="02020603050405020304" pitchFamily="18" charset="0"/>
                <a:ea typeface="宋体" panose="02010600030101010101" pitchFamily="2" charset="-122"/>
              </a:rPr>
              <a:t>Shell</a:t>
            </a:r>
            <a:r>
              <a:rPr lang="zh-CN" altLang="en-US" sz="3000" dirty="0">
                <a:latin typeface="Times New Roman" panose="02020603050405020304" pitchFamily="18" charset="0"/>
                <a:ea typeface="宋体" panose="02010600030101010101" pitchFamily="2" charset="-122"/>
              </a:rPr>
              <a:t>，即这个字段的值为</a:t>
            </a:r>
            <a:r>
              <a:rPr lang="en-US" altLang="zh-CN" sz="3000" dirty="0">
                <a:latin typeface="Times New Roman" panose="02020603050405020304" pitchFamily="18" charset="0"/>
                <a:ea typeface="宋体" panose="02010600030101010101" pitchFamily="2" charset="-122"/>
              </a:rPr>
              <a:t>/bin/bash</a:t>
            </a:r>
            <a:r>
              <a:rPr lang="zh-CN" altLang="en-US" sz="3000" dirty="0">
                <a:latin typeface="Times New Roman" panose="02020603050405020304" pitchFamily="18" charset="0"/>
                <a:ea typeface="宋体" panose="02010600030101010101" pitchFamily="2" charset="-122"/>
              </a:rPr>
              <a:t>。</a:t>
            </a:r>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12698042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A3EFC7-395F-42F7-898A-4EC9AF46F925}"/>
              </a:ext>
            </a:extLst>
          </p:cNvPr>
          <p:cNvSpPr>
            <a:spLocks noGrp="1"/>
          </p:cNvSpPr>
          <p:nvPr>
            <p:ph type="title"/>
          </p:nvPr>
        </p:nvSpPr>
        <p:spPr/>
        <p:txBody>
          <a:bodyPr/>
          <a:lstStyle/>
          <a:p>
            <a:r>
              <a:rPr lang="en-US" altLang="zh-CN" dirty="0">
                <a:latin typeface="Times New Roman" panose="02020603050405020304" pitchFamily="18" charset="0"/>
                <a:ea typeface="微软雅黑" panose="020B0503020204020204" pitchFamily="34" charset="-122"/>
              </a:rPr>
              <a:t>#</a:t>
            </a:r>
            <a:r>
              <a:rPr lang="zh-CN" altLang="en-US" dirty="0">
                <a:latin typeface="Times New Roman" panose="02020603050405020304" pitchFamily="18" charset="0"/>
                <a:ea typeface="微软雅黑" panose="020B0503020204020204" pitchFamily="34" charset="-122"/>
              </a:rPr>
              <a:t>、</a:t>
            </a:r>
            <a:r>
              <a:rPr lang="zh-CN" altLang="zh-CN" dirty="0">
                <a:latin typeface="Times New Roman" panose="02020603050405020304" pitchFamily="18" charset="0"/>
                <a:ea typeface="微软雅黑" panose="020B0503020204020204" pitchFamily="34" charset="-122"/>
              </a:rPr>
              <a:t>伪用户</a:t>
            </a:r>
            <a:endParaRPr lang="zh-CN" altLang="en-US" dirty="0">
              <a:latin typeface="Times New Roman" panose="02020603050405020304" pitchFamily="18" charset="0"/>
              <a:ea typeface="微软雅黑" panose="020B0503020204020204" pitchFamily="34" charset="-122"/>
            </a:endParaRPr>
          </a:p>
        </p:txBody>
      </p:sp>
      <p:sp>
        <p:nvSpPr>
          <p:cNvPr id="4" name="Rectangle 1">
            <a:extLst>
              <a:ext uri="{FF2B5EF4-FFF2-40B4-BE49-F238E27FC236}">
                <a16:creationId xmlns:a16="http://schemas.microsoft.com/office/drawing/2014/main" id="{55008AA3-5B6C-43B5-81EC-74EDABF233B9}"/>
              </a:ext>
            </a:extLst>
          </p:cNvPr>
          <p:cNvSpPr>
            <a:spLocks noGrp="1" noChangeArrowheads="1"/>
          </p:cNvSpPr>
          <p:nvPr>
            <p:ph idx="1"/>
          </p:nvPr>
        </p:nvSpPr>
        <p:spPr bwMode="auto">
          <a:xfrm>
            <a:off x="838200" y="1815104"/>
            <a:ext cx="10670627"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457200" eaLnBrk="0" fontAlgn="base" hangingPunct="0">
              <a:lnSpc>
                <a:spcPct val="100000"/>
              </a:lnSpc>
              <a:spcBef>
                <a:spcPct val="0"/>
              </a:spcBef>
              <a:spcAft>
                <a:spcPct val="0"/>
              </a:spcAft>
              <a:buNone/>
            </a:pPr>
            <a:r>
              <a:rPr lang="zh-CN" altLang="zh-CN" sz="3000" dirty="0">
                <a:latin typeface="Times New Roman" panose="02020603050405020304" pitchFamily="18" charset="0"/>
                <a:ea typeface="宋体" panose="02010600030101010101" pitchFamily="2" charset="-122"/>
              </a:rPr>
              <a:t>系统中有一类用户称为伪用户（psuedo users）。这些用户在/etc/passwd文件中也占有一条记录，但是不能登录，因为它们的登录Shell为空。它们的存在主要是方便系统管理，满足相应的系统进程对文件属主的要求。</a:t>
            </a:r>
          </a:p>
          <a:p>
            <a:pPr marL="0" marR="0" lvl="0" indent="0" algn="l" defTabSz="914400" rtl="0" eaLnBrk="0" fontAlgn="base" latinLnBrk="0" hangingPunct="0">
              <a:lnSpc>
                <a:spcPct val="100000"/>
              </a:lnSpc>
              <a:spcBef>
                <a:spcPct val="0"/>
              </a:spcBef>
              <a:spcAft>
                <a:spcPct val="0"/>
              </a:spcAft>
              <a:buClrTx/>
              <a:buSzTx/>
              <a:buFontTx/>
              <a:buNone/>
              <a:tabLst/>
            </a:pPr>
            <a:r>
              <a:rPr lang="zh-CN" altLang="zh-CN" sz="3000" dirty="0">
                <a:latin typeface="Times New Roman" panose="02020603050405020304" pitchFamily="18" charset="0"/>
                <a:ea typeface="宋体" panose="02010600030101010101" pitchFamily="2" charset="-122"/>
              </a:rPr>
              <a:t>常见的伪用户如下所示：</a:t>
            </a:r>
          </a:p>
          <a:p>
            <a:pPr marL="457200" lvl="1" indent="0" eaLnBrk="0" fontAlgn="base" hangingPunct="0">
              <a:lnSpc>
                <a:spcPct val="100000"/>
              </a:lnSpc>
              <a:spcBef>
                <a:spcPct val="0"/>
              </a:spcBef>
              <a:spcAft>
                <a:spcPct val="0"/>
              </a:spcAft>
              <a:buNone/>
            </a:pPr>
            <a:r>
              <a:rPr lang="zh-CN" altLang="zh-CN" sz="2800" dirty="0">
                <a:latin typeface="Times New Roman" panose="02020603050405020304" pitchFamily="18" charset="0"/>
                <a:ea typeface="宋体" panose="02010600030101010101" pitchFamily="2" charset="-122"/>
              </a:rPr>
              <a:t>bin </a:t>
            </a:r>
            <a:r>
              <a:rPr lang="en-US" altLang="zh-CN" sz="2800" dirty="0">
                <a:latin typeface="Times New Roman" panose="02020603050405020304" pitchFamily="18" charset="0"/>
                <a:ea typeface="宋体" panose="02010600030101010101" pitchFamily="2" charset="-122"/>
              </a:rPr>
              <a:t>   </a:t>
            </a:r>
            <a:r>
              <a:rPr lang="zh-CN" altLang="zh-CN" sz="2800" dirty="0">
                <a:latin typeface="Times New Roman" panose="02020603050405020304" pitchFamily="18" charset="0"/>
                <a:ea typeface="宋体" panose="02010600030101010101" pitchFamily="2" charset="-122"/>
              </a:rPr>
              <a:t>拥有可执行的用户命令文件 </a:t>
            </a:r>
            <a:endParaRPr lang="en-US" altLang="zh-CN" sz="2800" dirty="0">
              <a:latin typeface="Times New Roman" panose="02020603050405020304" pitchFamily="18" charset="0"/>
              <a:ea typeface="宋体" panose="02010600030101010101" pitchFamily="2" charset="-122"/>
            </a:endParaRPr>
          </a:p>
          <a:p>
            <a:pPr marL="457200" lvl="1" indent="0" eaLnBrk="0" fontAlgn="base" hangingPunct="0">
              <a:lnSpc>
                <a:spcPct val="100000"/>
              </a:lnSpc>
              <a:spcBef>
                <a:spcPct val="0"/>
              </a:spcBef>
              <a:spcAft>
                <a:spcPct val="0"/>
              </a:spcAft>
              <a:buNone/>
            </a:pPr>
            <a:r>
              <a:rPr lang="zh-CN" altLang="zh-CN" sz="2800" dirty="0">
                <a:latin typeface="Times New Roman" panose="02020603050405020304" pitchFamily="18" charset="0"/>
                <a:ea typeface="宋体" panose="02010600030101010101" pitchFamily="2" charset="-122"/>
              </a:rPr>
              <a:t>sys </a:t>
            </a:r>
            <a:r>
              <a:rPr lang="en-US" altLang="zh-CN" sz="2800" dirty="0">
                <a:latin typeface="Times New Roman" panose="02020603050405020304" pitchFamily="18" charset="0"/>
                <a:ea typeface="宋体" panose="02010600030101010101" pitchFamily="2" charset="-122"/>
              </a:rPr>
              <a:t>   </a:t>
            </a:r>
            <a:r>
              <a:rPr lang="zh-CN" altLang="zh-CN" sz="2800" dirty="0">
                <a:latin typeface="Times New Roman" panose="02020603050405020304" pitchFamily="18" charset="0"/>
                <a:ea typeface="宋体" panose="02010600030101010101" pitchFamily="2" charset="-122"/>
              </a:rPr>
              <a:t>拥有系统文件 </a:t>
            </a:r>
            <a:endParaRPr lang="en-US" altLang="zh-CN" sz="2800" dirty="0">
              <a:latin typeface="Times New Roman" panose="02020603050405020304" pitchFamily="18" charset="0"/>
              <a:ea typeface="宋体" panose="02010600030101010101" pitchFamily="2" charset="-122"/>
            </a:endParaRPr>
          </a:p>
          <a:p>
            <a:pPr marL="457200" lvl="1" indent="0" eaLnBrk="0" fontAlgn="base" hangingPunct="0">
              <a:lnSpc>
                <a:spcPct val="100000"/>
              </a:lnSpc>
              <a:spcBef>
                <a:spcPct val="0"/>
              </a:spcBef>
              <a:spcAft>
                <a:spcPct val="0"/>
              </a:spcAft>
              <a:buNone/>
            </a:pPr>
            <a:r>
              <a:rPr lang="zh-CN" altLang="zh-CN" sz="2800" dirty="0">
                <a:latin typeface="Times New Roman" panose="02020603050405020304" pitchFamily="18" charset="0"/>
                <a:ea typeface="宋体" panose="02010600030101010101" pitchFamily="2" charset="-122"/>
              </a:rPr>
              <a:t>adm </a:t>
            </a:r>
            <a:r>
              <a:rPr lang="en-US" altLang="zh-CN" sz="2800" dirty="0">
                <a:latin typeface="Times New Roman" panose="02020603050405020304" pitchFamily="18" charset="0"/>
                <a:ea typeface="宋体" panose="02010600030101010101" pitchFamily="2" charset="-122"/>
              </a:rPr>
              <a:t> </a:t>
            </a:r>
            <a:r>
              <a:rPr lang="zh-CN" altLang="zh-CN" sz="2800" dirty="0">
                <a:latin typeface="Times New Roman" panose="02020603050405020304" pitchFamily="18" charset="0"/>
                <a:ea typeface="宋体" panose="02010600030101010101" pitchFamily="2" charset="-122"/>
              </a:rPr>
              <a:t>拥有帐户文件</a:t>
            </a:r>
          </a:p>
        </p:txBody>
      </p:sp>
    </p:spTree>
    <p:extLst>
      <p:ext uri="{BB962C8B-B14F-4D97-AF65-F5344CB8AC3E}">
        <p14:creationId xmlns:p14="http://schemas.microsoft.com/office/powerpoint/2010/main" val="34709771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75782E-103A-4EB4-97C5-E6D711869D29}"/>
              </a:ext>
            </a:extLst>
          </p:cNvPr>
          <p:cNvSpPr>
            <a:spLocks noGrp="1"/>
          </p:cNvSpPr>
          <p:nvPr>
            <p:ph type="title"/>
          </p:nvPr>
        </p:nvSpPr>
        <p:spPr/>
        <p:txBody>
          <a:bodyPr/>
          <a:lstStyle/>
          <a:p>
            <a:r>
              <a:rPr lang="zh-CN" altLang="zh-CN" dirty="0">
                <a:latin typeface="Times New Roman" panose="02020603050405020304" pitchFamily="18" charset="0"/>
                <a:ea typeface="微软雅黑" panose="020B0503020204020204" pitchFamily="34" charset="-122"/>
              </a:rPr>
              <a:t>删除帐号</a:t>
            </a:r>
            <a:endParaRPr lang="zh-CN" altLang="en-US" dirty="0">
              <a:latin typeface="Times New Roman" panose="02020603050405020304" pitchFamily="18" charset="0"/>
              <a:ea typeface="微软雅黑" panose="020B0503020204020204" pitchFamily="34" charset="-122"/>
            </a:endParaRPr>
          </a:p>
        </p:txBody>
      </p:sp>
      <p:sp>
        <p:nvSpPr>
          <p:cNvPr id="4" name="Rectangle 1">
            <a:extLst>
              <a:ext uri="{FF2B5EF4-FFF2-40B4-BE49-F238E27FC236}">
                <a16:creationId xmlns:a16="http://schemas.microsoft.com/office/drawing/2014/main" id="{BB01FF96-4E09-4E20-A814-7E99D8AB4636}"/>
              </a:ext>
            </a:extLst>
          </p:cNvPr>
          <p:cNvSpPr>
            <a:spLocks noGrp="1" noChangeArrowheads="1"/>
          </p:cNvSpPr>
          <p:nvPr>
            <p:ph idx="1"/>
          </p:nvPr>
        </p:nvSpPr>
        <p:spPr bwMode="auto">
          <a:xfrm>
            <a:off x="838200" y="1985361"/>
            <a:ext cx="11101552"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indent="457200" eaLnBrk="0" fontAlgn="base" hangingPunct="0">
              <a:lnSpc>
                <a:spcPct val="100000"/>
              </a:lnSpc>
              <a:spcBef>
                <a:spcPct val="0"/>
              </a:spcBef>
              <a:spcAft>
                <a:spcPct val="0"/>
              </a:spcAft>
              <a:buClrTx/>
              <a:buSzTx/>
              <a:buNone/>
              <a:tabLst/>
            </a:pPr>
            <a:r>
              <a:rPr lang="zh-CN" altLang="zh-CN" dirty="0">
                <a:latin typeface="Times New Roman" panose="02020603050405020304" pitchFamily="18" charset="0"/>
                <a:ea typeface="宋体" panose="02010600030101010101" pitchFamily="2" charset="-122"/>
              </a:rPr>
              <a:t>如果一个用户的账号不再使用，可以从系统中删除。删除用户账号就是要将/etc/passwd等系统文件中的该用户记录删除，必要时还删除用户的主目录。</a:t>
            </a:r>
          </a:p>
          <a:p>
            <a:pPr marL="0" marR="0" indent="457200" eaLnBrk="0" fontAlgn="base" hangingPunct="0">
              <a:lnSpc>
                <a:spcPct val="100000"/>
              </a:lnSpc>
              <a:spcBef>
                <a:spcPct val="0"/>
              </a:spcBef>
              <a:spcAft>
                <a:spcPct val="0"/>
              </a:spcAft>
              <a:buClrTx/>
              <a:buSzTx/>
              <a:buNone/>
              <a:tabLst/>
            </a:pPr>
            <a:r>
              <a:rPr lang="zh-CN" altLang="zh-CN" dirty="0">
                <a:latin typeface="Times New Roman" panose="02020603050405020304" pitchFamily="18" charset="0"/>
                <a:ea typeface="宋体" panose="02010600030101010101" pitchFamily="2" charset="-122"/>
              </a:rPr>
              <a:t>删除一个已有的用户账号使用userdel命令，其格式如下：userdel 选项 用户名 </a:t>
            </a:r>
            <a:r>
              <a:rPr lang="zh-CN" altLang="en-US" dirty="0">
                <a:latin typeface="Times New Roman" panose="02020603050405020304" pitchFamily="18" charset="0"/>
                <a:ea typeface="宋体" panose="02010600030101010101" pitchFamily="2" charset="-122"/>
              </a:rPr>
              <a:t>。</a:t>
            </a:r>
            <a:r>
              <a:rPr lang="zh-CN" altLang="zh-CN" dirty="0">
                <a:latin typeface="Times New Roman" panose="02020603050405020304" pitchFamily="18" charset="0"/>
                <a:ea typeface="宋体" panose="02010600030101010101" pitchFamily="2" charset="-122"/>
              </a:rPr>
              <a:t>常用的选项是 -r，它的作用是把用户的主目录一起删除。</a:t>
            </a:r>
          </a:p>
          <a:p>
            <a:pPr marL="0" marR="0" indent="457200" eaLnBrk="0" fontAlgn="base" hangingPunct="0">
              <a:lnSpc>
                <a:spcPct val="100000"/>
              </a:lnSpc>
              <a:spcBef>
                <a:spcPct val="0"/>
              </a:spcBef>
              <a:spcAft>
                <a:spcPct val="0"/>
              </a:spcAft>
              <a:buClrTx/>
              <a:buSzTx/>
              <a:buNone/>
              <a:tabLst/>
            </a:pPr>
            <a:r>
              <a:rPr lang="zh-CN" altLang="zh-CN" dirty="0">
                <a:latin typeface="Times New Roman" panose="02020603050405020304" pitchFamily="18" charset="0"/>
                <a:ea typeface="宋体" panose="02010600030101010101" pitchFamily="2" charset="-122"/>
              </a:rPr>
              <a:t>例如：# userdel -r sam </a:t>
            </a:r>
          </a:p>
          <a:p>
            <a:pPr marL="0" marR="0" indent="457200" eaLnBrk="0" fontAlgn="base" hangingPunct="0">
              <a:lnSpc>
                <a:spcPct val="100000"/>
              </a:lnSpc>
              <a:spcBef>
                <a:spcPct val="0"/>
              </a:spcBef>
              <a:spcAft>
                <a:spcPct val="0"/>
              </a:spcAft>
              <a:buClrTx/>
              <a:buSzTx/>
              <a:buNone/>
              <a:tabLst/>
            </a:pPr>
            <a:r>
              <a:rPr lang="zh-CN" altLang="zh-CN" dirty="0">
                <a:latin typeface="Times New Roman" panose="02020603050405020304" pitchFamily="18" charset="0"/>
                <a:ea typeface="宋体" panose="02010600030101010101" pitchFamily="2" charset="-122"/>
              </a:rPr>
              <a:t>此命令删除用户sam在系统文件中（主要是/etc/passwd, /etc/shadow, /etc/group等）的记录，同时删除用户的主目录。</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14370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1FF908-CC75-4780-8E40-28CC2904E9EF}"/>
              </a:ext>
            </a:extLst>
          </p:cNvPr>
          <p:cNvSpPr>
            <a:spLocks noGrp="1"/>
          </p:cNvSpPr>
          <p:nvPr>
            <p:ph type="title"/>
          </p:nvPr>
        </p:nvSpPr>
        <p:spPr/>
        <p:txBody>
          <a:bodyPr/>
          <a:lstStyle/>
          <a:p>
            <a:r>
              <a:rPr lang="zh-CN" altLang="zh-CN" dirty="0">
                <a:latin typeface="Times New Roman" panose="02020603050405020304" pitchFamily="18" charset="0"/>
                <a:ea typeface="微软雅黑" panose="020B0503020204020204" pitchFamily="34" charset="-122"/>
              </a:rPr>
              <a:t>修改帐号</a:t>
            </a:r>
            <a:endParaRPr lang="zh-CN" altLang="en-US" dirty="0">
              <a:latin typeface="Times New Roman" panose="02020603050405020304" pitchFamily="18" charset="0"/>
              <a:ea typeface="微软雅黑" panose="020B0503020204020204" pitchFamily="34" charset="-122"/>
            </a:endParaRPr>
          </a:p>
        </p:txBody>
      </p:sp>
      <p:sp>
        <p:nvSpPr>
          <p:cNvPr id="4" name="Rectangle 1">
            <a:extLst>
              <a:ext uri="{FF2B5EF4-FFF2-40B4-BE49-F238E27FC236}">
                <a16:creationId xmlns:a16="http://schemas.microsoft.com/office/drawing/2014/main" id="{9CEAAE40-6CC1-45F6-889B-60DCC71D0241}"/>
              </a:ext>
            </a:extLst>
          </p:cNvPr>
          <p:cNvSpPr>
            <a:spLocks noGrp="1" noChangeArrowheads="1"/>
          </p:cNvSpPr>
          <p:nvPr>
            <p:ph idx="1"/>
          </p:nvPr>
        </p:nvSpPr>
        <p:spPr bwMode="auto">
          <a:xfrm>
            <a:off x="-1" y="1968789"/>
            <a:ext cx="1254642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457200" eaLnBrk="0" fontAlgn="base" hangingPunct="0">
              <a:lnSpc>
                <a:spcPct val="100000"/>
              </a:lnSpc>
              <a:spcBef>
                <a:spcPct val="0"/>
              </a:spcBef>
              <a:spcAft>
                <a:spcPct val="0"/>
              </a:spcAft>
              <a:buNone/>
            </a:pPr>
            <a:r>
              <a:rPr lang="zh-CN" altLang="zh-CN" dirty="0">
                <a:latin typeface="Times New Roman" panose="02020603050405020304" pitchFamily="18" charset="0"/>
                <a:ea typeface="宋体" panose="02010600030101010101" pitchFamily="2" charset="-122"/>
              </a:rPr>
              <a:t>修改用户账号就是根据实际情况更改用户的有关属性，如用户号、主目录、用户组、登录Shell等。修改已有用户的信息使用usermod命令，其格式如下：</a:t>
            </a:r>
          </a:p>
          <a:p>
            <a:pPr marL="0" lvl="0" indent="457200" eaLnBrk="0" fontAlgn="base" hangingPunct="0">
              <a:lnSpc>
                <a:spcPct val="100000"/>
              </a:lnSpc>
              <a:spcBef>
                <a:spcPct val="0"/>
              </a:spcBef>
              <a:spcAft>
                <a:spcPct val="0"/>
              </a:spcAft>
              <a:buNone/>
            </a:pPr>
            <a:r>
              <a:rPr lang="zh-CN" altLang="zh-CN" dirty="0">
                <a:latin typeface="Times New Roman" panose="02020603050405020304" pitchFamily="18" charset="0"/>
                <a:ea typeface="宋体" panose="02010600030101010101" pitchFamily="2" charset="-122"/>
              </a:rPr>
              <a:t>usermod 选项 用户名 </a:t>
            </a:r>
            <a:endParaRPr lang="en-US" altLang="zh-CN" dirty="0">
              <a:latin typeface="Times New Roman" panose="02020603050405020304" pitchFamily="18" charset="0"/>
              <a:ea typeface="宋体" panose="02010600030101010101" pitchFamily="2" charset="-122"/>
            </a:endParaRPr>
          </a:p>
          <a:p>
            <a:pPr marL="0" lvl="0" indent="457200" eaLnBrk="0" fontAlgn="base" hangingPunct="0">
              <a:lnSpc>
                <a:spcPct val="100000"/>
              </a:lnSpc>
              <a:spcBef>
                <a:spcPct val="0"/>
              </a:spcBef>
              <a:spcAft>
                <a:spcPct val="0"/>
              </a:spcAft>
              <a:buNone/>
            </a:pPr>
            <a:r>
              <a:rPr lang="zh-CN" altLang="zh-CN" dirty="0">
                <a:latin typeface="Times New Roman" panose="02020603050405020304" pitchFamily="18" charset="0"/>
                <a:ea typeface="宋体" panose="02010600030101010101" pitchFamily="2" charset="-122"/>
              </a:rPr>
              <a:t>常用的选项包括</a:t>
            </a:r>
            <a:r>
              <a:rPr lang="zh-CN" altLang="en-US" dirty="0">
                <a:latin typeface="Times New Roman" panose="02020603050405020304" pitchFamily="18" charset="0"/>
                <a:ea typeface="宋体" panose="02010600030101010101" pitchFamily="2" charset="-122"/>
              </a:rPr>
              <a:t>：</a:t>
            </a:r>
            <a:r>
              <a:rPr lang="zh-CN" altLang="zh-CN" dirty="0">
                <a:latin typeface="Times New Roman" panose="02020603050405020304" pitchFamily="18" charset="0"/>
                <a:ea typeface="宋体" panose="02010600030101010101" pitchFamily="2" charset="-122"/>
              </a:rPr>
              <a:t>-c, -d, -m, -g, -G, -s, -u</a:t>
            </a:r>
            <a:r>
              <a:rPr lang="en-US" altLang="zh-CN" dirty="0">
                <a:latin typeface="Times New Roman" panose="02020603050405020304" pitchFamily="18" charset="0"/>
                <a:ea typeface="宋体" panose="02010600030101010101" pitchFamily="2" charset="-122"/>
              </a:rPr>
              <a:t> -l</a:t>
            </a:r>
            <a:r>
              <a:rPr lang="zh-CN" altLang="zh-CN" dirty="0">
                <a:latin typeface="Times New Roman" panose="02020603050405020304" pitchFamily="18" charset="0"/>
                <a:ea typeface="宋体" panose="02010600030101010101" pitchFamily="2" charset="-122"/>
              </a:rPr>
              <a:t>以及-o等，</a:t>
            </a:r>
          </a:p>
          <a:p>
            <a:pPr marL="0" lvl="0" indent="457200" eaLnBrk="0" fontAlgn="base" hangingPunct="0">
              <a:lnSpc>
                <a:spcPct val="100000"/>
              </a:lnSpc>
              <a:spcBef>
                <a:spcPct val="0"/>
              </a:spcBef>
              <a:spcAft>
                <a:spcPct val="0"/>
              </a:spcAft>
              <a:buNone/>
            </a:pPr>
            <a:r>
              <a:rPr lang="zh-CN" altLang="zh-CN" dirty="0">
                <a:latin typeface="Times New Roman" panose="02020603050405020304" pitchFamily="18" charset="0"/>
                <a:ea typeface="宋体" panose="02010600030101010101" pitchFamily="2" charset="-122"/>
              </a:rPr>
              <a:t>有些系统可以使用选项：-l 新用户名</a:t>
            </a:r>
            <a:r>
              <a:rPr lang="en-US" altLang="zh-CN" dirty="0">
                <a:latin typeface="Times New Roman" panose="02020603050405020304" pitchFamily="18" charset="0"/>
                <a:ea typeface="宋体" panose="02010600030101010101" pitchFamily="2" charset="-122"/>
              </a:rPr>
              <a:t> #</a:t>
            </a:r>
            <a:r>
              <a:rPr lang="zh-CN" altLang="zh-CN" dirty="0">
                <a:latin typeface="Times New Roman" panose="02020603050405020304" pitchFamily="18" charset="0"/>
                <a:ea typeface="宋体" panose="02010600030101010101" pitchFamily="2" charset="-122"/>
              </a:rPr>
              <a:t>这个选项指定一个新的账号，即将原来的用户名改为新的用户名。</a:t>
            </a:r>
          </a:p>
          <a:p>
            <a:pPr marL="0" lvl="0" indent="457200" eaLnBrk="0" fontAlgn="base" hangingPunct="0">
              <a:lnSpc>
                <a:spcPct val="100000"/>
              </a:lnSpc>
              <a:spcBef>
                <a:spcPct val="0"/>
              </a:spcBef>
              <a:spcAft>
                <a:spcPct val="0"/>
              </a:spcAft>
              <a:buNone/>
            </a:pPr>
            <a:r>
              <a:rPr lang="zh-CN" altLang="zh-CN" dirty="0">
                <a:latin typeface="Times New Roman" panose="02020603050405020304" pitchFamily="18" charset="0"/>
                <a:ea typeface="宋体" panose="02010600030101010101" pitchFamily="2" charset="-122"/>
              </a:rPr>
              <a:t>例如：# usermod -s /bin/ksh -d /home/z –g developer sam </a:t>
            </a:r>
          </a:p>
          <a:p>
            <a:pPr marL="0" lvl="0" indent="457200" eaLnBrk="0" fontAlgn="base" hangingPunct="0">
              <a:lnSpc>
                <a:spcPct val="100000"/>
              </a:lnSpc>
              <a:spcBef>
                <a:spcPct val="0"/>
              </a:spcBef>
              <a:spcAft>
                <a:spcPct val="0"/>
              </a:spcAft>
              <a:buNone/>
            </a:pPr>
            <a:r>
              <a:rPr lang="zh-CN" altLang="zh-CN" dirty="0">
                <a:latin typeface="Times New Roman" panose="02020603050405020304" pitchFamily="18" charset="0"/>
                <a:ea typeface="宋体" panose="02010600030101010101" pitchFamily="2" charset="-122"/>
              </a:rPr>
              <a:t>此命令将用户sam的登录Shell修改为ksh，主目录改为/home/z，用户组改为developer。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67294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4D5B3B-47D9-4DAB-AB8E-7988F87B6768}"/>
              </a:ext>
            </a:extLst>
          </p:cNvPr>
          <p:cNvSpPr>
            <a:spLocks noGrp="1"/>
          </p:cNvSpPr>
          <p:nvPr>
            <p:ph type="title"/>
          </p:nvPr>
        </p:nvSpPr>
        <p:spPr/>
        <p:txBody>
          <a:bodyPr>
            <a:normAutofit/>
          </a:bodyPr>
          <a:lstStyle/>
          <a:p>
            <a:r>
              <a:rPr lang="zh-CN" altLang="en-US" dirty="0">
                <a:latin typeface="Times New Roman" panose="02020603050405020304" pitchFamily="18" charset="0"/>
                <a:ea typeface="微软雅黑" panose="020B0503020204020204" pitchFamily="34" charset="-122"/>
              </a:rPr>
              <a:t>案例</a:t>
            </a:r>
          </a:p>
        </p:txBody>
      </p:sp>
      <p:sp>
        <p:nvSpPr>
          <p:cNvPr id="3" name="内容占位符 2">
            <a:extLst>
              <a:ext uri="{FF2B5EF4-FFF2-40B4-BE49-F238E27FC236}">
                <a16:creationId xmlns:a16="http://schemas.microsoft.com/office/drawing/2014/main" id="{2EDB4C7A-6E9B-47A4-ABD2-C6B2921C06EC}"/>
              </a:ext>
            </a:extLst>
          </p:cNvPr>
          <p:cNvSpPr>
            <a:spLocks noGrp="1"/>
          </p:cNvSpPr>
          <p:nvPr>
            <p:ph idx="1"/>
          </p:nvPr>
        </p:nvSpPr>
        <p:spPr/>
        <p:txBody>
          <a:bodyPr/>
          <a:lstStyle/>
          <a:p>
            <a:pPr marL="0" indent="0" eaLnBrk="0" fontAlgn="base" hangingPunct="0">
              <a:lnSpc>
                <a:spcPct val="100000"/>
              </a:lnSpc>
              <a:spcBef>
                <a:spcPct val="0"/>
              </a:spcBef>
              <a:spcAft>
                <a:spcPct val="0"/>
              </a:spcAft>
              <a:buNone/>
            </a:pPr>
            <a:r>
              <a:rPr lang="en-US" altLang="zh-CN" dirty="0">
                <a:latin typeface="Times New Roman" panose="02020603050405020304" pitchFamily="18" charset="0"/>
                <a:ea typeface="宋体" panose="02010600030101010101" pitchFamily="2" charset="-122"/>
              </a:rPr>
              <a:t>[root@yujmo ~]# </a:t>
            </a:r>
            <a:r>
              <a:rPr lang="en-US" altLang="zh-CN" dirty="0" err="1">
                <a:latin typeface="Times New Roman" panose="02020603050405020304" pitchFamily="18" charset="0"/>
                <a:ea typeface="宋体" panose="02010600030101010101" pitchFamily="2" charset="-122"/>
              </a:rPr>
              <a:t>usermod</a:t>
            </a:r>
            <a:r>
              <a:rPr lang="en-US" altLang="zh-CN" dirty="0">
                <a:latin typeface="Times New Roman" panose="02020603050405020304" pitchFamily="18" charset="0"/>
                <a:ea typeface="宋体" panose="02010600030101010101" pitchFamily="2" charset="-122"/>
              </a:rPr>
              <a:t> test3 -l </a:t>
            </a:r>
            <a:r>
              <a:rPr lang="en-US" altLang="zh-CN" dirty="0" err="1">
                <a:latin typeface="Times New Roman" panose="02020603050405020304" pitchFamily="18" charset="0"/>
                <a:ea typeface="宋体" panose="02010600030101010101" pitchFamily="2" charset="-122"/>
              </a:rPr>
              <a:t>xxxx</a:t>
            </a: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修改用户名</a:t>
            </a:r>
            <a:endParaRPr lang="en-US" altLang="zh-CN" dirty="0">
              <a:latin typeface="Times New Roman" panose="02020603050405020304" pitchFamily="18" charset="0"/>
              <a:ea typeface="宋体" panose="02010600030101010101" pitchFamily="2" charset="-122"/>
            </a:endParaRPr>
          </a:p>
          <a:p>
            <a:pPr marL="0" indent="0" eaLnBrk="0" fontAlgn="base" hangingPunct="0">
              <a:lnSpc>
                <a:spcPct val="100000"/>
              </a:lnSpc>
              <a:spcBef>
                <a:spcPct val="0"/>
              </a:spcBef>
              <a:spcAft>
                <a:spcPct val="0"/>
              </a:spcAft>
              <a:buNone/>
            </a:pPr>
            <a:r>
              <a:rPr lang="en-US" altLang="zh-CN" dirty="0">
                <a:latin typeface="Times New Roman" panose="02020603050405020304" pitchFamily="18" charset="0"/>
                <a:ea typeface="宋体" panose="02010600030101010101" pitchFamily="2" charset="-122"/>
              </a:rPr>
              <a:t>[root@yujmo ~]# </a:t>
            </a:r>
            <a:r>
              <a:rPr lang="en-US" altLang="zh-CN" dirty="0" err="1">
                <a:latin typeface="Times New Roman" panose="02020603050405020304" pitchFamily="18" charset="0"/>
                <a:ea typeface="宋体" panose="02010600030101010101" pitchFamily="2" charset="-122"/>
              </a:rPr>
              <a:t>usermod</a:t>
            </a:r>
            <a:r>
              <a:rPr lang="en-US" altLang="zh-CN" dirty="0">
                <a:latin typeface="Times New Roman" panose="02020603050405020304" pitchFamily="18" charset="0"/>
                <a:ea typeface="宋体" panose="02010600030101010101" pitchFamily="2" charset="-122"/>
              </a:rPr>
              <a:t> </a:t>
            </a:r>
            <a:r>
              <a:rPr lang="en-US" altLang="zh-CN" dirty="0" err="1">
                <a:latin typeface="Times New Roman" panose="02020603050405020304" pitchFamily="18" charset="0"/>
                <a:ea typeface="宋体" panose="02010600030101010101" pitchFamily="2" charset="-122"/>
              </a:rPr>
              <a:t>xxxx</a:t>
            </a:r>
            <a:r>
              <a:rPr lang="en-US" altLang="zh-CN" dirty="0">
                <a:latin typeface="Times New Roman" panose="02020603050405020304" pitchFamily="18" charset="0"/>
                <a:ea typeface="宋体" panose="02010600030101010101" pitchFamily="2" charset="-122"/>
              </a:rPr>
              <a:t> -d /home/</a:t>
            </a:r>
            <a:r>
              <a:rPr lang="en-US" altLang="zh-CN" dirty="0" err="1">
                <a:latin typeface="Times New Roman" panose="02020603050405020304" pitchFamily="18" charset="0"/>
                <a:ea typeface="宋体" panose="02010600030101010101" pitchFamily="2" charset="-122"/>
              </a:rPr>
              <a:t>xxxx</a:t>
            </a:r>
            <a:r>
              <a:rPr lang="en-US" altLang="zh-CN" dirty="0">
                <a:latin typeface="Times New Roman" panose="02020603050405020304" pitchFamily="18" charset="0"/>
                <a:ea typeface="宋体" panose="02010600030101010101" pitchFamily="2" charset="-122"/>
              </a:rPr>
              <a:t> # </a:t>
            </a:r>
            <a:r>
              <a:rPr lang="zh-CN" altLang="en-US" dirty="0">
                <a:latin typeface="Times New Roman" panose="02020603050405020304" pitchFamily="18" charset="0"/>
                <a:ea typeface="宋体" panose="02010600030101010101" pitchFamily="2" charset="-122"/>
              </a:rPr>
              <a:t>修改家目录</a:t>
            </a:r>
            <a:endParaRPr lang="en-US" altLang="zh-CN" dirty="0">
              <a:latin typeface="Times New Roman" panose="02020603050405020304" pitchFamily="18" charset="0"/>
              <a:ea typeface="宋体" panose="02010600030101010101" pitchFamily="2" charset="-122"/>
            </a:endParaRPr>
          </a:p>
          <a:p>
            <a:pPr marL="0" indent="0" eaLnBrk="0" fontAlgn="base" hangingPunct="0">
              <a:lnSpc>
                <a:spcPct val="100000"/>
              </a:lnSpc>
              <a:spcBef>
                <a:spcPct val="0"/>
              </a:spcBef>
              <a:spcAft>
                <a:spcPct val="0"/>
              </a:spcAft>
              <a:buNone/>
            </a:pPr>
            <a:r>
              <a:rPr lang="en-US" altLang="zh-CN" dirty="0">
                <a:latin typeface="Times New Roman" panose="02020603050405020304" pitchFamily="18" charset="0"/>
                <a:ea typeface="宋体" panose="02010600030101010101" pitchFamily="2" charset="-122"/>
              </a:rPr>
              <a:t>[root@yujmo ~]# </a:t>
            </a:r>
            <a:r>
              <a:rPr lang="en-US" altLang="zh-CN" dirty="0" err="1">
                <a:latin typeface="Times New Roman" panose="02020603050405020304" pitchFamily="18" charset="0"/>
                <a:ea typeface="宋体" panose="02010600030101010101" pitchFamily="2" charset="-122"/>
              </a:rPr>
              <a:t>usermod</a:t>
            </a:r>
            <a:r>
              <a:rPr lang="en-US" altLang="zh-CN" dirty="0">
                <a:latin typeface="Times New Roman" panose="02020603050405020304" pitchFamily="18" charset="0"/>
                <a:ea typeface="宋体" panose="02010600030101010101" pitchFamily="2" charset="-122"/>
              </a:rPr>
              <a:t> -c </a:t>
            </a:r>
            <a:r>
              <a:rPr lang="en-US" altLang="zh-CN" dirty="0" err="1">
                <a:latin typeface="Times New Roman" panose="02020603050405020304" pitchFamily="18" charset="0"/>
                <a:ea typeface="宋体" panose="02010600030101010101" pitchFamily="2" charset="-122"/>
              </a:rPr>
              <a:t>wangbadan</a:t>
            </a:r>
            <a:r>
              <a:rPr lang="en-US" altLang="zh-CN" dirty="0">
                <a:latin typeface="Times New Roman" panose="02020603050405020304" pitchFamily="18" charset="0"/>
                <a:ea typeface="宋体" panose="02010600030101010101" pitchFamily="2" charset="-122"/>
              </a:rPr>
              <a:t> </a:t>
            </a:r>
            <a:r>
              <a:rPr lang="en-US" altLang="zh-CN" dirty="0" err="1">
                <a:latin typeface="Times New Roman" panose="02020603050405020304" pitchFamily="18" charset="0"/>
                <a:ea typeface="宋体" panose="02010600030101010101" pitchFamily="2" charset="-122"/>
              </a:rPr>
              <a:t>xxxx</a:t>
            </a:r>
            <a:r>
              <a:rPr lang="en-US" altLang="zh-CN" dirty="0">
                <a:latin typeface="Times New Roman" panose="02020603050405020304" pitchFamily="18" charset="0"/>
                <a:ea typeface="宋体" panose="02010600030101010101" pitchFamily="2" charset="-122"/>
              </a:rPr>
              <a:t>  # </a:t>
            </a:r>
            <a:r>
              <a:rPr lang="zh-CN" altLang="en-US" dirty="0">
                <a:latin typeface="Times New Roman" panose="02020603050405020304" pitchFamily="18" charset="0"/>
                <a:ea typeface="宋体" panose="02010600030101010101" pitchFamily="2" charset="-122"/>
              </a:rPr>
              <a:t>修改描述</a:t>
            </a:r>
            <a:endParaRPr lang="en-US" altLang="zh-CN" dirty="0">
              <a:latin typeface="Times New Roman" panose="02020603050405020304" pitchFamily="18" charset="0"/>
              <a:ea typeface="宋体" panose="02010600030101010101" pitchFamily="2" charset="-122"/>
            </a:endParaRPr>
          </a:p>
          <a:p>
            <a:pPr marL="0" indent="0" eaLnBrk="0" fontAlgn="base" hangingPunct="0">
              <a:lnSpc>
                <a:spcPct val="100000"/>
              </a:lnSpc>
              <a:spcBef>
                <a:spcPct val="0"/>
              </a:spcBef>
              <a:spcAft>
                <a:spcPct val="0"/>
              </a:spcAft>
              <a:buNone/>
            </a:pPr>
            <a:r>
              <a:rPr lang="en-US" altLang="zh-CN" dirty="0">
                <a:latin typeface="Times New Roman" panose="02020603050405020304" pitchFamily="18" charset="0"/>
                <a:ea typeface="宋体" panose="02010600030101010101" pitchFamily="2" charset="-122"/>
              </a:rPr>
              <a:t>[root@yujmo ~]# </a:t>
            </a:r>
            <a:r>
              <a:rPr lang="en-US" altLang="zh-CN" dirty="0" err="1">
                <a:latin typeface="Times New Roman" panose="02020603050405020304" pitchFamily="18" charset="0"/>
                <a:ea typeface="宋体" panose="02010600030101010101" pitchFamily="2" charset="-122"/>
              </a:rPr>
              <a:t>usermod</a:t>
            </a:r>
            <a:r>
              <a:rPr lang="en-US" altLang="zh-CN" dirty="0">
                <a:latin typeface="Times New Roman" panose="02020603050405020304" pitchFamily="18" charset="0"/>
                <a:ea typeface="宋体" panose="02010600030101010101" pitchFamily="2" charset="-122"/>
              </a:rPr>
              <a:t> </a:t>
            </a:r>
            <a:r>
              <a:rPr lang="en-US" altLang="zh-CN" dirty="0" err="1">
                <a:latin typeface="Times New Roman" panose="02020603050405020304" pitchFamily="18" charset="0"/>
                <a:ea typeface="宋体" panose="02010600030101010101" pitchFamily="2" charset="-122"/>
              </a:rPr>
              <a:t>xxxx</a:t>
            </a:r>
            <a:r>
              <a:rPr lang="en-US" altLang="zh-CN" dirty="0">
                <a:latin typeface="Times New Roman" panose="02020603050405020304" pitchFamily="18" charset="0"/>
                <a:ea typeface="宋体" panose="02010600030101010101" pitchFamily="2" charset="-122"/>
              </a:rPr>
              <a:t> -g root  # </a:t>
            </a:r>
            <a:r>
              <a:rPr lang="zh-CN" altLang="en-US" dirty="0">
                <a:latin typeface="Times New Roman" panose="02020603050405020304" pitchFamily="18" charset="0"/>
                <a:ea typeface="宋体" panose="02010600030101010101" pitchFamily="2" charset="-122"/>
              </a:rPr>
              <a:t>修改用户组</a:t>
            </a:r>
            <a:endParaRPr lang="en-US" altLang="zh-CN" dirty="0">
              <a:latin typeface="Times New Roman" panose="02020603050405020304" pitchFamily="18" charset="0"/>
              <a:ea typeface="宋体" panose="02010600030101010101" pitchFamily="2" charset="-122"/>
            </a:endParaRPr>
          </a:p>
          <a:p>
            <a:pPr marL="0" indent="0" eaLnBrk="0" fontAlgn="base" hangingPunct="0">
              <a:lnSpc>
                <a:spcPct val="100000"/>
              </a:lnSpc>
              <a:spcBef>
                <a:spcPct val="0"/>
              </a:spcBef>
              <a:spcAft>
                <a:spcPct val="0"/>
              </a:spcAft>
              <a:buNone/>
            </a:pPr>
            <a:r>
              <a:rPr lang="en-US" altLang="zh-CN" dirty="0">
                <a:latin typeface="Times New Roman" panose="02020603050405020304" pitchFamily="18" charset="0"/>
                <a:ea typeface="宋体" panose="02010600030101010101" pitchFamily="2" charset="-122"/>
              </a:rPr>
              <a:t>[root@yujmo ~]# </a:t>
            </a:r>
            <a:r>
              <a:rPr lang="en-US" altLang="zh-CN" dirty="0" err="1">
                <a:latin typeface="Times New Roman" panose="02020603050405020304" pitchFamily="18" charset="0"/>
                <a:ea typeface="宋体" panose="02010600030101010101" pitchFamily="2" charset="-122"/>
              </a:rPr>
              <a:t>usermod</a:t>
            </a:r>
            <a:r>
              <a:rPr lang="en-US" altLang="zh-CN" dirty="0">
                <a:latin typeface="Times New Roman" panose="02020603050405020304" pitchFamily="18" charset="0"/>
                <a:ea typeface="宋体" panose="02010600030101010101" pitchFamily="2" charset="-122"/>
              </a:rPr>
              <a:t> </a:t>
            </a:r>
            <a:r>
              <a:rPr lang="en-US" altLang="zh-CN" dirty="0" err="1">
                <a:latin typeface="Times New Roman" panose="02020603050405020304" pitchFamily="18" charset="0"/>
                <a:ea typeface="宋体" panose="02010600030101010101" pitchFamily="2" charset="-122"/>
              </a:rPr>
              <a:t>xxxx</a:t>
            </a:r>
            <a:r>
              <a:rPr lang="en-US" altLang="zh-CN" dirty="0">
                <a:latin typeface="Times New Roman" panose="02020603050405020304" pitchFamily="18" charset="0"/>
                <a:ea typeface="宋体" panose="02010600030101010101" pitchFamily="2" charset="-122"/>
              </a:rPr>
              <a:t> -u 0  -o  # </a:t>
            </a:r>
            <a:r>
              <a:rPr lang="zh-CN" altLang="en-US" dirty="0">
                <a:latin typeface="Times New Roman" panose="02020603050405020304" pitchFamily="18" charset="0"/>
                <a:ea typeface="宋体" panose="02010600030101010101" pitchFamily="2" charset="-122"/>
              </a:rPr>
              <a:t>修改用户号</a:t>
            </a:r>
            <a:endParaRPr lang="en-US" altLang="zh-CN" dirty="0">
              <a:latin typeface="Times New Roman" panose="02020603050405020304" pitchFamily="18" charset="0"/>
              <a:ea typeface="宋体" panose="02010600030101010101" pitchFamily="2" charset="-122"/>
            </a:endParaRPr>
          </a:p>
          <a:p>
            <a:pPr marL="0" indent="0">
              <a:buNone/>
            </a:pPr>
            <a:endParaRPr lang="en-US" altLang="zh-CN" dirty="0"/>
          </a:p>
          <a:p>
            <a:endParaRPr lang="zh-CN" altLang="en-US" dirty="0"/>
          </a:p>
        </p:txBody>
      </p:sp>
    </p:spTree>
    <p:extLst>
      <p:ext uri="{BB962C8B-B14F-4D97-AF65-F5344CB8AC3E}">
        <p14:creationId xmlns:p14="http://schemas.microsoft.com/office/powerpoint/2010/main" val="20416617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CD2E6-754D-419A-A76F-89C230DA105F}"/>
              </a:ext>
            </a:extLst>
          </p:cNvPr>
          <p:cNvSpPr>
            <a:spLocks noGrp="1"/>
          </p:cNvSpPr>
          <p:nvPr>
            <p:ph type="title"/>
          </p:nvPr>
        </p:nvSpPr>
        <p:spPr/>
        <p:txBody>
          <a:bodyPr/>
          <a:lstStyle/>
          <a:p>
            <a:r>
              <a:rPr lang="zh-CN" altLang="zh-CN" dirty="0">
                <a:latin typeface="Times New Roman" panose="02020603050405020304" pitchFamily="18" charset="0"/>
                <a:ea typeface="微软雅黑" panose="020B0503020204020204" pitchFamily="34" charset="-122"/>
              </a:rPr>
              <a:t>用户口令的管理</a:t>
            </a:r>
            <a:endParaRPr lang="zh-CN" altLang="en-US" dirty="0">
              <a:latin typeface="Times New Roman" panose="02020603050405020304" pitchFamily="18" charset="0"/>
              <a:ea typeface="微软雅黑" panose="020B0503020204020204" pitchFamily="34" charset="-122"/>
            </a:endParaRPr>
          </a:p>
        </p:txBody>
      </p:sp>
      <p:sp>
        <p:nvSpPr>
          <p:cNvPr id="4" name="Rectangle 1">
            <a:extLst>
              <a:ext uri="{FF2B5EF4-FFF2-40B4-BE49-F238E27FC236}">
                <a16:creationId xmlns:a16="http://schemas.microsoft.com/office/drawing/2014/main" id="{46357E56-D4E1-4D5A-A2D0-9DC52BC739D3}"/>
              </a:ext>
            </a:extLst>
          </p:cNvPr>
          <p:cNvSpPr>
            <a:spLocks noGrp="1" noChangeArrowheads="1"/>
          </p:cNvSpPr>
          <p:nvPr>
            <p:ph idx="1"/>
          </p:nvPr>
        </p:nvSpPr>
        <p:spPr bwMode="auto">
          <a:xfrm>
            <a:off x="838200" y="1605902"/>
            <a:ext cx="1153809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indent="0" eaLnBrk="0" fontAlgn="base" hangingPunct="0">
              <a:lnSpc>
                <a:spcPct val="100000"/>
              </a:lnSpc>
              <a:spcBef>
                <a:spcPct val="0"/>
              </a:spcBef>
              <a:spcAft>
                <a:spcPct val="0"/>
              </a:spcAft>
              <a:buClrTx/>
              <a:buSzTx/>
              <a:buNone/>
              <a:tabLst/>
            </a:pPr>
            <a:r>
              <a:rPr lang="zh-CN" altLang="zh-CN" dirty="0">
                <a:latin typeface="Times New Roman" panose="02020603050405020304" pitchFamily="18" charset="0"/>
                <a:ea typeface="宋体" panose="02010600030101010101" pitchFamily="2" charset="-122"/>
              </a:rPr>
              <a:t>用户管理的一项重要内容是用户口令的管理。用户账号刚创建时没有口令，但是被系统锁定，无法使用，必须为其指定口令后才可以使用，即使是指定空口令。</a:t>
            </a:r>
          </a:p>
        </p:txBody>
      </p:sp>
    </p:spTree>
    <p:extLst>
      <p:ext uri="{BB962C8B-B14F-4D97-AF65-F5344CB8AC3E}">
        <p14:creationId xmlns:p14="http://schemas.microsoft.com/office/powerpoint/2010/main" val="19820476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C762B-E572-4B91-BC14-5B499D572FB3}"/>
              </a:ext>
            </a:extLst>
          </p:cNvPr>
          <p:cNvSpPr>
            <a:spLocks noGrp="1"/>
          </p:cNvSpPr>
          <p:nvPr>
            <p:ph type="title"/>
          </p:nvPr>
        </p:nvSpPr>
        <p:spPr/>
        <p:txBody>
          <a:bodyPr/>
          <a:lstStyle/>
          <a:p>
            <a:r>
              <a:rPr lang="zh-CN" altLang="zh-CN" dirty="0">
                <a:latin typeface="Times New Roman" panose="02020603050405020304" pitchFamily="18" charset="0"/>
                <a:ea typeface="微软雅黑" panose="020B0503020204020204" pitchFamily="34" charset="-122"/>
              </a:rPr>
              <a:t>用户口令的管理</a:t>
            </a:r>
            <a:endParaRPr lang="zh-CN" altLang="en-US" dirty="0">
              <a:latin typeface="Times New Roman" panose="02020603050405020304" pitchFamily="18" charset="0"/>
              <a:ea typeface="微软雅黑" panose="020B0503020204020204" pitchFamily="34" charset="-122"/>
            </a:endParaRPr>
          </a:p>
        </p:txBody>
      </p:sp>
      <p:sp>
        <p:nvSpPr>
          <p:cNvPr id="3" name="内容占位符 2">
            <a:extLst>
              <a:ext uri="{FF2B5EF4-FFF2-40B4-BE49-F238E27FC236}">
                <a16:creationId xmlns:a16="http://schemas.microsoft.com/office/drawing/2014/main" id="{2F759385-34E9-4182-9B2A-00D364E54E91}"/>
              </a:ext>
            </a:extLst>
          </p:cNvPr>
          <p:cNvSpPr>
            <a:spLocks noGrp="1"/>
          </p:cNvSpPr>
          <p:nvPr>
            <p:ph idx="1"/>
          </p:nvPr>
        </p:nvSpPr>
        <p:spPr/>
        <p:txBody>
          <a:bodyPr>
            <a:normAutofit/>
          </a:bodyPr>
          <a:lstStyle/>
          <a:p>
            <a:pPr marL="0" marR="0" indent="457200" eaLnBrk="0" fontAlgn="base" hangingPunct="0">
              <a:lnSpc>
                <a:spcPct val="110000"/>
              </a:lnSpc>
              <a:spcBef>
                <a:spcPct val="0"/>
              </a:spcBef>
              <a:spcAft>
                <a:spcPct val="0"/>
              </a:spcAft>
              <a:buClrTx/>
              <a:buSzTx/>
              <a:buNone/>
              <a:tabLst/>
            </a:pPr>
            <a:r>
              <a:rPr lang="zh-CN" altLang="zh-CN" dirty="0">
                <a:latin typeface="Times New Roman" panose="02020603050405020304" pitchFamily="18" charset="0"/>
                <a:ea typeface="宋体" panose="02010600030101010101" pitchFamily="2" charset="-122"/>
              </a:rPr>
              <a:t>指定和修改用户口令的Shell命令是passwd。超级用户可以为自己和其他用户指定口令，普通用户只能用它修改自己的口令。命令的格式为：</a:t>
            </a:r>
          </a:p>
          <a:p>
            <a:pPr marL="0" marR="0" indent="0" eaLnBrk="0" fontAlgn="base" hangingPunct="0">
              <a:lnSpc>
                <a:spcPct val="110000"/>
              </a:lnSpc>
              <a:spcBef>
                <a:spcPct val="0"/>
              </a:spcBef>
              <a:spcAft>
                <a:spcPct val="0"/>
              </a:spcAft>
              <a:buClrTx/>
              <a:buSzTx/>
              <a:buNone/>
              <a:tabLst/>
            </a:pPr>
            <a:r>
              <a:rPr lang="zh-CN" altLang="zh-CN" dirty="0">
                <a:latin typeface="Times New Roman" panose="02020603050405020304" pitchFamily="18" charset="0"/>
                <a:ea typeface="宋体" panose="02010600030101010101" pitchFamily="2" charset="-122"/>
              </a:rPr>
              <a:t>passwd 选项 用户名 </a:t>
            </a:r>
          </a:p>
          <a:p>
            <a:pPr marL="0" marR="0" indent="0" eaLnBrk="0" fontAlgn="base" hangingPunct="0">
              <a:lnSpc>
                <a:spcPct val="110000"/>
              </a:lnSpc>
              <a:spcBef>
                <a:spcPct val="0"/>
              </a:spcBef>
              <a:spcAft>
                <a:spcPct val="0"/>
              </a:spcAft>
              <a:buClrTx/>
              <a:buSzTx/>
              <a:buNone/>
              <a:tabLst/>
            </a:pPr>
            <a:r>
              <a:rPr lang="zh-CN" altLang="zh-CN" dirty="0">
                <a:latin typeface="Times New Roman" panose="02020603050405020304" pitchFamily="18" charset="0"/>
                <a:ea typeface="宋体" panose="02010600030101010101" pitchFamily="2" charset="-122"/>
              </a:rPr>
              <a:t>可使用的选项：</a:t>
            </a:r>
          </a:p>
          <a:p>
            <a:pPr marL="457200" lvl="1" indent="0" eaLnBrk="0" fontAlgn="base" hangingPunct="0">
              <a:lnSpc>
                <a:spcPct val="110000"/>
              </a:lnSpc>
              <a:spcBef>
                <a:spcPct val="0"/>
              </a:spcBef>
              <a:spcAft>
                <a:spcPct val="0"/>
              </a:spcAft>
              <a:buNone/>
            </a:pPr>
            <a:r>
              <a:rPr lang="zh-CN" altLang="zh-CN" dirty="0">
                <a:latin typeface="Times New Roman" panose="02020603050405020304" pitchFamily="18" charset="0"/>
                <a:ea typeface="宋体" panose="02010600030101010101" pitchFamily="2" charset="-122"/>
              </a:rPr>
              <a:t>-l 锁定口令，即禁用账号。 </a:t>
            </a:r>
          </a:p>
          <a:p>
            <a:pPr marL="457200" lvl="1" indent="0" eaLnBrk="0" fontAlgn="base" hangingPunct="0">
              <a:lnSpc>
                <a:spcPct val="110000"/>
              </a:lnSpc>
              <a:spcBef>
                <a:spcPct val="0"/>
              </a:spcBef>
              <a:spcAft>
                <a:spcPct val="0"/>
              </a:spcAft>
              <a:buNone/>
            </a:pPr>
            <a:r>
              <a:rPr lang="zh-CN" altLang="zh-CN" dirty="0">
                <a:latin typeface="Times New Roman" panose="02020603050405020304" pitchFamily="18" charset="0"/>
                <a:ea typeface="宋体" panose="02010600030101010101" pitchFamily="2" charset="-122"/>
              </a:rPr>
              <a:t>-u 口令解锁。 </a:t>
            </a:r>
          </a:p>
          <a:p>
            <a:pPr marL="457200" lvl="1" indent="0" eaLnBrk="0" fontAlgn="base" hangingPunct="0">
              <a:lnSpc>
                <a:spcPct val="110000"/>
              </a:lnSpc>
              <a:spcBef>
                <a:spcPct val="0"/>
              </a:spcBef>
              <a:spcAft>
                <a:spcPct val="0"/>
              </a:spcAft>
              <a:buNone/>
            </a:pPr>
            <a:r>
              <a:rPr lang="zh-CN" altLang="zh-CN" dirty="0">
                <a:latin typeface="Times New Roman" panose="02020603050405020304" pitchFamily="18" charset="0"/>
                <a:ea typeface="宋体" panose="02010600030101010101" pitchFamily="2" charset="-122"/>
              </a:rPr>
              <a:t>-d 使账号无口令。</a:t>
            </a:r>
            <a:endParaRPr lang="en-US" altLang="zh-CN" dirty="0">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96847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FF0AB85-53D9-4888-83FB-99FCEC15F817}"/>
              </a:ext>
            </a:extLst>
          </p:cNvPr>
          <p:cNvSpPr>
            <a:spLocks noGrp="1"/>
          </p:cNvSpPr>
          <p:nvPr>
            <p:ph idx="1"/>
          </p:nvPr>
        </p:nvSpPr>
        <p:spPr>
          <a:xfrm>
            <a:off x="838200" y="829340"/>
            <a:ext cx="10515600" cy="5347623"/>
          </a:xfrm>
        </p:spPr>
        <p:txBody>
          <a:bodyPr>
            <a:normAutofit fontScale="92500" lnSpcReduction="10000"/>
          </a:bodyPr>
          <a:lstStyle/>
          <a:p>
            <a:pPr marL="0" indent="0">
              <a:buNone/>
            </a:pPr>
            <a:r>
              <a:rPr lang="zh-CN" altLang="en-US" dirty="0">
                <a:latin typeface="Times New Roman" panose="02020603050405020304" pitchFamily="18" charset="0"/>
                <a:ea typeface="宋体" panose="02010600030101010101" pitchFamily="2" charset="-122"/>
              </a:rPr>
              <a:t>用户和用户组的对应关系是：一对一、多对一、一对多或多对多；</a:t>
            </a:r>
            <a:br>
              <a:rPr lang="zh-CN" altLang="en-US" dirty="0">
                <a:latin typeface="Times New Roman" panose="02020603050405020304" pitchFamily="18" charset="0"/>
                <a:ea typeface="宋体" panose="02010600030101010101" pitchFamily="2" charset="-122"/>
              </a:rPr>
            </a:br>
            <a:endParaRPr lang="en-US" altLang="zh-CN" dirty="0">
              <a:latin typeface="Times New Roman" panose="02020603050405020304" pitchFamily="18" charset="0"/>
              <a:ea typeface="宋体" panose="02010600030101010101" pitchFamily="2" charset="-122"/>
            </a:endParaRPr>
          </a:p>
          <a:p>
            <a:pPr marL="0" indent="0">
              <a:buNone/>
            </a:pPr>
            <a:r>
              <a:rPr lang="zh-CN" altLang="en-US" dirty="0">
                <a:latin typeface="Times New Roman" panose="02020603050405020304" pitchFamily="18" charset="0"/>
                <a:ea typeface="宋体" panose="02010600030101010101" pitchFamily="2" charset="-122"/>
              </a:rPr>
              <a:t>一对一：某个用户可以是某个组的唯一成员；</a:t>
            </a:r>
            <a:br>
              <a:rPr lang="zh-CN" altLang="en-US" dirty="0">
                <a:latin typeface="Times New Roman" panose="02020603050405020304" pitchFamily="18" charset="0"/>
                <a:ea typeface="宋体" panose="02010600030101010101" pitchFamily="2" charset="-122"/>
              </a:rPr>
            </a:br>
            <a:endParaRPr lang="en-US" altLang="zh-CN" dirty="0">
              <a:latin typeface="Times New Roman" panose="02020603050405020304" pitchFamily="18" charset="0"/>
              <a:ea typeface="宋体" panose="02010600030101010101" pitchFamily="2" charset="-122"/>
            </a:endParaRPr>
          </a:p>
          <a:p>
            <a:pPr marL="0" indent="0">
              <a:buNone/>
            </a:pPr>
            <a:r>
              <a:rPr lang="zh-CN" altLang="en-US" dirty="0">
                <a:latin typeface="Times New Roman" panose="02020603050405020304" pitchFamily="18" charset="0"/>
                <a:ea typeface="宋体" panose="02010600030101010101" pitchFamily="2" charset="-122"/>
              </a:rPr>
              <a:t>多对一：多个用户可以是某个唯一的组的成员，不归属其它用户组；比如</a:t>
            </a:r>
            <a:r>
              <a:rPr lang="en-US" altLang="zh-CN" dirty="0">
                <a:latin typeface="Times New Roman" panose="02020603050405020304" pitchFamily="18" charset="0"/>
                <a:ea typeface="宋体" panose="02010600030101010101" pitchFamily="2" charset="-122"/>
              </a:rPr>
              <a:t>beinan</a:t>
            </a:r>
            <a:r>
              <a:rPr lang="zh-CN" altLang="en-US" dirty="0">
                <a:latin typeface="Times New Roman" panose="02020603050405020304" pitchFamily="18" charset="0"/>
                <a:ea typeface="宋体" panose="02010600030101010101" pitchFamily="2" charset="-122"/>
              </a:rPr>
              <a:t>和</a:t>
            </a:r>
            <a:r>
              <a:rPr lang="en-US" altLang="zh-CN" dirty="0">
                <a:latin typeface="Times New Roman" panose="02020603050405020304" pitchFamily="18" charset="0"/>
                <a:ea typeface="宋体" panose="02010600030101010101" pitchFamily="2" charset="-122"/>
              </a:rPr>
              <a:t>linuxsir</a:t>
            </a:r>
            <a:r>
              <a:rPr lang="zh-CN" altLang="en-US" dirty="0">
                <a:latin typeface="Times New Roman" panose="02020603050405020304" pitchFamily="18" charset="0"/>
                <a:ea typeface="宋体" panose="02010600030101010101" pitchFamily="2" charset="-122"/>
              </a:rPr>
              <a:t>两个用户只归属于</a:t>
            </a:r>
            <a:r>
              <a:rPr lang="en-US" altLang="zh-CN" dirty="0">
                <a:latin typeface="Times New Roman" panose="02020603050405020304" pitchFamily="18" charset="0"/>
                <a:ea typeface="宋体" panose="02010600030101010101" pitchFamily="2" charset="-122"/>
              </a:rPr>
              <a:t>beinan</a:t>
            </a:r>
            <a:r>
              <a:rPr lang="zh-CN" altLang="en-US" dirty="0">
                <a:latin typeface="Times New Roman" panose="02020603050405020304" pitchFamily="18" charset="0"/>
                <a:ea typeface="宋体" panose="02010600030101010101" pitchFamily="2" charset="-122"/>
              </a:rPr>
              <a:t>用户组；</a:t>
            </a:r>
            <a:endParaRPr lang="en-US" altLang="zh-CN" dirty="0">
              <a:latin typeface="Times New Roman" panose="02020603050405020304" pitchFamily="18" charset="0"/>
              <a:ea typeface="宋体" panose="02010600030101010101" pitchFamily="2" charset="-122"/>
            </a:endParaRPr>
          </a:p>
          <a:p>
            <a:pPr marL="0" indent="0">
              <a:buNone/>
            </a:pPr>
            <a:br>
              <a:rPr lang="zh-CN" altLang="en-US" dirty="0">
                <a:latin typeface="Times New Roman" panose="02020603050405020304" pitchFamily="18" charset="0"/>
                <a:ea typeface="宋体" panose="02010600030101010101" pitchFamily="2" charset="-122"/>
              </a:rPr>
            </a:br>
            <a:r>
              <a:rPr lang="zh-CN" altLang="en-US" dirty="0">
                <a:latin typeface="Times New Roman" panose="02020603050405020304" pitchFamily="18" charset="0"/>
                <a:ea typeface="宋体" panose="02010600030101010101" pitchFamily="2" charset="-122"/>
              </a:rPr>
              <a:t>一对多：某个用户可以是多个用户组的成员；比如</a:t>
            </a:r>
            <a:r>
              <a:rPr lang="en-US" altLang="zh-CN" dirty="0">
                <a:latin typeface="Times New Roman" panose="02020603050405020304" pitchFamily="18" charset="0"/>
                <a:ea typeface="宋体" panose="02010600030101010101" pitchFamily="2" charset="-122"/>
              </a:rPr>
              <a:t>beinan</a:t>
            </a:r>
            <a:r>
              <a:rPr lang="zh-CN" altLang="en-US" dirty="0">
                <a:latin typeface="Times New Roman" panose="02020603050405020304" pitchFamily="18" charset="0"/>
                <a:ea typeface="宋体" panose="02010600030101010101" pitchFamily="2" charset="-122"/>
              </a:rPr>
              <a:t>可以是</a:t>
            </a:r>
            <a:r>
              <a:rPr lang="en-US" altLang="zh-CN" dirty="0">
                <a:latin typeface="Times New Roman" panose="02020603050405020304" pitchFamily="18" charset="0"/>
                <a:ea typeface="宋体" panose="02010600030101010101" pitchFamily="2" charset="-122"/>
              </a:rPr>
              <a:t>root</a:t>
            </a:r>
            <a:r>
              <a:rPr lang="zh-CN" altLang="en-US" dirty="0">
                <a:latin typeface="Times New Roman" panose="02020603050405020304" pitchFamily="18" charset="0"/>
                <a:ea typeface="宋体" panose="02010600030101010101" pitchFamily="2" charset="-122"/>
              </a:rPr>
              <a:t>组成员，也可以是</a:t>
            </a:r>
            <a:r>
              <a:rPr lang="en-US" altLang="zh-CN" dirty="0">
                <a:latin typeface="Times New Roman" panose="02020603050405020304" pitchFamily="18" charset="0"/>
                <a:ea typeface="宋体" panose="02010600030101010101" pitchFamily="2" charset="-122"/>
              </a:rPr>
              <a:t>linuxsir</a:t>
            </a:r>
            <a:r>
              <a:rPr lang="zh-CN" altLang="en-US" dirty="0">
                <a:latin typeface="Times New Roman" panose="02020603050405020304" pitchFamily="18" charset="0"/>
                <a:ea typeface="宋体" panose="02010600030101010101" pitchFamily="2" charset="-122"/>
              </a:rPr>
              <a:t>用户组成员，还可以是</a:t>
            </a:r>
            <a:r>
              <a:rPr lang="en-US" altLang="zh-CN" dirty="0">
                <a:latin typeface="Times New Roman" panose="02020603050405020304" pitchFamily="18" charset="0"/>
                <a:ea typeface="宋体" panose="02010600030101010101" pitchFamily="2" charset="-122"/>
              </a:rPr>
              <a:t>adm</a:t>
            </a:r>
            <a:r>
              <a:rPr lang="zh-CN" altLang="en-US" dirty="0">
                <a:latin typeface="Times New Roman" panose="02020603050405020304" pitchFamily="18" charset="0"/>
                <a:ea typeface="宋体" panose="02010600030101010101" pitchFamily="2" charset="-122"/>
              </a:rPr>
              <a:t>用户组成员；</a:t>
            </a:r>
            <a:endParaRPr lang="en-US" altLang="zh-CN" dirty="0">
              <a:latin typeface="Times New Roman" panose="02020603050405020304" pitchFamily="18" charset="0"/>
              <a:ea typeface="宋体" panose="02010600030101010101" pitchFamily="2" charset="-122"/>
            </a:endParaRPr>
          </a:p>
          <a:p>
            <a:pPr marL="0" indent="0">
              <a:buNone/>
            </a:pPr>
            <a:br>
              <a:rPr lang="zh-CN" altLang="en-US" dirty="0">
                <a:latin typeface="Times New Roman" panose="02020603050405020304" pitchFamily="18" charset="0"/>
                <a:ea typeface="宋体" panose="02010600030101010101" pitchFamily="2" charset="-122"/>
              </a:rPr>
            </a:br>
            <a:r>
              <a:rPr lang="zh-CN" altLang="en-US" dirty="0">
                <a:latin typeface="Times New Roman" panose="02020603050405020304" pitchFamily="18" charset="0"/>
                <a:ea typeface="宋体" panose="02010600030101010101" pitchFamily="2" charset="-122"/>
              </a:rPr>
              <a:t>多对多：多个用户对应多个用户组，并且几个用户可以是归属相同的组；其实多对多的关系是前面三条的扩展；理解了上面的三条，这条也能理解；</a:t>
            </a:r>
            <a:br>
              <a:rPr lang="zh-CN" altLang="en-US" dirty="0">
                <a:latin typeface="Times New Roman" panose="02020603050405020304" pitchFamily="18" charset="0"/>
                <a:ea typeface="宋体" panose="02010600030101010101" pitchFamily="2" charset="-122"/>
              </a:rPr>
            </a:br>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1076850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A44AF-44E9-446C-A0CD-6FBE7A5225D1}"/>
              </a:ext>
            </a:extLst>
          </p:cNvPr>
          <p:cNvSpPr>
            <a:spLocks noGrp="1"/>
          </p:cNvSpPr>
          <p:nvPr>
            <p:ph type="title"/>
          </p:nvPr>
        </p:nvSpPr>
        <p:spPr/>
        <p:txBody>
          <a:bodyPr/>
          <a:lstStyle/>
          <a:p>
            <a:r>
              <a:rPr lang="zh-CN" altLang="zh-CN" dirty="0">
                <a:latin typeface="Times New Roman" panose="02020603050405020304" pitchFamily="18" charset="0"/>
                <a:ea typeface="微软雅黑" panose="020B0503020204020204" pitchFamily="34" charset="-122"/>
              </a:rPr>
              <a:t>用户口令的管理</a:t>
            </a:r>
            <a:endParaRPr lang="zh-CN" altLang="en-US" dirty="0">
              <a:latin typeface="Times New Roman" panose="02020603050405020304" pitchFamily="18" charset="0"/>
              <a:ea typeface="微软雅黑" panose="020B0503020204020204" pitchFamily="34" charset="-122"/>
            </a:endParaRPr>
          </a:p>
        </p:txBody>
      </p:sp>
      <p:sp>
        <p:nvSpPr>
          <p:cNvPr id="3" name="内容占位符 2">
            <a:extLst>
              <a:ext uri="{FF2B5EF4-FFF2-40B4-BE49-F238E27FC236}">
                <a16:creationId xmlns:a16="http://schemas.microsoft.com/office/drawing/2014/main" id="{29C1E0A8-9472-426F-BC4B-29549FBB83BC}"/>
              </a:ext>
            </a:extLst>
          </p:cNvPr>
          <p:cNvSpPr>
            <a:spLocks noGrp="1"/>
          </p:cNvSpPr>
          <p:nvPr>
            <p:ph idx="1"/>
          </p:nvPr>
        </p:nvSpPr>
        <p:spPr/>
        <p:txBody>
          <a:bodyPr>
            <a:normAutofit/>
          </a:bodyPr>
          <a:lstStyle/>
          <a:p>
            <a:pPr marL="0" indent="457200" eaLnBrk="0" fontAlgn="base" hangingPunct="0">
              <a:lnSpc>
                <a:spcPct val="120000"/>
              </a:lnSpc>
              <a:spcBef>
                <a:spcPct val="0"/>
              </a:spcBef>
              <a:spcAft>
                <a:spcPct val="0"/>
              </a:spcAft>
              <a:buNone/>
            </a:pPr>
            <a:r>
              <a:rPr lang="zh-CN" altLang="zh-CN" dirty="0">
                <a:latin typeface="Times New Roman" panose="02020603050405020304" pitchFamily="18" charset="0"/>
                <a:ea typeface="宋体" panose="02010600030101010101" pitchFamily="2" charset="-122"/>
              </a:rPr>
              <a:t>如果默认用户名，则修改当前用户的口令。例如，假设当前用户是sam，则下面的命令修改该用户自己的口令：</a:t>
            </a:r>
          </a:p>
          <a:p>
            <a:pPr marL="0" lvl="0" indent="0" eaLnBrk="0" fontAlgn="base" hangingPunct="0">
              <a:lnSpc>
                <a:spcPct val="120000"/>
              </a:lnSpc>
              <a:spcBef>
                <a:spcPct val="0"/>
              </a:spcBef>
              <a:spcAft>
                <a:spcPct val="0"/>
              </a:spcAft>
              <a:buNone/>
            </a:pPr>
            <a:r>
              <a:rPr lang="zh-CN" altLang="zh-CN" dirty="0">
                <a:latin typeface="Times New Roman" panose="02020603050405020304" pitchFamily="18" charset="0"/>
                <a:ea typeface="宋体" panose="02010600030101010101" pitchFamily="2" charset="-122"/>
              </a:rPr>
              <a:t>$ passwd </a:t>
            </a:r>
            <a:endParaRPr lang="en-US" altLang="zh-CN" dirty="0">
              <a:latin typeface="Times New Roman" panose="02020603050405020304" pitchFamily="18" charset="0"/>
              <a:ea typeface="宋体" panose="02010600030101010101" pitchFamily="2" charset="-122"/>
            </a:endParaRPr>
          </a:p>
          <a:p>
            <a:pPr marL="457200" lvl="1" indent="0" eaLnBrk="0" fontAlgn="base" hangingPunct="0">
              <a:lnSpc>
                <a:spcPct val="120000"/>
              </a:lnSpc>
              <a:spcBef>
                <a:spcPct val="0"/>
              </a:spcBef>
              <a:spcAft>
                <a:spcPct val="0"/>
              </a:spcAft>
              <a:buNone/>
            </a:pPr>
            <a:r>
              <a:rPr lang="zh-CN" altLang="zh-CN" sz="1800" dirty="0">
                <a:latin typeface="Times New Roman" panose="02020603050405020304" pitchFamily="18" charset="0"/>
                <a:ea typeface="宋体" panose="02010600030101010101" pitchFamily="2" charset="-122"/>
              </a:rPr>
              <a:t>Old password:****** </a:t>
            </a:r>
            <a:endParaRPr lang="en-US" altLang="zh-CN" sz="1800" dirty="0">
              <a:latin typeface="Times New Roman" panose="02020603050405020304" pitchFamily="18" charset="0"/>
              <a:ea typeface="宋体" panose="02010600030101010101" pitchFamily="2" charset="-122"/>
            </a:endParaRPr>
          </a:p>
          <a:p>
            <a:pPr marL="457200" lvl="1" indent="0" eaLnBrk="0" fontAlgn="base" hangingPunct="0">
              <a:lnSpc>
                <a:spcPct val="120000"/>
              </a:lnSpc>
              <a:spcBef>
                <a:spcPct val="0"/>
              </a:spcBef>
              <a:spcAft>
                <a:spcPct val="0"/>
              </a:spcAft>
              <a:buNone/>
            </a:pPr>
            <a:r>
              <a:rPr lang="zh-CN" altLang="zh-CN" sz="1800" dirty="0">
                <a:latin typeface="Times New Roman" panose="02020603050405020304" pitchFamily="18" charset="0"/>
                <a:ea typeface="宋体" panose="02010600030101010101" pitchFamily="2" charset="-122"/>
              </a:rPr>
              <a:t>New password:******* </a:t>
            </a:r>
            <a:endParaRPr lang="en-US" altLang="zh-CN" sz="1800" dirty="0">
              <a:latin typeface="Times New Roman" panose="02020603050405020304" pitchFamily="18" charset="0"/>
              <a:ea typeface="宋体" panose="02010600030101010101" pitchFamily="2" charset="-122"/>
            </a:endParaRPr>
          </a:p>
          <a:p>
            <a:pPr marL="457200" lvl="1" indent="0" eaLnBrk="0" fontAlgn="base" hangingPunct="0">
              <a:lnSpc>
                <a:spcPct val="120000"/>
              </a:lnSpc>
              <a:spcBef>
                <a:spcPct val="0"/>
              </a:spcBef>
              <a:spcAft>
                <a:spcPct val="0"/>
              </a:spcAft>
              <a:buNone/>
            </a:pPr>
            <a:r>
              <a:rPr lang="zh-CN" altLang="zh-CN" sz="1800" dirty="0">
                <a:latin typeface="Times New Roman" panose="02020603050405020304" pitchFamily="18" charset="0"/>
                <a:ea typeface="宋体" panose="02010600030101010101" pitchFamily="2" charset="-122"/>
              </a:rPr>
              <a:t>Re-enter new password:******* </a:t>
            </a:r>
          </a:p>
          <a:p>
            <a:endParaRPr lang="zh-CN" altLang="en-US" dirty="0"/>
          </a:p>
        </p:txBody>
      </p:sp>
    </p:spTree>
    <p:extLst>
      <p:ext uri="{BB962C8B-B14F-4D97-AF65-F5344CB8AC3E}">
        <p14:creationId xmlns:p14="http://schemas.microsoft.com/office/powerpoint/2010/main" val="9103074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FA696-3FD6-403B-9B3B-78B54841219D}"/>
              </a:ext>
            </a:extLst>
          </p:cNvPr>
          <p:cNvSpPr>
            <a:spLocks noGrp="1"/>
          </p:cNvSpPr>
          <p:nvPr>
            <p:ph type="title"/>
          </p:nvPr>
        </p:nvSpPr>
        <p:spPr/>
        <p:txBody>
          <a:bodyPr/>
          <a:lstStyle/>
          <a:p>
            <a:r>
              <a:rPr lang="zh-CN" altLang="zh-CN" dirty="0">
                <a:latin typeface="Times New Roman" panose="02020603050405020304" pitchFamily="18" charset="0"/>
                <a:ea typeface="微软雅黑" panose="020B0503020204020204" pitchFamily="34" charset="-122"/>
              </a:rPr>
              <a:t>用户口令的管理</a:t>
            </a:r>
            <a:endParaRPr lang="zh-CN" altLang="en-US" dirty="0">
              <a:latin typeface="Times New Roman" panose="02020603050405020304" pitchFamily="18" charset="0"/>
              <a:ea typeface="微软雅黑" panose="020B0503020204020204" pitchFamily="34" charset="-122"/>
            </a:endParaRPr>
          </a:p>
        </p:txBody>
      </p:sp>
      <p:sp>
        <p:nvSpPr>
          <p:cNvPr id="3" name="内容占位符 2">
            <a:extLst>
              <a:ext uri="{FF2B5EF4-FFF2-40B4-BE49-F238E27FC236}">
                <a16:creationId xmlns:a16="http://schemas.microsoft.com/office/drawing/2014/main" id="{B616ADDF-4D30-4A74-8E17-26D804EEAB2C}"/>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zh-CN" altLang="zh-CN" dirty="0">
                <a:latin typeface="Times New Roman" panose="02020603050405020304" pitchFamily="18" charset="0"/>
                <a:ea typeface="宋体" panose="02010600030101010101" pitchFamily="2" charset="-122"/>
              </a:rPr>
              <a:t>如果是超级用户，可以用下列形式指定任何用户的口令：</a:t>
            </a:r>
          </a:p>
          <a:p>
            <a:pPr marL="0" lvl="0" indent="0" eaLnBrk="0" fontAlgn="base" hangingPunct="0">
              <a:lnSpc>
                <a:spcPct val="100000"/>
              </a:lnSpc>
              <a:spcBef>
                <a:spcPct val="0"/>
              </a:spcBef>
              <a:spcAft>
                <a:spcPct val="0"/>
              </a:spcAft>
              <a:buNone/>
            </a:pPr>
            <a:r>
              <a:rPr lang="zh-CN" altLang="zh-CN" dirty="0">
                <a:latin typeface="Times New Roman" panose="02020603050405020304" pitchFamily="18" charset="0"/>
                <a:ea typeface="宋体" panose="02010600030101010101" pitchFamily="2" charset="-122"/>
              </a:rPr>
              <a:t># passwd sam </a:t>
            </a:r>
            <a:endParaRPr lang="en-US" altLang="zh-CN" dirty="0">
              <a:latin typeface="Times New Roman" panose="02020603050405020304" pitchFamily="18" charset="0"/>
              <a:ea typeface="宋体" panose="02010600030101010101" pitchFamily="2" charset="-122"/>
            </a:endParaRPr>
          </a:p>
          <a:p>
            <a:pPr marL="0" lvl="0" indent="457200" eaLnBrk="0" fontAlgn="base" hangingPunct="0">
              <a:lnSpc>
                <a:spcPct val="100000"/>
              </a:lnSpc>
              <a:spcBef>
                <a:spcPct val="0"/>
              </a:spcBef>
              <a:spcAft>
                <a:spcPct val="0"/>
              </a:spcAft>
              <a:buNone/>
            </a:pPr>
            <a:r>
              <a:rPr lang="zh-CN" altLang="zh-CN" dirty="0">
                <a:latin typeface="Times New Roman" panose="02020603050405020304" pitchFamily="18" charset="0"/>
                <a:ea typeface="宋体" panose="02010600030101010101" pitchFamily="2" charset="-122"/>
              </a:rPr>
              <a:t>New password:******* </a:t>
            </a:r>
            <a:endParaRPr lang="en-US" altLang="zh-CN" dirty="0">
              <a:latin typeface="Times New Roman" panose="02020603050405020304" pitchFamily="18" charset="0"/>
              <a:ea typeface="宋体" panose="02010600030101010101" pitchFamily="2" charset="-122"/>
            </a:endParaRPr>
          </a:p>
          <a:p>
            <a:pPr marL="0" lvl="0" indent="457200" eaLnBrk="0" fontAlgn="base" hangingPunct="0">
              <a:lnSpc>
                <a:spcPct val="100000"/>
              </a:lnSpc>
              <a:spcBef>
                <a:spcPct val="0"/>
              </a:spcBef>
              <a:spcAft>
                <a:spcPct val="0"/>
              </a:spcAft>
              <a:buNone/>
            </a:pPr>
            <a:r>
              <a:rPr lang="zh-CN" altLang="zh-CN" dirty="0">
                <a:latin typeface="Times New Roman" panose="02020603050405020304" pitchFamily="18" charset="0"/>
                <a:ea typeface="宋体" panose="02010600030101010101" pitchFamily="2" charset="-122"/>
              </a:rPr>
              <a:t>Re-enter new password:******* </a:t>
            </a:r>
          </a:p>
          <a:p>
            <a:pPr marL="0" lvl="0" indent="457200" eaLnBrk="0" fontAlgn="base" hangingPunct="0">
              <a:lnSpc>
                <a:spcPct val="100000"/>
              </a:lnSpc>
              <a:spcBef>
                <a:spcPct val="0"/>
              </a:spcBef>
              <a:spcAft>
                <a:spcPct val="0"/>
              </a:spcAft>
              <a:buNone/>
            </a:pPr>
            <a:r>
              <a:rPr lang="zh-CN" altLang="zh-CN" dirty="0">
                <a:latin typeface="Times New Roman" panose="02020603050405020304" pitchFamily="18" charset="0"/>
                <a:ea typeface="宋体" panose="02010600030101010101" pitchFamily="2" charset="-122"/>
              </a:rPr>
              <a:t>普通用户修改自己的口令时，passwd命令会先询问原口令，验证后再要求用户输入两遍新口令，如果两次输入的口令一致，则将这个口令指定给用户；而超级用户为用户指定口令时，就不需要知道原口令。</a:t>
            </a:r>
          </a:p>
          <a:p>
            <a:pPr indent="457200"/>
            <a:endParaRPr lang="zh-CN" altLang="en-US" dirty="0"/>
          </a:p>
        </p:txBody>
      </p:sp>
    </p:spTree>
    <p:extLst>
      <p:ext uri="{BB962C8B-B14F-4D97-AF65-F5344CB8AC3E}">
        <p14:creationId xmlns:p14="http://schemas.microsoft.com/office/powerpoint/2010/main" val="28601142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17BEA8-FBEC-4CEF-A051-D28926098BB9}"/>
              </a:ext>
            </a:extLst>
          </p:cNvPr>
          <p:cNvSpPr>
            <a:spLocks noGrp="1"/>
          </p:cNvSpPr>
          <p:nvPr>
            <p:ph type="title"/>
          </p:nvPr>
        </p:nvSpPr>
        <p:spPr/>
        <p:txBody>
          <a:bodyPr/>
          <a:lstStyle/>
          <a:p>
            <a:r>
              <a:rPr lang="zh-CN" altLang="zh-CN" dirty="0">
                <a:latin typeface="Times New Roman" panose="02020603050405020304" pitchFamily="18" charset="0"/>
                <a:ea typeface="微软雅黑" panose="020B0503020204020204" pitchFamily="34" charset="-122"/>
              </a:rPr>
              <a:t>用户口令的管理</a:t>
            </a:r>
            <a:endParaRPr lang="zh-CN" altLang="en-US" dirty="0">
              <a:latin typeface="Times New Roman" panose="02020603050405020304" pitchFamily="18" charset="0"/>
              <a:ea typeface="微软雅黑" panose="020B0503020204020204" pitchFamily="34" charset="-122"/>
            </a:endParaRPr>
          </a:p>
        </p:txBody>
      </p:sp>
      <p:sp>
        <p:nvSpPr>
          <p:cNvPr id="3" name="内容占位符 2">
            <a:extLst>
              <a:ext uri="{FF2B5EF4-FFF2-40B4-BE49-F238E27FC236}">
                <a16:creationId xmlns:a16="http://schemas.microsoft.com/office/drawing/2014/main" id="{4866D29F-FBA7-4E65-9DE2-021FEE8F2885}"/>
              </a:ext>
            </a:extLst>
          </p:cNvPr>
          <p:cNvSpPr>
            <a:spLocks noGrp="1"/>
          </p:cNvSpPr>
          <p:nvPr>
            <p:ph idx="1"/>
          </p:nvPr>
        </p:nvSpPr>
        <p:spPr/>
        <p:txBody>
          <a:bodyPr>
            <a:normAutofit/>
          </a:bodyPr>
          <a:lstStyle/>
          <a:p>
            <a:pPr marL="0" lvl="0" indent="457200" eaLnBrk="0" fontAlgn="base" hangingPunct="0">
              <a:lnSpc>
                <a:spcPct val="100000"/>
              </a:lnSpc>
              <a:spcBef>
                <a:spcPct val="0"/>
              </a:spcBef>
              <a:spcAft>
                <a:spcPct val="0"/>
              </a:spcAft>
              <a:buNone/>
            </a:pPr>
            <a:r>
              <a:rPr lang="zh-CN" altLang="zh-CN" dirty="0">
                <a:latin typeface="Times New Roman" panose="02020603050405020304" pitchFamily="18" charset="0"/>
                <a:ea typeface="宋体" panose="02010600030101010101" pitchFamily="2" charset="-122"/>
              </a:rPr>
              <a:t>为了系统安全起见，用户应该选择比较复杂的口令，例如最好使用8位长的口令，口令中包含有大写、小写字母和数字，并且应该与姓名、生日等不相同。</a:t>
            </a:r>
          </a:p>
          <a:p>
            <a:pPr marL="0" indent="0">
              <a:buNone/>
            </a:pPr>
            <a:endParaRPr lang="zh-CN" altLang="en-US" dirty="0"/>
          </a:p>
        </p:txBody>
      </p:sp>
    </p:spTree>
    <p:extLst>
      <p:ext uri="{BB962C8B-B14F-4D97-AF65-F5344CB8AC3E}">
        <p14:creationId xmlns:p14="http://schemas.microsoft.com/office/powerpoint/2010/main" val="36890364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5968D-1E20-4123-AA1F-2E0F83E7EA39}"/>
              </a:ext>
            </a:extLst>
          </p:cNvPr>
          <p:cNvSpPr>
            <a:spLocks noGrp="1"/>
          </p:cNvSpPr>
          <p:nvPr>
            <p:ph type="title"/>
          </p:nvPr>
        </p:nvSpPr>
        <p:spPr/>
        <p:txBody>
          <a:bodyPr>
            <a:normAutofit/>
          </a:bodyPr>
          <a:lstStyle/>
          <a:p>
            <a:r>
              <a:rPr lang="zh-CN" altLang="en-US" dirty="0">
                <a:latin typeface="Times New Roman" panose="02020603050405020304" pitchFamily="18" charset="0"/>
                <a:ea typeface="微软雅黑" panose="020B0503020204020204" pitchFamily="34" charset="-122"/>
              </a:rPr>
              <a:t>案例</a:t>
            </a:r>
          </a:p>
        </p:txBody>
      </p:sp>
      <p:sp>
        <p:nvSpPr>
          <p:cNvPr id="3" name="内容占位符 2">
            <a:extLst>
              <a:ext uri="{FF2B5EF4-FFF2-40B4-BE49-F238E27FC236}">
                <a16:creationId xmlns:a16="http://schemas.microsoft.com/office/drawing/2014/main" id="{A256D160-1821-41CD-B896-24D64F40821D}"/>
              </a:ext>
            </a:extLst>
          </p:cNvPr>
          <p:cNvSpPr>
            <a:spLocks noGrp="1"/>
          </p:cNvSpPr>
          <p:nvPr>
            <p:ph idx="1"/>
          </p:nvPr>
        </p:nvSpPr>
        <p:spPr/>
        <p:txBody>
          <a:bodyPr/>
          <a:lstStyle/>
          <a:p>
            <a:pPr marL="0" indent="457200" eaLnBrk="0" fontAlgn="base" hangingPunct="0">
              <a:lnSpc>
                <a:spcPct val="100000"/>
              </a:lnSpc>
              <a:spcBef>
                <a:spcPct val="0"/>
              </a:spcBef>
              <a:spcAft>
                <a:spcPct val="0"/>
              </a:spcAft>
              <a:buNone/>
            </a:pPr>
            <a:r>
              <a:rPr lang="zh-CN" altLang="en-US" dirty="0">
                <a:latin typeface="Times New Roman" panose="02020603050405020304" pitchFamily="18" charset="0"/>
                <a:ea typeface="宋体" panose="02010600030101010101" pitchFamily="2" charset="-122"/>
              </a:rPr>
              <a:t>案例</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a:t>
            </a:r>
            <a:r>
              <a:rPr lang="zh-CN" altLang="zh-CN" dirty="0">
                <a:latin typeface="Times New Roman" panose="02020603050405020304" pitchFamily="18" charset="0"/>
                <a:ea typeface="宋体" panose="02010600030101010101" pitchFamily="2" charset="-122"/>
              </a:rPr>
              <a:t>passwd命令</a:t>
            </a:r>
            <a:r>
              <a:rPr lang="zh-CN" altLang="en-US" dirty="0">
                <a:latin typeface="Times New Roman" panose="02020603050405020304" pitchFamily="18" charset="0"/>
                <a:ea typeface="宋体" panose="02010600030101010101" pitchFamily="2" charset="-122"/>
              </a:rPr>
              <a:t>使用</a:t>
            </a:r>
            <a:r>
              <a:rPr lang="zh-CN" altLang="zh-CN" dirty="0">
                <a:latin typeface="Times New Roman" panose="02020603050405020304" pitchFamily="18" charset="0"/>
                <a:ea typeface="宋体" panose="02010600030101010101" pitchFamily="2" charset="-122"/>
              </a:rPr>
              <a:t>-l(lock)选项锁定某一用户，使其不能登录，例如：</a:t>
            </a:r>
            <a:endParaRPr lang="en-US" altLang="zh-CN" dirty="0">
              <a:latin typeface="Times New Roman" panose="02020603050405020304" pitchFamily="18" charset="0"/>
              <a:ea typeface="宋体" panose="02010600030101010101" pitchFamily="2" charset="-122"/>
            </a:endParaRPr>
          </a:p>
          <a:p>
            <a:pPr marL="0" indent="0" eaLnBrk="0" fontAlgn="base" hangingPunct="0">
              <a:lnSpc>
                <a:spcPct val="100000"/>
              </a:lnSpc>
              <a:spcBef>
                <a:spcPct val="0"/>
              </a:spcBef>
              <a:spcAft>
                <a:spcPct val="0"/>
              </a:spcAft>
              <a:buNone/>
            </a:pPr>
            <a:r>
              <a:rPr lang="en-US" altLang="zh-CN" dirty="0">
                <a:latin typeface="Times New Roman" panose="02020603050405020304" pitchFamily="18" charset="0"/>
                <a:ea typeface="宋体" panose="02010600030101010101" pitchFamily="2" charset="-122"/>
              </a:rPr>
              <a:t>[root@yujmo ~]# </a:t>
            </a:r>
            <a:r>
              <a:rPr lang="en-US" altLang="zh-CN" dirty="0" err="1">
                <a:latin typeface="Times New Roman" panose="02020603050405020304" pitchFamily="18" charset="0"/>
                <a:ea typeface="宋体" panose="02010600030101010101" pitchFamily="2" charset="-122"/>
              </a:rPr>
              <a:t>ssh</a:t>
            </a:r>
            <a:r>
              <a:rPr lang="en-US" altLang="zh-CN" dirty="0">
                <a:latin typeface="Times New Roman" panose="02020603050405020304" pitchFamily="18" charset="0"/>
                <a:ea typeface="宋体" panose="02010600030101010101" pitchFamily="2" charset="-122"/>
              </a:rPr>
              <a:t> test1@localhost # </a:t>
            </a:r>
            <a:r>
              <a:rPr lang="zh-CN" altLang="en-US" dirty="0">
                <a:latin typeface="Times New Roman" panose="02020603050405020304" pitchFamily="18" charset="0"/>
                <a:ea typeface="宋体" panose="02010600030101010101" pitchFamily="2" charset="-122"/>
              </a:rPr>
              <a:t>首先登陆，用于测试</a:t>
            </a:r>
            <a:endParaRPr lang="zh-CN" altLang="zh-CN" dirty="0">
              <a:latin typeface="Times New Roman" panose="02020603050405020304" pitchFamily="18" charset="0"/>
              <a:ea typeface="宋体" panose="02010600030101010101" pitchFamily="2" charset="-122"/>
            </a:endParaRPr>
          </a:p>
          <a:p>
            <a:pPr marL="0" indent="0" eaLnBrk="0" fontAlgn="base" hangingPunct="0">
              <a:lnSpc>
                <a:spcPct val="100000"/>
              </a:lnSpc>
              <a:spcBef>
                <a:spcPct val="0"/>
              </a:spcBef>
              <a:spcAft>
                <a:spcPct val="0"/>
              </a:spcAft>
              <a:buNone/>
            </a:pPr>
            <a:r>
              <a:rPr lang="en-US" altLang="zh-CN" dirty="0">
                <a:latin typeface="Times New Roman" panose="02020603050405020304" pitchFamily="18" charset="0"/>
                <a:ea typeface="宋体" panose="02010600030101010101" pitchFamily="2" charset="-122"/>
              </a:rPr>
              <a:t>[root@yujmo ~]# passwd -l test1 # </a:t>
            </a:r>
            <a:r>
              <a:rPr lang="zh-CN" altLang="en-US" dirty="0">
                <a:latin typeface="Times New Roman" panose="02020603050405020304" pitchFamily="18" charset="0"/>
                <a:ea typeface="宋体" panose="02010600030101010101" pitchFamily="2" charset="-122"/>
              </a:rPr>
              <a:t>锁定用户，然后退出重新登录用于验证</a:t>
            </a:r>
            <a:r>
              <a:rPr lang="en-US" altLang="zh-CN" dirty="0">
                <a:latin typeface="Times New Roman" panose="02020603050405020304" pitchFamily="18" charset="0"/>
                <a:ea typeface="宋体" panose="02010600030101010101" pitchFamily="2" charset="-122"/>
              </a:rPr>
              <a:t>[root@yujmo ~]# </a:t>
            </a:r>
            <a:r>
              <a:rPr lang="en-US" altLang="zh-CN" dirty="0" err="1">
                <a:latin typeface="Times New Roman" panose="02020603050405020304" pitchFamily="18" charset="0"/>
                <a:ea typeface="宋体" panose="02010600030101010101" pitchFamily="2" charset="-122"/>
              </a:rPr>
              <a:t>ssh</a:t>
            </a:r>
            <a:r>
              <a:rPr lang="en-US" altLang="zh-CN" dirty="0">
                <a:latin typeface="Times New Roman" panose="02020603050405020304" pitchFamily="18" charset="0"/>
                <a:ea typeface="宋体" panose="02010600030101010101" pitchFamily="2" charset="-122"/>
              </a:rPr>
              <a:t> test1@localhost</a:t>
            </a:r>
          </a:p>
          <a:p>
            <a:pPr marL="0" indent="0" eaLnBrk="0" fontAlgn="base" hangingPunct="0">
              <a:lnSpc>
                <a:spcPct val="100000"/>
              </a:lnSpc>
              <a:spcBef>
                <a:spcPct val="0"/>
              </a:spcBef>
              <a:spcAft>
                <a:spcPct val="0"/>
              </a:spcAft>
              <a:buNone/>
            </a:pPr>
            <a:endParaRPr lang="en-US" altLang="zh-CN" dirty="0">
              <a:latin typeface="Times New Roman" panose="02020603050405020304" pitchFamily="18" charset="0"/>
              <a:ea typeface="宋体" panose="02010600030101010101" pitchFamily="2" charset="-122"/>
            </a:endParaRPr>
          </a:p>
          <a:p>
            <a:pPr marL="0" indent="0" eaLnBrk="0" fontAlgn="base" hangingPunct="0">
              <a:lnSpc>
                <a:spcPct val="100000"/>
              </a:lnSpc>
              <a:spcBef>
                <a:spcPct val="0"/>
              </a:spcBef>
              <a:spcAft>
                <a:spcPct val="0"/>
              </a:spcAft>
              <a:buNone/>
            </a:pPr>
            <a:r>
              <a:rPr lang="en-US" altLang="zh-CN" dirty="0">
                <a:latin typeface="Times New Roman" panose="02020603050405020304" pitchFamily="18" charset="0"/>
                <a:ea typeface="宋体" panose="02010600030101010101" pitchFamily="2" charset="-122"/>
              </a:rPr>
              <a:t>[root@yujmo ~]# passwd -u test1 #</a:t>
            </a:r>
            <a:r>
              <a:rPr lang="zh-CN" altLang="en-US" dirty="0">
                <a:latin typeface="Times New Roman" panose="02020603050405020304" pitchFamily="18" charset="0"/>
                <a:ea typeface="宋体" panose="02010600030101010101" pitchFamily="2" charset="-122"/>
              </a:rPr>
              <a:t>解锁用户（查看帮助，</a:t>
            </a:r>
            <a:r>
              <a:rPr lang="en-US" altLang="zh-CN" dirty="0">
                <a:latin typeface="Times New Roman" panose="02020603050405020304" pitchFamily="18" charset="0"/>
                <a:ea typeface="宋体" panose="02010600030101010101" pitchFamily="2" charset="-122"/>
              </a:rPr>
              <a:t>-h</a:t>
            </a:r>
            <a:r>
              <a:rPr lang="zh-CN" altLang="en-US"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8608094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C517E6-181F-4F37-B886-7A6C85332EE1}"/>
              </a:ext>
            </a:extLst>
          </p:cNvPr>
          <p:cNvSpPr>
            <a:spLocks noGrp="1"/>
          </p:cNvSpPr>
          <p:nvPr>
            <p:ph type="title"/>
          </p:nvPr>
        </p:nvSpPr>
        <p:spPr/>
        <p:txBody>
          <a:bodyPr>
            <a:normAutofit/>
          </a:bodyPr>
          <a:lstStyle/>
          <a:p>
            <a:r>
              <a:rPr lang="zh-CN" altLang="en-US" dirty="0">
                <a:latin typeface="Times New Roman" panose="02020603050405020304" pitchFamily="18" charset="0"/>
                <a:ea typeface="微软雅黑" panose="020B0503020204020204" pitchFamily="34" charset="-122"/>
              </a:rPr>
              <a:t>案例</a:t>
            </a:r>
          </a:p>
        </p:txBody>
      </p:sp>
      <p:sp>
        <p:nvSpPr>
          <p:cNvPr id="3" name="内容占位符 2">
            <a:extLst>
              <a:ext uri="{FF2B5EF4-FFF2-40B4-BE49-F238E27FC236}">
                <a16:creationId xmlns:a16="http://schemas.microsoft.com/office/drawing/2014/main" id="{87441F5A-37CA-4881-AFDD-734797CE2C86}"/>
              </a:ext>
            </a:extLst>
          </p:cNvPr>
          <p:cNvSpPr>
            <a:spLocks noGrp="1"/>
          </p:cNvSpPr>
          <p:nvPr>
            <p:ph idx="1"/>
          </p:nvPr>
        </p:nvSpPr>
        <p:spPr/>
        <p:txBody>
          <a:bodyPr/>
          <a:lstStyle/>
          <a:p>
            <a:pPr marL="0" indent="457200" eaLnBrk="0" fontAlgn="base" hangingPunct="0">
              <a:lnSpc>
                <a:spcPct val="100000"/>
              </a:lnSpc>
              <a:spcBef>
                <a:spcPct val="0"/>
              </a:spcBef>
              <a:spcAft>
                <a:spcPct val="0"/>
              </a:spcAft>
              <a:buNone/>
            </a:pPr>
            <a:r>
              <a:rPr lang="zh-CN" altLang="en-US" dirty="0">
                <a:latin typeface="Times New Roman" panose="02020603050405020304" pitchFamily="18" charset="0"/>
                <a:ea typeface="宋体" panose="02010600030101010101" pitchFamily="2" charset="-122"/>
              </a:rPr>
              <a:t>案例</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a:t>
            </a:r>
            <a:r>
              <a:rPr lang="zh-CN" altLang="zh-CN" dirty="0">
                <a:latin typeface="Times New Roman" panose="02020603050405020304" pitchFamily="18" charset="0"/>
                <a:ea typeface="宋体" panose="02010600030101010101" pitchFamily="2" charset="-122"/>
              </a:rPr>
              <a:t>为用户指定空口令时，执行下列形式的命令：</a:t>
            </a:r>
          </a:p>
          <a:p>
            <a:pPr marL="0" indent="0" eaLnBrk="0" fontAlgn="base" hangingPunct="0">
              <a:lnSpc>
                <a:spcPct val="100000"/>
              </a:lnSpc>
              <a:spcBef>
                <a:spcPct val="0"/>
              </a:spcBef>
              <a:spcAft>
                <a:spcPct val="0"/>
              </a:spcAft>
              <a:buNone/>
            </a:pPr>
            <a:r>
              <a:rPr lang="en-US" altLang="zh-CN" dirty="0">
                <a:latin typeface="Times New Roman" panose="02020603050405020304" pitchFamily="18" charset="0"/>
                <a:ea typeface="宋体" panose="02010600030101010101" pitchFamily="2" charset="-122"/>
              </a:rPr>
              <a:t>[root@yujmo ~]# passwd -d test1</a:t>
            </a:r>
          </a:p>
          <a:p>
            <a:pPr marL="0" indent="0" eaLnBrk="0" fontAlgn="base" hangingPunct="0">
              <a:lnSpc>
                <a:spcPct val="100000"/>
              </a:lnSpc>
              <a:spcBef>
                <a:spcPct val="0"/>
              </a:spcBef>
              <a:spcAft>
                <a:spcPct val="0"/>
              </a:spcAft>
              <a:buNone/>
            </a:pPr>
            <a:r>
              <a:rPr lang="zh-CN" altLang="zh-CN" dirty="0">
                <a:latin typeface="Times New Roman" panose="02020603050405020304" pitchFamily="18" charset="0"/>
                <a:ea typeface="宋体" panose="02010600030101010101" pitchFamily="2" charset="-122"/>
              </a:rPr>
              <a:t>此命令将用户</a:t>
            </a:r>
            <a:r>
              <a:rPr lang="en-US" altLang="zh-CN" dirty="0">
                <a:latin typeface="Times New Roman" panose="02020603050405020304" pitchFamily="18" charset="0"/>
                <a:ea typeface="宋体" panose="02010600030101010101" pitchFamily="2" charset="-122"/>
              </a:rPr>
              <a:t>test1</a:t>
            </a:r>
            <a:r>
              <a:rPr lang="zh-CN" altLang="zh-CN" dirty="0">
                <a:latin typeface="Times New Roman" panose="02020603050405020304" pitchFamily="18" charset="0"/>
                <a:ea typeface="宋体" panose="02010600030101010101" pitchFamily="2" charset="-122"/>
              </a:rPr>
              <a:t>的口令删除。</a:t>
            </a:r>
            <a:endParaRPr lang="en-US" altLang="zh-CN" dirty="0">
              <a:latin typeface="Times New Roman" panose="02020603050405020304" pitchFamily="18" charset="0"/>
              <a:ea typeface="宋体" panose="02010600030101010101" pitchFamily="2" charset="-122"/>
            </a:endParaRPr>
          </a:p>
          <a:p>
            <a:pPr marL="0" indent="0" eaLnBrk="0" fontAlgn="base" hangingPunct="0">
              <a:lnSpc>
                <a:spcPct val="100000"/>
              </a:lnSpc>
              <a:spcBef>
                <a:spcPct val="0"/>
              </a:spcBef>
              <a:spcAft>
                <a:spcPct val="0"/>
              </a:spcAft>
              <a:buNone/>
            </a:pPr>
            <a:r>
              <a:rPr lang="en-US" altLang="zh-CN" dirty="0">
                <a:latin typeface="Times New Roman" panose="02020603050405020304" pitchFamily="18" charset="0"/>
                <a:ea typeface="宋体" panose="02010600030101010101" pitchFamily="2" charset="-122"/>
              </a:rPr>
              <a:t>[root@yujmo ~]# </a:t>
            </a:r>
            <a:r>
              <a:rPr lang="en-US" altLang="zh-CN" dirty="0" err="1">
                <a:latin typeface="Times New Roman" panose="02020603050405020304" pitchFamily="18" charset="0"/>
                <a:ea typeface="宋体" panose="02010600030101010101" pitchFamily="2" charset="-122"/>
              </a:rPr>
              <a:t>ssh</a:t>
            </a:r>
            <a:r>
              <a:rPr lang="en-US" altLang="zh-CN" dirty="0">
                <a:latin typeface="Times New Roman" panose="02020603050405020304" pitchFamily="18" charset="0"/>
                <a:ea typeface="宋体" panose="02010600030101010101" pitchFamily="2" charset="-122"/>
              </a:rPr>
              <a:t> test1@localhost</a:t>
            </a:r>
          </a:p>
          <a:p>
            <a:pPr marL="0" indent="457200" eaLnBrk="0" fontAlgn="base" hangingPunct="0">
              <a:lnSpc>
                <a:spcPct val="100000"/>
              </a:lnSpc>
              <a:spcBef>
                <a:spcPct val="0"/>
              </a:spcBef>
              <a:spcAft>
                <a:spcPct val="0"/>
              </a:spcAft>
              <a:buNone/>
            </a:pPr>
            <a:endParaRPr lang="zh-CN" altLang="zh-CN" dirty="0">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35006952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31552E-956F-4924-B07B-47A3F06434F3}"/>
              </a:ext>
            </a:extLst>
          </p:cNvPr>
          <p:cNvSpPr>
            <a:spLocks noGrp="1"/>
          </p:cNvSpPr>
          <p:nvPr>
            <p:ph type="title"/>
          </p:nvPr>
        </p:nvSpPr>
        <p:spPr/>
        <p:txBody>
          <a:bodyPr/>
          <a:lstStyle/>
          <a:p>
            <a:r>
              <a:rPr lang="en-US" altLang="zh-CN" dirty="0">
                <a:latin typeface="Times New Roman" panose="02020603050405020304" pitchFamily="18" charset="0"/>
                <a:ea typeface="微软雅黑" panose="020B0503020204020204" pitchFamily="34" charset="-122"/>
              </a:rPr>
              <a:t>/etc/shadow</a:t>
            </a:r>
            <a:endParaRPr lang="zh-CN" altLang="en-US" dirty="0">
              <a:latin typeface="Times New Roman" panose="02020603050405020304" pitchFamily="18" charset="0"/>
              <a:ea typeface="微软雅黑" panose="020B0503020204020204" pitchFamily="34" charset="-122"/>
            </a:endParaRPr>
          </a:p>
        </p:txBody>
      </p:sp>
      <p:sp>
        <p:nvSpPr>
          <p:cNvPr id="4" name="Rectangle 1">
            <a:extLst>
              <a:ext uri="{FF2B5EF4-FFF2-40B4-BE49-F238E27FC236}">
                <a16:creationId xmlns:a16="http://schemas.microsoft.com/office/drawing/2014/main" id="{0F5FB28F-90A0-4243-AC98-CBB296E7E266}"/>
              </a:ext>
            </a:extLst>
          </p:cNvPr>
          <p:cNvSpPr>
            <a:spLocks noGrp="1" noChangeArrowheads="1"/>
          </p:cNvSpPr>
          <p:nvPr>
            <p:ph idx="1"/>
          </p:nvPr>
        </p:nvSpPr>
        <p:spPr bwMode="auto">
          <a:xfrm>
            <a:off x="0" y="1761494"/>
            <a:ext cx="121920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eaLnBrk="0" fontAlgn="base" hangingPunct="0">
              <a:lnSpc>
                <a:spcPct val="100000"/>
              </a:lnSpc>
              <a:spcBef>
                <a:spcPct val="0"/>
              </a:spcBef>
              <a:spcAft>
                <a:spcPct val="0"/>
              </a:spcAft>
              <a:buClrTx/>
              <a:buSzTx/>
              <a:buFont typeface="Arial" panose="020B0604020202020204" pitchFamily="34" charset="0"/>
              <a:buNone/>
              <a:tabLst/>
            </a:pPr>
            <a:r>
              <a:rPr lang="zh-CN" altLang="zh-CN" dirty="0">
                <a:latin typeface="Times New Roman" panose="02020603050405020304" pitchFamily="18" charset="0"/>
                <a:ea typeface="宋体" panose="02010600030101010101" pitchFamily="2" charset="-122"/>
              </a:rPr>
              <a:t>/etc/shadow中的记录行与/etc/passwd中的一一对应，它由pwconv命令根据/etc/passwd中的数据自动产生</a:t>
            </a:r>
            <a:r>
              <a:rPr lang="zh-CN" altLang="en-US" dirty="0">
                <a:latin typeface="Times New Roman" panose="02020603050405020304" pitchFamily="18" charset="0"/>
                <a:ea typeface="宋体" panose="02010600030101010101" pitchFamily="2" charset="-122"/>
              </a:rPr>
              <a:t>。</a:t>
            </a:r>
            <a:r>
              <a:rPr lang="zh-CN" altLang="zh-CN" dirty="0">
                <a:latin typeface="Times New Roman" panose="02020603050405020304" pitchFamily="18" charset="0"/>
                <a:ea typeface="宋体" panose="02010600030101010101" pitchFamily="2" charset="-122"/>
              </a:rPr>
              <a:t>它的文件格式与/etc/passwd类似，由若干个字段组成，字段之间用":"隔开。这些字段是：</a:t>
            </a:r>
          </a:p>
          <a:p>
            <a:pPr marL="0" marR="0" lvl="0" indent="0" eaLnBrk="0" fontAlgn="base" hangingPunct="0">
              <a:lnSpc>
                <a:spcPct val="100000"/>
              </a:lnSpc>
              <a:spcBef>
                <a:spcPct val="0"/>
              </a:spcBef>
              <a:spcAft>
                <a:spcPct val="0"/>
              </a:spcAft>
              <a:buClrTx/>
              <a:buSzTx/>
              <a:buFont typeface="Arial" panose="020B0604020202020204" pitchFamily="34" charset="0"/>
              <a:buNone/>
              <a:tabLst/>
            </a:pPr>
            <a:r>
              <a:rPr lang="zh-CN" altLang="zh-CN" dirty="0">
                <a:latin typeface="Times New Roman" panose="02020603050405020304" pitchFamily="18" charset="0"/>
                <a:ea typeface="宋体" panose="02010600030101010101" pitchFamily="2" charset="-122"/>
              </a:rPr>
              <a:t>登录名:加密口令:最后一次修改时间:最小时间间隔:最大时间间隔:警告时间:不活动时间:失效时间:标志 </a:t>
            </a:r>
          </a:p>
        </p:txBody>
      </p:sp>
    </p:spTree>
    <p:extLst>
      <p:ext uri="{BB962C8B-B14F-4D97-AF65-F5344CB8AC3E}">
        <p14:creationId xmlns:p14="http://schemas.microsoft.com/office/powerpoint/2010/main" val="42663133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2FAAC90-D6C9-4815-9953-9E22858D2928}"/>
              </a:ext>
            </a:extLst>
          </p:cNvPr>
          <p:cNvSpPr>
            <a:spLocks noGrp="1"/>
          </p:cNvSpPr>
          <p:nvPr>
            <p:ph idx="1"/>
          </p:nvPr>
        </p:nvSpPr>
        <p:spPr>
          <a:xfrm>
            <a:off x="-1" y="0"/>
            <a:ext cx="12192001" cy="6858000"/>
          </a:xfrm>
        </p:spPr>
        <p:txBody>
          <a:bodyPr>
            <a:normAutofit/>
          </a:bodyPr>
          <a:lstStyle/>
          <a:p>
            <a:pPr marL="0" indent="0" eaLnBrk="0" fontAlgn="base" hangingPunct="0">
              <a:lnSpc>
                <a:spcPct val="100000"/>
              </a:lnSpc>
              <a:spcBef>
                <a:spcPct val="0"/>
              </a:spcBef>
              <a:spcAft>
                <a:spcPct val="0"/>
              </a:spcAft>
              <a:buNone/>
            </a:pPr>
            <a:r>
              <a:rPr lang="fr-FR" altLang="zh-CN" dirty="0">
                <a:latin typeface="Times New Roman" panose="02020603050405020304" pitchFamily="18" charset="0"/>
                <a:ea typeface="宋体" panose="02010600030101010101" pitchFamily="2" charset="-122"/>
              </a:rPr>
              <a:t>[root@yujmo ~]# cat /etc/shadow</a:t>
            </a:r>
          </a:p>
          <a:p>
            <a:pPr marL="0" indent="0" eaLnBrk="0" fontAlgn="base" hangingPunct="0">
              <a:lnSpc>
                <a:spcPct val="100000"/>
              </a:lnSpc>
              <a:spcBef>
                <a:spcPct val="0"/>
              </a:spcBef>
              <a:spcAft>
                <a:spcPct val="0"/>
              </a:spcAft>
              <a:buNone/>
            </a:pPr>
            <a:r>
              <a:rPr lang="fr-FR" altLang="zh-CN" dirty="0">
                <a:latin typeface="Times New Roman" panose="02020603050405020304" pitchFamily="18" charset="0"/>
                <a:ea typeface="宋体" panose="02010600030101010101" pitchFamily="2" charset="-122"/>
              </a:rPr>
              <a:t>root:$6$52TneRUdiB3IUUZ2$N.N0.80ABQTcaUkblGjr9uH8jQB.mnK5IrvHqlIKFW5Z1rXZLiN2WVdaK.R/K7akmeOURCigSocQELitASZli/::0:99999:7:::</a:t>
            </a:r>
          </a:p>
          <a:p>
            <a:pPr marL="0" indent="0" eaLnBrk="0" fontAlgn="base" hangingPunct="0">
              <a:lnSpc>
                <a:spcPct val="100000"/>
              </a:lnSpc>
              <a:spcBef>
                <a:spcPct val="0"/>
              </a:spcBef>
              <a:spcAft>
                <a:spcPct val="0"/>
              </a:spcAft>
              <a:buNone/>
            </a:pPr>
            <a:r>
              <a:rPr lang="fr-FR" altLang="zh-CN" dirty="0">
                <a:latin typeface="Times New Roman" panose="02020603050405020304" pitchFamily="18" charset="0"/>
                <a:ea typeface="宋体" panose="02010600030101010101" pitchFamily="2" charset="-122"/>
              </a:rPr>
              <a:t>bin:*:17632:0:99999:7:::</a:t>
            </a:r>
          </a:p>
          <a:p>
            <a:pPr marL="0" indent="0" eaLnBrk="0" fontAlgn="base" hangingPunct="0">
              <a:lnSpc>
                <a:spcPct val="100000"/>
              </a:lnSpc>
              <a:spcBef>
                <a:spcPct val="0"/>
              </a:spcBef>
              <a:spcAft>
                <a:spcPct val="0"/>
              </a:spcAft>
              <a:buNone/>
            </a:pPr>
            <a:r>
              <a:rPr lang="fr-FR" altLang="zh-CN" dirty="0">
                <a:latin typeface="Times New Roman" panose="02020603050405020304" pitchFamily="18" charset="0"/>
                <a:ea typeface="宋体" panose="02010600030101010101" pitchFamily="2" charset="-122"/>
              </a:rPr>
              <a:t>daemon:*:17632:0:99999:7:::</a:t>
            </a:r>
          </a:p>
          <a:p>
            <a:pPr marL="0" indent="0" eaLnBrk="0" fontAlgn="base" hangingPunct="0">
              <a:lnSpc>
                <a:spcPct val="100000"/>
              </a:lnSpc>
              <a:spcBef>
                <a:spcPct val="0"/>
              </a:spcBef>
              <a:spcAft>
                <a:spcPct val="0"/>
              </a:spcAft>
              <a:buNone/>
            </a:pPr>
            <a:r>
              <a:rPr lang="fr-FR" altLang="zh-CN" dirty="0">
                <a:latin typeface="Times New Roman" panose="02020603050405020304" pitchFamily="18" charset="0"/>
                <a:ea typeface="宋体" panose="02010600030101010101" pitchFamily="2" charset="-122"/>
              </a:rPr>
              <a:t>adm:*:17632:0:99999:7:::</a:t>
            </a:r>
          </a:p>
          <a:p>
            <a:pPr marL="0" indent="0" eaLnBrk="0" fontAlgn="base" hangingPunct="0">
              <a:lnSpc>
                <a:spcPct val="100000"/>
              </a:lnSpc>
              <a:spcBef>
                <a:spcPct val="0"/>
              </a:spcBef>
              <a:spcAft>
                <a:spcPct val="0"/>
              </a:spcAft>
              <a:buNone/>
            </a:pPr>
            <a:r>
              <a:rPr lang="fr-FR" altLang="zh-CN" dirty="0">
                <a:latin typeface="Times New Roman" panose="02020603050405020304" pitchFamily="18" charset="0"/>
                <a:ea typeface="宋体" panose="02010600030101010101" pitchFamily="2" charset="-122"/>
              </a:rPr>
              <a:t>lp:*:17632:0:99999:7:::</a:t>
            </a:r>
          </a:p>
          <a:p>
            <a:pPr marL="0" indent="0" eaLnBrk="0" fontAlgn="base" hangingPunct="0">
              <a:lnSpc>
                <a:spcPct val="100000"/>
              </a:lnSpc>
              <a:spcBef>
                <a:spcPct val="0"/>
              </a:spcBef>
              <a:spcAft>
                <a:spcPct val="0"/>
              </a:spcAft>
              <a:buNone/>
            </a:pPr>
            <a:r>
              <a:rPr lang="fr-FR" altLang="zh-CN" dirty="0">
                <a:latin typeface="Times New Roman" panose="02020603050405020304" pitchFamily="18" charset="0"/>
                <a:ea typeface="宋体" panose="02010600030101010101" pitchFamily="2" charset="-122"/>
              </a:rPr>
              <a:t>sync:*:17632:0:99999:7:::</a:t>
            </a:r>
          </a:p>
          <a:p>
            <a:pPr marL="0" indent="0" eaLnBrk="0" fontAlgn="base" hangingPunct="0">
              <a:lnSpc>
                <a:spcPct val="100000"/>
              </a:lnSpc>
              <a:spcBef>
                <a:spcPct val="0"/>
              </a:spcBef>
              <a:spcAft>
                <a:spcPct val="0"/>
              </a:spcAft>
              <a:buNone/>
            </a:pPr>
            <a:r>
              <a:rPr lang="fr-FR" altLang="zh-CN" dirty="0">
                <a:latin typeface="Times New Roman" panose="02020603050405020304" pitchFamily="18" charset="0"/>
                <a:ea typeface="宋体" panose="02010600030101010101" pitchFamily="2" charset="-122"/>
              </a:rPr>
              <a:t>shutdown:*:17632:0:99999:7:::</a:t>
            </a:r>
          </a:p>
          <a:p>
            <a:pPr marL="0" indent="0" eaLnBrk="0" fontAlgn="base" hangingPunct="0">
              <a:lnSpc>
                <a:spcPct val="100000"/>
              </a:lnSpc>
              <a:spcBef>
                <a:spcPct val="0"/>
              </a:spcBef>
              <a:spcAft>
                <a:spcPct val="0"/>
              </a:spcAft>
              <a:buNone/>
            </a:pPr>
            <a:r>
              <a:rPr lang="fr-FR" altLang="zh-CN" dirty="0">
                <a:latin typeface="Times New Roman" panose="02020603050405020304" pitchFamily="18" charset="0"/>
                <a:ea typeface="宋体" panose="02010600030101010101" pitchFamily="2" charset="-122"/>
              </a:rPr>
              <a:t>halt:*:17632:0:99999:7:::</a:t>
            </a:r>
          </a:p>
          <a:p>
            <a:pPr marL="0" indent="0" eaLnBrk="0" fontAlgn="base" hangingPunct="0">
              <a:lnSpc>
                <a:spcPct val="100000"/>
              </a:lnSpc>
              <a:spcBef>
                <a:spcPct val="0"/>
              </a:spcBef>
              <a:spcAft>
                <a:spcPct val="0"/>
              </a:spcAft>
              <a:buNone/>
            </a:pPr>
            <a:r>
              <a:rPr lang="fr-FR" altLang="zh-CN" dirty="0">
                <a:latin typeface="Times New Roman" panose="02020603050405020304" pitchFamily="18" charset="0"/>
                <a:ea typeface="宋体" panose="02010600030101010101" pitchFamily="2" charset="-122"/>
              </a:rPr>
              <a:t>mail:*:17632:0:99999:7:::</a:t>
            </a:r>
          </a:p>
          <a:p>
            <a:pPr marL="0" indent="0" eaLnBrk="0" fontAlgn="base" hangingPunct="0">
              <a:lnSpc>
                <a:spcPct val="100000"/>
              </a:lnSpc>
              <a:spcBef>
                <a:spcPct val="0"/>
              </a:spcBef>
              <a:spcAft>
                <a:spcPct val="0"/>
              </a:spcAft>
              <a:buNone/>
            </a:pPr>
            <a:r>
              <a:rPr lang="fr-FR" altLang="zh-CN" dirty="0">
                <a:latin typeface="Times New Roman" panose="02020603050405020304" pitchFamily="18" charset="0"/>
                <a:ea typeface="宋体" panose="02010600030101010101" pitchFamily="2" charset="-122"/>
              </a:rPr>
              <a:t>operator:*:17632:0:99999:7:::</a:t>
            </a:r>
          </a:p>
          <a:p>
            <a:pPr marL="0" indent="0" eaLnBrk="0" fontAlgn="base" hangingPunct="0">
              <a:lnSpc>
                <a:spcPct val="100000"/>
              </a:lnSpc>
              <a:spcBef>
                <a:spcPct val="0"/>
              </a:spcBef>
              <a:spcAft>
                <a:spcPct val="0"/>
              </a:spcAft>
              <a:buNone/>
            </a:pPr>
            <a:r>
              <a:rPr lang="fr-FR" altLang="zh-CN" dirty="0">
                <a:latin typeface="Times New Roman" panose="02020603050405020304" pitchFamily="18" charset="0"/>
                <a:ea typeface="宋体" panose="02010600030101010101" pitchFamily="2" charset="-122"/>
              </a:rPr>
              <a:t>games:*:17632:0:99999:7:::</a:t>
            </a:r>
          </a:p>
          <a:p>
            <a:endParaRPr lang="zh-CN" altLang="en-US" dirty="0"/>
          </a:p>
        </p:txBody>
      </p:sp>
    </p:spTree>
    <p:extLst>
      <p:ext uri="{BB962C8B-B14F-4D97-AF65-F5344CB8AC3E}">
        <p14:creationId xmlns:p14="http://schemas.microsoft.com/office/powerpoint/2010/main" val="14686175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224E8-AC87-4576-A8F6-B6C2135D28F2}"/>
              </a:ext>
            </a:extLst>
          </p:cNvPr>
          <p:cNvSpPr>
            <a:spLocks noGrp="1"/>
          </p:cNvSpPr>
          <p:nvPr>
            <p:ph type="title"/>
          </p:nvPr>
        </p:nvSpPr>
        <p:spPr/>
        <p:txBody>
          <a:bodyPr/>
          <a:lstStyle/>
          <a:p>
            <a:r>
              <a:rPr lang="zh-CN" altLang="en-US" dirty="0">
                <a:latin typeface="Times New Roman" panose="02020603050405020304" pitchFamily="18" charset="0"/>
                <a:ea typeface="微软雅黑" panose="020B0503020204020204" pitchFamily="34" charset="-122"/>
              </a:rPr>
              <a:t>第一段、登录名</a:t>
            </a:r>
          </a:p>
        </p:txBody>
      </p:sp>
      <p:sp>
        <p:nvSpPr>
          <p:cNvPr id="5" name="Rectangle 2">
            <a:extLst>
              <a:ext uri="{FF2B5EF4-FFF2-40B4-BE49-F238E27FC236}">
                <a16:creationId xmlns:a16="http://schemas.microsoft.com/office/drawing/2014/main" id="{D075720C-A7ED-42F4-9FBF-05175A332250}"/>
              </a:ext>
            </a:extLst>
          </p:cNvPr>
          <p:cNvSpPr>
            <a:spLocks noGrp="1" noChangeArrowheads="1"/>
          </p:cNvSpPr>
          <p:nvPr>
            <p:ph idx="1"/>
          </p:nvPr>
        </p:nvSpPr>
        <p:spPr bwMode="auto">
          <a:xfrm>
            <a:off x="838200" y="1690688"/>
            <a:ext cx="9419566"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None/>
            </a:pPr>
            <a:r>
              <a:rPr lang="zh-CN" altLang="zh-CN" dirty="0">
                <a:latin typeface="Times New Roman" panose="02020603050405020304" pitchFamily="18" charset="0"/>
                <a:ea typeface="宋体" panose="02010600030101010101" pitchFamily="2" charset="-122"/>
              </a:rPr>
              <a:t>登录名是与/etc/passwd文件中的登录名相一致的用户账号 </a:t>
            </a:r>
          </a:p>
        </p:txBody>
      </p:sp>
    </p:spTree>
    <p:extLst>
      <p:ext uri="{BB962C8B-B14F-4D97-AF65-F5344CB8AC3E}">
        <p14:creationId xmlns:p14="http://schemas.microsoft.com/office/powerpoint/2010/main" val="39724545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ACD32-9A6B-424B-9497-A56B001598E7}"/>
              </a:ext>
            </a:extLst>
          </p:cNvPr>
          <p:cNvSpPr>
            <a:spLocks noGrp="1"/>
          </p:cNvSpPr>
          <p:nvPr>
            <p:ph type="title"/>
          </p:nvPr>
        </p:nvSpPr>
        <p:spPr/>
        <p:txBody>
          <a:bodyPr/>
          <a:lstStyle/>
          <a:p>
            <a:r>
              <a:rPr lang="zh-CN" altLang="en-US" dirty="0">
                <a:latin typeface="Times New Roman" panose="02020603050405020304" pitchFamily="18" charset="0"/>
                <a:ea typeface="微软雅黑" panose="020B0503020204020204" pitchFamily="34" charset="-122"/>
              </a:rPr>
              <a:t>第二段、口令</a:t>
            </a:r>
          </a:p>
        </p:txBody>
      </p:sp>
      <p:sp>
        <p:nvSpPr>
          <p:cNvPr id="3" name="内容占位符 2">
            <a:extLst>
              <a:ext uri="{FF2B5EF4-FFF2-40B4-BE49-F238E27FC236}">
                <a16:creationId xmlns:a16="http://schemas.microsoft.com/office/drawing/2014/main" id="{FFF32968-D214-4526-88BA-086058167799}"/>
              </a:ext>
            </a:extLst>
          </p:cNvPr>
          <p:cNvSpPr>
            <a:spLocks noGrp="1"/>
          </p:cNvSpPr>
          <p:nvPr>
            <p:ph idx="1"/>
          </p:nvPr>
        </p:nvSpPr>
        <p:spPr/>
        <p:txBody>
          <a:bodyPr/>
          <a:lstStyle/>
          <a:p>
            <a:pPr marL="0" indent="457200" eaLnBrk="0" fontAlgn="base" hangingPunct="0">
              <a:lnSpc>
                <a:spcPct val="100000"/>
              </a:lnSpc>
              <a:spcBef>
                <a:spcPct val="0"/>
              </a:spcBef>
              <a:spcAft>
                <a:spcPct val="0"/>
              </a:spcAft>
              <a:buNone/>
            </a:pP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口令</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字段存放的是加密后的用户口令字，长度为</a:t>
            </a:r>
            <a:r>
              <a:rPr lang="en-US" altLang="zh-CN" dirty="0">
                <a:latin typeface="Times New Roman" panose="02020603050405020304" pitchFamily="18" charset="0"/>
                <a:ea typeface="宋体" panose="02010600030101010101" pitchFamily="2" charset="-122"/>
              </a:rPr>
              <a:t>13</a:t>
            </a:r>
            <a:r>
              <a:rPr lang="zh-CN" altLang="en-US" dirty="0">
                <a:latin typeface="Times New Roman" panose="02020603050405020304" pitchFamily="18" charset="0"/>
                <a:ea typeface="宋体" panose="02010600030101010101" pitchFamily="2" charset="-122"/>
              </a:rPr>
              <a:t>个字符。如果为空，则对应用户没有口令。</a:t>
            </a:r>
          </a:p>
        </p:txBody>
      </p:sp>
    </p:spTree>
    <p:extLst>
      <p:ext uri="{BB962C8B-B14F-4D97-AF65-F5344CB8AC3E}">
        <p14:creationId xmlns:p14="http://schemas.microsoft.com/office/powerpoint/2010/main" val="9619694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86E369-13B2-4802-BBD0-54E1239C8922}"/>
              </a:ext>
            </a:extLst>
          </p:cNvPr>
          <p:cNvSpPr>
            <a:spLocks noGrp="1"/>
          </p:cNvSpPr>
          <p:nvPr>
            <p:ph type="title"/>
          </p:nvPr>
        </p:nvSpPr>
        <p:spPr/>
        <p:txBody>
          <a:bodyPr/>
          <a:lstStyle/>
          <a:p>
            <a:r>
              <a:rPr lang="zh-CN" altLang="en-US" dirty="0">
                <a:latin typeface="Times New Roman" panose="02020603050405020304" pitchFamily="18" charset="0"/>
                <a:ea typeface="微软雅黑" panose="020B0503020204020204" pitchFamily="34" charset="-122"/>
              </a:rPr>
              <a:t>第三段、最后一次修改时间</a:t>
            </a:r>
          </a:p>
        </p:txBody>
      </p:sp>
      <p:sp>
        <p:nvSpPr>
          <p:cNvPr id="3" name="内容占位符 2">
            <a:extLst>
              <a:ext uri="{FF2B5EF4-FFF2-40B4-BE49-F238E27FC236}">
                <a16:creationId xmlns:a16="http://schemas.microsoft.com/office/drawing/2014/main" id="{193EA396-E3B0-410C-9FDA-5B9CF560542C}"/>
              </a:ext>
            </a:extLst>
          </p:cNvPr>
          <p:cNvSpPr>
            <a:spLocks noGrp="1"/>
          </p:cNvSpPr>
          <p:nvPr>
            <p:ph idx="1"/>
          </p:nvPr>
        </p:nvSpPr>
        <p:spPr/>
        <p:txBody>
          <a:bodyPr/>
          <a:lstStyle/>
          <a:p>
            <a:pPr marL="0" indent="457200" eaLnBrk="0" fontAlgn="base" hangingPunct="0">
              <a:lnSpc>
                <a:spcPct val="100000"/>
              </a:lnSpc>
              <a:spcBef>
                <a:spcPct val="0"/>
              </a:spcBef>
              <a:spcAft>
                <a:spcPct val="0"/>
              </a:spcAft>
              <a:buNone/>
            </a:pPr>
            <a:r>
              <a:rPr lang="zh-CN" altLang="en-US" dirty="0">
                <a:latin typeface="Times New Roman" panose="02020603050405020304" pitchFamily="18" charset="0"/>
                <a:ea typeface="宋体" panose="02010600030101010101" pitchFamily="2" charset="-122"/>
              </a:rPr>
              <a:t>最后一次修改时间表示的是从某个时刻起，到用户最后一次修改口令时的天数。时间起点对不同的系统可能不一样。例如在</a:t>
            </a:r>
            <a:r>
              <a:rPr lang="en-US" altLang="zh-CN" dirty="0">
                <a:latin typeface="Times New Roman" panose="02020603050405020304" pitchFamily="18" charset="0"/>
                <a:ea typeface="宋体" panose="02010600030101010101" pitchFamily="2" charset="-122"/>
              </a:rPr>
              <a:t>SCO Linux </a:t>
            </a:r>
            <a:r>
              <a:rPr lang="zh-CN" altLang="en-US" dirty="0">
                <a:latin typeface="Times New Roman" panose="02020603050405020304" pitchFamily="18" charset="0"/>
                <a:ea typeface="宋体" panose="02010600030101010101" pitchFamily="2" charset="-122"/>
              </a:rPr>
              <a:t>中，这个时间起点是</a:t>
            </a:r>
            <a:r>
              <a:rPr lang="en-US" altLang="zh-CN" dirty="0">
                <a:latin typeface="Times New Roman" panose="02020603050405020304" pitchFamily="18" charset="0"/>
                <a:ea typeface="宋体" panose="02010600030101010101" pitchFamily="2" charset="-122"/>
              </a:rPr>
              <a:t>1970</a:t>
            </a:r>
            <a:r>
              <a:rPr lang="zh-CN" altLang="en-US" dirty="0">
                <a:latin typeface="Times New Roman" panose="02020603050405020304" pitchFamily="18" charset="0"/>
                <a:ea typeface="宋体" panose="02010600030101010101" pitchFamily="2" charset="-122"/>
              </a:rPr>
              <a:t>年</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月</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日。</a:t>
            </a:r>
          </a:p>
        </p:txBody>
      </p:sp>
    </p:spTree>
    <p:extLst>
      <p:ext uri="{BB962C8B-B14F-4D97-AF65-F5344CB8AC3E}">
        <p14:creationId xmlns:p14="http://schemas.microsoft.com/office/powerpoint/2010/main" val="934384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FD5A5A-87BC-4B56-9F4A-64B723F44C7A}"/>
              </a:ext>
            </a:extLst>
          </p:cNvPr>
          <p:cNvSpPr>
            <a:spLocks noGrp="1"/>
          </p:cNvSpPr>
          <p:nvPr>
            <p:ph type="title"/>
          </p:nvPr>
        </p:nvSpPr>
        <p:spPr/>
        <p:txBody>
          <a:bodyPr/>
          <a:lstStyle/>
          <a:p>
            <a:r>
              <a:rPr lang="en-US" altLang="zh-CN" dirty="0">
                <a:latin typeface="Times New Roman" panose="02020603050405020304" pitchFamily="18" charset="0"/>
                <a:ea typeface="微软雅黑" panose="020B0503020204020204" pitchFamily="34" charset="-122"/>
              </a:rPr>
              <a:t>Linux</a:t>
            </a:r>
            <a:r>
              <a:rPr lang="zh-CN" altLang="en-US" dirty="0">
                <a:latin typeface="Times New Roman" panose="02020603050405020304" pitchFamily="18" charset="0"/>
                <a:ea typeface="微软雅黑" panose="020B0503020204020204" pitchFamily="34" charset="-122"/>
              </a:rPr>
              <a:t>系统的特点</a:t>
            </a:r>
          </a:p>
        </p:txBody>
      </p:sp>
      <p:sp>
        <p:nvSpPr>
          <p:cNvPr id="3" name="内容占位符 2">
            <a:extLst>
              <a:ext uri="{FF2B5EF4-FFF2-40B4-BE49-F238E27FC236}">
                <a16:creationId xmlns:a16="http://schemas.microsoft.com/office/drawing/2014/main" id="{EE2A63F2-F5AB-41C5-8843-F6883E4F924D}"/>
              </a:ext>
            </a:extLst>
          </p:cNvPr>
          <p:cNvSpPr>
            <a:spLocks noGrp="1"/>
          </p:cNvSpPr>
          <p:nvPr>
            <p:ph idx="1"/>
          </p:nvPr>
        </p:nvSpPr>
        <p:spPr/>
        <p:txBody>
          <a:bodyPr/>
          <a:lstStyle/>
          <a:p>
            <a:pPr marL="0" indent="457200">
              <a:buNone/>
            </a:pPr>
            <a:r>
              <a:rPr lang="zh-CN" altLang="zh-CN" dirty="0">
                <a:latin typeface="Times New Roman" panose="02020603050405020304" pitchFamily="18" charset="0"/>
                <a:ea typeface="宋体" panose="02010600030101010101" pitchFamily="2" charset="-122"/>
              </a:rPr>
              <a:t>Linux 系统是一个</a:t>
            </a:r>
            <a:r>
              <a:rPr lang="zh-CN" altLang="zh-CN" b="1" dirty="0">
                <a:solidFill>
                  <a:srgbClr val="FF0000"/>
                </a:solidFill>
                <a:latin typeface="Times New Roman" panose="02020603050405020304" pitchFamily="18" charset="0"/>
                <a:ea typeface="宋体" panose="02010600030101010101" pitchFamily="2" charset="-122"/>
              </a:rPr>
              <a:t>多用户多任务的分时操作系统</a:t>
            </a:r>
            <a:r>
              <a:rPr lang="zh-CN" altLang="zh-CN" dirty="0">
                <a:latin typeface="Times New Roman" panose="02020603050405020304" pitchFamily="18" charset="0"/>
                <a:ea typeface="宋体" panose="02010600030101010101" pitchFamily="2" charset="-122"/>
              </a:rPr>
              <a:t>，任何一个要使用系统资源的用户，都必须首先向系统管理员申请一个账号，然后以这个账号的身份进入系统。</a:t>
            </a:r>
            <a:endParaRPr lang="en-US" altLang="zh-CN" dirty="0">
              <a:latin typeface="Times New Roman" panose="02020603050405020304" pitchFamily="18" charset="0"/>
              <a:ea typeface="宋体" panose="02010600030101010101" pitchFamily="2" charset="-122"/>
            </a:endParaRPr>
          </a:p>
          <a:p>
            <a:pPr marL="0" indent="457200">
              <a:buNone/>
            </a:pPr>
            <a:r>
              <a:rPr lang="zh-CN" altLang="zh-CN" dirty="0">
                <a:latin typeface="Times New Roman" panose="02020603050405020304" pitchFamily="18" charset="0"/>
                <a:ea typeface="宋体" panose="02010600030101010101" pitchFamily="2" charset="-122"/>
              </a:rPr>
              <a:t>用户账号</a:t>
            </a:r>
            <a:r>
              <a:rPr lang="zh-CN" altLang="en-US" dirty="0">
                <a:latin typeface="Times New Roman" panose="02020603050405020304" pitchFamily="18" charset="0"/>
                <a:ea typeface="宋体" panose="02010600030101010101" pitchFamily="2" charset="-122"/>
              </a:rPr>
              <a:t>的作用：</a:t>
            </a:r>
            <a:endParaRPr lang="en-US" altLang="zh-CN" dirty="0">
              <a:latin typeface="Times New Roman" panose="02020603050405020304" pitchFamily="18" charset="0"/>
              <a:ea typeface="宋体" panose="02010600030101010101" pitchFamily="2" charset="-122"/>
            </a:endParaRPr>
          </a:p>
          <a:p>
            <a:pPr marL="0" indent="457200">
              <a:buNone/>
            </a:pP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a:t>
            </a:r>
            <a:r>
              <a:rPr lang="zh-CN" altLang="zh-CN" dirty="0">
                <a:latin typeface="Times New Roman" panose="02020603050405020304" pitchFamily="18" charset="0"/>
                <a:ea typeface="宋体" panose="02010600030101010101" pitchFamily="2" charset="-122"/>
              </a:rPr>
              <a:t>帮助系统管理员对使用系统的用户进行跟踪，并控制他们对系统资源的访问</a:t>
            </a:r>
            <a:r>
              <a:rPr lang="zh-CN" altLang="en-US"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marL="0" indent="457200">
              <a:buNone/>
            </a:pP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a:t>
            </a:r>
            <a:r>
              <a:rPr lang="zh-CN" altLang="zh-CN" dirty="0">
                <a:latin typeface="Times New Roman" panose="02020603050405020304" pitchFamily="18" charset="0"/>
                <a:ea typeface="宋体" panose="02010600030101010101" pitchFamily="2" charset="-122"/>
              </a:rPr>
              <a:t>帮助用户组织文件，并为用户提供安全性保护。</a:t>
            </a:r>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8306973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42314C-237A-4618-B882-133BBFDB41DC}"/>
              </a:ext>
            </a:extLst>
          </p:cNvPr>
          <p:cNvSpPr>
            <a:spLocks noGrp="1"/>
          </p:cNvSpPr>
          <p:nvPr>
            <p:ph type="title"/>
          </p:nvPr>
        </p:nvSpPr>
        <p:spPr/>
        <p:txBody>
          <a:bodyPr/>
          <a:lstStyle/>
          <a:p>
            <a:r>
              <a:rPr lang="zh-CN" altLang="en-US" dirty="0">
                <a:latin typeface="Times New Roman" panose="02020603050405020304" pitchFamily="18" charset="0"/>
                <a:ea typeface="微软雅黑" panose="020B0503020204020204" pitchFamily="34" charset="-122"/>
              </a:rPr>
              <a:t>第四段、最小时间间隔</a:t>
            </a:r>
          </a:p>
        </p:txBody>
      </p:sp>
      <p:sp>
        <p:nvSpPr>
          <p:cNvPr id="4" name="Rectangle 1">
            <a:extLst>
              <a:ext uri="{FF2B5EF4-FFF2-40B4-BE49-F238E27FC236}">
                <a16:creationId xmlns:a16="http://schemas.microsoft.com/office/drawing/2014/main" id="{F76AC9A9-A8F0-4037-B96A-D8DDA401594C}"/>
              </a:ext>
            </a:extLst>
          </p:cNvPr>
          <p:cNvSpPr>
            <a:spLocks noGrp="1" noChangeArrowheads="1"/>
          </p:cNvSpPr>
          <p:nvPr>
            <p:ph idx="1"/>
          </p:nvPr>
        </p:nvSpPr>
        <p:spPr bwMode="auto">
          <a:xfrm>
            <a:off x="838200" y="1690688"/>
            <a:ext cx="1000466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eaLnBrk="0" fontAlgn="base" hangingPunct="0">
              <a:lnSpc>
                <a:spcPct val="100000"/>
              </a:lnSpc>
              <a:spcBef>
                <a:spcPct val="0"/>
              </a:spcBef>
              <a:spcAft>
                <a:spcPct val="0"/>
              </a:spcAft>
              <a:buClrTx/>
              <a:buSzTx/>
              <a:buNone/>
              <a:tabLst/>
            </a:pPr>
            <a:endParaRPr lang="zh-CN" altLang="zh-CN" dirty="0">
              <a:latin typeface="Times New Roman" panose="02020603050405020304" pitchFamily="18" charset="0"/>
              <a:ea typeface="宋体" panose="02010600030101010101" pitchFamily="2" charset="-122"/>
            </a:endParaRPr>
          </a:p>
          <a:p>
            <a:pPr marL="0" marR="0" lvl="0" indent="457200" eaLnBrk="0" fontAlgn="base" hangingPunct="0">
              <a:lnSpc>
                <a:spcPct val="100000"/>
              </a:lnSpc>
              <a:spcBef>
                <a:spcPct val="0"/>
              </a:spcBef>
              <a:spcAft>
                <a:spcPct val="0"/>
              </a:spcAft>
              <a:buClrTx/>
              <a:buSzTx/>
              <a:buNone/>
              <a:tabLst/>
            </a:pPr>
            <a:r>
              <a:rPr lang="zh-CN" altLang="zh-CN" dirty="0">
                <a:latin typeface="Times New Roman" panose="02020603050405020304" pitchFamily="18" charset="0"/>
                <a:ea typeface="宋体" panose="02010600030101010101" pitchFamily="2" charset="-122"/>
              </a:rPr>
              <a:t>"最小时间间隔"指的是两次修改口令之间所需的最小天数。 </a:t>
            </a:r>
          </a:p>
        </p:txBody>
      </p:sp>
    </p:spTree>
    <p:extLst>
      <p:ext uri="{BB962C8B-B14F-4D97-AF65-F5344CB8AC3E}">
        <p14:creationId xmlns:p14="http://schemas.microsoft.com/office/powerpoint/2010/main" val="33802268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052C5F-35A4-4FCF-B6C1-58074BACACA6}"/>
              </a:ext>
            </a:extLst>
          </p:cNvPr>
          <p:cNvSpPr>
            <a:spLocks noGrp="1"/>
          </p:cNvSpPr>
          <p:nvPr>
            <p:ph type="title"/>
          </p:nvPr>
        </p:nvSpPr>
        <p:spPr/>
        <p:txBody>
          <a:bodyPr/>
          <a:lstStyle/>
          <a:p>
            <a:r>
              <a:rPr lang="zh-CN" altLang="en-US" dirty="0">
                <a:latin typeface="Times New Roman" panose="02020603050405020304" pitchFamily="18" charset="0"/>
                <a:ea typeface="微软雅黑" panose="020B0503020204020204" pitchFamily="34" charset="-122"/>
              </a:rPr>
              <a:t>第五段、</a:t>
            </a:r>
            <a:r>
              <a:rPr lang="zh-CN" altLang="zh-CN" dirty="0">
                <a:latin typeface="Times New Roman" panose="02020603050405020304" pitchFamily="18" charset="0"/>
                <a:ea typeface="微软雅黑" panose="020B0503020204020204" pitchFamily="34" charset="-122"/>
              </a:rPr>
              <a:t>最大时间间隔</a:t>
            </a:r>
            <a:endParaRPr lang="zh-CN" altLang="en-US" dirty="0">
              <a:latin typeface="Times New Roman" panose="02020603050405020304" pitchFamily="18" charset="0"/>
              <a:ea typeface="微软雅黑" panose="020B0503020204020204" pitchFamily="34" charset="-122"/>
            </a:endParaRPr>
          </a:p>
        </p:txBody>
      </p:sp>
      <p:sp>
        <p:nvSpPr>
          <p:cNvPr id="4" name="Rectangle 1">
            <a:extLst>
              <a:ext uri="{FF2B5EF4-FFF2-40B4-BE49-F238E27FC236}">
                <a16:creationId xmlns:a16="http://schemas.microsoft.com/office/drawing/2014/main" id="{0EB430DC-E490-47D6-98EB-0E4D774020C2}"/>
              </a:ext>
            </a:extLst>
          </p:cNvPr>
          <p:cNvSpPr>
            <a:spLocks noGrp="1" noChangeArrowheads="1"/>
          </p:cNvSpPr>
          <p:nvPr>
            <p:ph idx="1"/>
          </p:nvPr>
        </p:nvSpPr>
        <p:spPr bwMode="auto">
          <a:xfrm>
            <a:off x="838200" y="1690688"/>
            <a:ext cx="9161482"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r>
              <a:rPr lang="zh-CN" altLang="zh-CN" dirty="0">
                <a:latin typeface="Times New Roman" panose="02020603050405020304" pitchFamily="18" charset="0"/>
                <a:ea typeface="宋体" panose="02010600030101010101" pitchFamily="2" charset="-122"/>
              </a:rPr>
              <a:t>最大时间间隔指的是</a:t>
            </a:r>
            <a:r>
              <a:rPr lang="zh-CN" altLang="en-US" dirty="0">
                <a:latin typeface="Times New Roman" panose="02020603050405020304" pitchFamily="18" charset="0"/>
                <a:ea typeface="宋体" panose="02010600030101010101" pitchFamily="2" charset="-122"/>
              </a:rPr>
              <a:t>两次修改口令之间所需的最大天数。</a:t>
            </a:r>
            <a:endParaRPr lang="zh-CN" altLang="zh-CN"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8931886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F0D310-A3F9-41CB-9D22-BBA64F990C36}"/>
              </a:ext>
            </a:extLst>
          </p:cNvPr>
          <p:cNvSpPr>
            <a:spLocks noGrp="1"/>
          </p:cNvSpPr>
          <p:nvPr>
            <p:ph type="title"/>
          </p:nvPr>
        </p:nvSpPr>
        <p:spPr/>
        <p:txBody>
          <a:bodyPr/>
          <a:lstStyle/>
          <a:p>
            <a:r>
              <a:rPr lang="zh-CN" altLang="en-US" dirty="0">
                <a:latin typeface="Times New Roman" panose="02020603050405020304" pitchFamily="18" charset="0"/>
                <a:ea typeface="微软雅黑" panose="020B0503020204020204" pitchFamily="34" charset="-122"/>
              </a:rPr>
              <a:t>第六段、警告时间</a:t>
            </a:r>
          </a:p>
        </p:txBody>
      </p:sp>
      <p:sp>
        <p:nvSpPr>
          <p:cNvPr id="3" name="内容占位符 2">
            <a:extLst>
              <a:ext uri="{FF2B5EF4-FFF2-40B4-BE49-F238E27FC236}">
                <a16:creationId xmlns:a16="http://schemas.microsoft.com/office/drawing/2014/main" id="{FC087F8D-18BC-4EEE-9D84-16046159B515}"/>
              </a:ext>
            </a:extLst>
          </p:cNvPr>
          <p:cNvSpPr>
            <a:spLocks noGrp="1"/>
          </p:cNvSpPr>
          <p:nvPr>
            <p:ph idx="1"/>
          </p:nvPr>
        </p:nvSpPr>
        <p:spPr/>
        <p:txBody>
          <a:bodyPr/>
          <a:lstStyle/>
          <a:p>
            <a:pPr marL="0" indent="457200" eaLnBrk="0" fontAlgn="base" hangingPunct="0">
              <a:lnSpc>
                <a:spcPct val="100000"/>
              </a:lnSpc>
              <a:spcBef>
                <a:spcPct val="0"/>
              </a:spcBef>
              <a:spcAft>
                <a:spcPct val="0"/>
              </a:spcAft>
              <a:buNone/>
            </a:pPr>
            <a:r>
              <a:rPr lang="zh-CN" altLang="en-US" dirty="0">
                <a:latin typeface="Times New Roman" panose="02020603050405020304" pitchFamily="18" charset="0"/>
                <a:ea typeface="宋体" panose="02010600030101010101" pitchFamily="2" charset="-122"/>
              </a:rPr>
              <a:t>警告时间字段表示的是从系统开始警告用户到用户密码正式失效之间的天数。</a:t>
            </a:r>
          </a:p>
        </p:txBody>
      </p:sp>
    </p:spTree>
    <p:extLst>
      <p:ext uri="{BB962C8B-B14F-4D97-AF65-F5344CB8AC3E}">
        <p14:creationId xmlns:p14="http://schemas.microsoft.com/office/powerpoint/2010/main" val="14656286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5E683-7B5F-4F4A-AFB0-E078FCCEA843}"/>
              </a:ext>
            </a:extLst>
          </p:cNvPr>
          <p:cNvSpPr>
            <a:spLocks noGrp="1"/>
          </p:cNvSpPr>
          <p:nvPr>
            <p:ph type="title"/>
          </p:nvPr>
        </p:nvSpPr>
        <p:spPr/>
        <p:txBody>
          <a:bodyPr/>
          <a:lstStyle/>
          <a:p>
            <a:r>
              <a:rPr lang="zh-CN" altLang="en-US" dirty="0">
                <a:latin typeface="Times New Roman" panose="02020603050405020304" pitchFamily="18" charset="0"/>
                <a:ea typeface="微软雅黑" panose="020B0503020204020204" pitchFamily="34" charset="-122"/>
              </a:rPr>
              <a:t>第七段、不活动时间</a:t>
            </a:r>
          </a:p>
        </p:txBody>
      </p:sp>
      <p:sp>
        <p:nvSpPr>
          <p:cNvPr id="4" name="Rectangle 1">
            <a:extLst>
              <a:ext uri="{FF2B5EF4-FFF2-40B4-BE49-F238E27FC236}">
                <a16:creationId xmlns:a16="http://schemas.microsoft.com/office/drawing/2014/main" id="{08E24158-F80D-41E9-B916-29BF2837FED1}"/>
              </a:ext>
            </a:extLst>
          </p:cNvPr>
          <p:cNvSpPr>
            <a:spLocks noGrp="1" noChangeArrowheads="1"/>
          </p:cNvSpPr>
          <p:nvPr>
            <p:ph idx="1"/>
          </p:nvPr>
        </p:nvSpPr>
        <p:spPr bwMode="auto">
          <a:xfrm>
            <a:off x="838200" y="1624175"/>
            <a:ext cx="9834797"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indent="457200" eaLnBrk="0" fontAlgn="base" hangingPunct="0">
              <a:lnSpc>
                <a:spcPct val="100000"/>
              </a:lnSpc>
              <a:spcBef>
                <a:spcPct val="0"/>
              </a:spcBef>
              <a:spcAft>
                <a:spcPct val="0"/>
              </a:spcAft>
              <a:buClrTx/>
              <a:buSzTx/>
              <a:buNone/>
              <a:tabLst/>
            </a:pPr>
            <a:r>
              <a:rPr lang="zh-CN" altLang="zh-CN" dirty="0">
                <a:latin typeface="Times New Roman" panose="02020603050405020304" pitchFamily="18" charset="0"/>
                <a:ea typeface="宋体" panose="02010600030101010101" pitchFamily="2" charset="-122"/>
              </a:rPr>
              <a:t>"不活动时间"表示的是用户没有登录活动但账号仍能保持有效的最大天数。 </a:t>
            </a:r>
          </a:p>
        </p:txBody>
      </p:sp>
    </p:spTree>
    <p:extLst>
      <p:ext uri="{BB962C8B-B14F-4D97-AF65-F5344CB8AC3E}">
        <p14:creationId xmlns:p14="http://schemas.microsoft.com/office/powerpoint/2010/main" val="26782094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9AB759-8DFE-4AB0-AF4B-5BDC14F3817D}"/>
              </a:ext>
            </a:extLst>
          </p:cNvPr>
          <p:cNvSpPr>
            <a:spLocks noGrp="1"/>
          </p:cNvSpPr>
          <p:nvPr>
            <p:ph type="title"/>
          </p:nvPr>
        </p:nvSpPr>
        <p:spPr/>
        <p:txBody>
          <a:bodyPr/>
          <a:lstStyle/>
          <a:p>
            <a:r>
              <a:rPr lang="zh-CN" altLang="en-US" dirty="0">
                <a:latin typeface="Times New Roman" panose="02020603050405020304" pitchFamily="18" charset="0"/>
                <a:ea typeface="微软雅黑" panose="020B0503020204020204" pitchFamily="34" charset="-122"/>
              </a:rPr>
              <a:t>第八段、失效时间</a:t>
            </a:r>
          </a:p>
        </p:txBody>
      </p:sp>
      <p:sp>
        <p:nvSpPr>
          <p:cNvPr id="3" name="内容占位符 2">
            <a:extLst>
              <a:ext uri="{FF2B5EF4-FFF2-40B4-BE49-F238E27FC236}">
                <a16:creationId xmlns:a16="http://schemas.microsoft.com/office/drawing/2014/main" id="{535A9455-5241-4C12-8026-B3A3AA66A2C6}"/>
              </a:ext>
            </a:extLst>
          </p:cNvPr>
          <p:cNvSpPr>
            <a:spLocks noGrp="1"/>
          </p:cNvSpPr>
          <p:nvPr>
            <p:ph idx="1"/>
          </p:nvPr>
        </p:nvSpPr>
        <p:spPr/>
        <p:txBody>
          <a:bodyPr/>
          <a:lstStyle/>
          <a:p>
            <a:pPr marL="0" indent="457200" eaLnBrk="0" fontAlgn="base" hangingPunct="0">
              <a:lnSpc>
                <a:spcPct val="100000"/>
              </a:lnSpc>
              <a:spcBef>
                <a:spcPct val="0"/>
              </a:spcBef>
              <a:spcAft>
                <a:spcPct val="0"/>
              </a:spcAft>
              <a:buNone/>
            </a:pP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失效时间</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字段给出的是一个绝对的天数，如果使用了这个字段，那么就给出相应账号的生存期。期满后，该账号就不再是一个合法的账号，也就不能再用来登录了。</a:t>
            </a:r>
          </a:p>
        </p:txBody>
      </p:sp>
    </p:spTree>
    <p:extLst>
      <p:ext uri="{BB962C8B-B14F-4D97-AF65-F5344CB8AC3E}">
        <p14:creationId xmlns:p14="http://schemas.microsoft.com/office/powerpoint/2010/main" val="7889740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BC6574E-178C-4AEA-A507-EEA43FD8A7BF}"/>
              </a:ext>
            </a:extLst>
          </p:cNvPr>
          <p:cNvSpPr>
            <a:spLocks noGrp="1"/>
          </p:cNvSpPr>
          <p:nvPr>
            <p:ph idx="1"/>
          </p:nvPr>
        </p:nvSpPr>
        <p:spPr>
          <a:xfrm>
            <a:off x="434163" y="1253331"/>
            <a:ext cx="11506200" cy="4351338"/>
          </a:xfrm>
        </p:spPr>
        <p:txBody>
          <a:bodyPr>
            <a:normAutofit/>
          </a:bodyPr>
          <a:lstStyle/>
          <a:p>
            <a:pPr marL="0" indent="0" eaLnBrk="0" fontAlgn="base" hangingPunct="0">
              <a:lnSpc>
                <a:spcPct val="110000"/>
              </a:lnSpc>
              <a:spcBef>
                <a:spcPct val="0"/>
              </a:spcBef>
              <a:spcAft>
                <a:spcPct val="0"/>
              </a:spcAft>
              <a:buNone/>
            </a:pPr>
            <a:r>
              <a:rPr lang="en-US" altLang="zh-CN" dirty="0">
                <a:latin typeface="Times New Roman" panose="02020603050405020304" pitchFamily="18" charset="0"/>
                <a:ea typeface="宋体" panose="02010600030101010101" pitchFamily="2" charset="-122"/>
              </a:rPr>
              <a:t>-k, --keep-tokens           </a:t>
            </a:r>
            <a:r>
              <a:rPr lang="zh-CN" altLang="en-US" dirty="0">
                <a:latin typeface="Times New Roman" panose="02020603050405020304" pitchFamily="18" charset="0"/>
                <a:ea typeface="宋体" panose="02010600030101010101" pitchFamily="2" charset="-122"/>
              </a:rPr>
              <a:t>保持身份验证令牌不过期</a:t>
            </a:r>
          </a:p>
          <a:p>
            <a:pPr marL="0" indent="0" eaLnBrk="0" fontAlgn="base" hangingPunct="0">
              <a:lnSpc>
                <a:spcPct val="110000"/>
              </a:lnSpc>
              <a:spcBef>
                <a:spcPct val="0"/>
              </a:spcBef>
              <a:spcAft>
                <a:spcPct val="0"/>
              </a:spcAft>
              <a:buNone/>
            </a:pPr>
            <a:r>
              <a:rPr lang="en-US" altLang="zh-CN" dirty="0">
                <a:latin typeface="Times New Roman" panose="02020603050405020304" pitchFamily="18" charset="0"/>
                <a:ea typeface="宋体" panose="02010600030101010101" pitchFamily="2" charset="-122"/>
              </a:rPr>
              <a:t>-x, --maximum=DAYS </a:t>
            </a:r>
            <a:r>
              <a:rPr lang="zh-CN" altLang="en-US" dirty="0">
                <a:latin typeface="Times New Roman" panose="02020603050405020304" pitchFamily="18" charset="0"/>
                <a:ea typeface="宋体" panose="02010600030101010101" pitchFamily="2" charset="-122"/>
              </a:rPr>
              <a:t>密码的最长有效时限</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只有根用户才能进行此操作</a:t>
            </a:r>
            <a:r>
              <a:rPr lang="en-US" altLang="zh-CN" dirty="0">
                <a:latin typeface="Times New Roman" panose="02020603050405020304" pitchFamily="18" charset="0"/>
                <a:ea typeface="宋体" panose="02010600030101010101" pitchFamily="2" charset="-122"/>
              </a:rPr>
              <a:t>)</a:t>
            </a:r>
          </a:p>
          <a:p>
            <a:pPr marL="0" indent="0" eaLnBrk="0" fontAlgn="base" hangingPunct="0">
              <a:lnSpc>
                <a:spcPct val="110000"/>
              </a:lnSpc>
              <a:spcBef>
                <a:spcPct val="0"/>
              </a:spcBef>
              <a:spcAft>
                <a:spcPct val="0"/>
              </a:spcAft>
              <a:buNone/>
            </a:pPr>
            <a:r>
              <a:rPr lang="en-US" altLang="zh-CN" dirty="0">
                <a:latin typeface="Times New Roman" panose="02020603050405020304" pitchFamily="18" charset="0"/>
                <a:ea typeface="宋体" panose="02010600030101010101" pitchFamily="2" charset="-122"/>
              </a:rPr>
              <a:t>-n, --minimum=DAYS </a:t>
            </a:r>
            <a:r>
              <a:rPr lang="zh-CN" altLang="en-US" dirty="0">
                <a:latin typeface="Times New Roman" panose="02020603050405020304" pitchFamily="18" charset="0"/>
                <a:ea typeface="宋体" panose="02010600030101010101" pitchFamily="2" charset="-122"/>
              </a:rPr>
              <a:t>密码的最短有效时限</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只有根用户才能进行此操作</a:t>
            </a:r>
            <a:r>
              <a:rPr lang="en-US" altLang="zh-CN" dirty="0">
                <a:latin typeface="Times New Roman" panose="02020603050405020304" pitchFamily="18" charset="0"/>
                <a:ea typeface="宋体" panose="02010600030101010101" pitchFamily="2" charset="-122"/>
              </a:rPr>
              <a:t>)</a:t>
            </a:r>
          </a:p>
          <a:p>
            <a:pPr marL="0" indent="0" eaLnBrk="0" fontAlgn="base" hangingPunct="0">
              <a:lnSpc>
                <a:spcPct val="110000"/>
              </a:lnSpc>
              <a:spcBef>
                <a:spcPct val="0"/>
              </a:spcBef>
              <a:spcAft>
                <a:spcPct val="0"/>
              </a:spcAft>
              <a:buNone/>
            </a:pPr>
            <a:r>
              <a:rPr lang="en-US" altLang="zh-CN" dirty="0">
                <a:latin typeface="Times New Roman" panose="02020603050405020304" pitchFamily="18" charset="0"/>
                <a:ea typeface="宋体" panose="02010600030101010101" pitchFamily="2" charset="-122"/>
              </a:rPr>
              <a:t>-w, --warning=DAYS   </a:t>
            </a:r>
            <a:r>
              <a:rPr lang="zh-CN" altLang="en-US" dirty="0">
                <a:latin typeface="Times New Roman" panose="02020603050405020304" pitchFamily="18" charset="0"/>
                <a:ea typeface="宋体" panose="02010600030101010101" pitchFamily="2" charset="-122"/>
              </a:rPr>
              <a:t>在密码过期前多少天开始提醒用户</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只有根用户才能进行此操作</a:t>
            </a:r>
            <a:r>
              <a:rPr lang="en-US" altLang="zh-CN" dirty="0">
                <a:latin typeface="Times New Roman" panose="02020603050405020304" pitchFamily="18" charset="0"/>
                <a:ea typeface="宋体" panose="02010600030101010101" pitchFamily="2" charset="-122"/>
              </a:rPr>
              <a:t>)</a:t>
            </a:r>
          </a:p>
          <a:p>
            <a:pPr marL="0" indent="0" eaLnBrk="0" fontAlgn="base" hangingPunct="0">
              <a:lnSpc>
                <a:spcPct val="110000"/>
              </a:lnSpc>
              <a:spcBef>
                <a:spcPct val="0"/>
              </a:spcBef>
              <a:spcAft>
                <a:spcPct val="0"/>
              </a:spcAft>
              <a:buNone/>
            </a:pPr>
            <a:r>
              <a:rPr lang="en-US" altLang="zh-CN" dirty="0">
                <a:latin typeface="Times New Roman" panose="02020603050405020304" pitchFamily="18" charset="0"/>
                <a:ea typeface="宋体" panose="02010600030101010101" pitchFamily="2" charset="-122"/>
              </a:rPr>
              <a:t>-i, --inactive=DAYS     </a:t>
            </a:r>
            <a:r>
              <a:rPr lang="zh-CN" altLang="en-US" dirty="0">
                <a:latin typeface="Times New Roman" panose="02020603050405020304" pitchFamily="18" charset="0"/>
                <a:ea typeface="宋体" panose="02010600030101010101" pitchFamily="2" charset="-122"/>
              </a:rPr>
              <a:t>当密码过期后经过多少天该帐号会被禁用</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只有根用户才能进行此操作</a:t>
            </a:r>
          </a:p>
        </p:txBody>
      </p:sp>
    </p:spTree>
    <p:extLst>
      <p:ext uri="{BB962C8B-B14F-4D97-AF65-F5344CB8AC3E}">
        <p14:creationId xmlns:p14="http://schemas.microsoft.com/office/powerpoint/2010/main" val="15706446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1D924F-8502-4755-91E0-3D7E5A5D468F}"/>
              </a:ext>
            </a:extLst>
          </p:cNvPr>
          <p:cNvSpPr>
            <a:spLocks noGrp="1"/>
          </p:cNvSpPr>
          <p:nvPr>
            <p:ph type="title"/>
          </p:nvPr>
        </p:nvSpPr>
        <p:spPr/>
        <p:txBody>
          <a:bodyPr>
            <a:normAutofit/>
          </a:bodyPr>
          <a:lstStyle/>
          <a:p>
            <a:r>
              <a:rPr lang="zh-CN" altLang="en-US" dirty="0">
                <a:latin typeface="Times New Roman" panose="02020603050405020304" pitchFamily="18" charset="0"/>
                <a:ea typeface="微软雅黑" panose="020B0503020204020204" pitchFamily="34" charset="-122"/>
              </a:rPr>
              <a:t>案例</a:t>
            </a:r>
          </a:p>
        </p:txBody>
      </p:sp>
      <p:sp>
        <p:nvSpPr>
          <p:cNvPr id="3" name="内容占位符 2">
            <a:extLst>
              <a:ext uri="{FF2B5EF4-FFF2-40B4-BE49-F238E27FC236}">
                <a16:creationId xmlns:a16="http://schemas.microsoft.com/office/drawing/2014/main" id="{45DF9F41-D8A5-42B0-BB0E-1E42189CC8C5}"/>
              </a:ext>
            </a:extLst>
          </p:cNvPr>
          <p:cNvSpPr>
            <a:spLocks noGrp="1"/>
          </p:cNvSpPr>
          <p:nvPr>
            <p:ph idx="1"/>
          </p:nvPr>
        </p:nvSpPr>
        <p:spPr/>
        <p:txBody>
          <a:bodyPr>
            <a:normAutofit/>
          </a:bodyPr>
          <a:lstStyle/>
          <a:p>
            <a:pPr marL="0" indent="457200" eaLnBrk="0" fontAlgn="base" hangingPunct="0">
              <a:lnSpc>
                <a:spcPct val="100000"/>
              </a:lnSpc>
              <a:spcBef>
                <a:spcPct val="0"/>
              </a:spcBef>
              <a:spcAft>
                <a:spcPct val="0"/>
              </a:spcAft>
              <a:buNone/>
            </a:pPr>
            <a:r>
              <a:rPr lang="en-US" altLang="zh-CN" dirty="0">
                <a:latin typeface="Times New Roman" panose="02020603050405020304" pitchFamily="18" charset="0"/>
                <a:ea typeface="宋体" panose="02010600030101010101" pitchFamily="2" charset="-122"/>
              </a:rPr>
              <a:t>test4:!!:17999:0:99999:7:::</a:t>
            </a:r>
          </a:p>
          <a:p>
            <a:pPr marL="0" indent="457200" eaLnBrk="0" fontAlgn="base" hangingPunct="0">
              <a:lnSpc>
                <a:spcPct val="100000"/>
              </a:lnSpc>
              <a:spcBef>
                <a:spcPct val="0"/>
              </a:spcBef>
              <a:spcAft>
                <a:spcPct val="0"/>
              </a:spcAft>
              <a:buNone/>
            </a:pPr>
            <a:r>
              <a:rPr lang="pl-PL" altLang="zh-CN" dirty="0">
                <a:latin typeface="Times New Roman" panose="02020603050405020304" pitchFamily="18" charset="0"/>
                <a:ea typeface="宋体" panose="02010600030101010101" pitchFamily="2" charset="-122"/>
              </a:rPr>
              <a:t>[root@yujmo ~]# passwd -x 36000 -n 36 -w 1 -i 10 test4</a:t>
            </a:r>
          </a:p>
          <a:p>
            <a:pPr marL="0" indent="457200" eaLnBrk="0" fontAlgn="base" hangingPunct="0">
              <a:lnSpc>
                <a:spcPct val="100000"/>
              </a:lnSpc>
              <a:spcBef>
                <a:spcPct val="0"/>
              </a:spcBef>
              <a:spcAft>
                <a:spcPct val="0"/>
              </a:spcAft>
              <a:buNone/>
            </a:pPr>
            <a:r>
              <a:rPr lang="en-US" altLang="zh-CN" dirty="0">
                <a:latin typeface="Times New Roman" panose="02020603050405020304" pitchFamily="18" charset="0"/>
                <a:ea typeface="宋体" panose="02010600030101010101" pitchFamily="2" charset="-122"/>
              </a:rPr>
              <a:t>test4:!!:17999:36:36000:1:10::</a:t>
            </a:r>
          </a:p>
          <a:p>
            <a:pPr marL="0" indent="457200" eaLnBrk="0" fontAlgn="base" hangingPunct="0">
              <a:lnSpc>
                <a:spcPct val="100000"/>
              </a:lnSpc>
              <a:spcBef>
                <a:spcPct val="0"/>
              </a:spcBef>
              <a:spcAft>
                <a:spcPct val="0"/>
              </a:spcAft>
              <a:buNone/>
            </a:pPr>
            <a:r>
              <a:rPr lang="pl-PL" altLang="zh-CN" dirty="0">
                <a:latin typeface="Times New Roman" panose="02020603050405020304" pitchFamily="18" charset="0"/>
                <a:ea typeface="宋体" panose="02010600030101010101" pitchFamily="2" charset="-122"/>
              </a:rPr>
              <a:t>[root@yujmo ~]# passwd -x 36000 </a:t>
            </a:r>
            <a:r>
              <a:rPr lang="en-US" altLang="zh-CN" dirty="0">
                <a:latin typeface="Times New Roman" panose="02020603050405020304" pitchFamily="18" charset="0"/>
                <a:ea typeface="宋体" panose="02010600030101010101" pitchFamily="2" charset="-122"/>
              </a:rPr>
              <a:t> </a:t>
            </a:r>
            <a:r>
              <a:rPr lang="pl-PL" altLang="zh-CN" dirty="0">
                <a:latin typeface="Times New Roman" panose="02020603050405020304" pitchFamily="18" charset="0"/>
                <a:ea typeface="宋体" panose="02010600030101010101" pitchFamily="2" charset="-122"/>
              </a:rPr>
              <a:t>test4</a:t>
            </a:r>
            <a:endParaRPr lang="en-US" altLang="zh-CN" dirty="0">
              <a:latin typeface="Times New Roman" panose="02020603050405020304" pitchFamily="18" charset="0"/>
              <a:ea typeface="宋体" panose="02010600030101010101" pitchFamily="2" charset="-122"/>
            </a:endParaRPr>
          </a:p>
          <a:p>
            <a:pPr marL="0" indent="457200" eaLnBrk="0" fontAlgn="base" hangingPunct="0">
              <a:lnSpc>
                <a:spcPct val="100000"/>
              </a:lnSpc>
              <a:spcBef>
                <a:spcPct val="0"/>
              </a:spcBef>
              <a:spcAft>
                <a:spcPct val="0"/>
              </a:spcAft>
              <a:buNone/>
            </a:pPr>
            <a:r>
              <a:rPr lang="fr-FR" altLang="zh-CN" dirty="0">
                <a:latin typeface="Times New Roman" panose="02020603050405020304" pitchFamily="18" charset="0"/>
                <a:ea typeface="宋体" panose="02010600030101010101" pitchFamily="2" charset="-122"/>
              </a:rPr>
              <a:t>[root@yujmo ~]# cat /etc/shadow</a:t>
            </a:r>
            <a:endParaRPr lang="en-US" altLang="zh-CN" dirty="0">
              <a:latin typeface="Times New Roman" panose="02020603050405020304" pitchFamily="18" charset="0"/>
              <a:ea typeface="宋体" panose="02010600030101010101" pitchFamily="2" charset="-122"/>
            </a:endParaRPr>
          </a:p>
          <a:p>
            <a:pPr marL="0" indent="457200" eaLnBrk="0" fontAlgn="base" hangingPunct="0">
              <a:lnSpc>
                <a:spcPct val="100000"/>
              </a:lnSpc>
              <a:spcBef>
                <a:spcPct val="0"/>
              </a:spcBef>
              <a:spcAft>
                <a:spcPct val="0"/>
              </a:spcAft>
              <a:buNone/>
            </a:pPr>
            <a:r>
              <a:rPr lang="pl-PL" altLang="zh-CN" dirty="0">
                <a:latin typeface="Times New Roman" panose="02020603050405020304" pitchFamily="18" charset="0"/>
                <a:ea typeface="宋体" panose="02010600030101010101" pitchFamily="2" charset="-122"/>
              </a:rPr>
              <a:t>[root@yujmo ~]# passwd -n 36 </a:t>
            </a:r>
            <a:r>
              <a:rPr lang="en-US" altLang="zh-CN" dirty="0">
                <a:latin typeface="Times New Roman" panose="02020603050405020304" pitchFamily="18" charset="0"/>
                <a:ea typeface="宋体" panose="02010600030101010101" pitchFamily="2" charset="-122"/>
              </a:rPr>
              <a:t>       </a:t>
            </a:r>
            <a:r>
              <a:rPr lang="pl-PL" altLang="zh-CN" dirty="0">
                <a:latin typeface="Times New Roman" panose="02020603050405020304" pitchFamily="18" charset="0"/>
                <a:ea typeface="宋体" panose="02010600030101010101" pitchFamily="2" charset="-122"/>
              </a:rPr>
              <a:t>test4</a:t>
            </a:r>
            <a:endParaRPr lang="en-US" altLang="zh-CN" dirty="0">
              <a:latin typeface="Times New Roman" panose="02020603050405020304" pitchFamily="18" charset="0"/>
              <a:ea typeface="宋体" panose="02010600030101010101" pitchFamily="2" charset="-122"/>
            </a:endParaRPr>
          </a:p>
          <a:p>
            <a:pPr marL="0" indent="457200" eaLnBrk="0" fontAlgn="base" hangingPunct="0">
              <a:lnSpc>
                <a:spcPct val="100000"/>
              </a:lnSpc>
              <a:spcBef>
                <a:spcPct val="0"/>
              </a:spcBef>
              <a:spcAft>
                <a:spcPct val="0"/>
              </a:spcAft>
              <a:buNone/>
            </a:pPr>
            <a:r>
              <a:rPr lang="pl-PL" altLang="zh-CN" dirty="0">
                <a:latin typeface="Times New Roman" panose="02020603050405020304" pitchFamily="18" charset="0"/>
                <a:ea typeface="宋体" panose="02010600030101010101" pitchFamily="2" charset="-122"/>
              </a:rPr>
              <a:t>[root@yujmo ~]# passwd -w 1</a:t>
            </a:r>
            <a:r>
              <a:rPr lang="en-US" altLang="zh-CN" dirty="0">
                <a:latin typeface="Times New Roman" panose="02020603050405020304" pitchFamily="18" charset="0"/>
                <a:ea typeface="宋体" panose="02010600030101010101" pitchFamily="2" charset="-122"/>
              </a:rPr>
              <a:t>         </a:t>
            </a:r>
            <a:r>
              <a:rPr lang="pl-PL" altLang="zh-CN" dirty="0">
                <a:latin typeface="Times New Roman" panose="02020603050405020304" pitchFamily="18" charset="0"/>
                <a:ea typeface="宋体" panose="02010600030101010101" pitchFamily="2" charset="-122"/>
              </a:rPr>
              <a:t>test4</a:t>
            </a:r>
            <a:endParaRPr lang="en-US" altLang="zh-CN" dirty="0">
              <a:latin typeface="Times New Roman" panose="02020603050405020304" pitchFamily="18" charset="0"/>
              <a:ea typeface="宋体" panose="02010600030101010101" pitchFamily="2" charset="-122"/>
            </a:endParaRPr>
          </a:p>
          <a:p>
            <a:pPr marL="0" indent="457200" eaLnBrk="0" fontAlgn="base" hangingPunct="0">
              <a:lnSpc>
                <a:spcPct val="100000"/>
              </a:lnSpc>
              <a:spcBef>
                <a:spcPct val="0"/>
              </a:spcBef>
              <a:spcAft>
                <a:spcPct val="0"/>
              </a:spcAft>
              <a:buNone/>
            </a:pPr>
            <a:r>
              <a:rPr lang="pl-PL" altLang="zh-CN" dirty="0">
                <a:latin typeface="Times New Roman" panose="02020603050405020304" pitchFamily="18" charset="0"/>
                <a:ea typeface="宋体" panose="02010600030101010101" pitchFamily="2" charset="-122"/>
              </a:rPr>
              <a:t>[root@yujmo ~]# passwd -i 10 </a:t>
            </a:r>
            <a:r>
              <a:rPr lang="en-US" altLang="zh-CN" dirty="0">
                <a:latin typeface="Times New Roman" panose="02020603050405020304" pitchFamily="18" charset="0"/>
                <a:ea typeface="宋体" panose="02010600030101010101" pitchFamily="2" charset="-122"/>
              </a:rPr>
              <a:t>        </a:t>
            </a:r>
            <a:r>
              <a:rPr lang="pl-PL" altLang="zh-CN" dirty="0">
                <a:latin typeface="Times New Roman" panose="02020603050405020304" pitchFamily="18" charset="0"/>
                <a:ea typeface="宋体" panose="02010600030101010101" pitchFamily="2" charset="-122"/>
              </a:rPr>
              <a:t>test4</a:t>
            </a:r>
          </a:p>
          <a:p>
            <a:pPr marL="0" indent="0">
              <a:buNone/>
            </a:pPr>
            <a:endParaRPr lang="zh-CN" altLang="en-US" dirty="0"/>
          </a:p>
        </p:txBody>
      </p:sp>
    </p:spTree>
    <p:extLst>
      <p:ext uri="{BB962C8B-B14F-4D97-AF65-F5344CB8AC3E}">
        <p14:creationId xmlns:p14="http://schemas.microsoft.com/office/powerpoint/2010/main" val="4906437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94C0F9-B105-4D6B-9B32-CEA229716D36}"/>
              </a:ext>
            </a:extLst>
          </p:cNvPr>
          <p:cNvSpPr>
            <a:spLocks noGrp="1"/>
          </p:cNvSpPr>
          <p:nvPr>
            <p:ph type="title"/>
          </p:nvPr>
        </p:nvSpPr>
        <p:spPr/>
        <p:txBody>
          <a:bodyPr/>
          <a:lstStyle/>
          <a:p>
            <a:r>
              <a:rPr lang="en-US" altLang="zh-CN" dirty="0">
                <a:latin typeface="Times New Roman" panose="02020603050405020304" pitchFamily="18" charset="0"/>
                <a:ea typeface="微软雅黑" panose="020B0503020204020204" pitchFamily="34" charset="-122"/>
              </a:rPr>
              <a:t>Linux</a:t>
            </a:r>
            <a:r>
              <a:rPr lang="zh-CN" altLang="en-US" dirty="0">
                <a:latin typeface="Times New Roman" panose="02020603050405020304" pitchFamily="18" charset="0"/>
                <a:ea typeface="微软雅黑" panose="020B0503020204020204" pitchFamily="34" charset="-122"/>
              </a:rPr>
              <a:t>系统用户组的管理</a:t>
            </a:r>
          </a:p>
        </p:txBody>
      </p:sp>
      <p:sp>
        <p:nvSpPr>
          <p:cNvPr id="3" name="内容占位符 2">
            <a:extLst>
              <a:ext uri="{FF2B5EF4-FFF2-40B4-BE49-F238E27FC236}">
                <a16:creationId xmlns:a16="http://schemas.microsoft.com/office/drawing/2014/main" id="{0852406C-DB8A-4D9A-A6D8-16759C72FFE6}"/>
              </a:ext>
            </a:extLst>
          </p:cNvPr>
          <p:cNvSpPr>
            <a:spLocks noGrp="1"/>
          </p:cNvSpPr>
          <p:nvPr>
            <p:ph idx="1"/>
          </p:nvPr>
        </p:nvSpPr>
        <p:spPr/>
        <p:txBody>
          <a:bodyPr/>
          <a:lstStyle/>
          <a:p>
            <a:pPr marL="0" indent="457200" eaLnBrk="0" fontAlgn="base" hangingPunct="0">
              <a:lnSpc>
                <a:spcPct val="100000"/>
              </a:lnSpc>
              <a:spcBef>
                <a:spcPct val="0"/>
              </a:spcBef>
              <a:spcAft>
                <a:spcPct val="0"/>
              </a:spcAft>
              <a:buNone/>
            </a:pPr>
            <a:r>
              <a:rPr lang="zh-CN" altLang="en-US" dirty="0">
                <a:latin typeface="Times New Roman" panose="02020603050405020304" pitchFamily="18" charset="0"/>
                <a:ea typeface="宋体" panose="02010600030101010101" pitchFamily="2" charset="-122"/>
              </a:rPr>
              <a:t>每个用户都有一个用户组，系统可以对一个用户组中的所有用户进行集中管理。</a:t>
            </a:r>
            <a:r>
              <a:rPr lang="en-US" altLang="zh-CN" dirty="0">
                <a:latin typeface="Times New Roman" panose="02020603050405020304" pitchFamily="18" charset="0"/>
                <a:ea typeface="宋体" panose="02010600030101010101" pitchFamily="2" charset="-122"/>
              </a:rPr>
              <a:t>Linux</a:t>
            </a:r>
            <a:r>
              <a:rPr lang="zh-CN" altLang="en-US" dirty="0">
                <a:latin typeface="Times New Roman" panose="02020603050405020304" pitchFamily="18" charset="0"/>
                <a:ea typeface="宋体" panose="02010600030101010101" pitchFamily="2" charset="-122"/>
              </a:rPr>
              <a:t>下的用户属于与它同名的用户组，这个用户组在创建用户时同时创建。</a:t>
            </a:r>
          </a:p>
          <a:p>
            <a:pPr marL="0" indent="457200" eaLnBrk="0" fontAlgn="base" hangingPunct="0">
              <a:lnSpc>
                <a:spcPct val="100000"/>
              </a:lnSpc>
              <a:spcBef>
                <a:spcPct val="0"/>
              </a:spcBef>
              <a:spcAft>
                <a:spcPct val="0"/>
              </a:spcAft>
              <a:buNone/>
            </a:pPr>
            <a:endParaRPr lang="en-US" altLang="zh-CN" dirty="0">
              <a:latin typeface="Times New Roman" panose="02020603050405020304" pitchFamily="18" charset="0"/>
              <a:ea typeface="宋体" panose="02010600030101010101" pitchFamily="2" charset="-122"/>
            </a:endParaRPr>
          </a:p>
          <a:p>
            <a:pPr marL="0" indent="457200" eaLnBrk="0" fontAlgn="base" hangingPunct="0">
              <a:lnSpc>
                <a:spcPct val="100000"/>
              </a:lnSpc>
              <a:spcBef>
                <a:spcPct val="0"/>
              </a:spcBef>
              <a:spcAft>
                <a:spcPct val="0"/>
              </a:spcAft>
              <a:buNone/>
            </a:pPr>
            <a:r>
              <a:rPr lang="zh-CN" altLang="en-US" dirty="0">
                <a:latin typeface="Times New Roman" panose="02020603050405020304" pitchFamily="18" charset="0"/>
                <a:ea typeface="宋体" panose="02010600030101010101" pitchFamily="2" charset="-122"/>
              </a:rPr>
              <a:t>用户组的管理涉及用户组的添加、删除和修改。组的增加、删除和修改实际上就是对</a:t>
            </a:r>
            <a:r>
              <a:rPr lang="en-US" altLang="zh-CN" dirty="0">
                <a:latin typeface="Times New Roman" panose="02020603050405020304" pitchFamily="18" charset="0"/>
                <a:ea typeface="宋体" panose="02010600030101010101" pitchFamily="2" charset="-122"/>
              </a:rPr>
              <a:t>/etc/group</a:t>
            </a:r>
            <a:r>
              <a:rPr lang="zh-CN" altLang="en-US" dirty="0">
                <a:latin typeface="Times New Roman" panose="02020603050405020304" pitchFamily="18" charset="0"/>
                <a:ea typeface="宋体" panose="02010600030101010101" pitchFamily="2" charset="-122"/>
              </a:rPr>
              <a:t>文件的更新。</a:t>
            </a:r>
          </a:p>
          <a:p>
            <a:pPr marL="0" indent="457200">
              <a:lnSpc>
                <a:spcPct val="100000"/>
              </a:lnSpc>
              <a:buNone/>
            </a:pPr>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7896737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1A5B0-105C-4AB0-BA3A-493EF1B0CCEC}"/>
              </a:ext>
            </a:extLst>
          </p:cNvPr>
          <p:cNvSpPr>
            <a:spLocks noGrp="1"/>
          </p:cNvSpPr>
          <p:nvPr>
            <p:ph type="title"/>
          </p:nvPr>
        </p:nvSpPr>
        <p:spPr/>
        <p:txBody>
          <a:bodyPr/>
          <a:lstStyle/>
          <a:p>
            <a:r>
              <a:rPr lang="zh-CN" altLang="en-US" dirty="0">
                <a:latin typeface="Times New Roman" panose="02020603050405020304" pitchFamily="18" charset="0"/>
                <a:ea typeface="微软雅黑" panose="020B0503020204020204" pitchFamily="34" charset="-122"/>
              </a:rPr>
              <a:t>新增用户组</a:t>
            </a:r>
          </a:p>
        </p:txBody>
      </p:sp>
      <p:sp>
        <p:nvSpPr>
          <p:cNvPr id="4" name="Rectangle 1">
            <a:extLst>
              <a:ext uri="{FF2B5EF4-FFF2-40B4-BE49-F238E27FC236}">
                <a16:creationId xmlns:a16="http://schemas.microsoft.com/office/drawing/2014/main" id="{3E8C2DB2-7DDA-4031-8310-CB94942C28FF}"/>
              </a:ext>
            </a:extLst>
          </p:cNvPr>
          <p:cNvSpPr>
            <a:spLocks noGrp="1" noChangeArrowheads="1"/>
          </p:cNvSpPr>
          <p:nvPr>
            <p:ph idx="1"/>
          </p:nvPr>
        </p:nvSpPr>
        <p:spPr bwMode="auto">
          <a:xfrm>
            <a:off x="838200" y="1874728"/>
            <a:ext cx="1082414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eaLnBrk="0" fontAlgn="base" hangingPunct="0">
              <a:lnSpc>
                <a:spcPct val="100000"/>
              </a:lnSpc>
              <a:spcBef>
                <a:spcPct val="0"/>
              </a:spcBef>
              <a:spcAft>
                <a:spcPct val="0"/>
              </a:spcAft>
              <a:buClrTx/>
              <a:buSzTx/>
              <a:buNone/>
              <a:tabLst/>
            </a:pPr>
            <a:r>
              <a:rPr lang="zh-CN" altLang="zh-CN" dirty="0">
                <a:latin typeface="Times New Roman" panose="02020603050405020304" pitchFamily="18" charset="0"/>
                <a:ea typeface="宋体" panose="02010600030101010101" pitchFamily="2" charset="-122"/>
              </a:rPr>
              <a:t>增加一个新的用户组使用groupadd命令。其格式如下：</a:t>
            </a:r>
          </a:p>
          <a:p>
            <a:pPr marL="0" marR="0" lvl="0" indent="457200" eaLnBrk="0" fontAlgn="base" hangingPunct="0">
              <a:lnSpc>
                <a:spcPct val="100000"/>
              </a:lnSpc>
              <a:spcBef>
                <a:spcPct val="0"/>
              </a:spcBef>
              <a:spcAft>
                <a:spcPct val="0"/>
              </a:spcAft>
              <a:buClrTx/>
              <a:buSzTx/>
              <a:buNone/>
              <a:tabLst/>
            </a:pPr>
            <a:r>
              <a:rPr lang="zh-CN" altLang="zh-CN" dirty="0">
                <a:latin typeface="Times New Roman" panose="02020603050405020304" pitchFamily="18" charset="0"/>
                <a:ea typeface="宋体" panose="02010600030101010101" pitchFamily="2" charset="-122"/>
              </a:rPr>
              <a:t>groupadd 选项 用户组 </a:t>
            </a:r>
          </a:p>
          <a:p>
            <a:pPr marL="0" marR="0" lvl="0" indent="457200" eaLnBrk="0" fontAlgn="base" hangingPunct="0">
              <a:lnSpc>
                <a:spcPct val="100000"/>
              </a:lnSpc>
              <a:spcBef>
                <a:spcPct val="0"/>
              </a:spcBef>
              <a:spcAft>
                <a:spcPct val="0"/>
              </a:spcAft>
              <a:buClrTx/>
              <a:buSzTx/>
              <a:buNone/>
              <a:tabLst/>
            </a:pPr>
            <a:r>
              <a:rPr lang="zh-CN" altLang="zh-CN" dirty="0">
                <a:latin typeface="Times New Roman" panose="02020603050405020304" pitchFamily="18" charset="0"/>
                <a:ea typeface="宋体" panose="02010600030101010101" pitchFamily="2" charset="-122"/>
              </a:rPr>
              <a:t>可以使用的选项有：</a:t>
            </a:r>
          </a:p>
          <a:p>
            <a:pPr marL="971550" lvl="1" indent="-514350" eaLnBrk="0" fontAlgn="base" hangingPunct="0">
              <a:lnSpc>
                <a:spcPct val="100000"/>
              </a:lnSpc>
              <a:spcBef>
                <a:spcPct val="0"/>
              </a:spcBef>
              <a:spcAft>
                <a:spcPct val="0"/>
              </a:spcAft>
              <a:buFont typeface="+mj-lt"/>
              <a:buAutoNum type="arabicPeriod"/>
            </a:pPr>
            <a:r>
              <a:rPr lang="zh-CN" altLang="zh-CN" sz="2800" dirty="0">
                <a:latin typeface="Times New Roman" panose="02020603050405020304" pitchFamily="18" charset="0"/>
                <a:ea typeface="宋体" panose="02010600030101010101" pitchFamily="2" charset="-122"/>
              </a:rPr>
              <a:t>-g GID 指定新用户组的组标识号（GID）。 </a:t>
            </a:r>
          </a:p>
          <a:p>
            <a:pPr marL="971550" lvl="1" indent="-514350" eaLnBrk="0" fontAlgn="base" hangingPunct="0">
              <a:lnSpc>
                <a:spcPct val="100000"/>
              </a:lnSpc>
              <a:spcBef>
                <a:spcPct val="0"/>
              </a:spcBef>
              <a:spcAft>
                <a:spcPct val="0"/>
              </a:spcAft>
              <a:buFont typeface="+mj-lt"/>
              <a:buAutoNum type="arabicPeriod"/>
            </a:pPr>
            <a:r>
              <a:rPr lang="zh-CN" altLang="zh-CN" sz="2800" dirty="0">
                <a:latin typeface="Times New Roman" panose="02020603050405020304" pitchFamily="18" charset="0"/>
                <a:ea typeface="宋体" panose="02010600030101010101" pitchFamily="2" charset="-122"/>
              </a:rPr>
              <a:t>-o 一般与-g选项同时使用，表示新用户组的GID可以与系统已有用户组的GID相同。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b="0" i="0" u="none" strike="noStrike" cap="none" normalizeH="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48736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D0156-33EF-47D3-9550-7D646AB4EE6D}"/>
              </a:ext>
            </a:extLst>
          </p:cNvPr>
          <p:cNvSpPr>
            <a:spLocks noGrp="1"/>
          </p:cNvSpPr>
          <p:nvPr>
            <p:ph type="title"/>
          </p:nvPr>
        </p:nvSpPr>
        <p:spPr/>
        <p:txBody>
          <a:bodyPr>
            <a:normAutofit/>
          </a:bodyPr>
          <a:lstStyle/>
          <a:p>
            <a:r>
              <a:rPr lang="zh-CN" altLang="en-US" dirty="0">
                <a:latin typeface="Times New Roman" panose="02020603050405020304" pitchFamily="18" charset="0"/>
                <a:ea typeface="微软雅黑" panose="020B0503020204020204" pitchFamily="34" charset="-122"/>
              </a:rPr>
              <a:t>案例</a:t>
            </a:r>
          </a:p>
        </p:txBody>
      </p:sp>
      <p:sp>
        <p:nvSpPr>
          <p:cNvPr id="3" name="内容占位符 2">
            <a:extLst>
              <a:ext uri="{FF2B5EF4-FFF2-40B4-BE49-F238E27FC236}">
                <a16:creationId xmlns:a16="http://schemas.microsoft.com/office/drawing/2014/main" id="{6E60BCA0-463C-4D69-9742-A7AF336D91D8}"/>
              </a:ext>
            </a:extLst>
          </p:cNvPr>
          <p:cNvSpPr>
            <a:spLocks noGrp="1"/>
          </p:cNvSpPr>
          <p:nvPr>
            <p:ph idx="1"/>
          </p:nvPr>
        </p:nvSpPr>
        <p:spPr/>
        <p:txBody>
          <a:bodyPr/>
          <a:lstStyle/>
          <a:p>
            <a:pPr marL="0" indent="0" eaLnBrk="0" fontAlgn="base" hangingPunct="0">
              <a:lnSpc>
                <a:spcPct val="100000"/>
              </a:lnSpc>
              <a:spcBef>
                <a:spcPct val="0"/>
              </a:spcBef>
              <a:spcAft>
                <a:spcPct val="0"/>
              </a:spcAft>
              <a:buNone/>
            </a:pPr>
            <a:r>
              <a:rPr lang="zh-CN" altLang="en-US" dirty="0">
                <a:latin typeface="Times New Roman" panose="02020603050405020304" pitchFamily="18" charset="0"/>
                <a:ea typeface="宋体" panose="02010600030101010101" pitchFamily="2" charset="-122"/>
              </a:rPr>
              <a:t>案例</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marL="0" indent="457200" eaLnBrk="0" fontAlgn="base" hangingPunct="0">
              <a:lnSpc>
                <a:spcPct val="100000"/>
              </a:lnSpc>
              <a:spcBef>
                <a:spcPct val="0"/>
              </a:spcBef>
              <a:spcAft>
                <a:spcPct val="0"/>
              </a:spcAft>
              <a:buNone/>
            </a:pPr>
            <a:r>
              <a:rPr lang="en-US" altLang="zh-CN" dirty="0">
                <a:latin typeface="Times New Roman" panose="02020603050405020304" pitchFamily="18" charset="0"/>
                <a:ea typeface="宋体" panose="02010600030101010101" pitchFamily="2" charset="-122"/>
              </a:rPr>
              <a:t>[root@yujmo ~]# </a:t>
            </a:r>
            <a:r>
              <a:rPr lang="en-US" altLang="zh-CN" dirty="0" err="1">
                <a:latin typeface="Times New Roman" panose="02020603050405020304" pitchFamily="18" charset="0"/>
                <a:ea typeface="宋体" panose="02010600030101010101" pitchFamily="2" charset="-122"/>
              </a:rPr>
              <a:t>groupadd</a:t>
            </a:r>
            <a:r>
              <a:rPr lang="en-US" altLang="zh-CN" dirty="0">
                <a:latin typeface="Times New Roman" panose="02020603050405020304" pitchFamily="18" charset="0"/>
                <a:ea typeface="宋体" panose="02010600030101010101" pitchFamily="2" charset="-122"/>
              </a:rPr>
              <a:t> group1</a:t>
            </a:r>
          </a:p>
          <a:p>
            <a:pPr marL="0" indent="457200" eaLnBrk="0" fontAlgn="base" hangingPunct="0">
              <a:lnSpc>
                <a:spcPct val="100000"/>
              </a:lnSpc>
              <a:spcBef>
                <a:spcPct val="0"/>
              </a:spcBef>
              <a:spcAft>
                <a:spcPct val="0"/>
              </a:spcAft>
              <a:buNone/>
            </a:pPr>
            <a:r>
              <a:rPr lang="fr-FR" altLang="zh-CN" dirty="0">
                <a:latin typeface="Times New Roman" panose="02020603050405020304" pitchFamily="18" charset="0"/>
                <a:ea typeface="宋体" panose="02010600030101010101" pitchFamily="2" charset="-122"/>
              </a:rPr>
              <a:t>[root@yujmo ~]# cat /etc/group</a:t>
            </a:r>
          </a:p>
          <a:p>
            <a:pPr marL="0" indent="457200" eaLnBrk="0" fontAlgn="base" hangingPunct="0">
              <a:lnSpc>
                <a:spcPct val="100000"/>
              </a:lnSpc>
              <a:spcBef>
                <a:spcPct val="0"/>
              </a:spcBef>
              <a:spcAft>
                <a:spcPct val="0"/>
              </a:spcAft>
              <a:buNone/>
            </a:pPr>
            <a:endParaRPr lang="en-US" altLang="zh-CN" dirty="0">
              <a:latin typeface="Times New Roman" panose="02020603050405020304" pitchFamily="18" charset="0"/>
              <a:ea typeface="宋体" panose="02010600030101010101" pitchFamily="2" charset="-122"/>
            </a:endParaRPr>
          </a:p>
          <a:p>
            <a:pPr marL="0" indent="0" eaLnBrk="0" fontAlgn="base" hangingPunct="0">
              <a:lnSpc>
                <a:spcPct val="100000"/>
              </a:lnSpc>
              <a:spcBef>
                <a:spcPct val="0"/>
              </a:spcBef>
              <a:spcAft>
                <a:spcPct val="0"/>
              </a:spcAft>
              <a:buNone/>
            </a:pPr>
            <a:r>
              <a:rPr lang="zh-CN" altLang="en-US" dirty="0">
                <a:latin typeface="Times New Roman" panose="02020603050405020304" pitchFamily="18" charset="0"/>
                <a:ea typeface="宋体" panose="02010600030101010101" pitchFamily="2" charset="-122"/>
              </a:rPr>
              <a:t>案例</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marL="0" indent="457200" eaLnBrk="0" fontAlgn="base" hangingPunct="0">
              <a:lnSpc>
                <a:spcPct val="100000"/>
              </a:lnSpc>
              <a:spcBef>
                <a:spcPct val="0"/>
              </a:spcBef>
              <a:spcAft>
                <a:spcPct val="0"/>
              </a:spcAft>
              <a:buNone/>
            </a:pPr>
            <a:r>
              <a:rPr lang="en-US" altLang="zh-CN" dirty="0">
                <a:latin typeface="Times New Roman" panose="02020603050405020304" pitchFamily="18" charset="0"/>
                <a:ea typeface="宋体" panose="02010600030101010101" pitchFamily="2" charset="-122"/>
              </a:rPr>
              <a:t>[root@yujmo ~]# </a:t>
            </a:r>
            <a:r>
              <a:rPr lang="en-US" altLang="zh-CN" dirty="0" err="1">
                <a:latin typeface="Times New Roman" panose="02020603050405020304" pitchFamily="18" charset="0"/>
                <a:ea typeface="宋体" panose="02010600030101010101" pitchFamily="2" charset="-122"/>
              </a:rPr>
              <a:t>groupadd</a:t>
            </a:r>
            <a:r>
              <a:rPr lang="en-US" altLang="zh-CN" dirty="0">
                <a:latin typeface="Times New Roman" panose="02020603050405020304" pitchFamily="18" charset="0"/>
                <a:ea typeface="宋体" panose="02010600030101010101" pitchFamily="2" charset="-122"/>
              </a:rPr>
              <a:t> -g 101 group2</a:t>
            </a:r>
          </a:p>
          <a:p>
            <a:pPr marL="0" indent="457200" eaLnBrk="0" fontAlgn="base" hangingPunct="0">
              <a:lnSpc>
                <a:spcPct val="100000"/>
              </a:lnSpc>
              <a:spcBef>
                <a:spcPct val="0"/>
              </a:spcBef>
              <a:spcAft>
                <a:spcPct val="0"/>
              </a:spcAft>
              <a:buNone/>
            </a:pPr>
            <a:r>
              <a:rPr lang="fr-FR" altLang="zh-CN" dirty="0">
                <a:latin typeface="Times New Roman" panose="02020603050405020304" pitchFamily="18" charset="0"/>
                <a:ea typeface="宋体" panose="02010600030101010101" pitchFamily="2" charset="-122"/>
              </a:rPr>
              <a:t>[root@yujmo ~]# cat /etc/group</a:t>
            </a:r>
          </a:p>
          <a:p>
            <a:endParaRPr lang="en-US" altLang="zh-CN" dirty="0"/>
          </a:p>
          <a:p>
            <a:endParaRPr lang="zh-CN" altLang="en-US" dirty="0"/>
          </a:p>
        </p:txBody>
      </p:sp>
    </p:spTree>
    <p:extLst>
      <p:ext uri="{BB962C8B-B14F-4D97-AF65-F5344CB8AC3E}">
        <p14:creationId xmlns:p14="http://schemas.microsoft.com/office/powerpoint/2010/main" val="3718432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0FB94D-B30E-47B6-960D-DB85B61EF086}"/>
              </a:ext>
            </a:extLst>
          </p:cNvPr>
          <p:cNvSpPr>
            <a:spLocks noGrp="1"/>
          </p:cNvSpPr>
          <p:nvPr>
            <p:ph type="title"/>
          </p:nvPr>
        </p:nvSpPr>
        <p:spPr/>
        <p:txBody>
          <a:bodyPr/>
          <a:lstStyle/>
          <a:p>
            <a:r>
              <a:rPr lang="en-US" altLang="zh-CN" dirty="0">
                <a:latin typeface="Times New Roman" panose="02020603050405020304" pitchFamily="18" charset="0"/>
                <a:ea typeface="微软雅黑" panose="020B0503020204020204" pitchFamily="34" charset="-122"/>
              </a:rPr>
              <a:t>Linux</a:t>
            </a:r>
            <a:r>
              <a:rPr lang="zh-CN" altLang="en-US" dirty="0">
                <a:latin typeface="Times New Roman" panose="02020603050405020304" pitchFamily="18" charset="0"/>
                <a:ea typeface="微软雅黑" panose="020B0503020204020204" pitchFamily="34" charset="-122"/>
              </a:rPr>
              <a:t>系统的特点</a:t>
            </a:r>
          </a:p>
        </p:txBody>
      </p:sp>
      <p:sp>
        <p:nvSpPr>
          <p:cNvPr id="3" name="内容占位符 2">
            <a:extLst>
              <a:ext uri="{FF2B5EF4-FFF2-40B4-BE49-F238E27FC236}">
                <a16:creationId xmlns:a16="http://schemas.microsoft.com/office/drawing/2014/main" id="{B445C48F-E74A-45C9-9432-D88AA3AAFB23}"/>
              </a:ext>
            </a:extLst>
          </p:cNvPr>
          <p:cNvSpPr>
            <a:spLocks noGrp="1"/>
          </p:cNvSpPr>
          <p:nvPr>
            <p:ph idx="1"/>
          </p:nvPr>
        </p:nvSpPr>
        <p:spPr/>
        <p:txBody>
          <a:bodyPr/>
          <a:lstStyle/>
          <a:p>
            <a:pPr marL="0" indent="457200">
              <a:buNone/>
            </a:pPr>
            <a:r>
              <a:rPr lang="zh-CN" altLang="zh-CN" dirty="0">
                <a:latin typeface="Times New Roman" panose="02020603050405020304" pitchFamily="18" charset="0"/>
                <a:ea typeface="宋体" panose="02010600030101010101" pitchFamily="2" charset="-122"/>
              </a:rPr>
              <a:t>每个用户账号都拥有一个惟一的用户名和各自的口令。用户在登录时键入正确的用户名和口令后，就能够进入系统和自己的主目录。</a:t>
            </a:r>
            <a:endParaRPr lang="en-US" altLang="zh-CN" dirty="0">
              <a:latin typeface="Times New Roman" panose="02020603050405020304" pitchFamily="18" charset="0"/>
              <a:ea typeface="宋体" panose="02010600030101010101" pitchFamily="2" charset="-122"/>
            </a:endParaRPr>
          </a:p>
          <a:p>
            <a:pPr marL="0" indent="0">
              <a:buNone/>
            </a:pPr>
            <a:endParaRPr lang="zh-CN" altLang="en-US" dirty="0"/>
          </a:p>
        </p:txBody>
      </p:sp>
    </p:spTree>
    <p:extLst>
      <p:ext uri="{BB962C8B-B14F-4D97-AF65-F5344CB8AC3E}">
        <p14:creationId xmlns:p14="http://schemas.microsoft.com/office/powerpoint/2010/main" val="37899612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AD857A-4943-420F-8981-19FA053C28FE}"/>
              </a:ext>
            </a:extLst>
          </p:cNvPr>
          <p:cNvSpPr>
            <a:spLocks noGrp="1"/>
          </p:cNvSpPr>
          <p:nvPr>
            <p:ph type="title"/>
          </p:nvPr>
        </p:nvSpPr>
        <p:spPr/>
        <p:txBody>
          <a:bodyPr/>
          <a:lstStyle/>
          <a:p>
            <a:r>
              <a:rPr lang="zh-CN" altLang="en-US" dirty="0">
                <a:latin typeface="Times New Roman" panose="02020603050405020304" pitchFamily="18" charset="0"/>
                <a:ea typeface="微软雅黑" panose="020B0503020204020204" pitchFamily="34" charset="-122"/>
              </a:rPr>
              <a:t>删除用户组</a:t>
            </a:r>
          </a:p>
        </p:txBody>
      </p:sp>
      <p:sp>
        <p:nvSpPr>
          <p:cNvPr id="4" name="Rectangle 1">
            <a:extLst>
              <a:ext uri="{FF2B5EF4-FFF2-40B4-BE49-F238E27FC236}">
                <a16:creationId xmlns:a16="http://schemas.microsoft.com/office/drawing/2014/main" id="{63FBF001-1CF1-4194-9059-057943F459AA}"/>
              </a:ext>
            </a:extLst>
          </p:cNvPr>
          <p:cNvSpPr>
            <a:spLocks noGrp="1" noChangeArrowheads="1"/>
          </p:cNvSpPr>
          <p:nvPr>
            <p:ph idx="1"/>
          </p:nvPr>
        </p:nvSpPr>
        <p:spPr bwMode="auto">
          <a:xfrm>
            <a:off x="377126" y="1570177"/>
            <a:ext cx="10437473"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eaLnBrk="0" fontAlgn="base" hangingPunct="0">
              <a:lnSpc>
                <a:spcPct val="100000"/>
              </a:lnSpc>
              <a:spcBef>
                <a:spcPct val="0"/>
              </a:spcBef>
              <a:spcAft>
                <a:spcPct val="0"/>
              </a:spcAft>
              <a:buClrTx/>
              <a:buSzTx/>
              <a:buFont typeface="Arial" panose="020B0604020202020204" pitchFamily="34" charset="0"/>
              <a:buNone/>
              <a:tabLst/>
            </a:pPr>
            <a:r>
              <a:rPr lang="zh-CN" altLang="zh-CN" dirty="0">
                <a:latin typeface="Times New Roman" panose="02020603050405020304" pitchFamily="18" charset="0"/>
                <a:ea typeface="宋体" panose="02010600030101010101" pitchFamily="2" charset="-122"/>
              </a:rPr>
              <a:t>如果要删除一个已有的用户组，使用groupdel命令，其格式如下：</a:t>
            </a:r>
          </a:p>
          <a:p>
            <a:pPr marL="0" marR="0" lvl="0" indent="457200" eaLnBrk="0" fontAlgn="base" hangingPunct="0">
              <a:lnSpc>
                <a:spcPct val="100000"/>
              </a:lnSpc>
              <a:spcBef>
                <a:spcPct val="0"/>
              </a:spcBef>
              <a:spcAft>
                <a:spcPct val="0"/>
              </a:spcAft>
              <a:buClrTx/>
              <a:buSzTx/>
              <a:buFont typeface="Arial" panose="020B0604020202020204" pitchFamily="34" charset="0"/>
              <a:buNone/>
              <a:tabLst/>
            </a:pPr>
            <a:r>
              <a:rPr lang="zh-CN" altLang="zh-CN" dirty="0">
                <a:latin typeface="Times New Roman" panose="02020603050405020304" pitchFamily="18" charset="0"/>
                <a:ea typeface="宋体" panose="02010600030101010101" pitchFamily="2" charset="-122"/>
              </a:rPr>
              <a:t>groupdel 用户组 </a:t>
            </a:r>
          </a:p>
          <a:p>
            <a:pPr marL="0" marR="0" lvl="0" indent="457200" eaLnBrk="0" fontAlgn="base" hangingPunct="0">
              <a:lnSpc>
                <a:spcPct val="100000"/>
              </a:lnSpc>
              <a:spcBef>
                <a:spcPct val="0"/>
              </a:spcBef>
              <a:spcAft>
                <a:spcPct val="0"/>
              </a:spcAft>
              <a:buClrTx/>
              <a:buSzTx/>
              <a:buFont typeface="Arial" panose="020B0604020202020204" pitchFamily="34" charset="0"/>
              <a:buNone/>
              <a:tabLst/>
            </a:pPr>
            <a:r>
              <a:rPr lang="zh-CN" altLang="zh-CN" dirty="0">
                <a:latin typeface="Times New Roman" panose="02020603050405020304" pitchFamily="18" charset="0"/>
                <a:ea typeface="宋体" panose="02010600030101010101" pitchFamily="2" charset="-122"/>
              </a:rPr>
              <a:t>例如：</a:t>
            </a:r>
          </a:p>
          <a:p>
            <a:pPr marL="0" marR="0" lvl="0" indent="457200" eaLnBrk="0" fontAlgn="base" hangingPunct="0">
              <a:lnSpc>
                <a:spcPct val="100000"/>
              </a:lnSpc>
              <a:spcBef>
                <a:spcPct val="0"/>
              </a:spcBef>
              <a:spcAft>
                <a:spcPct val="0"/>
              </a:spcAft>
              <a:buClrTx/>
              <a:buSzTx/>
              <a:buFont typeface="Arial" panose="020B0604020202020204" pitchFamily="34" charset="0"/>
              <a:buNone/>
              <a:tabLst/>
            </a:pPr>
            <a:r>
              <a:rPr lang="en-US" altLang="zh-CN" dirty="0">
                <a:latin typeface="Times New Roman" panose="02020603050405020304" pitchFamily="18" charset="0"/>
                <a:ea typeface="宋体" panose="02010600030101010101" pitchFamily="2" charset="-122"/>
              </a:rPr>
              <a:t>[root@yujmo ~]# </a:t>
            </a:r>
            <a:r>
              <a:rPr lang="en-US" altLang="zh-CN" dirty="0" err="1">
                <a:latin typeface="Times New Roman" panose="02020603050405020304" pitchFamily="18" charset="0"/>
                <a:ea typeface="宋体" panose="02010600030101010101" pitchFamily="2" charset="-122"/>
              </a:rPr>
              <a:t>groupdel</a:t>
            </a:r>
            <a:r>
              <a:rPr lang="en-US" altLang="zh-CN" dirty="0">
                <a:latin typeface="Times New Roman" panose="02020603050405020304" pitchFamily="18" charset="0"/>
                <a:ea typeface="宋体" panose="02010600030101010101" pitchFamily="2" charset="-122"/>
              </a:rPr>
              <a:t> group1</a:t>
            </a:r>
          </a:p>
          <a:p>
            <a:pPr marL="0" marR="0" lvl="0" indent="457200" eaLnBrk="0" fontAlgn="base" hangingPunct="0">
              <a:lnSpc>
                <a:spcPct val="100000"/>
              </a:lnSpc>
              <a:spcBef>
                <a:spcPct val="0"/>
              </a:spcBef>
              <a:spcAft>
                <a:spcPct val="0"/>
              </a:spcAft>
              <a:buClrTx/>
              <a:buSzTx/>
              <a:buFont typeface="Arial" panose="020B0604020202020204" pitchFamily="34" charset="0"/>
              <a:buNone/>
              <a:tabLst/>
            </a:pPr>
            <a:r>
              <a:rPr lang="zh-CN" altLang="zh-CN" dirty="0">
                <a:latin typeface="Times New Roman" panose="02020603050405020304" pitchFamily="18" charset="0"/>
                <a:ea typeface="宋体" panose="02010600030101010101" pitchFamily="2" charset="-122"/>
              </a:rPr>
              <a:t>此命令从系统中删除组group1。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08609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BD7E42-09D9-4A00-BCD2-583D140AC5C6}"/>
              </a:ext>
            </a:extLst>
          </p:cNvPr>
          <p:cNvSpPr>
            <a:spLocks noGrp="1"/>
          </p:cNvSpPr>
          <p:nvPr>
            <p:ph type="title"/>
          </p:nvPr>
        </p:nvSpPr>
        <p:spPr/>
        <p:txBody>
          <a:bodyPr/>
          <a:lstStyle/>
          <a:p>
            <a:r>
              <a:rPr lang="zh-CN" altLang="en-US" dirty="0">
                <a:latin typeface="Times New Roman" panose="02020603050405020304" pitchFamily="18" charset="0"/>
                <a:ea typeface="微软雅黑" panose="020B0503020204020204" pitchFamily="34" charset="-122"/>
              </a:rPr>
              <a:t>修改用户组</a:t>
            </a:r>
          </a:p>
        </p:txBody>
      </p:sp>
      <p:sp>
        <p:nvSpPr>
          <p:cNvPr id="4" name="Rectangle 1">
            <a:extLst>
              <a:ext uri="{FF2B5EF4-FFF2-40B4-BE49-F238E27FC236}">
                <a16:creationId xmlns:a16="http://schemas.microsoft.com/office/drawing/2014/main" id="{CD37AF2D-6106-4D3A-90D3-F09D1D7F51D6}"/>
              </a:ext>
            </a:extLst>
          </p:cNvPr>
          <p:cNvSpPr>
            <a:spLocks noGrp="1" noChangeArrowheads="1"/>
          </p:cNvSpPr>
          <p:nvPr>
            <p:ph idx="1"/>
          </p:nvPr>
        </p:nvSpPr>
        <p:spPr bwMode="auto">
          <a:xfrm>
            <a:off x="838200" y="1475245"/>
            <a:ext cx="10825716"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zh-CN" altLang="zh-CN" dirty="0">
                <a:latin typeface="Times New Roman" panose="02020603050405020304" pitchFamily="18" charset="0"/>
                <a:ea typeface="宋体" panose="02010600030101010101" pitchFamily="2" charset="-122"/>
              </a:rPr>
              <a:t>修改用户组的属性使用groupmod命令。其语法如下：</a:t>
            </a:r>
          </a:p>
          <a:p>
            <a:pPr marL="0" indent="0" eaLnBrk="0" fontAlgn="base" hangingPunct="0">
              <a:lnSpc>
                <a:spcPct val="100000"/>
              </a:lnSpc>
              <a:spcBef>
                <a:spcPct val="0"/>
              </a:spcBef>
              <a:spcAft>
                <a:spcPct val="0"/>
              </a:spcAft>
              <a:buNone/>
            </a:pPr>
            <a:r>
              <a:rPr lang="zh-CN" altLang="zh-CN" dirty="0">
                <a:latin typeface="Times New Roman" panose="02020603050405020304" pitchFamily="18" charset="0"/>
                <a:ea typeface="宋体" panose="02010600030101010101" pitchFamily="2" charset="-122"/>
              </a:rPr>
              <a:t>groupmod 选项 用户组 </a:t>
            </a:r>
          </a:p>
          <a:p>
            <a:pPr marL="0" indent="0" eaLnBrk="0" fontAlgn="base" hangingPunct="0">
              <a:lnSpc>
                <a:spcPct val="100000"/>
              </a:lnSpc>
              <a:spcBef>
                <a:spcPct val="0"/>
              </a:spcBef>
              <a:spcAft>
                <a:spcPct val="0"/>
              </a:spcAft>
              <a:buNone/>
            </a:pPr>
            <a:r>
              <a:rPr lang="zh-CN" altLang="zh-CN" dirty="0">
                <a:latin typeface="Times New Roman" panose="02020603050405020304" pitchFamily="18" charset="0"/>
                <a:ea typeface="宋体" panose="02010600030101010101" pitchFamily="2" charset="-122"/>
              </a:rPr>
              <a:t>常用的选项有：</a:t>
            </a:r>
          </a:p>
          <a:p>
            <a:pPr marL="514350" indent="-514350" eaLnBrk="0" fontAlgn="base" hangingPunct="0">
              <a:lnSpc>
                <a:spcPct val="100000"/>
              </a:lnSpc>
              <a:spcBef>
                <a:spcPct val="0"/>
              </a:spcBef>
              <a:spcAft>
                <a:spcPct val="0"/>
              </a:spcAft>
              <a:buFont typeface="+mj-lt"/>
              <a:buAutoNum type="arabicPeriod"/>
            </a:pPr>
            <a:r>
              <a:rPr lang="zh-CN" altLang="zh-CN" dirty="0">
                <a:latin typeface="Times New Roman" panose="02020603050405020304" pitchFamily="18" charset="0"/>
                <a:ea typeface="宋体" panose="02010600030101010101" pitchFamily="2" charset="-122"/>
              </a:rPr>
              <a:t>-g GID 为用户组指定新的组标识号。 </a:t>
            </a:r>
          </a:p>
          <a:p>
            <a:pPr marL="514350" indent="-514350" eaLnBrk="0" fontAlgn="base" hangingPunct="0">
              <a:lnSpc>
                <a:spcPct val="100000"/>
              </a:lnSpc>
              <a:spcBef>
                <a:spcPct val="0"/>
              </a:spcBef>
              <a:spcAft>
                <a:spcPct val="0"/>
              </a:spcAft>
              <a:buFont typeface="+mj-lt"/>
              <a:buAutoNum type="arabicPeriod"/>
            </a:pPr>
            <a:r>
              <a:rPr lang="zh-CN" altLang="zh-CN" dirty="0">
                <a:latin typeface="Times New Roman" panose="02020603050405020304" pitchFamily="18" charset="0"/>
                <a:ea typeface="宋体" panose="02010600030101010101" pitchFamily="2" charset="-122"/>
              </a:rPr>
              <a:t>-o 与-g选项同时使用，用户组的新GID可以与系统已有用户组的GID相同。 </a:t>
            </a:r>
          </a:p>
          <a:p>
            <a:pPr marL="514350" indent="-514350" eaLnBrk="0" fontAlgn="base" hangingPunct="0">
              <a:lnSpc>
                <a:spcPct val="100000"/>
              </a:lnSpc>
              <a:spcBef>
                <a:spcPct val="0"/>
              </a:spcBef>
              <a:spcAft>
                <a:spcPct val="0"/>
              </a:spcAft>
              <a:buFont typeface="+mj-lt"/>
              <a:buAutoNum type="arabicPeriod"/>
            </a:pPr>
            <a:r>
              <a:rPr lang="zh-CN" altLang="zh-CN" dirty="0">
                <a:latin typeface="Times New Roman" panose="02020603050405020304" pitchFamily="18" charset="0"/>
                <a:ea typeface="宋体" panose="02010600030101010101" pitchFamily="2" charset="-122"/>
              </a:rPr>
              <a:t>-n新用户组 将用户组的名字改为新名字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88719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E14A58-EF7D-4552-BE3F-74D3946D9B60}"/>
              </a:ext>
            </a:extLst>
          </p:cNvPr>
          <p:cNvSpPr>
            <a:spLocks noGrp="1"/>
          </p:cNvSpPr>
          <p:nvPr>
            <p:ph type="title"/>
          </p:nvPr>
        </p:nvSpPr>
        <p:spPr/>
        <p:txBody>
          <a:bodyPr>
            <a:normAutofit/>
          </a:bodyPr>
          <a:lstStyle/>
          <a:p>
            <a:r>
              <a:rPr lang="zh-CN" altLang="en-US" dirty="0">
                <a:latin typeface="Times New Roman" panose="02020603050405020304" pitchFamily="18" charset="0"/>
                <a:ea typeface="微软雅黑" panose="020B0503020204020204" pitchFamily="34" charset="-122"/>
              </a:rPr>
              <a:t>案例</a:t>
            </a:r>
          </a:p>
        </p:txBody>
      </p:sp>
      <p:sp>
        <p:nvSpPr>
          <p:cNvPr id="3" name="内容占位符 2">
            <a:extLst>
              <a:ext uri="{FF2B5EF4-FFF2-40B4-BE49-F238E27FC236}">
                <a16:creationId xmlns:a16="http://schemas.microsoft.com/office/drawing/2014/main" id="{3B5BB904-A514-4279-9BF2-A1C5307C44B0}"/>
              </a:ext>
            </a:extLst>
          </p:cNvPr>
          <p:cNvSpPr>
            <a:spLocks noGrp="1"/>
          </p:cNvSpPr>
          <p:nvPr>
            <p:ph idx="1"/>
          </p:nvPr>
        </p:nvSpPr>
        <p:spPr/>
        <p:txBody>
          <a:bodyPr/>
          <a:lstStyle/>
          <a:p>
            <a:pPr marL="0" indent="0" eaLnBrk="0" fontAlgn="base" hangingPunct="0">
              <a:lnSpc>
                <a:spcPct val="100000"/>
              </a:lnSpc>
              <a:spcBef>
                <a:spcPct val="0"/>
              </a:spcBef>
              <a:spcAft>
                <a:spcPct val="0"/>
              </a:spcAft>
              <a:buNone/>
            </a:pPr>
            <a:r>
              <a:rPr lang="zh-CN" altLang="en-US" dirty="0">
                <a:latin typeface="Times New Roman" panose="02020603050405020304" pitchFamily="18" charset="0"/>
                <a:ea typeface="宋体" panose="02010600030101010101" pitchFamily="2" charset="-122"/>
              </a:rPr>
              <a:t>案例</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marL="0" indent="0" eaLnBrk="0" fontAlgn="base" hangingPunct="0">
              <a:lnSpc>
                <a:spcPct val="100000"/>
              </a:lnSpc>
              <a:spcBef>
                <a:spcPct val="0"/>
              </a:spcBef>
              <a:spcAft>
                <a:spcPct val="0"/>
              </a:spcAft>
              <a:buNone/>
            </a:pPr>
            <a:r>
              <a:rPr lang="en-US" altLang="zh-CN" dirty="0">
                <a:latin typeface="Times New Roman" panose="02020603050405020304" pitchFamily="18" charset="0"/>
                <a:ea typeface="宋体" panose="02010600030101010101" pitchFamily="2" charset="-122"/>
              </a:rPr>
              <a:t>[root@yujmo ~]# </a:t>
            </a:r>
            <a:r>
              <a:rPr lang="en-US" altLang="zh-CN" dirty="0" err="1">
                <a:latin typeface="Times New Roman" panose="02020603050405020304" pitchFamily="18" charset="0"/>
                <a:ea typeface="宋体" panose="02010600030101010101" pitchFamily="2" charset="-122"/>
              </a:rPr>
              <a:t>groupmod</a:t>
            </a:r>
            <a:r>
              <a:rPr lang="en-US" altLang="zh-CN" dirty="0">
                <a:latin typeface="Times New Roman" panose="02020603050405020304" pitchFamily="18" charset="0"/>
                <a:ea typeface="宋体" panose="02010600030101010101" pitchFamily="2" charset="-122"/>
              </a:rPr>
              <a:t> -g 102 group2</a:t>
            </a:r>
          </a:p>
          <a:p>
            <a:pPr marL="0" indent="0" eaLnBrk="0" fontAlgn="base" hangingPunct="0">
              <a:lnSpc>
                <a:spcPct val="100000"/>
              </a:lnSpc>
              <a:spcBef>
                <a:spcPct val="0"/>
              </a:spcBef>
              <a:spcAft>
                <a:spcPct val="0"/>
              </a:spcAft>
              <a:buNone/>
            </a:pPr>
            <a:endParaRPr lang="en-US" altLang="zh-CN" dirty="0">
              <a:latin typeface="Times New Roman" panose="02020603050405020304" pitchFamily="18" charset="0"/>
              <a:ea typeface="宋体" panose="02010600030101010101" pitchFamily="2" charset="-122"/>
            </a:endParaRPr>
          </a:p>
          <a:p>
            <a:pPr marL="0" indent="0" eaLnBrk="0" fontAlgn="base" hangingPunct="0">
              <a:lnSpc>
                <a:spcPct val="100000"/>
              </a:lnSpc>
              <a:spcBef>
                <a:spcPct val="0"/>
              </a:spcBef>
              <a:spcAft>
                <a:spcPct val="0"/>
              </a:spcAft>
              <a:buNone/>
            </a:pPr>
            <a:r>
              <a:rPr lang="zh-CN" altLang="en-US" dirty="0">
                <a:latin typeface="Times New Roman" panose="02020603050405020304" pitchFamily="18" charset="0"/>
                <a:ea typeface="宋体" panose="02010600030101010101" pitchFamily="2" charset="-122"/>
              </a:rPr>
              <a:t>案例</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marL="0" indent="0" eaLnBrk="0" fontAlgn="base" hangingPunct="0">
              <a:lnSpc>
                <a:spcPct val="100000"/>
              </a:lnSpc>
              <a:spcBef>
                <a:spcPct val="0"/>
              </a:spcBef>
              <a:spcAft>
                <a:spcPct val="0"/>
              </a:spcAft>
              <a:buNone/>
            </a:pPr>
            <a:r>
              <a:rPr lang="en-US" altLang="zh-CN" dirty="0">
                <a:latin typeface="Times New Roman" panose="02020603050405020304" pitchFamily="18" charset="0"/>
                <a:ea typeface="宋体" panose="02010600030101010101" pitchFamily="2" charset="-122"/>
              </a:rPr>
              <a:t>[root@yujmo ~]# </a:t>
            </a:r>
            <a:r>
              <a:rPr lang="en-US" altLang="zh-CN" dirty="0" err="1">
                <a:latin typeface="Times New Roman" panose="02020603050405020304" pitchFamily="18" charset="0"/>
                <a:ea typeface="宋体" panose="02010600030101010101" pitchFamily="2" charset="-122"/>
              </a:rPr>
              <a:t>groupmod</a:t>
            </a:r>
            <a:r>
              <a:rPr lang="en-US" altLang="zh-CN" dirty="0">
                <a:latin typeface="Times New Roman" panose="02020603050405020304" pitchFamily="18" charset="0"/>
                <a:ea typeface="宋体" panose="02010600030101010101" pitchFamily="2" charset="-122"/>
              </a:rPr>
              <a:t> -g 10000 -n group3 group2</a:t>
            </a:r>
          </a:p>
          <a:p>
            <a:pPr marL="0" indent="0">
              <a:buNone/>
            </a:pPr>
            <a:endParaRPr lang="zh-CN" altLang="en-US" dirty="0"/>
          </a:p>
        </p:txBody>
      </p:sp>
    </p:spTree>
    <p:extLst>
      <p:ext uri="{BB962C8B-B14F-4D97-AF65-F5344CB8AC3E}">
        <p14:creationId xmlns:p14="http://schemas.microsoft.com/office/powerpoint/2010/main" val="41033563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9E0694-1BB6-4BCC-8488-9DBA36A0A5D2}"/>
              </a:ext>
            </a:extLst>
          </p:cNvPr>
          <p:cNvSpPr>
            <a:spLocks noGrp="1"/>
          </p:cNvSpPr>
          <p:nvPr>
            <p:ph type="title"/>
          </p:nvPr>
        </p:nvSpPr>
        <p:spPr/>
        <p:txBody>
          <a:bodyPr/>
          <a:lstStyle/>
          <a:p>
            <a:r>
              <a:rPr lang="zh-CN" altLang="en-US" dirty="0">
                <a:latin typeface="Times New Roman" panose="02020603050405020304" pitchFamily="18" charset="0"/>
                <a:ea typeface="微软雅黑" panose="020B0503020204020204" pitchFamily="34" charset="-122"/>
              </a:rPr>
              <a:t>用户组切换</a:t>
            </a:r>
          </a:p>
        </p:txBody>
      </p:sp>
      <p:sp>
        <p:nvSpPr>
          <p:cNvPr id="3" name="内容占位符 2">
            <a:extLst>
              <a:ext uri="{FF2B5EF4-FFF2-40B4-BE49-F238E27FC236}">
                <a16:creationId xmlns:a16="http://schemas.microsoft.com/office/drawing/2014/main" id="{FD83AE97-05AF-46F5-888A-99007FE8B4DA}"/>
              </a:ext>
            </a:extLst>
          </p:cNvPr>
          <p:cNvSpPr>
            <a:spLocks noGrp="1"/>
          </p:cNvSpPr>
          <p:nvPr>
            <p:ph idx="1"/>
          </p:nvPr>
        </p:nvSpPr>
        <p:spPr/>
        <p:txBody>
          <a:bodyPr/>
          <a:lstStyle/>
          <a:p>
            <a:pPr marL="0" indent="457200">
              <a:buNone/>
            </a:pPr>
            <a:r>
              <a:rPr lang="zh-CN" altLang="en-US" dirty="0">
                <a:latin typeface="Times New Roman" panose="02020603050405020304" pitchFamily="18" charset="0"/>
                <a:ea typeface="宋体" panose="02010600030101010101" pitchFamily="2" charset="-122"/>
              </a:rPr>
              <a:t>每个用户属于一个初始组（用户是这个组的初始用户），也可以属于多个附加组（用户是这个组的附加用户）。既然用户可以属于这么多用户组，那么用户在创建文件后，默认生效的组身份是哪个呢？</a:t>
            </a:r>
            <a:endParaRPr lang="en-US" altLang="zh-CN" dirty="0">
              <a:latin typeface="Times New Roman" panose="02020603050405020304" pitchFamily="18" charset="0"/>
              <a:ea typeface="宋体" panose="02010600030101010101" pitchFamily="2" charset="-122"/>
            </a:endParaRPr>
          </a:p>
          <a:p>
            <a:pPr marL="0" indent="457200">
              <a:buNone/>
            </a:pPr>
            <a:r>
              <a:rPr lang="zh-CN" altLang="en-US" dirty="0">
                <a:latin typeface="Times New Roman" panose="02020603050405020304" pitchFamily="18" charset="0"/>
                <a:ea typeface="宋体" panose="02010600030101010101" pitchFamily="2" charset="-122"/>
              </a:rPr>
              <a:t>当然是初始用户组的组身份生效了，因为初始组是用户一旦登陆就获得的组身份。也就是说，用户在创建文件后，文件的属组是用户的初始组，因为用户的有效组默认是初始组。</a:t>
            </a:r>
          </a:p>
        </p:txBody>
      </p:sp>
    </p:spTree>
    <p:extLst>
      <p:ext uri="{BB962C8B-B14F-4D97-AF65-F5344CB8AC3E}">
        <p14:creationId xmlns:p14="http://schemas.microsoft.com/office/powerpoint/2010/main" val="29407092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42AA8A-DA6A-4ABA-8DE1-969FD729DC64}"/>
              </a:ext>
            </a:extLst>
          </p:cNvPr>
          <p:cNvSpPr>
            <a:spLocks noGrp="1"/>
          </p:cNvSpPr>
          <p:nvPr>
            <p:ph type="title"/>
          </p:nvPr>
        </p:nvSpPr>
        <p:spPr/>
        <p:txBody>
          <a:bodyPr/>
          <a:lstStyle/>
          <a:p>
            <a:r>
              <a:rPr lang="zh-CN" altLang="en-US" dirty="0">
                <a:latin typeface="Times New Roman" panose="02020603050405020304" pitchFamily="18" charset="0"/>
                <a:ea typeface="微软雅黑" panose="020B0503020204020204" pitchFamily="34" charset="-122"/>
              </a:rPr>
              <a:t>用户组切换</a:t>
            </a:r>
            <a:endParaRPr lang="zh-CN" altLang="en-US" dirty="0"/>
          </a:p>
        </p:txBody>
      </p:sp>
      <p:sp>
        <p:nvSpPr>
          <p:cNvPr id="3" name="内容占位符 2">
            <a:extLst>
              <a:ext uri="{FF2B5EF4-FFF2-40B4-BE49-F238E27FC236}">
                <a16:creationId xmlns:a16="http://schemas.microsoft.com/office/drawing/2014/main" id="{5AF263DF-C76A-4CDE-AE35-1F0733FD1834}"/>
              </a:ext>
            </a:extLst>
          </p:cNvPr>
          <p:cNvSpPr>
            <a:spLocks noGrp="1"/>
          </p:cNvSpPr>
          <p:nvPr>
            <p:ph idx="1"/>
          </p:nvPr>
        </p:nvSpPr>
        <p:spPr/>
        <p:txBody>
          <a:bodyPr>
            <a:normAutofit/>
          </a:bodyPr>
          <a:lstStyle/>
          <a:p>
            <a:pPr marL="0" indent="457200">
              <a:buNone/>
            </a:pPr>
            <a:r>
              <a:rPr lang="zh-CN" altLang="en-US" dirty="0">
                <a:latin typeface="Times New Roman" panose="02020603050405020304" pitchFamily="18" charset="0"/>
                <a:ea typeface="宋体" panose="02010600030101010101" pitchFamily="2" charset="-122"/>
              </a:rPr>
              <a:t>既然用户属于多个用户组，那么能不能改变用户的有效组呢？使用命令 </a:t>
            </a:r>
            <a:r>
              <a:rPr lang="en-US" altLang="zh-CN" dirty="0">
                <a:latin typeface="Times New Roman" panose="02020603050405020304" pitchFamily="18" charset="0"/>
                <a:ea typeface="宋体" panose="02010600030101010101" pitchFamily="2" charset="-122"/>
              </a:rPr>
              <a:t>newgrp </a:t>
            </a:r>
            <a:r>
              <a:rPr lang="zh-CN" altLang="en-US" dirty="0">
                <a:latin typeface="Times New Roman" panose="02020603050405020304" pitchFamily="18" charset="0"/>
                <a:ea typeface="宋体" panose="02010600030101010101" pitchFamily="2" charset="-122"/>
              </a:rPr>
              <a:t>就可以切换用户的有效组。命令格式如下：</a:t>
            </a:r>
            <a:endParaRPr lang="en-US" altLang="zh-CN" dirty="0">
              <a:latin typeface="Times New Roman" panose="02020603050405020304" pitchFamily="18" charset="0"/>
              <a:ea typeface="宋体" panose="02010600030101010101" pitchFamily="2" charset="-122"/>
            </a:endParaRPr>
          </a:p>
          <a:p>
            <a:pPr marL="0" indent="457200">
              <a:buNone/>
            </a:pPr>
            <a:r>
              <a:rPr lang="en-US" altLang="zh-CN" dirty="0"/>
              <a:t>newgrp </a:t>
            </a:r>
            <a:r>
              <a:rPr lang="zh-CN" altLang="en-US" dirty="0"/>
              <a:t>组名</a:t>
            </a:r>
            <a:endParaRPr lang="en-US" altLang="zh-CN" dirty="0">
              <a:latin typeface="Times New Roman" panose="02020603050405020304" pitchFamily="18" charset="0"/>
              <a:ea typeface="宋体" panose="02010600030101010101" pitchFamily="2" charset="-122"/>
            </a:endParaRPr>
          </a:p>
          <a:p>
            <a:pPr marL="0" indent="457200">
              <a:buNone/>
            </a:pPr>
            <a:r>
              <a:rPr lang="zh-CN" altLang="zh-CN" dirty="0">
                <a:latin typeface="Times New Roman" panose="02020603050405020304" pitchFamily="18" charset="0"/>
                <a:ea typeface="宋体" panose="02010600030101010101" pitchFamily="2" charset="-122"/>
              </a:rPr>
              <a:t>用户可以在登录后，使用命令newgrp切换到其他用户组，这个命令的参数就是目的用户组。</a:t>
            </a:r>
            <a:endParaRPr lang="en-US" altLang="zh-CN" dirty="0">
              <a:latin typeface="Times New Roman" panose="02020603050405020304" pitchFamily="18" charset="0"/>
              <a:ea typeface="宋体" panose="02010600030101010101" pitchFamily="2" charset="-122"/>
            </a:endParaRPr>
          </a:p>
          <a:p>
            <a:pPr marL="0" indent="457200">
              <a:buNone/>
            </a:pPr>
            <a:r>
              <a:rPr lang="zh-CN" altLang="zh-CN" dirty="0">
                <a:latin typeface="Times New Roman" panose="02020603050405020304" pitchFamily="18" charset="0"/>
                <a:ea typeface="宋体" panose="02010600030101010101" pitchFamily="2" charset="-122"/>
              </a:rPr>
              <a:t>例如：$ newgrp root </a:t>
            </a:r>
          </a:p>
          <a:p>
            <a:pPr marL="0" indent="457200">
              <a:buNone/>
            </a:pPr>
            <a:r>
              <a:rPr lang="zh-CN" altLang="zh-CN" dirty="0">
                <a:latin typeface="Times New Roman" panose="02020603050405020304" pitchFamily="18" charset="0"/>
                <a:ea typeface="宋体" panose="02010600030101010101" pitchFamily="2" charset="-122"/>
              </a:rPr>
              <a:t>这条命令将当前用户切换到root用户组，前提条件是root用户组确实是该用户的主组或附加组。类似于用户账号的管理，用户组的管理也可以通过集成的系统管理工具来完成。</a:t>
            </a:r>
          </a:p>
          <a:p>
            <a:pPr marL="0" indent="457200">
              <a:buNone/>
            </a:pPr>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0181440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59A7636-A683-46EC-B80B-86842D9E539F}"/>
              </a:ext>
            </a:extLst>
          </p:cNvPr>
          <p:cNvSpPr>
            <a:spLocks noGrp="1"/>
          </p:cNvSpPr>
          <p:nvPr>
            <p:ph idx="1"/>
          </p:nvPr>
        </p:nvSpPr>
        <p:spPr>
          <a:xfrm>
            <a:off x="0" y="0"/>
            <a:ext cx="12192000" cy="6858000"/>
          </a:xfrm>
        </p:spPr>
        <p:txBody>
          <a:bodyPr>
            <a:normAutofit/>
          </a:bodyPr>
          <a:lstStyle/>
          <a:p>
            <a:pPr marL="0" indent="0">
              <a:lnSpc>
                <a:spcPct val="100000"/>
              </a:lnSpc>
              <a:buNone/>
            </a:pPr>
            <a:r>
              <a:rPr lang="en-US" altLang="zh-CN" sz="2400" dirty="0">
                <a:latin typeface="Times New Roman" panose="02020603050405020304" pitchFamily="18" charset="0"/>
                <a:ea typeface="宋体" panose="02010600030101010101" pitchFamily="2" charset="-122"/>
              </a:rPr>
              <a:t>[root@yujmo ~]# </a:t>
            </a:r>
            <a:r>
              <a:rPr lang="en-US" altLang="zh-CN" sz="2400" dirty="0" err="1">
                <a:latin typeface="Times New Roman" panose="02020603050405020304" pitchFamily="18" charset="0"/>
                <a:ea typeface="宋体" panose="02010600030101010101" pitchFamily="2" charset="-122"/>
              </a:rPr>
              <a:t>usermod</a:t>
            </a:r>
            <a:r>
              <a:rPr lang="en-US" altLang="zh-CN" sz="2400" dirty="0">
                <a:latin typeface="Times New Roman" panose="02020603050405020304" pitchFamily="18" charset="0"/>
                <a:ea typeface="宋体" panose="02010600030101010101" pitchFamily="2" charset="-122"/>
              </a:rPr>
              <a:t> -G root test2</a:t>
            </a:r>
          </a:p>
          <a:p>
            <a:pPr marL="0" indent="0">
              <a:lnSpc>
                <a:spcPct val="100000"/>
              </a:lnSpc>
              <a:buNone/>
            </a:pPr>
            <a:r>
              <a:rPr lang="en-US" altLang="zh-CN" sz="2400" dirty="0">
                <a:latin typeface="Times New Roman" panose="02020603050405020304" pitchFamily="18" charset="0"/>
                <a:ea typeface="宋体" panose="02010600030101010101" pitchFamily="2" charset="-122"/>
              </a:rPr>
              <a:t>[root@yujmo ~]# cat /etc/group</a:t>
            </a:r>
          </a:p>
          <a:p>
            <a:pPr marL="0" indent="0">
              <a:lnSpc>
                <a:spcPct val="100000"/>
              </a:lnSpc>
              <a:buNone/>
            </a:pPr>
            <a:r>
              <a:rPr lang="en-US" altLang="zh-CN" sz="2400" dirty="0">
                <a:latin typeface="Times New Roman" panose="02020603050405020304" pitchFamily="18" charset="0"/>
                <a:ea typeface="宋体" panose="02010600030101010101" pitchFamily="2" charset="-122"/>
              </a:rPr>
              <a:t>[root@yujmo ~]# </a:t>
            </a:r>
            <a:r>
              <a:rPr lang="en-US" altLang="zh-CN" sz="2400" dirty="0" err="1">
                <a:latin typeface="Times New Roman" panose="02020603050405020304" pitchFamily="18" charset="0"/>
                <a:ea typeface="宋体" panose="02010600030101010101" pitchFamily="2" charset="-122"/>
              </a:rPr>
              <a:t>ssh</a:t>
            </a:r>
            <a:r>
              <a:rPr lang="en-US" altLang="zh-CN" sz="2400" dirty="0">
                <a:latin typeface="Times New Roman" panose="02020603050405020304" pitchFamily="18" charset="0"/>
                <a:ea typeface="宋体" panose="02010600030101010101" pitchFamily="2" charset="-122"/>
              </a:rPr>
              <a:t> test2@localhost</a:t>
            </a:r>
          </a:p>
          <a:p>
            <a:pPr marL="0" indent="0">
              <a:lnSpc>
                <a:spcPct val="100000"/>
              </a:lnSpc>
              <a:buNone/>
            </a:pPr>
            <a:r>
              <a:rPr lang="en-US" altLang="zh-CN" sz="2400" dirty="0">
                <a:latin typeface="Times New Roman" panose="02020603050405020304" pitchFamily="18" charset="0"/>
                <a:ea typeface="宋体" panose="02010600030101010101" pitchFamily="2" charset="-122"/>
              </a:rPr>
              <a:t>[test2@yujmo ~]$ id</a:t>
            </a:r>
          </a:p>
          <a:p>
            <a:pPr marL="0" indent="0">
              <a:lnSpc>
                <a:spcPct val="100000"/>
              </a:lnSpc>
              <a:buNone/>
            </a:pPr>
            <a:r>
              <a:rPr lang="en-US" altLang="zh-CN" sz="2400" dirty="0" err="1">
                <a:latin typeface="Times New Roman" panose="02020603050405020304" pitchFamily="18" charset="0"/>
                <a:ea typeface="宋体" panose="02010600030101010101" pitchFamily="2" charset="-122"/>
              </a:rPr>
              <a:t>uid</a:t>
            </a:r>
            <a:r>
              <a:rPr lang="en-US" altLang="zh-CN" sz="2400" dirty="0">
                <a:latin typeface="Times New Roman" panose="02020603050405020304" pitchFamily="18" charset="0"/>
                <a:ea typeface="宋体" panose="02010600030101010101" pitchFamily="2" charset="-122"/>
              </a:rPr>
              <a:t>=1002(test2) </a:t>
            </a:r>
            <a:r>
              <a:rPr lang="en-US" altLang="zh-CN" sz="2400" dirty="0" err="1">
                <a:latin typeface="Times New Roman" panose="02020603050405020304" pitchFamily="18" charset="0"/>
                <a:ea typeface="宋体" panose="02010600030101010101" pitchFamily="2" charset="-122"/>
              </a:rPr>
              <a:t>gid</a:t>
            </a:r>
            <a:r>
              <a:rPr lang="en-US" altLang="zh-CN" sz="2400" dirty="0">
                <a:latin typeface="Times New Roman" panose="02020603050405020304" pitchFamily="18" charset="0"/>
                <a:ea typeface="宋体" panose="02010600030101010101" pitchFamily="2" charset="-122"/>
              </a:rPr>
              <a:t>=1002(test2) </a:t>
            </a:r>
            <a:r>
              <a:rPr lang="zh-CN" altLang="en-US" sz="2400" dirty="0">
                <a:latin typeface="Times New Roman" panose="02020603050405020304" pitchFamily="18" charset="0"/>
                <a:ea typeface="宋体" panose="02010600030101010101" pitchFamily="2" charset="-122"/>
              </a:rPr>
              <a:t>组</a:t>
            </a:r>
            <a:r>
              <a:rPr lang="en-US" altLang="zh-CN" sz="2400" dirty="0">
                <a:latin typeface="Times New Roman" panose="02020603050405020304" pitchFamily="18" charset="0"/>
                <a:ea typeface="宋体" panose="02010600030101010101" pitchFamily="2" charset="-122"/>
              </a:rPr>
              <a:t>=1002(test2),0(root) </a:t>
            </a:r>
            <a:r>
              <a:rPr lang="zh-CN" altLang="en-US" sz="2400" dirty="0">
                <a:latin typeface="Times New Roman" panose="02020603050405020304" pitchFamily="18" charset="0"/>
                <a:ea typeface="宋体" panose="02010600030101010101" pitchFamily="2" charset="-122"/>
              </a:rPr>
              <a:t>环境</a:t>
            </a:r>
            <a:r>
              <a:rPr lang="en-US" altLang="zh-CN" sz="2400" dirty="0">
                <a:latin typeface="Times New Roman" panose="02020603050405020304" pitchFamily="18" charset="0"/>
                <a:ea typeface="宋体" panose="02010600030101010101" pitchFamily="2" charset="-122"/>
              </a:rPr>
              <a:t>=unconfined_u:unconfined_r:unconfined_t:s0-s0:c0.c1023</a:t>
            </a:r>
          </a:p>
          <a:p>
            <a:pPr marL="0" indent="0">
              <a:lnSpc>
                <a:spcPct val="100000"/>
              </a:lnSpc>
              <a:buNone/>
            </a:pPr>
            <a:endParaRPr lang="en-US" altLang="zh-CN" sz="2400" dirty="0">
              <a:latin typeface="Times New Roman" panose="02020603050405020304" pitchFamily="18" charset="0"/>
              <a:ea typeface="宋体" panose="02010600030101010101" pitchFamily="2" charset="-122"/>
            </a:endParaRPr>
          </a:p>
          <a:p>
            <a:pPr marL="0" indent="0">
              <a:lnSpc>
                <a:spcPct val="100000"/>
              </a:lnSpc>
              <a:buNone/>
            </a:pPr>
            <a:r>
              <a:rPr lang="en-US" altLang="zh-CN" sz="2400" dirty="0">
                <a:latin typeface="Times New Roman" panose="02020603050405020304" pitchFamily="18" charset="0"/>
                <a:ea typeface="宋体" panose="02010600030101010101" pitchFamily="2" charset="-122"/>
              </a:rPr>
              <a:t>[test2@yujmo ~]$ newgrp </a:t>
            </a:r>
          </a:p>
          <a:p>
            <a:pPr marL="0" indent="0">
              <a:lnSpc>
                <a:spcPct val="100000"/>
              </a:lnSpc>
              <a:buNone/>
            </a:pPr>
            <a:r>
              <a:rPr lang="en-US" altLang="zh-CN" sz="2400" dirty="0">
                <a:latin typeface="Times New Roman" panose="02020603050405020304" pitchFamily="18" charset="0"/>
                <a:ea typeface="宋体" panose="02010600030101010101" pitchFamily="2" charset="-122"/>
              </a:rPr>
              <a:t>[test2@yujmo ~]$ newgrp root</a:t>
            </a:r>
          </a:p>
          <a:p>
            <a:pPr marL="0" indent="0">
              <a:lnSpc>
                <a:spcPct val="100000"/>
              </a:lnSpc>
              <a:buNone/>
            </a:pPr>
            <a:r>
              <a:rPr lang="en-US" altLang="zh-CN" sz="2400" dirty="0">
                <a:latin typeface="Times New Roman" panose="02020603050405020304" pitchFamily="18" charset="0"/>
                <a:ea typeface="宋体" panose="02010600030101010101" pitchFamily="2" charset="-122"/>
              </a:rPr>
              <a:t>[test2@yujmo ~]$ id</a:t>
            </a:r>
          </a:p>
          <a:p>
            <a:pPr marL="0" indent="0">
              <a:lnSpc>
                <a:spcPct val="100000"/>
              </a:lnSpc>
              <a:buNone/>
            </a:pPr>
            <a:r>
              <a:rPr lang="en-US" altLang="zh-CN" sz="2400" dirty="0" err="1">
                <a:latin typeface="Times New Roman" panose="02020603050405020304" pitchFamily="18" charset="0"/>
                <a:ea typeface="宋体" panose="02010600030101010101" pitchFamily="2" charset="-122"/>
              </a:rPr>
              <a:t>uid</a:t>
            </a:r>
            <a:r>
              <a:rPr lang="en-US" altLang="zh-CN" sz="2400" dirty="0">
                <a:latin typeface="Times New Roman" panose="02020603050405020304" pitchFamily="18" charset="0"/>
                <a:ea typeface="宋体" panose="02010600030101010101" pitchFamily="2" charset="-122"/>
              </a:rPr>
              <a:t>=1002(test2) </a:t>
            </a:r>
            <a:r>
              <a:rPr lang="en-US" altLang="zh-CN" sz="2400" dirty="0" err="1">
                <a:latin typeface="Times New Roman" panose="02020603050405020304" pitchFamily="18" charset="0"/>
                <a:ea typeface="宋体" panose="02010600030101010101" pitchFamily="2" charset="-122"/>
              </a:rPr>
              <a:t>gid</a:t>
            </a:r>
            <a:r>
              <a:rPr lang="en-US" altLang="zh-CN" sz="2400" dirty="0">
                <a:latin typeface="Times New Roman" panose="02020603050405020304" pitchFamily="18" charset="0"/>
                <a:ea typeface="宋体" panose="02010600030101010101" pitchFamily="2" charset="-122"/>
              </a:rPr>
              <a:t>=0(root) </a:t>
            </a:r>
            <a:r>
              <a:rPr lang="zh-CN" altLang="en-US" sz="2400" dirty="0">
                <a:latin typeface="Times New Roman" panose="02020603050405020304" pitchFamily="18" charset="0"/>
                <a:ea typeface="宋体" panose="02010600030101010101" pitchFamily="2" charset="-122"/>
              </a:rPr>
              <a:t>组</a:t>
            </a:r>
            <a:r>
              <a:rPr lang="en-US" altLang="zh-CN" sz="2400" dirty="0">
                <a:latin typeface="Times New Roman" panose="02020603050405020304" pitchFamily="18" charset="0"/>
                <a:ea typeface="宋体" panose="02010600030101010101" pitchFamily="2" charset="-122"/>
              </a:rPr>
              <a:t>=0(root),1002(test2) </a:t>
            </a:r>
            <a:r>
              <a:rPr lang="zh-CN" altLang="en-US" sz="2400" dirty="0">
                <a:latin typeface="Times New Roman" panose="02020603050405020304" pitchFamily="18" charset="0"/>
                <a:ea typeface="宋体" panose="02010600030101010101" pitchFamily="2" charset="-122"/>
              </a:rPr>
              <a:t>环境</a:t>
            </a:r>
            <a:r>
              <a:rPr lang="en-US" altLang="zh-CN" sz="2400" dirty="0">
                <a:latin typeface="Times New Roman" panose="02020603050405020304" pitchFamily="18" charset="0"/>
                <a:ea typeface="宋体" panose="02010600030101010101" pitchFamily="2" charset="-122"/>
              </a:rPr>
              <a:t>=unconfined_u:unconfined_r:unconfined_t:s0-s0:c0.c1023</a:t>
            </a:r>
          </a:p>
          <a:p>
            <a:pPr marL="0" indent="0">
              <a:lnSpc>
                <a:spcPct val="100000"/>
              </a:lnSpc>
              <a:buNone/>
            </a:pPr>
            <a:endParaRPr lang="en-US" altLang="zh-CN" sz="2400" dirty="0">
              <a:latin typeface="Times New Roman" panose="02020603050405020304" pitchFamily="18" charset="0"/>
              <a:ea typeface="宋体" panose="02010600030101010101" pitchFamily="2" charset="-122"/>
            </a:endParaRPr>
          </a:p>
          <a:p>
            <a:pPr marL="0" indent="0">
              <a:lnSpc>
                <a:spcPct val="100000"/>
              </a:lnSpc>
              <a:buNone/>
            </a:pPr>
            <a:r>
              <a:rPr lang="en-US" altLang="zh-CN" sz="2400" dirty="0"/>
              <a:t># Linux id</a:t>
            </a:r>
            <a:r>
              <a:rPr lang="zh-CN" altLang="en-US" sz="2400" dirty="0"/>
              <a:t>命令用于显示用户的</a:t>
            </a:r>
            <a:r>
              <a:rPr lang="en-US" altLang="zh-CN" sz="2400" dirty="0"/>
              <a:t>ID</a:t>
            </a:r>
            <a:r>
              <a:rPr lang="zh-CN" altLang="en-US" sz="2400" dirty="0"/>
              <a:t>，以及所属群组的</a:t>
            </a:r>
            <a:r>
              <a:rPr lang="en-US" altLang="zh-CN" sz="2400" dirty="0"/>
              <a:t>ID</a:t>
            </a:r>
            <a:r>
              <a:rPr lang="zh-CN" altLang="en-US" sz="2400" dirty="0"/>
              <a:t>。</a:t>
            </a:r>
            <a:endParaRPr lang="en-US" altLang="zh-CN" sz="2400" dirty="0">
              <a:latin typeface="Times New Roman" panose="02020603050405020304" pitchFamily="18" charset="0"/>
              <a:ea typeface="宋体" panose="02010600030101010101" pitchFamily="2" charset="-122"/>
            </a:endParaRPr>
          </a:p>
          <a:p>
            <a:pPr>
              <a:lnSpc>
                <a:spcPct val="100000"/>
              </a:lnSpc>
            </a:pPr>
            <a:endParaRPr lang="zh-CN" altLang="en-US" sz="1600" dirty="0"/>
          </a:p>
        </p:txBody>
      </p:sp>
    </p:spTree>
    <p:extLst>
      <p:ext uri="{BB962C8B-B14F-4D97-AF65-F5344CB8AC3E}">
        <p14:creationId xmlns:p14="http://schemas.microsoft.com/office/powerpoint/2010/main" val="30943420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35F41E0-8E06-40E4-AF45-F38E36495E91}"/>
              </a:ext>
            </a:extLst>
          </p:cNvPr>
          <p:cNvSpPr>
            <a:spLocks noGrp="1"/>
          </p:cNvSpPr>
          <p:nvPr>
            <p:ph idx="1"/>
          </p:nvPr>
        </p:nvSpPr>
        <p:spPr/>
        <p:txBody>
          <a:bodyPr/>
          <a:lstStyle/>
          <a:p>
            <a:pPr marL="0" indent="457200">
              <a:buNone/>
            </a:pPr>
            <a:r>
              <a:rPr lang="zh-CN" altLang="en-US" dirty="0">
                <a:latin typeface="Times New Roman" panose="02020603050405020304" pitchFamily="18" charset="0"/>
                <a:ea typeface="宋体" panose="02010600030101010101" pitchFamily="2" charset="-122"/>
              </a:rPr>
              <a:t>举个例子，我们已经有了普通用户 </a:t>
            </a:r>
            <a:r>
              <a:rPr lang="en-US" altLang="zh-CN" dirty="0">
                <a:latin typeface="Times New Roman" panose="02020603050405020304" pitchFamily="18" charset="0"/>
                <a:ea typeface="宋体" panose="02010600030101010101" pitchFamily="2" charset="-122"/>
              </a:rPr>
              <a:t>lamp</a:t>
            </a:r>
            <a:r>
              <a:rPr lang="zh-CN" altLang="en-US" dirty="0">
                <a:latin typeface="Times New Roman" panose="02020603050405020304" pitchFamily="18" charset="0"/>
                <a:ea typeface="宋体" panose="02010600030101010101" pitchFamily="2" charset="-122"/>
              </a:rPr>
              <a:t>，默认会建立 </a:t>
            </a:r>
            <a:r>
              <a:rPr lang="en-US" altLang="zh-CN" dirty="0">
                <a:latin typeface="Times New Roman" panose="02020603050405020304" pitchFamily="18" charset="0"/>
                <a:ea typeface="宋体" panose="02010600030101010101" pitchFamily="2" charset="-122"/>
              </a:rPr>
              <a:t>lamp </a:t>
            </a:r>
            <a:r>
              <a:rPr lang="zh-CN" altLang="en-US" dirty="0">
                <a:latin typeface="Times New Roman" panose="02020603050405020304" pitchFamily="18" charset="0"/>
                <a:ea typeface="宋体" panose="02010600030101010101" pitchFamily="2" charset="-122"/>
              </a:rPr>
              <a:t>用户组，</a:t>
            </a:r>
            <a:r>
              <a:rPr lang="en-US" altLang="zh-CN" dirty="0">
                <a:latin typeface="Times New Roman" panose="02020603050405020304" pitchFamily="18" charset="0"/>
                <a:ea typeface="宋体" panose="02010600030101010101" pitchFamily="2" charset="-122"/>
              </a:rPr>
              <a:t>lamp </a:t>
            </a:r>
            <a:r>
              <a:rPr lang="zh-CN" altLang="en-US" dirty="0">
                <a:latin typeface="Times New Roman" panose="02020603050405020304" pitchFamily="18" charset="0"/>
                <a:ea typeface="宋体" panose="02010600030101010101" pitchFamily="2" charset="-122"/>
              </a:rPr>
              <a:t>组是 </a:t>
            </a:r>
            <a:r>
              <a:rPr lang="en-US" altLang="zh-CN" dirty="0">
                <a:latin typeface="Times New Roman" panose="02020603050405020304" pitchFamily="18" charset="0"/>
                <a:ea typeface="宋体" panose="02010600030101010101" pitchFamily="2" charset="-122"/>
              </a:rPr>
              <a:t>lamp </a:t>
            </a:r>
            <a:r>
              <a:rPr lang="zh-CN" altLang="en-US" dirty="0">
                <a:latin typeface="Times New Roman" panose="02020603050405020304" pitchFamily="18" charset="0"/>
                <a:ea typeface="宋体" panose="02010600030101010101" pitchFamily="2" charset="-122"/>
              </a:rPr>
              <a:t>用户的初始组。我们再把 </a:t>
            </a:r>
            <a:r>
              <a:rPr lang="en-US" altLang="zh-CN" dirty="0">
                <a:latin typeface="Times New Roman" panose="02020603050405020304" pitchFamily="18" charset="0"/>
                <a:ea typeface="宋体" panose="02010600030101010101" pitchFamily="2" charset="-122"/>
              </a:rPr>
              <a:t>lamp </a:t>
            </a:r>
            <a:r>
              <a:rPr lang="zh-CN" altLang="en-US" dirty="0">
                <a:latin typeface="Times New Roman" panose="02020603050405020304" pitchFamily="18" charset="0"/>
                <a:ea typeface="宋体" panose="02010600030101010101" pitchFamily="2" charset="-122"/>
              </a:rPr>
              <a:t>用户加入 </a:t>
            </a:r>
            <a:r>
              <a:rPr lang="en-US" altLang="zh-CN" dirty="0">
                <a:latin typeface="Times New Roman" panose="02020603050405020304" pitchFamily="18" charset="0"/>
                <a:ea typeface="宋体" panose="02010600030101010101" pitchFamily="2" charset="-122"/>
              </a:rPr>
              <a:t>group1 </a:t>
            </a:r>
            <a:r>
              <a:rPr lang="zh-CN" altLang="en-US" dirty="0">
                <a:latin typeface="Times New Roman" panose="02020603050405020304" pitchFamily="18" charset="0"/>
                <a:ea typeface="宋体" panose="02010600030101010101" pitchFamily="2" charset="-122"/>
              </a:rPr>
              <a:t>组，那么 </a:t>
            </a:r>
            <a:r>
              <a:rPr lang="en-US" altLang="zh-CN" dirty="0">
                <a:latin typeface="Times New Roman" panose="02020603050405020304" pitchFamily="18" charset="0"/>
                <a:ea typeface="宋体" panose="02010600030101010101" pitchFamily="2" charset="-122"/>
              </a:rPr>
              <a:t>group1 </a:t>
            </a:r>
            <a:r>
              <a:rPr lang="zh-CN" altLang="en-US" dirty="0">
                <a:latin typeface="Times New Roman" panose="02020603050405020304" pitchFamily="18" charset="0"/>
                <a:ea typeface="宋体" panose="02010600030101010101" pitchFamily="2" charset="-122"/>
              </a:rPr>
              <a:t>组就是 </a:t>
            </a:r>
            <a:r>
              <a:rPr lang="en-US" altLang="zh-CN" dirty="0">
                <a:latin typeface="Times New Roman" panose="02020603050405020304" pitchFamily="18" charset="0"/>
                <a:ea typeface="宋体" panose="02010600030101010101" pitchFamily="2" charset="-122"/>
              </a:rPr>
              <a:t>lamp </a:t>
            </a:r>
            <a:r>
              <a:rPr lang="zh-CN" altLang="en-US" dirty="0">
                <a:latin typeface="Times New Roman" panose="02020603050405020304" pitchFamily="18" charset="0"/>
                <a:ea typeface="宋体" panose="02010600030101010101" pitchFamily="2" charset="-122"/>
              </a:rPr>
              <a:t>用户的附加组。当 </a:t>
            </a:r>
            <a:r>
              <a:rPr lang="en-US" altLang="zh-CN" dirty="0">
                <a:latin typeface="Times New Roman" panose="02020603050405020304" pitchFamily="18" charset="0"/>
                <a:ea typeface="宋体" panose="02010600030101010101" pitchFamily="2" charset="-122"/>
              </a:rPr>
              <a:t>lamp </a:t>
            </a:r>
            <a:r>
              <a:rPr lang="zh-CN" altLang="en-US" dirty="0">
                <a:latin typeface="Times New Roman" panose="02020603050405020304" pitchFamily="18" charset="0"/>
                <a:ea typeface="宋体" panose="02010600030101010101" pitchFamily="2" charset="-122"/>
              </a:rPr>
              <a:t>用户创建文件 </a:t>
            </a:r>
            <a:r>
              <a:rPr lang="en-US" altLang="zh-CN" dirty="0">
                <a:latin typeface="Times New Roman" panose="02020603050405020304" pitchFamily="18" charset="0"/>
                <a:ea typeface="宋体" panose="02010600030101010101" pitchFamily="2" charset="-122"/>
              </a:rPr>
              <a:t>test1 </a:t>
            </a:r>
            <a:r>
              <a:rPr lang="zh-CN" altLang="en-US" dirty="0">
                <a:latin typeface="Times New Roman" panose="02020603050405020304" pitchFamily="18" charset="0"/>
                <a:ea typeface="宋体" panose="02010600030101010101" pitchFamily="2" charset="-122"/>
              </a:rPr>
              <a:t>时，</a:t>
            </a:r>
            <a:r>
              <a:rPr lang="en-US" altLang="zh-CN" dirty="0">
                <a:latin typeface="Times New Roman" panose="02020603050405020304" pitchFamily="18" charset="0"/>
                <a:ea typeface="宋体" panose="02010600030101010101" pitchFamily="2" charset="-122"/>
              </a:rPr>
              <a:t>test1 </a:t>
            </a:r>
            <a:r>
              <a:rPr lang="zh-CN" altLang="en-US" dirty="0">
                <a:latin typeface="Times New Roman" panose="02020603050405020304" pitchFamily="18" charset="0"/>
                <a:ea typeface="宋体" panose="02010600030101010101" pitchFamily="2" charset="-122"/>
              </a:rPr>
              <a:t>文件的属组是 </a:t>
            </a:r>
            <a:r>
              <a:rPr lang="en-US" altLang="zh-CN" dirty="0">
                <a:latin typeface="Times New Roman" panose="02020603050405020304" pitchFamily="18" charset="0"/>
                <a:ea typeface="宋体" panose="02010600030101010101" pitchFamily="2" charset="-122"/>
              </a:rPr>
              <a:t>lamp </a:t>
            </a:r>
            <a:r>
              <a:rPr lang="zh-CN" altLang="en-US" dirty="0">
                <a:latin typeface="Times New Roman" panose="02020603050405020304" pitchFamily="18" charset="0"/>
                <a:ea typeface="宋体" panose="02010600030101010101" pitchFamily="2" charset="-122"/>
              </a:rPr>
              <a:t>组，因为 </a:t>
            </a:r>
            <a:r>
              <a:rPr lang="en-US" altLang="zh-CN" dirty="0">
                <a:latin typeface="Times New Roman" panose="02020603050405020304" pitchFamily="18" charset="0"/>
                <a:ea typeface="宋体" panose="02010600030101010101" pitchFamily="2" charset="-122"/>
              </a:rPr>
              <a:t>lamp </a:t>
            </a:r>
            <a:r>
              <a:rPr lang="zh-CN" altLang="en-US" dirty="0">
                <a:latin typeface="Times New Roman" panose="02020603050405020304" pitchFamily="18" charset="0"/>
                <a:ea typeface="宋体" panose="02010600030101010101" pitchFamily="2" charset="-122"/>
              </a:rPr>
              <a:t>组是 </a:t>
            </a:r>
            <a:r>
              <a:rPr lang="en-US" altLang="zh-CN" dirty="0">
                <a:latin typeface="Times New Roman" panose="02020603050405020304" pitchFamily="18" charset="0"/>
                <a:ea typeface="宋体" panose="02010600030101010101" pitchFamily="2" charset="-122"/>
              </a:rPr>
              <a:t>lamp </a:t>
            </a:r>
            <a:r>
              <a:rPr lang="zh-CN" altLang="en-US" dirty="0">
                <a:latin typeface="Times New Roman" panose="02020603050405020304" pitchFamily="18" charset="0"/>
                <a:ea typeface="宋体" panose="02010600030101010101" pitchFamily="2" charset="-122"/>
              </a:rPr>
              <a:t>用户的有效组。通过 </a:t>
            </a:r>
            <a:r>
              <a:rPr lang="en-US" altLang="zh-CN" dirty="0">
                <a:latin typeface="Times New Roman" panose="02020603050405020304" pitchFamily="18" charset="0"/>
                <a:ea typeface="宋体" panose="02010600030101010101" pitchFamily="2" charset="-122"/>
              </a:rPr>
              <a:t>newgrp </a:t>
            </a:r>
            <a:r>
              <a:rPr lang="zh-CN" altLang="en-US" dirty="0">
                <a:latin typeface="Times New Roman" panose="02020603050405020304" pitchFamily="18" charset="0"/>
                <a:ea typeface="宋体" panose="02010600030101010101" pitchFamily="2" charset="-122"/>
              </a:rPr>
              <a:t>命令就可以把 </a:t>
            </a:r>
            <a:r>
              <a:rPr lang="en-US" altLang="zh-CN" dirty="0">
                <a:latin typeface="Times New Roman" panose="02020603050405020304" pitchFamily="18" charset="0"/>
                <a:ea typeface="宋体" panose="02010600030101010101" pitchFamily="2" charset="-122"/>
              </a:rPr>
              <a:t>lamp </a:t>
            </a:r>
            <a:r>
              <a:rPr lang="zh-CN" altLang="en-US" dirty="0">
                <a:latin typeface="Times New Roman" panose="02020603050405020304" pitchFamily="18" charset="0"/>
                <a:ea typeface="宋体" panose="02010600030101010101" pitchFamily="2" charset="-122"/>
              </a:rPr>
              <a:t>用户的有效组变成 </a:t>
            </a:r>
            <a:r>
              <a:rPr lang="en-US" altLang="zh-CN" dirty="0">
                <a:latin typeface="Times New Roman" panose="02020603050405020304" pitchFamily="18" charset="0"/>
                <a:ea typeface="宋体" panose="02010600030101010101" pitchFamily="2" charset="-122"/>
              </a:rPr>
              <a:t>group1 </a:t>
            </a:r>
            <a:r>
              <a:rPr lang="zh-CN" altLang="en-US" dirty="0">
                <a:latin typeface="Times New Roman" panose="02020603050405020304" pitchFamily="18" charset="0"/>
                <a:ea typeface="宋体" panose="02010600030101010101" pitchFamily="2" charset="-122"/>
              </a:rPr>
              <a:t>组，当 </a:t>
            </a:r>
            <a:r>
              <a:rPr lang="en-US" altLang="zh-CN" dirty="0">
                <a:latin typeface="Times New Roman" panose="02020603050405020304" pitchFamily="18" charset="0"/>
                <a:ea typeface="宋体" panose="02010600030101010101" pitchFamily="2" charset="-122"/>
              </a:rPr>
              <a:t>lamp </a:t>
            </a:r>
            <a:r>
              <a:rPr lang="zh-CN" altLang="en-US" dirty="0">
                <a:latin typeface="Times New Roman" panose="02020603050405020304" pitchFamily="18" charset="0"/>
                <a:ea typeface="宋体" panose="02010600030101010101" pitchFamily="2" charset="-122"/>
              </a:rPr>
              <a:t>用户创建文件 </a:t>
            </a:r>
            <a:r>
              <a:rPr lang="en-US" altLang="zh-CN" dirty="0">
                <a:latin typeface="Times New Roman" panose="02020603050405020304" pitchFamily="18" charset="0"/>
                <a:ea typeface="宋体" panose="02010600030101010101" pitchFamily="2" charset="-122"/>
              </a:rPr>
              <a:t>test2 </a:t>
            </a:r>
            <a:r>
              <a:rPr lang="zh-CN" altLang="en-US" dirty="0">
                <a:latin typeface="Times New Roman" panose="02020603050405020304" pitchFamily="18" charset="0"/>
                <a:ea typeface="宋体" panose="02010600030101010101" pitchFamily="2" charset="-122"/>
              </a:rPr>
              <a:t>时，就会发现 </a:t>
            </a:r>
            <a:r>
              <a:rPr lang="en-US" altLang="zh-CN" dirty="0">
                <a:latin typeface="Times New Roman" panose="02020603050405020304" pitchFamily="18" charset="0"/>
                <a:ea typeface="宋体" panose="02010600030101010101" pitchFamily="2" charset="-122"/>
              </a:rPr>
              <a:t>test2 </a:t>
            </a:r>
            <a:r>
              <a:rPr lang="zh-CN" altLang="en-US" dirty="0">
                <a:latin typeface="Times New Roman" panose="02020603050405020304" pitchFamily="18" charset="0"/>
                <a:ea typeface="宋体" panose="02010600030101010101" pitchFamily="2" charset="-122"/>
              </a:rPr>
              <a:t>文件的属组就是 </a:t>
            </a:r>
            <a:r>
              <a:rPr lang="en-US" altLang="zh-CN" dirty="0">
                <a:latin typeface="Times New Roman" panose="02020603050405020304" pitchFamily="18" charset="0"/>
                <a:ea typeface="宋体" panose="02010600030101010101" pitchFamily="2" charset="-122"/>
              </a:rPr>
              <a:t>group1 </a:t>
            </a:r>
            <a:r>
              <a:rPr lang="zh-CN" altLang="en-US" dirty="0">
                <a:latin typeface="Times New Roman" panose="02020603050405020304" pitchFamily="18" charset="0"/>
                <a:ea typeface="宋体" panose="02010600030101010101" pitchFamily="2" charset="-122"/>
              </a:rPr>
              <a:t>组。</a:t>
            </a:r>
          </a:p>
        </p:txBody>
      </p:sp>
    </p:spTree>
    <p:extLst>
      <p:ext uri="{BB962C8B-B14F-4D97-AF65-F5344CB8AC3E}">
        <p14:creationId xmlns:p14="http://schemas.microsoft.com/office/powerpoint/2010/main" val="19810150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E07974-B311-48C2-880D-C8ECF832A98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E0D1DB1-E0BF-4CC1-8164-373C8FCF66EB}"/>
              </a:ext>
            </a:extLst>
          </p:cNvPr>
          <p:cNvSpPr>
            <a:spLocks noGrp="1"/>
          </p:cNvSpPr>
          <p:nvPr>
            <p:ph idx="1"/>
          </p:nvPr>
        </p:nvSpPr>
        <p:spPr>
          <a:xfrm>
            <a:off x="838199" y="1825625"/>
            <a:ext cx="11027735" cy="4351338"/>
          </a:xfrm>
        </p:spPr>
        <p:txBody>
          <a:bodyPr>
            <a:normAutofit fontScale="85000" lnSpcReduction="20000"/>
          </a:bodyPr>
          <a:lstStyle/>
          <a:p>
            <a:pPr marL="0" indent="0">
              <a:lnSpc>
                <a:spcPct val="100000"/>
              </a:lnSpc>
              <a:buNone/>
            </a:pPr>
            <a:r>
              <a:rPr lang="en-US" altLang="zh-CN" dirty="0">
                <a:latin typeface="Times New Roman" panose="02020603050405020304" pitchFamily="18" charset="0"/>
                <a:ea typeface="宋体" panose="02010600030101010101" pitchFamily="2" charset="-122"/>
              </a:rPr>
              <a:t>[</a:t>
            </a:r>
            <a:r>
              <a:rPr lang="en-US" altLang="zh-CN" dirty="0" err="1">
                <a:latin typeface="Times New Roman" panose="02020603050405020304" pitchFamily="18" charset="0"/>
                <a:ea typeface="宋体" panose="02010600030101010101" pitchFamily="2" charset="-122"/>
              </a:rPr>
              <a:t>root@localhost</a:t>
            </a:r>
            <a:r>
              <a:rPr lang="en-US" altLang="zh-CN" dirty="0">
                <a:latin typeface="Times New Roman" panose="02020603050405020304" pitchFamily="18" charset="0"/>
                <a:ea typeface="宋体" panose="02010600030101010101" pitchFamily="2" charset="-122"/>
              </a:rPr>
              <a:t> ~]# </a:t>
            </a:r>
            <a:r>
              <a:rPr lang="en-US" altLang="zh-CN" dirty="0" err="1">
                <a:latin typeface="Times New Roman" panose="02020603050405020304" pitchFamily="18" charset="0"/>
                <a:ea typeface="宋体" panose="02010600030101010101" pitchFamily="2" charset="-122"/>
              </a:rPr>
              <a:t>groupadd</a:t>
            </a:r>
            <a:r>
              <a:rPr lang="en-US" altLang="zh-CN" dirty="0">
                <a:latin typeface="Times New Roman" panose="02020603050405020304" pitchFamily="18" charset="0"/>
                <a:ea typeface="宋体" panose="02010600030101010101" pitchFamily="2" charset="-122"/>
              </a:rPr>
              <a:t> group1</a:t>
            </a:r>
            <a:br>
              <a:rPr lang="en-US" altLang="zh-CN" dirty="0">
                <a:latin typeface="Times New Roman" panose="02020603050405020304" pitchFamily="18" charset="0"/>
                <a:ea typeface="宋体" panose="02010600030101010101" pitchFamily="2" charset="-122"/>
              </a:rPr>
            </a:b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添加组</a:t>
            </a:r>
            <a:r>
              <a:rPr lang="en-US" altLang="zh-CN" dirty="0">
                <a:latin typeface="Times New Roman" panose="02020603050405020304" pitchFamily="18" charset="0"/>
                <a:ea typeface="宋体" panose="02010600030101010101" pitchFamily="2" charset="-122"/>
              </a:rPr>
              <a:t>group1</a:t>
            </a:r>
            <a:br>
              <a:rPr lang="en-US" altLang="zh-CN" dirty="0">
                <a:latin typeface="Times New Roman" panose="02020603050405020304" pitchFamily="18" charset="0"/>
                <a:ea typeface="宋体" panose="02010600030101010101" pitchFamily="2" charset="-122"/>
              </a:rPr>
            </a:br>
            <a:r>
              <a:rPr lang="en-US" altLang="zh-CN" dirty="0">
                <a:latin typeface="Times New Roman" panose="02020603050405020304" pitchFamily="18" charset="0"/>
                <a:ea typeface="宋体" panose="02010600030101010101" pitchFamily="2" charset="-122"/>
              </a:rPr>
              <a:t>[</a:t>
            </a:r>
            <a:r>
              <a:rPr lang="en-US" altLang="zh-CN" dirty="0" err="1">
                <a:latin typeface="Times New Roman" panose="02020603050405020304" pitchFamily="18" charset="0"/>
                <a:ea typeface="宋体" panose="02010600030101010101" pitchFamily="2" charset="-122"/>
              </a:rPr>
              <a:t>root@localhost</a:t>
            </a:r>
            <a:r>
              <a:rPr lang="en-US" altLang="zh-CN" dirty="0">
                <a:latin typeface="Times New Roman" panose="02020603050405020304" pitchFamily="18" charset="0"/>
                <a:ea typeface="宋体" panose="02010600030101010101" pitchFamily="2" charset="-122"/>
              </a:rPr>
              <a:t> ~]# </a:t>
            </a:r>
            <a:r>
              <a:rPr lang="en-US" altLang="zh-CN" dirty="0" err="1">
                <a:latin typeface="Times New Roman" panose="02020603050405020304" pitchFamily="18" charset="0"/>
                <a:ea typeface="宋体" panose="02010600030101010101" pitchFamily="2" charset="-122"/>
              </a:rPr>
              <a:t>gpasswd</a:t>
            </a:r>
            <a:r>
              <a:rPr lang="en-US" altLang="zh-CN" dirty="0">
                <a:latin typeface="Times New Roman" panose="02020603050405020304" pitchFamily="18" charset="0"/>
                <a:ea typeface="宋体" panose="02010600030101010101" pitchFamily="2" charset="-122"/>
              </a:rPr>
              <a:t> -a lamp group1  # </a:t>
            </a:r>
            <a:r>
              <a:rPr lang="zh-CN" altLang="en-US" dirty="0">
                <a:latin typeface="Times New Roman" panose="02020603050405020304" pitchFamily="18" charset="0"/>
                <a:ea typeface="宋体" panose="02010600030101010101" pitchFamily="2" charset="-122"/>
              </a:rPr>
              <a:t>与</a:t>
            </a:r>
            <a:r>
              <a:rPr lang="en-US" altLang="zh-CN" dirty="0" err="1">
                <a:latin typeface="Times New Roman" panose="02020603050405020304" pitchFamily="18" charset="0"/>
                <a:ea typeface="宋体" panose="02010600030101010101" pitchFamily="2" charset="-122"/>
              </a:rPr>
              <a:t>usermod</a:t>
            </a:r>
            <a:r>
              <a:rPr lang="en-US" altLang="zh-CN" dirty="0">
                <a:latin typeface="Times New Roman" panose="02020603050405020304" pitchFamily="18" charset="0"/>
                <a:ea typeface="宋体" panose="02010600030101010101" pitchFamily="2" charset="-122"/>
              </a:rPr>
              <a:t> –G </a:t>
            </a:r>
            <a:r>
              <a:rPr lang="zh-CN" altLang="en-US" dirty="0">
                <a:latin typeface="Times New Roman" panose="02020603050405020304" pitchFamily="18" charset="0"/>
                <a:ea typeface="宋体" panose="02010600030101010101" pitchFamily="2" charset="-122"/>
              </a:rPr>
              <a:t>一样</a:t>
            </a:r>
            <a:endParaRPr lang="en-US" altLang="zh-CN" dirty="0">
              <a:latin typeface="Times New Roman" panose="02020603050405020304" pitchFamily="18" charset="0"/>
              <a:ea typeface="宋体" panose="02010600030101010101" pitchFamily="2" charset="-122"/>
            </a:endParaRPr>
          </a:p>
          <a:p>
            <a:pPr marL="0" indent="0">
              <a:lnSpc>
                <a:spcPct val="100000"/>
              </a:lnSpc>
              <a:buNone/>
            </a:pPr>
            <a:r>
              <a:rPr lang="en-US" altLang="zh-CN" dirty="0">
                <a:latin typeface="Times New Roman" panose="02020603050405020304" pitchFamily="18" charset="0"/>
                <a:ea typeface="宋体" panose="02010600030101010101" pitchFamily="2" charset="-122"/>
              </a:rPr>
              <a:t>[</a:t>
            </a:r>
            <a:r>
              <a:rPr lang="en-US" altLang="zh-CN" dirty="0" err="1">
                <a:latin typeface="Times New Roman" panose="02020603050405020304" pitchFamily="18" charset="0"/>
                <a:ea typeface="宋体" panose="02010600030101010101" pitchFamily="2" charset="-122"/>
              </a:rPr>
              <a:t>root@localhost</a:t>
            </a:r>
            <a:r>
              <a:rPr lang="en-US" altLang="zh-CN" dirty="0">
                <a:latin typeface="Times New Roman" panose="02020603050405020304" pitchFamily="18" charset="0"/>
                <a:ea typeface="宋体" panose="02010600030101010101" pitchFamily="2" charset="-122"/>
              </a:rPr>
              <a:t> ~]# </a:t>
            </a:r>
            <a:r>
              <a:rPr lang="en-US" altLang="zh-CN" dirty="0" err="1">
                <a:latin typeface="Times New Roman" panose="02020603050405020304" pitchFamily="18" charset="0"/>
                <a:ea typeface="宋体" panose="02010600030101010101" pitchFamily="2" charset="-122"/>
              </a:rPr>
              <a:t>gpasswd</a:t>
            </a:r>
            <a:r>
              <a:rPr lang="en-US" altLang="zh-CN" dirty="0">
                <a:latin typeface="Times New Roman" panose="02020603050405020304" pitchFamily="18" charset="0"/>
                <a:ea typeface="宋体" panose="02010600030101010101" pitchFamily="2" charset="-122"/>
              </a:rPr>
              <a:t> -d lamp group1  # </a:t>
            </a:r>
            <a:r>
              <a:rPr lang="zh-CN" altLang="en-US" dirty="0">
                <a:latin typeface="Times New Roman" panose="02020603050405020304" pitchFamily="18" charset="0"/>
                <a:ea typeface="宋体" panose="02010600030101010101" pitchFamily="2" charset="-122"/>
              </a:rPr>
              <a:t>从指定的用户组中移除用户</a:t>
            </a:r>
          </a:p>
          <a:p>
            <a:pPr marL="0" indent="0">
              <a:lnSpc>
                <a:spcPct val="100000"/>
              </a:lnSpc>
              <a:buNone/>
            </a:pPr>
            <a:br>
              <a:rPr lang="en-US" altLang="zh-CN" dirty="0">
                <a:latin typeface="Times New Roman" panose="02020603050405020304" pitchFamily="18" charset="0"/>
                <a:ea typeface="宋体" panose="02010600030101010101" pitchFamily="2" charset="-122"/>
              </a:rPr>
            </a:b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把</a:t>
            </a:r>
            <a:r>
              <a:rPr lang="en-US" altLang="zh-CN" dirty="0">
                <a:latin typeface="Times New Roman" panose="02020603050405020304" pitchFamily="18" charset="0"/>
                <a:ea typeface="宋体" panose="02010600030101010101" pitchFamily="2" charset="-122"/>
              </a:rPr>
              <a:t>lamp</a:t>
            </a:r>
            <a:r>
              <a:rPr lang="zh-CN" altLang="en-US" dirty="0">
                <a:latin typeface="Times New Roman" panose="02020603050405020304" pitchFamily="18" charset="0"/>
                <a:ea typeface="宋体" panose="02010600030101010101" pitchFamily="2" charset="-122"/>
              </a:rPr>
              <a:t>用户加入</a:t>
            </a:r>
            <a:r>
              <a:rPr lang="en-US" altLang="zh-CN" dirty="0">
                <a:latin typeface="Times New Roman" panose="02020603050405020304" pitchFamily="18" charset="0"/>
                <a:ea typeface="宋体" panose="02010600030101010101" pitchFamily="2" charset="-122"/>
              </a:rPr>
              <a:t>group1</a:t>
            </a:r>
            <a:r>
              <a:rPr lang="zh-CN" altLang="en-US" dirty="0">
                <a:latin typeface="Times New Roman" panose="02020603050405020304" pitchFamily="18" charset="0"/>
                <a:ea typeface="宋体" panose="02010600030101010101" pitchFamily="2" charset="-122"/>
              </a:rPr>
              <a:t>组</a:t>
            </a:r>
            <a:br>
              <a:rPr lang="zh-CN" altLang="en-US" dirty="0">
                <a:latin typeface="Times New Roman" panose="02020603050405020304" pitchFamily="18" charset="0"/>
                <a:ea typeface="宋体" panose="02010600030101010101" pitchFamily="2" charset="-122"/>
              </a:rPr>
            </a:br>
            <a:r>
              <a:rPr lang="en-US" altLang="zh-CN" dirty="0">
                <a:latin typeface="Times New Roman" panose="02020603050405020304" pitchFamily="18" charset="0"/>
                <a:ea typeface="宋体" panose="02010600030101010101" pitchFamily="2" charset="-122"/>
              </a:rPr>
              <a:t>[</a:t>
            </a:r>
            <a:r>
              <a:rPr lang="en-US" altLang="zh-CN" dirty="0" err="1">
                <a:latin typeface="Times New Roman" panose="02020603050405020304" pitchFamily="18" charset="0"/>
                <a:ea typeface="宋体" panose="02010600030101010101" pitchFamily="2" charset="-122"/>
              </a:rPr>
              <a:t>root@localhost</a:t>
            </a:r>
            <a:r>
              <a:rPr lang="en-US" altLang="zh-CN" dirty="0">
                <a:latin typeface="Times New Roman" panose="02020603050405020304" pitchFamily="18" charset="0"/>
                <a:ea typeface="宋体" panose="02010600030101010101" pitchFamily="2" charset="-122"/>
              </a:rPr>
              <a:t> ~]# cat /etc/group</a:t>
            </a:r>
          </a:p>
          <a:p>
            <a:pPr marL="0" indent="0">
              <a:lnSpc>
                <a:spcPct val="100000"/>
              </a:lnSpc>
              <a:buNone/>
            </a:pPr>
            <a:br>
              <a:rPr lang="en-US" altLang="zh-CN" dirty="0">
                <a:latin typeface="Times New Roman" panose="02020603050405020304" pitchFamily="18" charset="0"/>
                <a:ea typeface="宋体" panose="02010600030101010101" pitchFamily="2" charset="-122"/>
              </a:rPr>
            </a:br>
            <a:r>
              <a:rPr lang="en-US" altLang="zh-CN" dirty="0">
                <a:latin typeface="Times New Roman" panose="02020603050405020304" pitchFamily="18" charset="0"/>
                <a:ea typeface="宋体" panose="02010600030101010101" pitchFamily="2" charset="-122"/>
              </a:rPr>
              <a:t>lamp:x:501:</a:t>
            </a:r>
          </a:p>
          <a:p>
            <a:pPr marL="0" indent="0">
              <a:lnSpc>
                <a:spcPct val="100000"/>
              </a:lnSpc>
              <a:buNone/>
            </a:pPr>
            <a:r>
              <a:rPr lang="en-US" altLang="zh-CN" dirty="0">
                <a:latin typeface="Times New Roman" panose="02020603050405020304" pitchFamily="18" charset="0"/>
                <a:ea typeface="宋体" panose="02010600030101010101" pitchFamily="2" charset="-122"/>
              </a:rPr>
              <a:t>group1:x:503:lamp</a:t>
            </a:r>
            <a:br>
              <a:rPr lang="en-US" altLang="zh-CN" dirty="0">
                <a:latin typeface="Times New Roman" panose="02020603050405020304" pitchFamily="18" charset="0"/>
                <a:ea typeface="宋体" panose="02010600030101010101" pitchFamily="2" charset="-122"/>
              </a:rPr>
            </a:br>
            <a:r>
              <a:rPr lang="en-US" altLang="zh-CN" dirty="0">
                <a:latin typeface="Times New Roman" panose="02020603050405020304" pitchFamily="18" charset="0"/>
                <a:ea typeface="宋体" panose="02010600030101010101" pitchFamily="2" charset="-122"/>
              </a:rPr>
              <a:t>#lamp</a:t>
            </a:r>
            <a:r>
              <a:rPr lang="zh-CN" altLang="en-US" dirty="0">
                <a:latin typeface="Times New Roman" panose="02020603050405020304" pitchFamily="18" charset="0"/>
                <a:ea typeface="宋体" panose="02010600030101010101" pitchFamily="2" charset="-122"/>
              </a:rPr>
              <a:t>用户既属于</a:t>
            </a:r>
            <a:r>
              <a:rPr lang="en-US" altLang="zh-CN" dirty="0">
                <a:latin typeface="Times New Roman" panose="02020603050405020304" pitchFamily="18" charset="0"/>
                <a:ea typeface="宋体" panose="02010600030101010101" pitchFamily="2" charset="-122"/>
              </a:rPr>
              <a:t>lamp</a:t>
            </a:r>
            <a:r>
              <a:rPr lang="zh-CN" altLang="en-US" dirty="0">
                <a:latin typeface="Times New Roman" panose="02020603050405020304" pitchFamily="18" charset="0"/>
                <a:ea typeface="宋体" panose="02010600030101010101" pitchFamily="2" charset="-122"/>
              </a:rPr>
              <a:t>组，也属于</a:t>
            </a:r>
            <a:r>
              <a:rPr lang="en-US" altLang="zh-CN" dirty="0">
                <a:latin typeface="Times New Roman" panose="02020603050405020304" pitchFamily="18" charset="0"/>
                <a:ea typeface="宋体" panose="02010600030101010101" pitchFamily="2" charset="-122"/>
              </a:rPr>
              <a:t>group1</a:t>
            </a:r>
            <a:r>
              <a:rPr lang="zh-CN" altLang="en-US" dirty="0">
                <a:latin typeface="Times New Roman" panose="02020603050405020304" pitchFamily="18" charset="0"/>
                <a:ea typeface="宋体" panose="02010600030101010101" pitchFamily="2" charset="-122"/>
              </a:rPr>
              <a:t>组</a:t>
            </a:r>
            <a:br>
              <a:rPr lang="zh-CN" altLang="en-US" dirty="0">
                <a:latin typeface="Times New Roman" panose="02020603050405020304" pitchFamily="18" charset="0"/>
                <a:ea typeface="宋体" panose="02010600030101010101" pitchFamily="2" charset="-122"/>
              </a:rPr>
            </a:br>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298764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8F89B0-1C0D-4FDD-ADC0-672D7C969B0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4E40CA8-C78D-46B6-96A9-5AE5B57A7472}"/>
              </a:ext>
            </a:extLst>
          </p:cNvPr>
          <p:cNvSpPr>
            <a:spLocks noGrp="1"/>
          </p:cNvSpPr>
          <p:nvPr>
            <p:ph idx="1"/>
          </p:nvPr>
        </p:nvSpPr>
        <p:spPr/>
        <p:txBody>
          <a:bodyPr>
            <a:normAutofit/>
          </a:bodyPr>
          <a:lstStyle/>
          <a:p>
            <a:pPr marL="0" indent="0">
              <a:buNone/>
            </a:pPr>
            <a:r>
              <a:rPr lang="en-US" altLang="zh-CN" dirty="0"/>
              <a:t>[</a:t>
            </a:r>
            <a:r>
              <a:rPr lang="en-US" altLang="zh-CN" dirty="0" err="1"/>
              <a:t>root@localhost</a:t>
            </a:r>
            <a:r>
              <a:rPr lang="en-US" altLang="zh-CN" dirty="0"/>
              <a:t> ~]# su - lamp</a:t>
            </a:r>
            <a:br>
              <a:rPr lang="en-US" altLang="zh-CN" dirty="0"/>
            </a:br>
            <a:r>
              <a:rPr lang="en-US" altLang="zh-CN" dirty="0"/>
              <a:t>#</a:t>
            </a:r>
            <a:r>
              <a:rPr lang="zh-CN" altLang="en-US" dirty="0"/>
              <a:t>切换成</a:t>
            </a:r>
            <a:r>
              <a:rPr lang="en-US" altLang="zh-CN" dirty="0"/>
              <a:t>lamp</a:t>
            </a:r>
            <a:r>
              <a:rPr lang="zh-CN" altLang="en-US" dirty="0"/>
              <a:t>身份，超级用户切换成普通用户不用密码</a:t>
            </a:r>
            <a:br>
              <a:rPr lang="zh-CN" altLang="en-US" dirty="0"/>
            </a:br>
            <a:r>
              <a:rPr lang="en-US" altLang="zh-CN" dirty="0"/>
              <a:t>[</a:t>
            </a:r>
            <a:r>
              <a:rPr lang="en-US" altLang="zh-CN" dirty="0" err="1"/>
              <a:t>lamp@localhost</a:t>
            </a:r>
            <a:r>
              <a:rPr lang="en-US" altLang="zh-CN" dirty="0"/>
              <a:t> ~]$ touch test1</a:t>
            </a:r>
            <a:br>
              <a:rPr lang="en-US" altLang="zh-CN" dirty="0"/>
            </a:br>
            <a:r>
              <a:rPr lang="en-US" altLang="zh-CN" dirty="0"/>
              <a:t>#</a:t>
            </a:r>
            <a:r>
              <a:rPr lang="zh-CN" altLang="en-US" dirty="0"/>
              <a:t>创建文件</a:t>
            </a:r>
            <a:r>
              <a:rPr lang="en-US" altLang="zh-CN" dirty="0"/>
              <a:t>test1</a:t>
            </a:r>
            <a:br>
              <a:rPr lang="en-US" altLang="zh-CN" dirty="0"/>
            </a:br>
            <a:r>
              <a:rPr lang="en-US" altLang="zh-CN" dirty="0"/>
              <a:t>[</a:t>
            </a:r>
            <a:r>
              <a:rPr lang="en-US" altLang="zh-CN" dirty="0" err="1"/>
              <a:t>lamp@localhost</a:t>
            </a:r>
            <a:r>
              <a:rPr lang="en-US" altLang="zh-CN" dirty="0"/>
              <a:t> ~]$</a:t>
            </a:r>
            <a:r>
              <a:rPr lang="en-US" altLang="zh-CN" dirty="0" err="1"/>
              <a:t>ll</a:t>
            </a:r>
            <a:r>
              <a:rPr lang="en-US" altLang="zh-CN" dirty="0"/>
              <a:t> test1</a:t>
            </a:r>
            <a:br>
              <a:rPr lang="en-US" altLang="zh-CN" dirty="0"/>
            </a:br>
            <a:r>
              <a:rPr lang="en-US" altLang="zh-CN" dirty="0"/>
              <a:t>-</a:t>
            </a:r>
            <a:r>
              <a:rPr lang="en-US" altLang="zh-CN" dirty="0" err="1"/>
              <a:t>rw</a:t>
            </a:r>
            <a:r>
              <a:rPr lang="en-US" altLang="zh-CN" dirty="0"/>
              <a:t>-</a:t>
            </a:r>
            <a:r>
              <a:rPr lang="en-US" altLang="zh-CN" dirty="0" err="1"/>
              <a:t>rw</a:t>
            </a:r>
            <a:r>
              <a:rPr lang="en-US" altLang="zh-CN" dirty="0"/>
              <a:t>-r-- 1 lamp </a:t>
            </a:r>
            <a:r>
              <a:rPr lang="en-US" altLang="zh-CN" dirty="0" err="1"/>
              <a:t>lamp</a:t>
            </a:r>
            <a:r>
              <a:rPr lang="en-US" altLang="zh-CN" dirty="0"/>
              <a:t> 01</a:t>
            </a:r>
            <a:r>
              <a:rPr lang="zh-CN" altLang="en-US" dirty="0"/>
              <a:t>月</a:t>
            </a:r>
            <a:r>
              <a:rPr lang="en-US" altLang="zh-CN" dirty="0"/>
              <a:t>14 05:43 test1</a:t>
            </a:r>
            <a:br>
              <a:rPr lang="en-US" altLang="zh-CN" dirty="0"/>
            </a:br>
            <a:r>
              <a:rPr lang="en-US" altLang="zh-CN" dirty="0"/>
              <a:t>#test1</a:t>
            </a:r>
            <a:r>
              <a:rPr lang="zh-CN" altLang="en-US" dirty="0"/>
              <a:t>文件的默认属组是</a:t>
            </a:r>
            <a:r>
              <a:rPr lang="en-US" altLang="zh-CN" dirty="0"/>
              <a:t>lamp</a:t>
            </a:r>
            <a:r>
              <a:rPr lang="zh-CN" altLang="en-US" dirty="0"/>
              <a:t>组</a:t>
            </a:r>
            <a:br>
              <a:rPr lang="zh-CN" altLang="en-US" dirty="0"/>
            </a:br>
            <a:endParaRPr lang="zh-CN" altLang="en-US" dirty="0"/>
          </a:p>
        </p:txBody>
      </p:sp>
    </p:spTree>
    <p:extLst>
      <p:ext uri="{BB962C8B-B14F-4D97-AF65-F5344CB8AC3E}">
        <p14:creationId xmlns:p14="http://schemas.microsoft.com/office/powerpoint/2010/main" val="20938209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6CFD10-9DAF-4E67-B2C0-41A753DDAF2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EC866A9-2803-4123-9C08-68F4948B56C8}"/>
              </a:ext>
            </a:extLst>
          </p:cNvPr>
          <p:cNvSpPr>
            <a:spLocks noGrp="1"/>
          </p:cNvSpPr>
          <p:nvPr>
            <p:ph idx="1"/>
          </p:nvPr>
        </p:nvSpPr>
        <p:spPr/>
        <p:txBody>
          <a:bodyPr/>
          <a:lstStyle/>
          <a:p>
            <a:pPr marL="0" indent="0">
              <a:buNone/>
            </a:pPr>
            <a:r>
              <a:rPr lang="en-US" altLang="zh-CN" dirty="0"/>
              <a:t>[</a:t>
            </a:r>
            <a:r>
              <a:rPr lang="en-US" altLang="zh-CN" dirty="0" err="1"/>
              <a:t>lamp@localhost</a:t>
            </a:r>
            <a:r>
              <a:rPr lang="en-US" altLang="zh-CN" dirty="0"/>
              <a:t> ~]$ newgrp group1</a:t>
            </a:r>
            <a:br>
              <a:rPr lang="en-US" altLang="zh-CN" dirty="0"/>
            </a:br>
            <a:r>
              <a:rPr lang="en-US" altLang="zh-CN" dirty="0"/>
              <a:t>#</a:t>
            </a:r>
            <a:r>
              <a:rPr lang="zh-CN" altLang="en-US" dirty="0"/>
              <a:t>切换</a:t>
            </a:r>
            <a:r>
              <a:rPr lang="en-US" altLang="zh-CN" dirty="0"/>
              <a:t>lamp</a:t>
            </a:r>
            <a:r>
              <a:rPr lang="zh-CN" altLang="en-US" dirty="0"/>
              <a:t>用户的有效组为</a:t>
            </a:r>
            <a:r>
              <a:rPr lang="en-US" altLang="zh-CN" dirty="0"/>
              <a:t>group1</a:t>
            </a:r>
            <a:r>
              <a:rPr lang="zh-CN" altLang="en-US" dirty="0"/>
              <a:t>组</a:t>
            </a:r>
            <a:br>
              <a:rPr lang="zh-CN" altLang="en-US" dirty="0"/>
            </a:br>
            <a:r>
              <a:rPr lang="en-US" altLang="zh-CN" dirty="0"/>
              <a:t>[</a:t>
            </a:r>
            <a:r>
              <a:rPr lang="en-US" altLang="zh-CN" dirty="0" err="1"/>
              <a:t>lamp@localhost</a:t>
            </a:r>
            <a:r>
              <a:rPr lang="en-US" altLang="zh-CN" dirty="0"/>
              <a:t> ~]$ touch test2</a:t>
            </a:r>
            <a:br>
              <a:rPr lang="en-US" altLang="zh-CN" dirty="0"/>
            </a:br>
            <a:r>
              <a:rPr lang="en-US" altLang="zh-CN" dirty="0"/>
              <a:t>#</a:t>
            </a:r>
            <a:r>
              <a:rPr lang="zh-CN" altLang="en-US" dirty="0"/>
              <a:t>创建文件</a:t>
            </a:r>
            <a:r>
              <a:rPr lang="en-US" altLang="zh-CN" dirty="0"/>
              <a:t>test2</a:t>
            </a:r>
            <a:br>
              <a:rPr lang="en-US" altLang="zh-CN" dirty="0"/>
            </a:br>
            <a:r>
              <a:rPr lang="en-US" altLang="zh-CN" dirty="0"/>
              <a:t>[</a:t>
            </a:r>
            <a:r>
              <a:rPr lang="en-US" altLang="zh-CN" dirty="0" err="1"/>
              <a:t>lamp@localhost</a:t>
            </a:r>
            <a:r>
              <a:rPr lang="en-US" altLang="zh-CN" dirty="0"/>
              <a:t> ~]$ </a:t>
            </a:r>
            <a:r>
              <a:rPr lang="en-US" altLang="zh-CN" dirty="0" err="1"/>
              <a:t>ll</a:t>
            </a:r>
            <a:r>
              <a:rPr lang="en-US" altLang="zh-CN" dirty="0"/>
              <a:t> test2</a:t>
            </a:r>
            <a:br>
              <a:rPr lang="en-US" altLang="zh-CN" dirty="0"/>
            </a:br>
            <a:r>
              <a:rPr lang="en-US" altLang="zh-CN" dirty="0"/>
              <a:t>-</a:t>
            </a:r>
            <a:r>
              <a:rPr lang="en-US" altLang="zh-CN" dirty="0" err="1"/>
              <a:t>rw</a:t>
            </a:r>
            <a:r>
              <a:rPr lang="en-US" altLang="zh-CN" dirty="0"/>
              <a:t>-r--r-- 1 lamp group1 01</a:t>
            </a:r>
            <a:r>
              <a:rPr lang="zh-CN" altLang="en-US" dirty="0"/>
              <a:t>月 </a:t>
            </a:r>
            <a:r>
              <a:rPr lang="en-US" altLang="zh-CN" dirty="0"/>
              <a:t>14 05:44 test2</a:t>
            </a:r>
            <a:br>
              <a:rPr lang="en-US" altLang="zh-CN" dirty="0"/>
            </a:br>
            <a:r>
              <a:rPr lang="en-US" altLang="zh-CN" dirty="0"/>
              <a:t>#test</a:t>
            </a:r>
            <a:r>
              <a:rPr lang="zh-CN" altLang="en-US" dirty="0"/>
              <a:t>文件的默认属组是</a:t>
            </a:r>
            <a:r>
              <a:rPr lang="en-US" altLang="zh-CN" dirty="0"/>
              <a:t>group1</a:t>
            </a:r>
            <a:r>
              <a:rPr lang="zh-CN" altLang="en-US" dirty="0"/>
              <a:t>组</a:t>
            </a:r>
          </a:p>
        </p:txBody>
      </p:sp>
    </p:spTree>
    <p:extLst>
      <p:ext uri="{BB962C8B-B14F-4D97-AF65-F5344CB8AC3E}">
        <p14:creationId xmlns:p14="http://schemas.microsoft.com/office/powerpoint/2010/main" val="40325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C82972-5A64-4066-9F51-361EDD46A06B}"/>
              </a:ext>
            </a:extLst>
          </p:cNvPr>
          <p:cNvSpPr>
            <a:spLocks noGrp="1"/>
          </p:cNvSpPr>
          <p:nvPr>
            <p:ph type="title"/>
          </p:nvPr>
        </p:nvSpPr>
        <p:spPr/>
        <p:txBody>
          <a:bodyPr/>
          <a:lstStyle/>
          <a:p>
            <a:r>
              <a:rPr lang="zh-CN" altLang="en-US" dirty="0">
                <a:latin typeface="Times New Roman" panose="02020603050405020304" pitchFamily="18" charset="0"/>
                <a:ea typeface="微软雅黑" panose="020B0503020204020204" pitchFamily="34" charset="-122"/>
              </a:rPr>
              <a:t>用户和用户组管理</a:t>
            </a:r>
          </a:p>
        </p:txBody>
      </p:sp>
      <p:sp>
        <p:nvSpPr>
          <p:cNvPr id="3" name="内容占位符 2">
            <a:extLst>
              <a:ext uri="{FF2B5EF4-FFF2-40B4-BE49-F238E27FC236}">
                <a16:creationId xmlns:a16="http://schemas.microsoft.com/office/drawing/2014/main" id="{A0D65661-0989-475D-B737-0AA91EC4E7AF}"/>
              </a:ext>
            </a:extLst>
          </p:cNvPr>
          <p:cNvSpPr>
            <a:spLocks noGrp="1"/>
          </p:cNvSpPr>
          <p:nvPr>
            <p:ph idx="1"/>
          </p:nvPr>
        </p:nvSpPr>
        <p:spPr>
          <a:xfrm>
            <a:off x="838200" y="1876425"/>
            <a:ext cx="10515600" cy="4351338"/>
          </a:xfrm>
        </p:spPr>
        <p:txBody>
          <a:bodyPr>
            <a:normAutofit lnSpcReduction="10000"/>
          </a:bodyPr>
          <a:lstStyle/>
          <a:p>
            <a:pPr marL="0" indent="457200">
              <a:buNone/>
            </a:pPr>
            <a:r>
              <a:rPr lang="zh-CN" altLang="en-US" dirty="0">
                <a:latin typeface="Times New Roman" panose="02020603050405020304" pitchFamily="18" charset="0"/>
                <a:ea typeface="宋体" panose="02010600030101010101" pitchFamily="2" charset="-122"/>
              </a:rPr>
              <a:t>可能有很多人觉得用户管理没有意义，因为我们在使用个人计算机的时候，不管执行什么操作，都以管理员账户登录，而从来没有添加和使用过其他普通用户。这样做对个人计算机来讲问题不大，但在服务器上是行不通的。</a:t>
            </a:r>
            <a:endParaRPr lang="en-US" altLang="zh-CN" dirty="0">
              <a:latin typeface="Times New Roman" panose="02020603050405020304" pitchFamily="18" charset="0"/>
              <a:ea typeface="宋体" panose="02010600030101010101" pitchFamily="2" charset="-122"/>
            </a:endParaRPr>
          </a:p>
          <a:p>
            <a:pPr marL="0" indent="457200">
              <a:buNone/>
            </a:pPr>
            <a:r>
              <a:rPr lang="zh-CN" altLang="en-US" dirty="0">
                <a:latin typeface="Times New Roman" panose="02020603050405020304" pitchFamily="18" charset="0"/>
                <a:ea typeface="宋体" panose="02010600030101010101" pitchFamily="2" charset="-122"/>
              </a:rPr>
              <a:t>大家想象一下，我们是一个管理团队，共同维护一组服务器，难道每个人都能够被赋予管理员权限吗？显然是不行的，因为不是所有的数据都可以对每位管理员公开，而且如果在运维团队中有某位管理员对 </a:t>
            </a:r>
            <a:r>
              <a:rPr lang="en-US" altLang="zh-CN" dirty="0">
                <a:latin typeface="Times New Roman" panose="02020603050405020304" pitchFamily="18" charset="0"/>
                <a:ea typeface="宋体" panose="02010600030101010101" pitchFamily="2" charset="-122"/>
              </a:rPr>
              <a:t>Linux </a:t>
            </a:r>
            <a:r>
              <a:rPr lang="zh-CN" altLang="en-US" dirty="0">
                <a:latin typeface="Times New Roman" panose="02020603050405020304" pitchFamily="18" charset="0"/>
                <a:ea typeface="宋体" panose="02010600030101010101" pitchFamily="2" charset="-122"/>
              </a:rPr>
              <a:t>不熟悉，那么赋予他管理员权限的后果可能是灾难性的。</a:t>
            </a:r>
            <a:endParaRPr lang="en-US" altLang="zh-CN" dirty="0">
              <a:latin typeface="Times New Roman" panose="02020603050405020304" pitchFamily="18" charset="0"/>
              <a:ea typeface="宋体" panose="02010600030101010101" pitchFamily="2" charset="-122"/>
            </a:endParaRPr>
          </a:p>
          <a:p>
            <a:pPr marL="0" indent="457200">
              <a:buNone/>
            </a:pPr>
            <a:r>
              <a:rPr lang="zh-CN" altLang="en-US" dirty="0">
                <a:latin typeface="Times New Roman" panose="02020603050405020304" pitchFamily="18" charset="0"/>
                <a:ea typeface="宋体" panose="02010600030101010101" pitchFamily="2" charset="-122"/>
              </a:rPr>
              <a:t>因此，越是对安全性要求高的服务器，越需要建立合理的用户权限等级制度和服务器操作规范。</a:t>
            </a:r>
          </a:p>
        </p:txBody>
      </p:sp>
    </p:spTree>
    <p:extLst>
      <p:ext uri="{BB962C8B-B14F-4D97-AF65-F5344CB8AC3E}">
        <p14:creationId xmlns:p14="http://schemas.microsoft.com/office/powerpoint/2010/main" val="40632622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708245-C108-4734-A353-EDBF058444A4}"/>
              </a:ext>
            </a:extLst>
          </p:cNvPr>
          <p:cNvSpPr>
            <a:spLocks noGrp="1"/>
          </p:cNvSpPr>
          <p:nvPr>
            <p:ph type="title"/>
          </p:nvPr>
        </p:nvSpPr>
        <p:spPr/>
        <p:txBody>
          <a:bodyPr/>
          <a:lstStyle/>
          <a:p>
            <a:r>
              <a:rPr lang="en-US" altLang="zh-CN" dirty="0">
                <a:latin typeface="Times New Roman" panose="02020603050405020304" pitchFamily="18" charset="0"/>
                <a:ea typeface="微软雅黑" panose="020B0503020204020204" pitchFamily="34" charset="-122"/>
              </a:rPr>
              <a:t>/etc/group</a:t>
            </a:r>
            <a:endParaRPr lang="zh-CN" altLang="en-US" dirty="0">
              <a:latin typeface="Times New Roman" panose="02020603050405020304" pitchFamily="18" charset="0"/>
              <a:ea typeface="微软雅黑" panose="020B0503020204020204" pitchFamily="34" charset="-122"/>
            </a:endParaRPr>
          </a:p>
        </p:txBody>
      </p:sp>
      <p:sp>
        <p:nvSpPr>
          <p:cNvPr id="4" name="Rectangle 1">
            <a:extLst>
              <a:ext uri="{FF2B5EF4-FFF2-40B4-BE49-F238E27FC236}">
                <a16:creationId xmlns:a16="http://schemas.microsoft.com/office/drawing/2014/main" id="{F0073CAC-86C0-49FD-B6DE-949BECDBEF3D}"/>
              </a:ext>
            </a:extLst>
          </p:cNvPr>
          <p:cNvSpPr>
            <a:spLocks noGrp="1" noChangeArrowheads="1"/>
          </p:cNvSpPr>
          <p:nvPr>
            <p:ph idx="1"/>
          </p:nvPr>
        </p:nvSpPr>
        <p:spPr bwMode="auto">
          <a:xfrm>
            <a:off x="242776" y="1998197"/>
            <a:ext cx="11706447"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zh-CN" altLang="zh-CN" u="none" strike="noStrike" cap="none" normalizeH="0" dirty="0">
                <a:ln>
                  <a:noFill/>
                </a:ln>
                <a:solidFill>
                  <a:schemeClr val="tx1"/>
                </a:solidFill>
                <a:effectLst/>
                <a:latin typeface="Times New Roman" panose="02020603050405020304" pitchFamily="18" charset="0"/>
                <a:ea typeface="宋体" panose="02010600030101010101" pitchFamily="2" charset="-122"/>
              </a:rPr>
              <a:t>用户组的所有信息都存放在/etc/group文件中。用户组的所有信息都存放在/etc/group文件中。此文件的格式也类似于/etc/passwd文件，由冒号(:)隔开若干个字段，这些字段有：</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zh-CN" altLang="zh-CN" u="none" strike="noStrike" cap="none" normalizeH="0" dirty="0">
                <a:ln>
                  <a:noFill/>
                </a:ln>
                <a:solidFill>
                  <a:schemeClr val="tx1"/>
                </a:solidFill>
                <a:effectLst/>
                <a:latin typeface="Times New Roman" panose="02020603050405020304" pitchFamily="18" charset="0"/>
                <a:ea typeface="宋体" panose="02010600030101010101" pitchFamily="2" charset="-122"/>
              </a:rPr>
              <a:t>组名:口令:组标识号:组内用户列表 </a:t>
            </a:r>
          </a:p>
        </p:txBody>
      </p:sp>
    </p:spTree>
    <p:extLst>
      <p:ext uri="{BB962C8B-B14F-4D97-AF65-F5344CB8AC3E}">
        <p14:creationId xmlns:p14="http://schemas.microsoft.com/office/powerpoint/2010/main" val="19832345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D2F02A-B710-479F-A1D7-21EC70ECE12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CAA3D5A-B379-42C2-934F-7212C47811E5}"/>
              </a:ext>
            </a:extLst>
          </p:cNvPr>
          <p:cNvSpPr>
            <a:spLocks noGrp="1"/>
          </p:cNvSpPr>
          <p:nvPr>
            <p:ph idx="1"/>
          </p:nvPr>
        </p:nvSpPr>
        <p:spPr/>
        <p:txBody>
          <a:bodyPr/>
          <a:lstStyle/>
          <a:p>
            <a:r>
              <a:rPr lang="en-US" altLang="zh-CN" dirty="0"/>
              <a:t>"</a:t>
            </a:r>
            <a:r>
              <a:rPr lang="zh-CN" altLang="en-US" dirty="0"/>
              <a:t>组名</a:t>
            </a:r>
            <a:r>
              <a:rPr lang="en-US" altLang="zh-CN" dirty="0"/>
              <a:t>"</a:t>
            </a:r>
            <a:r>
              <a:rPr lang="zh-CN" altLang="en-US" dirty="0"/>
              <a:t>是用户组的名称，由字母或数字构成。与</a:t>
            </a:r>
            <a:r>
              <a:rPr lang="en-US" altLang="zh-CN" dirty="0"/>
              <a:t>/etc/passwd</a:t>
            </a:r>
            <a:r>
              <a:rPr lang="zh-CN" altLang="en-US" dirty="0"/>
              <a:t>中的登录名一样，组名不应重复。</a:t>
            </a:r>
          </a:p>
          <a:p>
            <a:r>
              <a:rPr lang="en-US" altLang="zh-CN" dirty="0"/>
              <a:t>"</a:t>
            </a:r>
            <a:r>
              <a:rPr lang="zh-CN" altLang="en-US" dirty="0"/>
              <a:t>口令</a:t>
            </a:r>
            <a:r>
              <a:rPr lang="en-US" altLang="zh-CN" dirty="0"/>
              <a:t>"</a:t>
            </a:r>
            <a:r>
              <a:rPr lang="zh-CN" altLang="en-US" dirty="0"/>
              <a:t>字段存放的是用户组加密后的口令字。一般</a:t>
            </a:r>
            <a:r>
              <a:rPr lang="en-US" altLang="zh-CN" dirty="0"/>
              <a:t>Linux </a:t>
            </a:r>
            <a:r>
              <a:rPr lang="zh-CN" altLang="en-US" dirty="0"/>
              <a:t>系统的用户组都没有口令，即这个字段一般为空，或者是*。</a:t>
            </a:r>
          </a:p>
          <a:p>
            <a:r>
              <a:rPr lang="en-US" altLang="zh-CN" dirty="0"/>
              <a:t>"</a:t>
            </a:r>
            <a:r>
              <a:rPr lang="zh-CN" altLang="en-US" dirty="0"/>
              <a:t>组标识号</a:t>
            </a:r>
            <a:r>
              <a:rPr lang="en-US" altLang="zh-CN" dirty="0"/>
              <a:t>"</a:t>
            </a:r>
            <a:r>
              <a:rPr lang="zh-CN" altLang="en-US" dirty="0"/>
              <a:t>与用户标识号类似，也是一个整数，被系统内部用来标识组。</a:t>
            </a:r>
          </a:p>
          <a:p>
            <a:r>
              <a:rPr lang="en-US" altLang="zh-CN" dirty="0"/>
              <a:t>"</a:t>
            </a:r>
            <a:r>
              <a:rPr lang="zh-CN" altLang="en-US" dirty="0"/>
              <a:t>组内用户列表</a:t>
            </a:r>
            <a:r>
              <a:rPr lang="en-US" altLang="zh-CN" dirty="0"/>
              <a:t>"</a:t>
            </a:r>
            <a:r>
              <a:rPr lang="zh-CN" altLang="en-US" dirty="0"/>
              <a:t>是属于这个组的所有用户的列表</a:t>
            </a:r>
            <a:r>
              <a:rPr lang="en-US" altLang="zh-CN" dirty="0"/>
              <a:t>/b]</a:t>
            </a:r>
            <a:r>
              <a:rPr lang="zh-CN" altLang="en-US" dirty="0"/>
              <a:t>，不同用户之间用逗号</a:t>
            </a:r>
            <a:r>
              <a:rPr lang="en-US" altLang="zh-CN" dirty="0"/>
              <a:t>(,)</a:t>
            </a:r>
            <a:r>
              <a:rPr lang="zh-CN" altLang="en-US" dirty="0"/>
              <a:t>分隔。这个用户组可能是用户的主组，也可能是附加组。</a:t>
            </a:r>
          </a:p>
          <a:p>
            <a:endParaRPr lang="zh-CN" altLang="en-US" dirty="0"/>
          </a:p>
        </p:txBody>
      </p:sp>
    </p:spTree>
    <p:extLst>
      <p:ext uri="{BB962C8B-B14F-4D97-AF65-F5344CB8AC3E}">
        <p14:creationId xmlns:p14="http://schemas.microsoft.com/office/powerpoint/2010/main" val="25851778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7B90A3-874F-4BEF-BF6E-66BEB410D4A0}"/>
              </a:ext>
            </a:extLst>
          </p:cNvPr>
          <p:cNvSpPr>
            <a:spLocks noGrp="1"/>
          </p:cNvSpPr>
          <p:nvPr>
            <p:ph type="title"/>
          </p:nvPr>
        </p:nvSpPr>
        <p:spPr/>
        <p:txBody>
          <a:bodyPr/>
          <a:lstStyle/>
          <a:p>
            <a:r>
              <a:rPr lang="zh-CN" altLang="en-US" dirty="0"/>
              <a:t>案例</a:t>
            </a:r>
          </a:p>
        </p:txBody>
      </p:sp>
      <p:sp>
        <p:nvSpPr>
          <p:cNvPr id="3" name="内容占位符 2">
            <a:extLst>
              <a:ext uri="{FF2B5EF4-FFF2-40B4-BE49-F238E27FC236}">
                <a16:creationId xmlns:a16="http://schemas.microsoft.com/office/drawing/2014/main" id="{2C5FFA32-4263-4993-BFB0-D7CD8BEB934E}"/>
              </a:ext>
            </a:extLst>
          </p:cNvPr>
          <p:cNvSpPr>
            <a:spLocks noGrp="1"/>
          </p:cNvSpPr>
          <p:nvPr>
            <p:ph idx="1"/>
          </p:nvPr>
        </p:nvSpPr>
        <p:spPr/>
        <p:txBody>
          <a:bodyPr/>
          <a:lstStyle/>
          <a:p>
            <a:pPr marL="0" indent="0">
              <a:buNone/>
            </a:pPr>
            <a:r>
              <a:rPr lang="zh-CN" altLang="en-US" dirty="0">
                <a:latin typeface="Times New Roman" panose="02020603050405020304" pitchFamily="18" charset="0"/>
                <a:ea typeface="微软雅黑" panose="020B0503020204020204" pitchFamily="34" charset="-122"/>
              </a:rPr>
              <a:t>案例</a:t>
            </a:r>
            <a:r>
              <a:rPr lang="en-US" altLang="zh-CN" dirty="0">
                <a:latin typeface="Times New Roman" panose="02020603050405020304" pitchFamily="18" charset="0"/>
                <a:ea typeface="微软雅黑" panose="020B0503020204020204" pitchFamily="34" charset="-122"/>
              </a:rPr>
              <a:t>3</a:t>
            </a:r>
            <a:r>
              <a:rPr lang="zh-CN" altLang="en-US" dirty="0">
                <a:latin typeface="Times New Roman" panose="02020603050405020304" pitchFamily="18" charset="0"/>
                <a:ea typeface="微软雅黑" panose="020B0503020204020204" pitchFamily="34" charset="-122"/>
              </a:rPr>
              <a:t>：</a:t>
            </a:r>
            <a:endParaRPr lang="en-US" altLang="zh-CN" dirty="0">
              <a:latin typeface="Times New Roman" panose="02020603050405020304" pitchFamily="18" charset="0"/>
              <a:ea typeface="微软雅黑" panose="020B0503020204020204" pitchFamily="34" charset="-122"/>
            </a:endParaRPr>
          </a:p>
          <a:p>
            <a:pPr marL="0" indent="0">
              <a:buNone/>
            </a:pPr>
            <a:r>
              <a:rPr lang="sv-SE" altLang="zh-CN" dirty="0">
                <a:latin typeface="Times New Roman" panose="02020603050405020304" pitchFamily="18" charset="0"/>
                <a:ea typeface="微软雅黑" panose="020B0503020204020204" pitchFamily="34" charset="-122"/>
              </a:rPr>
              <a:t>[root@yujmo ~]# useradd -G root gem   </a:t>
            </a:r>
            <a:r>
              <a:rPr lang="en-US" altLang="zh-CN" dirty="0">
                <a:latin typeface="Times New Roman" panose="02020603050405020304" pitchFamily="18" charset="0"/>
                <a:ea typeface="微软雅黑" panose="020B0503020204020204" pitchFamily="34" charset="-122"/>
              </a:rPr>
              <a:t># </a:t>
            </a:r>
            <a:r>
              <a:rPr lang="zh-CN" altLang="en-US" dirty="0">
                <a:latin typeface="Times New Roman" panose="02020603050405020304" pitchFamily="18" charset="0"/>
                <a:ea typeface="微软雅黑" panose="020B0503020204020204" pitchFamily="34" charset="-122"/>
              </a:rPr>
              <a:t>附属于</a:t>
            </a:r>
            <a:r>
              <a:rPr lang="en-US" altLang="zh-CN" dirty="0">
                <a:latin typeface="Times New Roman" panose="02020603050405020304" pitchFamily="18" charset="0"/>
                <a:ea typeface="微软雅黑" panose="020B0503020204020204" pitchFamily="34" charset="-122"/>
              </a:rPr>
              <a:t>root</a:t>
            </a:r>
            <a:r>
              <a:rPr lang="zh-CN" altLang="en-US" dirty="0">
                <a:latin typeface="Times New Roman" panose="02020603050405020304" pitchFamily="18" charset="0"/>
                <a:ea typeface="微软雅黑" panose="020B0503020204020204" pitchFamily="34" charset="-122"/>
              </a:rPr>
              <a:t>用户组的用户</a:t>
            </a:r>
            <a:r>
              <a:rPr lang="en-US" altLang="zh-CN" dirty="0">
                <a:latin typeface="Times New Roman" panose="02020603050405020304" pitchFamily="18" charset="0"/>
                <a:ea typeface="微软雅黑" panose="020B0503020204020204" pitchFamily="34" charset="-122"/>
              </a:rPr>
              <a:t>gem</a:t>
            </a:r>
          </a:p>
          <a:p>
            <a:pPr marL="0" indent="0">
              <a:buNone/>
            </a:pPr>
            <a:endParaRPr lang="en-US" altLang="zh-CN" dirty="0">
              <a:latin typeface="Times New Roman" panose="02020603050405020304" pitchFamily="18" charset="0"/>
              <a:ea typeface="微软雅黑" panose="020B0503020204020204" pitchFamily="34" charset="-122"/>
            </a:endParaRPr>
          </a:p>
          <a:p>
            <a:pPr marL="0" indent="0">
              <a:buNone/>
            </a:pPr>
            <a:r>
              <a:rPr lang="en-US" altLang="zh-CN" dirty="0"/>
              <a:t># </a:t>
            </a:r>
            <a:r>
              <a:rPr lang="zh-CN" altLang="en-US" dirty="0"/>
              <a:t>在创建用户时，需要为新建用户指定一用户组，如果不指定其用户所属的工作组，自动会生成一个与用户名同名的工作组。</a:t>
            </a:r>
            <a:r>
              <a:rPr lang="en-US" altLang="zh-CN" dirty="0"/>
              <a:t>-G</a:t>
            </a:r>
            <a:r>
              <a:rPr lang="zh-CN" altLang="en-US" dirty="0"/>
              <a:t>表示附属组</a:t>
            </a:r>
            <a:endParaRPr lang="pl-PL" altLang="zh-CN" dirty="0">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33644536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E5FC77-815E-4F90-9EDE-9F5D74CA3A43}"/>
              </a:ext>
            </a:extLst>
          </p:cNvPr>
          <p:cNvSpPr>
            <a:spLocks noGrp="1"/>
          </p:cNvSpPr>
          <p:nvPr>
            <p:ph type="title"/>
          </p:nvPr>
        </p:nvSpPr>
        <p:spPr/>
        <p:txBody>
          <a:bodyPr/>
          <a:lstStyle/>
          <a:p>
            <a:r>
              <a:rPr lang="zh-CN" altLang="en-US" dirty="0">
                <a:latin typeface="Times New Roman" panose="02020603050405020304" pitchFamily="18" charset="0"/>
                <a:ea typeface="微软雅黑" panose="020B0503020204020204" pitchFamily="34" charset="-122"/>
              </a:rPr>
              <a:t>批量添加用户</a:t>
            </a:r>
          </a:p>
        </p:txBody>
      </p:sp>
      <p:sp>
        <p:nvSpPr>
          <p:cNvPr id="3" name="内容占位符 2">
            <a:extLst>
              <a:ext uri="{FF2B5EF4-FFF2-40B4-BE49-F238E27FC236}">
                <a16:creationId xmlns:a16="http://schemas.microsoft.com/office/drawing/2014/main" id="{C736EF8D-2F92-4FAA-B4D7-5C35BB2F9FB4}"/>
              </a:ext>
            </a:extLst>
          </p:cNvPr>
          <p:cNvSpPr>
            <a:spLocks noGrp="1"/>
          </p:cNvSpPr>
          <p:nvPr>
            <p:ph idx="1"/>
          </p:nvPr>
        </p:nvSpPr>
        <p:spPr/>
        <p:txBody>
          <a:bodyPr/>
          <a:lstStyle/>
          <a:p>
            <a:pPr marL="0" indent="457200">
              <a:lnSpc>
                <a:spcPct val="100000"/>
              </a:lnSpc>
              <a:spcBef>
                <a:spcPts val="0"/>
              </a:spcBef>
              <a:buNone/>
            </a:pPr>
            <a:r>
              <a:rPr lang="zh-CN" altLang="en-US" dirty="0">
                <a:latin typeface="Times New Roman" panose="02020603050405020304" pitchFamily="18" charset="0"/>
                <a:ea typeface="宋体" panose="02010600030101010101" pitchFamily="2" charset="-122"/>
              </a:rPr>
              <a:t>添加和删除用户对每位</a:t>
            </a:r>
            <a:r>
              <a:rPr lang="en-US" altLang="zh-CN" dirty="0">
                <a:latin typeface="Times New Roman" panose="02020603050405020304" pitchFamily="18" charset="0"/>
                <a:ea typeface="宋体" panose="02010600030101010101" pitchFamily="2" charset="-122"/>
              </a:rPr>
              <a:t>Linux</a:t>
            </a:r>
            <a:r>
              <a:rPr lang="zh-CN" altLang="en-US" dirty="0">
                <a:latin typeface="Times New Roman" panose="02020603050405020304" pitchFamily="18" charset="0"/>
                <a:ea typeface="宋体" panose="02010600030101010101" pitchFamily="2" charset="-122"/>
              </a:rPr>
              <a:t>系统管理员都是轻而易举的事，比较棘手的是如果要添加几十个、上百个甚至上千个用户时，我们不太可能还使用</a:t>
            </a:r>
            <a:r>
              <a:rPr lang="en-US" altLang="zh-CN" dirty="0">
                <a:latin typeface="Times New Roman" panose="02020603050405020304" pitchFamily="18" charset="0"/>
                <a:ea typeface="宋体" panose="02010600030101010101" pitchFamily="2" charset="-122"/>
              </a:rPr>
              <a:t>useradd</a:t>
            </a:r>
            <a:r>
              <a:rPr lang="zh-CN" altLang="en-US" dirty="0">
                <a:latin typeface="Times New Roman" panose="02020603050405020304" pitchFamily="18" charset="0"/>
                <a:ea typeface="宋体" panose="02010600030101010101" pitchFamily="2" charset="-122"/>
              </a:rPr>
              <a:t>一个一个地添加，必然要找一种简便的创建大量用户的方法。</a:t>
            </a:r>
            <a:r>
              <a:rPr lang="en-US" altLang="zh-CN" dirty="0">
                <a:latin typeface="Times New Roman" panose="02020603050405020304" pitchFamily="18" charset="0"/>
                <a:ea typeface="宋体" panose="02010600030101010101" pitchFamily="2" charset="-122"/>
              </a:rPr>
              <a:t>Linux</a:t>
            </a:r>
            <a:r>
              <a:rPr lang="zh-CN" altLang="en-US" dirty="0">
                <a:latin typeface="Times New Roman" panose="02020603050405020304" pitchFamily="18" charset="0"/>
                <a:ea typeface="宋体" panose="02010600030101010101" pitchFamily="2" charset="-122"/>
              </a:rPr>
              <a:t>系统提供了创建大量用户的工具，可以让您立即创建大量用户。</a:t>
            </a:r>
          </a:p>
        </p:txBody>
      </p:sp>
    </p:spTree>
    <p:extLst>
      <p:ext uri="{BB962C8B-B14F-4D97-AF65-F5344CB8AC3E}">
        <p14:creationId xmlns:p14="http://schemas.microsoft.com/office/powerpoint/2010/main" val="21473440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3FC23A73-1885-49DA-8DD3-D5B99DBC76E1}"/>
              </a:ext>
            </a:extLst>
          </p:cNvPr>
          <p:cNvSpPr>
            <a:spLocks noGrp="1" noChangeArrowheads="1"/>
          </p:cNvSpPr>
          <p:nvPr>
            <p:ph idx="1"/>
          </p:nvPr>
        </p:nvSpPr>
        <p:spPr bwMode="auto">
          <a:xfrm>
            <a:off x="838200" y="173909"/>
            <a:ext cx="10166498"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u="none" strike="noStrike" cap="none" normalizeH="0" dirty="0">
                <a:ln>
                  <a:noFill/>
                </a:ln>
                <a:solidFill>
                  <a:schemeClr val="tx1"/>
                </a:solidFill>
                <a:effectLst/>
                <a:latin typeface="Times New Roman" panose="02020603050405020304" pitchFamily="18" charset="0"/>
                <a:ea typeface="宋体" panose="02010600030101010101" pitchFamily="2" charset="-122"/>
              </a:rPr>
              <a:t>（1）先编辑一个文本用户文件。</a:t>
            </a:r>
          </a:p>
          <a:p>
            <a:pPr marL="0" indent="457200" eaLnBrk="0" fontAlgn="base" hangingPunct="0">
              <a:lnSpc>
                <a:spcPct val="100000"/>
              </a:lnSpc>
              <a:spcBef>
                <a:spcPct val="0"/>
              </a:spcBef>
              <a:spcAft>
                <a:spcPct val="0"/>
              </a:spcAft>
              <a:buNone/>
            </a:pPr>
            <a:r>
              <a:rPr lang="zh-CN" altLang="zh-CN" dirty="0">
                <a:latin typeface="Times New Roman" panose="02020603050405020304" pitchFamily="18" charset="0"/>
                <a:ea typeface="宋体" panose="02010600030101010101" pitchFamily="2" charset="-122"/>
              </a:rPr>
              <a:t>每一列按照/etc/passwd密码文件的格式书写，要注意每个用户的用户名、UID、主目录都不可以相同，其中密码栏可以留做空白或输入x号。一个范例文件user.txt内容如下：</a:t>
            </a:r>
          </a:p>
          <a:p>
            <a:pPr marL="0" lvl="0" indent="0" eaLnBrk="0" fontAlgn="base" hangingPunct="0">
              <a:lnSpc>
                <a:spcPct val="100000"/>
              </a:lnSpc>
              <a:spcBef>
                <a:spcPct val="0"/>
              </a:spcBef>
              <a:spcAft>
                <a:spcPct val="0"/>
              </a:spcAft>
              <a:buNone/>
            </a:pPr>
            <a:r>
              <a:rPr kumimoji="0" lang="zh-CN" altLang="zh-CN" u="none" strike="noStrike" cap="none" normalizeH="0" dirty="0">
                <a:ln>
                  <a:noFill/>
                </a:ln>
                <a:solidFill>
                  <a:schemeClr val="tx1"/>
                </a:solidFill>
                <a:effectLst/>
                <a:latin typeface="Times New Roman" panose="02020603050405020304" pitchFamily="18" charset="0"/>
                <a:ea typeface="宋体" panose="02010600030101010101" pitchFamily="2" charset="-122"/>
              </a:rPr>
              <a:t>user001::600:100:</a:t>
            </a:r>
            <a:r>
              <a:rPr lang="zh-CN" altLang="zh-CN" dirty="0">
                <a:latin typeface="Times New Roman" panose="02020603050405020304" pitchFamily="18" charset="0"/>
                <a:ea typeface="宋体" panose="02010600030101010101" pitchFamily="2" charset="-122"/>
              </a:rPr>
              <a:t>user</a:t>
            </a:r>
            <a:r>
              <a:rPr lang="en-US" altLang="zh-CN" dirty="0">
                <a:latin typeface="Times New Roman" panose="02020603050405020304" pitchFamily="18" charset="0"/>
                <a:ea typeface="宋体" panose="02010600030101010101" pitchFamily="2" charset="-122"/>
              </a:rPr>
              <a:t>::</a:t>
            </a:r>
            <a:r>
              <a:rPr lang="zh-CN" altLang="zh-CN" dirty="0">
                <a:latin typeface="Times New Roman" panose="02020603050405020304" pitchFamily="18" charset="0"/>
                <a:ea typeface="宋体" panose="02010600030101010101" pitchFamily="2" charset="-122"/>
              </a:rPr>
              <a:t>/</a:t>
            </a:r>
            <a:r>
              <a:rPr kumimoji="0" lang="zh-CN" altLang="zh-CN" u="none" strike="noStrike" cap="none" normalizeH="0" dirty="0">
                <a:ln>
                  <a:noFill/>
                </a:ln>
                <a:solidFill>
                  <a:schemeClr val="tx1"/>
                </a:solidFill>
                <a:effectLst/>
                <a:latin typeface="Times New Roman" panose="02020603050405020304" pitchFamily="18" charset="0"/>
                <a:ea typeface="宋体" panose="02010600030101010101" pitchFamily="2" charset="-122"/>
              </a:rPr>
              <a:t>home/user001:/bin/bash user002::601:100:user:</a:t>
            </a:r>
            <a:r>
              <a:rPr kumimoji="0" lang="en-US" altLang="zh-CN" u="none" strike="noStrike" cap="none" normalizeH="0" dirty="0">
                <a:ln>
                  <a:noFill/>
                </a:ln>
                <a:solidFill>
                  <a:schemeClr val="tx1"/>
                </a:solidFill>
                <a:effectLst/>
                <a:latin typeface="Times New Roman" panose="02020603050405020304" pitchFamily="18" charset="0"/>
                <a:ea typeface="宋体" panose="02010600030101010101" pitchFamily="2" charset="-122"/>
              </a:rPr>
              <a:t>:</a:t>
            </a:r>
            <a:r>
              <a:rPr kumimoji="0" lang="zh-CN" altLang="zh-CN" u="none" strike="noStrike" cap="none" normalizeH="0" dirty="0">
                <a:ln>
                  <a:noFill/>
                </a:ln>
                <a:solidFill>
                  <a:schemeClr val="tx1"/>
                </a:solidFill>
                <a:effectLst/>
                <a:latin typeface="Times New Roman" panose="02020603050405020304" pitchFamily="18" charset="0"/>
                <a:ea typeface="宋体" panose="02010600030101010101" pitchFamily="2" charset="-122"/>
              </a:rPr>
              <a:t>/home/user002:/bin/bash user003::602:100:user:</a:t>
            </a:r>
            <a:r>
              <a:rPr kumimoji="0" lang="en-US" altLang="zh-CN" u="none" strike="noStrike" cap="none" normalizeH="0" dirty="0">
                <a:ln>
                  <a:noFill/>
                </a:ln>
                <a:solidFill>
                  <a:schemeClr val="tx1"/>
                </a:solidFill>
                <a:effectLst/>
                <a:latin typeface="Times New Roman" panose="02020603050405020304" pitchFamily="18" charset="0"/>
                <a:ea typeface="宋体" panose="02010600030101010101" pitchFamily="2" charset="-122"/>
              </a:rPr>
              <a:t>:</a:t>
            </a:r>
            <a:r>
              <a:rPr kumimoji="0" lang="zh-CN" altLang="zh-CN" u="none" strike="noStrike" cap="none" normalizeH="0" dirty="0">
                <a:ln>
                  <a:noFill/>
                </a:ln>
                <a:solidFill>
                  <a:schemeClr val="tx1"/>
                </a:solidFill>
                <a:effectLst/>
                <a:latin typeface="Times New Roman" panose="02020603050405020304" pitchFamily="18" charset="0"/>
                <a:ea typeface="宋体" panose="02010600030101010101" pitchFamily="2" charset="-122"/>
              </a:rPr>
              <a:t>/home/user003:/bin/bash user004::603:100:user:</a:t>
            </a:r>
            <a:r>
              <a:rPr kumimoji="0" lang="en-US" altLang="zh-CN" u="none" strike="noStrike" cap="none" normalizeH="0" dirty="0">
                <a:ln>
                  <a:noFill/>
                </a:ln>
                <a:solidFill>
                  <a:schemeClr val="tx1"/>
                </a:solidFill>
                <a:effectLst/>
                <a:latin typeface="Times New Roman" panose="02020603050405020304" pitchFamily="18" charset="0"/>
                <a:ea typeface="宋体" panose="02010600030101010101" pitchFamily="2" charset="-122"/>
              </a:rPr>
              <a:t>:</a:t>
            </a:r>
            <a:r>
              <a:rPr kumimoji="0" lang="zh-CN" altLang="zh-CN" u="none" strike="noStrike" cap="none" normalizeH="0" dirty="0">
                <a:ln>
                  <a:noFill/>
                </a:ln>
                <a:solidFill>
                  <a:schemeClr val="tx1"/>
                </a:solidFill>
                <a:effectLst/>
                <a:latin typeface="Times New Roman" panose="02020603050405020304" pitchFamily="18" charset="0"/>
                <a:ea typeface="宋体" panose="02010600030101010101" pitchFamily="2" charset="-122"/>
              </a:rPr>
              <a:t>/home/user004:/bin/bash user005::604:100:user:</a:t>
            </a:r>
            <a:r>
              <a:rPr kumimoji="0" lang="en-US" altLang="zh-CN" u="none" strike="noStrike" cap="none" normalizeH="0" dirty="0">
                <a:ln>
                  <a:noFill/>
                </a:ln>
                <a:solidFill>
                  <a:schemeClr val="tx1"/>
                </a:solidFill>
                <a:effectLst/>
                <a:latin typeface="Times New Roman" panose="02020603050405020304" pitchFamily="18" charset="0"/>
                <a:ea typeface="宋体" panose="02010600030101010101" pitchFamily="2" charset="-122"/>
              </a:rPr>
              <a:t>:</a:t>
            </a:r>
            <a:r>
              <a:rPr kumimoji="0" lang="zh-CN" altLang="zh-CN" u="none" strike="noStrike" cap="none" normalizeH="0" dirty="0">
                <a:ln>
                  <a:noFill/>
                </a:ln>
                <a:solidFill>
                  <a:schemeClr val="tx1"/>
                </a:solidFill>
                <a:effectLst/>
                <a:latin typeface="Times New Roman" panose="02020603050405020304" pitchFamily="18" charset="0"/>
                <a:ea typeface="宋体" panose="02010600030101010101" pitchFamily="2" charset="-122"/>
              </a:rPr>
              <a:t>/home/user005:/bin/bash user006::605:100:user:</a:t>
            </a:r>
            <a:r>
              <a:rPr kumimoji="0" lang="en-US" altLang="zh-CN" u="none" strike="noStrike" cap="none" normalizeH="0">
                <a:ln>
                  <a:noFill/>
                </a:ln>
                <a:solidFill>
                  <a:schemeClr val="tx1"/>
                </a:solidFill>
                <a:effectLst/>
                <a:latin typeface="Times New Roman" panose="02020603050405020304" pitchFamily="18" charset="0"/>
                <a:ea typeface="宋体" panose="02010600030101010101" pitchFamily="2" charset="-122"/>
              </a:rPr>
              <a:t>:</a:t>
            </a:r>
            <a:r>
              <a:rPr kumimoji="0" lang="zh-CN" altLang="zh-CN" u="none" strike="noStrike" cap="none" normalizeH="0">
                <a:ln>
                  <a:noFill/>
                </a:ln>
                <a:solidFill>
                  <a:schemeClr val="tx1"/>
                </a:solidFill>
                <a:effectLst/>
                <a:latin typeface="Times New Roman" panose="02020603050405020304" pitchFamily="18" charset="0"/>
                <a:ea typeface="宋体" panose="02010600030101010101" pitchFamily="2" charset="-122"/>
              </a:rPr>
              <a:t>/</a:t>
            </a:r>
            <a:r>
              <a:rPr kumimoji="0" lang="zh-CN" altLang="zh-CN" u="none" strike="noStrike" cap="none" normalizeH="0" dirty="0">
                <a:ln>
                  <a:noFill/>
                </a:ln>
                <a:solidFill>
                  <a:schemeClr val="tx1"/>
                </a:solidFill>
                <a:effectLst/>
                <a:latin typeface="Times New Roman" panose="02020603050405020304" pitchFamily="18" charset="0"/>
                <a:ea typeface="宋体" panose="02010600030101010101" pitchFamily="2" charset="-122"/>
              </a:rPr>
              <a:t>home/user006:/bin/bash </a:t>
            </a:r>
          </a:p>
        </p:txBody>
      </p:sp>
    </p:spTree>
    <p:extLst>
      <p:ext uri="{BB962C8B-B14F-4D97-AF65-F5344CB8AC3E}">
        <p14:creationId xmlns:p14="http://schemas.microsoft.com/office/powerpoint/2010/main" val="19680386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C82CBA8-7178-461E-AF53-DA3BA9D69F6A}"/>
              </a:ext>
            </a:extLst>
          </p:cNvPr>
          <p:cNvSpPr>
            <a:spLocks noGrp="1" noChangeArrowheads="1"/>
          </p:cNvSpPr>
          <p:nvPr>
            <p:ph idx="1"/>
          </p:nvPr>
        </p:nvSpPr>
        <p:spPr bwMode="auto">
          <a:xfrm>
            <a:off x="0" y="0"/>
            <a:ext cx="1074052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u="none" strike="noStrike" cap="none" normalizeH="0" dirty="0">
                <a:ln>
                  <a:noFill/>
                </a:ln>
                <a:solidFill>
                  <a:schemeClr val="tx1"/>
                </a:solidFill>
                <a:effectLst/>
                <a:latin typeface="Times New Roman" panose="02020603050405020304" pitchFamily="18" charset="0"/>
                <a:ea typeface="宋体" panose="02010600030101010101" pitchFamily="2" charset="-122"/>
              </a:rPr>
              <a:t>（2）以root身份执行命令 /usr/sbin/newusers，从刚创建的用户文件user.txt中导入数据，创建用户：</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u="none" strike="noStrike" cap="none" normalizeH="0" dirty="0">
                <a:ln>
                  <a:noFill/>
                </a:ln>
                <a:solidFill>
                  <a:schemeClr val="tx1"/>
                </a:solidFill>
                <a:effectLst/>
                <a:latin typeface="Times New Roman" panose="02020603050405020304" pitchFamily="18" charset="0"/>
                <a:ea typeface="宋体" panose="02010600030101010101" pitchFamily="2" charset="-122"/>
              </a:rPr>
              <a:t># newusers &lt; user.txt </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zh-CN" altLang="zh-CN" u="none" strike="noStrike" cap="none" normalizeH="0" dirty="0">
                <a:ln>
                  <a:noFill/>
                </a:ln>
                <a:solidFill>
                  <a:schemeClr val="tx1"/>
                </a:solidFill>
                <a:effectLst/>
                <a:latin typeface="Times New Roman" panose="02020603050405020304" pitchFamily="18" charset="0"/>
                <a:ea typeface="宋体" panose="02010600030101010101" pitchFamily="2" charset="-122"/>
              </a:rPr>
              <a:t>然后可以执行命令 </a:t>
            </a:r>
            <a:r>
              <a:rPr kumimoji="0" lang="en-US" altLang="zh-CN" u="none" strike="noStrike" cap="none" normalizeH="0" dirty="0">
                <a:ln>
                  <a:noFill/>
                </a:ln>
                <a:solidFill>
                  <a:schemeClr val="tx1"/>
                </a:solidFill>
                <a:effectLst/>
                <a:latin typeface="Times New Roman" panose="02020603050405020304" pitchFamily="18" charset="0"/>
                <a:ea typeface="宋体" panose="02010600030101010101" pitchFamily="2" charset="-122"/>
              </a:rPr>
              <a:t>cat</a:t>
            </a:r>
            <a:r>
              <a:rPr kumimoji="0" lang="zh-CN" altLang="zh-CN" u="none" strike="noStrike" cap="none" normalizeH="0" dirty="0">
                <a:ln>
                  <a:noFill/>
                </a:ln>
                <a:solidFill>
                  <a:schemeClr val="tx1"/>
                </a:solidFill>
                <a:effectLst/>
                <a:latin typeface="Times New Roman" panose="02020603050405020304" pitchFamily="18" charset="0"/>
                <a:ea typeface="宋体" panose="02010600030101010101" pitchFamily="2" charset="-122"/>
              </a:rPr>
              <a:t> /etc/passwd 文件是否已经出现这些用户的数据，并且用户的宿主目录是否已经创建。</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u="none" strike="noStrike" cap="none" normalizeH="0" dirty="0">
              <a:ln>
                <a:noFill/>
              </a:ln>
              <a:solidFill>
                <a:schemeClr val="tx1"/>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18420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3A96503-779A-457E-BA7D-8D3E0CAB5F7D}"/>
              </a:ext>
            </a:extLst>
          </p:cNvPr>
          <p:cNvSpPr>
            <a:spLocks noGrp="1" noChangeArrowheads="1"/>
          </p:cNvSpPr>
          <p:nvPr>
            <p:ph idx="1"/>
          </p:nvPr>
        </p:nvSpPr>
        <p:spPr bwMode="auto">
          <a:xfrm>
            <a:off x="466060" y="1397674"/>
            <a:ext cx="1156679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zh-CN" altLang="zh-CN" dirty="0">
                <a:latin typeface="Times New Roman" panose="02020603050405020304" pitchFamily="18" charset="0"/>
                <a:ea typeface="宋体" panose="02010600030101010101" pitchFamily="2" charset="-122"/>
              </a:rPr>
              <a:t>（3）执行命令/usr/sbin/pwunconv。</a:t>
            </a:r>
          </a:p>
          <a:p>
            <a:pPr marL="0" indent="457200" eaLnBrk="0" fontAlgn="base" hangingPunct="0">
              <a:lnSpc>
                <a:spcPct val="100000"/>
              </a:lnSpc>
              <a:spcBef>
                <a:spcPct val="0"/>
              </a:spcBef>
              <a:spcAft>
                <a:spcPct val="0"/>
              </a:spcAft>
              <a:buNone/>
            </a:pPr>
            <a:r>
              <a:rPr lang="zh-CN" altLang="zh-CN" dirty="0">
                <a:latin typeface="Times New Roman" panose="02020603050405020304" pitchFamily="18" charset="0"/>
                <a:ea typeface="宋体" panose="02010600030101010101" pitchFamily="2" charset="-122"/>
              </a:rPr>
              <a:t>将 /etc/shadow 产生的 shadow 密码解码，然后回写到 /etc/passwd 中</a:t>
            </a:r>
            <a:r>
              <a:rPr lang="zh-CN" altLang="en-US" dirty="0">
                <a:latin typeface="Times New Roman" panose="02020603050405020304" pitchFamily="18" charset="0"/>
                <a:ea typeface="宋体" panose="02010600030101010101" pitchFamily="2" charset="-122"/>
              </a:rPr>
              <a:t>，</a:t>
            </a:r>
            <a:r>
              <a:rPr lang="zh-CN" altLang="zh-CN" dirty="0">
                <a:latin typeface="Times New Roman" panose="02020603050405020304" pitchFamily="18" charset="0"/>
                <a:ea typeface="宋体" panose="02010600030101010101" pitchFamily="2" charset="-122"/>
              </a:rPr>
              <a:t>这是为了方便下一步的密码转换工作，即先取消 shadow password 功能。</a:t>
            </a:r>
          </a:p>
          <a:p>
            <a:pPr marL="0" indent="0" eaLnBrk="0" fontAlgn="base" hangingPunct="0">
              <a:lnSpc>
                <a:spcPct val="100000"/>
              </a:lnSpc>
              <a:spcBef>
                <a:spcPct val="0"/>
              </a:spcBef>
              <a:spcAft>
                <a:spcPct val="0"/>
              </a:spcAft>
              <a:buNone/>
            </a:pPr>
            <a:r>
              <a:rPr lang="zh-CN" altLang="zh-CN" dirty="0">
                <a:latin typeface="Times New Roman" panose="02020603050405020304" pitchFamily="18" charset="0"/>
                <a:ea typeface="宋体" panose="02010600030101010101" pitchFamily="2" charset="-122"/>
              </a:rPr>
              <a:t># pwunconv </a:t>
            </a:r>
          </a:p>
        </p:txBody>
      </p:sp>
    </p:spTree>
    <p:extLst>
      <p:ext uri="{BB962C8B-B14F-4D97-AF65-F5344CB8AC3E}">
        <p14:creationId xmlns:p14="http://schemas.microsoft.com/office/powerpoint/2010/main" val="12225865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D199032-948D-4089-9031-83054E3BBE1C}"/>
              </a:ext>
            </a:extLst>
          </p:cNvPr>
          <p:cNvSpPr>
            <a:spLocks noGrp="1" noChangeArrowheads="1"/>
          </p:cNvSpPr>
          <p:nvPr>
            <p:ph idx="1"/>
          </p:nvPr>
        </p:nvSpPr>
        <p:spPr bwMode="auto">
          <a:xfrm>
            <a:off x="838200" y="987569"/>
            <a:ext cx="7455195"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u="none" strike="noStrike" cap="none" normalizeH="0" dirty="0">
                <a:ln>
                  <a:noFill/>
                </a:ln>
                <a:solidFill>
                  <a:schemeClr val="tx1"/>
                </a:solidFill>
                <a:effectLst/>
                <a:latin typeface="Times New Roman" panose="02020603050405020304" pitchFamily="18" charset="0"/>
                <a:ea typeface="宋体" panose="02010600030101010101" pitchFamily="2" charset="-122"/>
              </a:rPr>
              <a:t>4）编辑每个用户的密码对照文件。</a:t>
            </a:r>
          </a:p>
          <a:p>
            <a:pPr marL="0" indent="457200" eaLnBrk="0" fontAlgn="base" hangingPunct="0">
              <a:lnSpc>
                <a:spcPct val="100000"/>
              </a:lnSpc>
              <a:spcBef>
                <a:spcPct val="0"/>
              </a:spcBef>
              <a:spcAft>
                <a:spcPct val="0"/>
              </a:spcAft>
              <a:buNone/>
            </a:pPr>
            <a:r>
              <a:rPr lang="zh-CN" altLang="zh-CN" dirty="0">
                <a:latin typeface="Times New Roman" panose="02020603050405020304" pitchFamily="18" charset="0"/>
                <a:ea typeface="宋体" panose="02010600030101010101" pitchFamily="2" charset="-122"/>
              </a:rPr>
              <a:t>范例文件 passwd.txt 内容如下：</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u="none" strike="noStrike" cap="none" normalizeH="0" dirty="0">
                <a:ln>
                  <a:noFill/>
                </a:ln>
                <a:solidFill>
                  <a:schemeClr val="tx1"/>
                </a:solidFill>
                <a:effectLst/>
                <a:latin typeface="Times New Roman" panose="02020603050405020304" pitchFamily="18" charset="0"/>
                <a:ea typeface="宋体" panose="02010600030101010101" pitchFamily="2" charset="-122"/>
              </a:rPr>
              <a:t>user001:密码 </a:t>
            </a:r>
            <a:endParaRPr kumimoji="0" lang="en-US" altLang="zh-CN" u="none" strike="noStrike" cap="none" normalizeH="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u="none" strike="noStrike" cap="none" normalizeH="0" dirty="0">
                <a:ln>
                  <a:noFill/>
                </a:ln>
                <a:solidFill>
                  <a:schemeClr val="tx1"/>
                </a:solidFill>
                <a:effectLst/>
                <a:latin typeface="Times New Roman" panose="02020603050405020304" pitchFamily="18" charset="0"/>
                <a:ea typeface="宋体" panose="02010600030101010101" pitchFamily="2" charset="-122"/>
              </a:rPr>
              <a:t>user002:密码 </a:t>
            </a:r>
            <a:endParaRPr kumimoji="0" lang="en-US" altLang="zh-CN" u="none" strike="noStrike" cap="none" normalizeH="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u="none" strike="noStrike" cap="none" normalizeH="0" dirty="0">
                <a:ln>
                  <a:noFill/>
                </a:ln>
                <a:solidFill>
                  <a:schemeClr val="tx1"/>
                </a:solidFill>
                <a:effectLst/>
                <a:latin typeface="Times New Roman" panose="02020603050405020304" pitchFamily="18" charset="0"/>
                <a:ea typeface="宋体" panose="02010600030101010101" pitchFamily="2" charset="-122"/>
              </a:rPr>
              <a:t>user003:密码 </a:t>
            </a:r>
            <a:endParaRPr kumimoji="0" lang="en-US" altLang="zh-CN" u="none" strike="noStrike" cap="none" normalizeH="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u="none" strike="noStrike" cap="none" normalizeH="0" dirty="0">
                <a:ln>
                  <a:noFill/>
                </a:ln>
                <a:solidFill>
                  <a:schemeClr val="tx1"/>
                </a:solidFill>
                <a:effectLst/>
                <a:latin typeface="Times New Roman" panose="02020603050405020304" pitchFamily="18" charset="0"/>
                <a:ea typeface="宋体" panose="02010600030101010101" pitchFamily="2" charset="-122"/>
              </a:rPr>
              <a:t>user004:密码 </a:t>
            </a:r>
            <a:endParaRPr kumimoji="0" lang="en-US" altLang="zh-CN" u="none" strike="noStrike" cap="none" normalizeH="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u="none" strike="noStrike" cap="none" normalizeH="0" dirty="0">
                <a:ln>
                  <a:noFill/>
                </a:ln>
                <a:solidFill>
                  <a:schemeClr val="tx1"/>
                </a:solidFill>
                <a:effectLst/>
                <a:latin typeface="Times New Roman" panose="02020603050405020304" pitchFamily="18" charset="0"/>
                <a:ea typeface="宋体" panose="02010600030101010101" pitchFamily="2" charset="-122"/>
              </a:rPr>
              <a:t>user005:密码 </a:t>
            </a:r>
            <a:endParaRPr kumimoji="0" lang="en-US" altLang="zh-CN" u="none" strike="noStrike" cap="none" normalizeH="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u="none" strike="noStrike" cap="none" normalizeH="0" dirty="0">
                <a:ln>
                  <a:noFill/>
                </a:ln>
                <a:solidFill>
                  <a:schemeClr val="tx1"/>
                </a:solidFill>
                <a:effectLst/>
                <a:latin typeface="Times New Roman" panose="02020603050405020304" pitchFamily="18" charset="0"/>
                <a:ea typeface="宋体" panose="02010600030101010101" pitchFamily="2" charset="-122"/>
              </a:rPr>
              <a:t>user006:密码 </a:t>
            </a:r>
          </a:p>
        </p:txBody>
      </p:sp>
    </p:spTree>
    <p:extLst>
      <p:ext uri="{BB962C8B-B14F-4D97-AF65-F5344CB8AC3E}">
        <p14:creationId xmlns:p14="http://schemas.microsoft.com/office/powerpoint/2010/main" val="25418877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D4F1B95-9DE2-4427-99EF-7AEF52AE9F2B}"/>
              </a:ext>
            </a:extLst>
          </p:cNvPr>
          <p:cNvSpPr>
            <a:spLocks noGrp="1" noChangeArrowheads="1"/>
          </p:cNvSpPr>
          <p:nvPr>
            <p:ph idx="1"/>
          </p:nvPr>
        </p:nvSpPr>
        <p:spPr bwMode="auto">
          <a:xfrm>
            <a:off x="838200" y="2168321"/>
            <a:ext cx="911387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u="none" strike="noStrike" cap="none" normalizeH="0" dirty="0">
                <a:ln>
                  <a:noFill/>
                </a:ln>
                <a:solidFill>
                  <a:schemeClr val="tx1"/>
                </a:solidFill>
                <a:effectLst/>
                <a:latin typeface="Times New Roman" panose="02020603050405020304" pitchFamily="18" charset="0"/>
                <a:ea typeface="宋体" panose="02010600030101010101" pitchFamily="2" charset="-122"/>
              </a:rPr>
              <a:t>5）以root身份执行命令 /usr/sbin/chpasswd。</a:t>
            </a:r>
          </a:p>
          <a:p>
            <a:pPr marL="0" indent="457200" eaLnBrk="0" fontAlgn="base" hangingPunct="0">
              <a:lnSpc>
                <a:spcPct val="100000"/>
              </a:lnSpc>
              <a:spcBef>
                <a:spcPct val="0"/>
              </a:spcBef>
              <a:spcAft>
                <a:spcPct val="0"/>
              </a:spcAft>
              <a:buNone/>
            </a:pPr>
            <a:r>
              <a:rPr lang="zh-CN" altLang="zh-CN" dirty="0">
                <a:latin typeface="Times New Roman" panose="02020603050405020304" pitchFamily="18" charset="0"/>
                <a:ea typeface="宋体" panose="02010600030101010101" pitchFamily="2" charset="-122"/>
              </a:rPr>
              <a:t>创建用户密码，chpasswd 会将经过 /usr/bin/passwd 命令编码过的密码写入 /etc/passwd 的密码栏。</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u="none" strike="noStrike" cap="none" normalizeH="0" dirty="0">
                <a:ln>
                  <a:noFill/>
                </a:ln>
                <a:solidFill>
                  <a:schemeClr val="tx1"/>
                </a:solidFill>
                <a:effectLst/>
                <a:latin typeface="Times New Roman" panose="02020603050405020304" pitchFamily="18" charset="0"/>
                <a:ea typeface="宋体" panose="02010600030101010101" pitchFamily="2" charset="-122"/>
              </a:rPr>
              <a:t># chpasswd &lt; passwd.txt </a:t>
            </a:r>
          </a:p>
        </p:txBody>
      </p:sp>
    </p:spTree>
    <p:extLst>
      <p:ext uri="{BB962C8B-B14F-4D97-AF65-F5344CB8AC3E}">
        <p14:creationId xmlns:p14="http://schemas.microsoft.com/office/powerpoint/2010/main" val="29626066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FD6A52-5313-48A4-B8D9-BD98D497E4B4}"/>
              </a:ext>
            </a:extLst>
          </p:cNvPr>
          <p:cNvSpPr>
            <a:spLocks noGrp="1"/>
          </p:cNvSpPr>
          <p:nvPr>
            <p:ph type="title"/>
          </p:nvPr>
        </p:nvSpPr>
        <p:spPr/>
        <p:txBody>
          <a:bodyPr/>
          <a:lstStyle/>
          <a:p>
            <a:endParaRPr lang="zh-CN" altLang="en-US"/>
          </a:p>
        </p:txBody>
      </p:sp>
      <p:sp>
        <p:nvSpPr>
          <p:cNvPr id="4" name="Rectangle 1">
            <a:extLst>
              <a:ext uri="{FF2B5EF4-FFF2-40B4-BE49-F238E27FC236}">
                <a16:creationId xmlns:a16="http://schemas.microsoft.com/office/drawing/2014/main" id="{D1ED06C7-4186-442F-AA5E-7768DD35F7D1}"/>
              </a:ext>
            </a:extLst>
          </p:cNvPr>
          <p:cNvSpPr>
            <a:spLocks noGrp="1" noChangeArrowheads="1"/>
          </p:cNvSpPr>
          <p:nvPr>
            <p:ph idx="1"/>
          </p:nvPr>
        </p:nvSpPr>
        <p:spPr bwMode="auto">
          <a:xfrm>
            <a:off x="838199" y="2231579"/>
            <a:ext cx="10315353"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u="none" strike="noStrike" cap="none" normalizeH="0" dirty="0">
                <a:ln>
                  <a:noFill/>
                </a:ln>
                <a:solidFill>
                  <a:schemeClr val="tx1"/>
                </a:solidFill>
                <a:effectLst/>
                <a:latin typeface="Times New Roman" panose="02020603050405020304" pitchFamily="18" charset="0"/>
                <a:ea typeface="宋体" panose="02010600030101010101" pitchFamily="2" charset="-122"/>
              </a:rPr>
              <a:t>（6）确定密码经编码写入/etc/passwd的密码栏后。</a:t>
            </a:r>
          </a:p>
          <a:p>
            <a:pPr marL="0" indent="457200" eaLnBrk="0" fontAlgn="base" hangingPunct="0">
              <a:lnSpc>
                <a:spcPct val="100000"/>
              </a:lnSpc>
              <a:spcBef>
                <a:spcPct val="0"/>
              </a:spcBef>
              <a:spcAft>
                <a:spcPct val="0"/>
              </a:spcAft>
              <a:buNone/>
            </a:pPr>
            <a:r>
              <a:rPr lang="zh-CN" altLang="zh-CN" dirty="0">
                <a:latin typeface="Times New Roman" panose="02020603050405020304" pitchFamily="18" charset="0"/>
                <a:ea typeface="宋体" panose="02010600030101010101" pitchFamily="2" charset="-122"/>
              </a:rPr>
              <a:t>执行命令 /usr/sbin/pwconv 将密码编码为 shadow password，并将结果写入 /etc/shadow。</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u="none" strike="noStrike" cap="none" normalizeH="0" dirty="0">
                <a:ln>
                  <a:noFill/>
                </a:ln>
                <a:solidFill>
                  <a:schemeClr val="tx1"/>
                </a:solidFill>
                <a:effectLst/>
                <a:latin typeface="Times New Roman" panose="02020603050405020304" pitchFamily="18" charset="0"/>
                <a:ea typeface="宋体" panose="02010600030101010101" pitchFamily="2" charset="-122"/>
              </a:rPr>
              <a:t># pwconv </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zh-CN" altLang="zh-CN" u="none" strike="noStrike" cap="none" normalizeH="0" dirty="0">
                <a:ln>
                  <a:noFill/>
                </a:ln>
                <a:solidFill>
                  <a:schemeClr val="tx1"/>
                </a:solidFill>
                <a:effectLst/>
                <a:latin typeface="Times New Roman" panose="02020603050405020304" pitchFamily="18" charset="0"/>
                <a:ea typeface="宋体" panose="02010600030101010101" pitchFamily="2" charset="-122"/>
              </a:rPr>
              <a:t>这样就完成了大量用户的创建了，之后您可以到/home下检查这些用户宿主目录的权限设置是否都正确，并登录验证用户密码是否正确。</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u="none" strike="noStrike" cap="none" normalizeH="0" dirty="0">
              <a:ln>
                <a:noFill/>
              </a:ln>
              <a:solidFill>
                <a:schemeClr val="tx1"/>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545945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FEBFE5-5D12-46A2-9F6B-BF082BED1BA8}"/>
              </a:ext>
            </a:extLst>
          </p:cNvPr>
          <p:cNvSpPr>
            <a:spLocks noGrp="1"/>
          </p:cNvSpPr>
          <p:nvPr>
            <p:ph type="title"/>
          </p:nvPr>
        </p:nvSpPr>
        <p:spPr/>
        <p:txBody>
          <a:bodyPr/>
          <a:lstStyle/>
          <a:p>
            <a:r>
              <a:rPr lang="zh-CN" altLang="en-US" dirty="0">
                <a:latin typeface="Times New Roman" panose="02020603050405020304" pitchFamily="18" charset="0"/>
                <a:ea typeface="微软雅黑" panose="020B0503020204020204" pitchFamily="34" charset="-122"/>
              </a:rPr>
              <a:t>用户和用户组管理</a:t>
            </a:r>
          </a:p>
        </p:txBody>
      </p:sp>
      <p:sp>
        <p:nvSpPr>
          <p:cNvPr id="3" name="内容占位符 2">
            <a:extLst>
              <a:ext uri="{FF2B5EF4-FFF2-40B4-BE49-F238E27FC236}">
                <a16:creationId xmlns:a16="http://schemas.microsoft.com/office/drawing/2014/main" id="{44B22C8F-6D0D-4F34-94D8-DCD1F0E96DF5}"/>
              </a:ext>
            </a:extLst>
          </p:cNvPr>
          <p:cNvSpPr>
            <a:spLocks noGrp="1"/>
          </p:cNvSpPr>
          <p:nvPr>
            <p:ph idx="1"/>
          </p:nvPr>
        </p:nvSpPr>
        <p:spPr/>
        <p:txBody>
          <a:bodyPr/>
          <a:lstStyle/>
          <a:p>
            <a:pPr marL="0" indent="0">
              <a:buNone/>
            </a:pPr>
            <a:r>
              <a:rPr lang="zh-CN" altLang="zh-CN" dirty="0">
                <a:latin typeface="Times New Roman" panose="02020603050405020304" pitchFamily="18" charset="0"/>
                <a:ea typeface="宋体" panose="02010600030101010101" pitchFamily="2" charset="-122"/>
              </a:rPr>
              <a:t>实现用户账号的管理，要完成的工作主要有如下几个方面：</a:t>
            </a:r>
          </a:p>
          <a:p>
            <a:pPr marL="514350" indent="-514350" fontAlgn="ctr">
              <a:buFont typeface="+mj-lt"/>
              <a:buAutoNum type="arabicPeriod"/>
            </a:pPr>
            <a:r>
              <a:rPr lang="zh-CN" altLang="zh-CN" dirty="0">
                <a:latin typeface="Times New Roman" panose="02020603050405020304" pitchFamily="18" charset="0"/>
                <a:ea typeface="宋体" panose="02010600030101010101" pitchFamily="2" charset="-122"/>
              </a:rPr>
              <a:t> 用户账号的添加、删除与修改</a:t>
            </a:r>
          </a:p>
          <a:p>
            <a:pPr marL="514350" indent="-514350" fontAlgn="ctr">
              <a:buFont typeface="+mj-lt"/>
              <a:buAutoNum type="arabicPeriod"/>
            </a:pPr>
            <a:r>
              <a:rPr lang="zh-CN" altLang="zh-CN" dirty="0">
                <a:latin typeface="Times New Roman" panose="02020603050405020304" pitchFamily="18" charset="0"/>
                <a:ea typeface="宋体" panose="02010600030101010101" pitchFamily="2" charset="-122"/>
              </a:rPr>
              <a:t> 用户口令的管理</a:t>
            </a:r>
          </a:p>
          <a:p>
            <a:pPr marL="514350" indent="-514350" fontAlgn="ctr">
              <a:buFont typeface="+mj-lt"/>
              <a:buAutoNum type="arabicPeriod"/>
            </a:pPr>
            <a:r>
              <a:rPr lang="zh-CN" altLang="zh-CN" dirty="0">
                <a:latin typeface="Times New Roman" panose="02020603050405020304" pitchFamily="18" charset="0"/>
                <a:ea typeface="宋体" panose="02010600030101010101" pitchFamily="2" charset="-122"/>
              </a:rPr>
              <a:t> 用户组的管理</a:t>
            </a:r>
            <a:endParaRPr lang="en-US" altLang="zh-CN" dirty="0">
              <a:latin typeface="Times New Roman" panose="02020603050405020304" pitchFamily="18" charset="0"/>
              <a:ea typeface="宋体" panose="02010600030101010101" pitchFamily="2" charset="-122"/>
            </a:endParaRPr>
          </a:p>
          <a:p>
            <a:pPr marL="0" indent="0" fontAlgn="ctr">
              <a:buNone/>
            </a:pPr>
            <a:endParaRPr lang="en-US" altLang="zh-CN" dirty="0"/>
          </a:p>
          <a:p>
            <a:pPr fontAlgn="ctr">
              <a:buFont typeface="Wingdings" panose="05000000000000000000" pitchFamily="2" charset="2"/>
              <a:buChar char="ü"/>
            </a:pPr>
            <a:endParaRPr lang="zh-CN" altLang="zh-CN" dirty="0"/>
          </a:p>
        </p:txBody>
      </p:sp>
    </p:spTree>
    <p:extLst>
      <p:ext uri="{BB962C8B-B14F-4D97-AF65-F5344CB8AC3E}">
        <p14:creationId xmlns:p14="http://schemas.microsoft.com/office/powerpoint/2010/main" val="3284333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80FB47-31E6-4A08-8338-F01850FD2C56}"/>
              </a:ext>
            </a:extLst>
          </p:cNvPr>
          <p:cNvSpPr>
            <a:spLocks noGrp="1"/>
          </p:cNvSpPr>
          <p:nvPr>
            <p:ph type="title"/>
          </p:nvPr>
        </p:nvSpPr>
        <p:spPr/>
        <p:txBody>
          <a:bodyPr/>
          <a:lstStyle/>
          <a:p>
            <a:r>
              <a:rPr lang="en-US" altLang="zh-CN" dirty="0">
                <a:latin typeface="Times New Roman" panose="02020603050405020304" pitchFamily="18" charset="0"/>
                <a:ea typeface="微软雅黑" panose="020B0503020204020204" pitchFamily="34" charset="-122"/>
              </a:rPr>
              <a:t>Linux</a:t>
            </a:r>
            <a:r>
              <a:rPr lang="zh-CN" altLang="en-US" dirty="0">
                <a:latin typeface="Times New Roman" panose="02020603050405020304" pitchFamily="18" charset="0"/>
                <a:ea typeface="微软雅黑" panose="020B0503020204020204" pitchFamily="34" charset="-122"/>
              </a:rPr>
              <a:t>系统用户账号的管理</a:t>
            </a:r>
          </a:p>
        </p:txBody>
      </p:sp>
      <p:sp>
        <p:nvSpPr>
          <p:cNvPr id="3" name="内容占位符 2">
            <a:extLst>
              <a:ext uri="{FF2B5EF4-FFF2-40B4-BE49-F238E27FC236}">
                <a16:creationId xmlns:a16="http://schemas.microsoft.com/office/drawing/2014/main" id="{697E747A-80B8-4C4C-A94D-2FE9A8D571EC}"/>
              </a:ext>
            </a:extLst>
          </p:cNvPr>
          <p:cNvSpPr>
            <a:spLocks noGrp="1"/>
          </p:cNvSpPr>
          <p:nvPr>
            <p:ph idx="1"/>
          </p:nvPr>
        </p:nvSpPr>
        <p:spPr/>
        <p:txBody>
          <a:bodyPr>
            <a:normAutofit/>
          </a:bodyPr>
          <a:lstStyle/>
          <a:p>
            <a:pPr marL="0" indent="0">
              <a:buNone/>
            </a:pPr>
            <a:r>
              <a:rPr lang="zh-CN" altLang="en-US" dirty="0">
                <a:latin typeface="Times New Roman" panose="02020603050405020304" pitchFamily="18" charset="0"/>
                <a:ea typeface="宋体" panose="02010600030101010101" pitchFamily="2" charset="-122"/>
              </a:rPr>
              <a:t>用户账号的管理工作主要涉及到用户账号的添加、修改和删除：</a:t>
            </a:r>
            <a:endParaRPr lang="en-US" altLang="zh-CN" dirty="0">
              <a:latin typeface="Times New Roman" panose="02020603050405020304" pitchFamily="18" charset="0"/>
              <a:ea typeface="宋体" panose="02010600030101010101" pitchFamily="2" charset="-122"/>
            </a:endParaRPr>
          </a:p>
          <a:p>
            <a:pPr marL="514350" indent="-514350">
              <a:buFont typeface="+mj-lt"/>
              <a:buAutoNum type="arabicPeriod"/>
            </a:pPr>
            <a:r>
              <a:rPr lang="zh-CN" altLang="en-US" dirty="0">
                <a:latin typeface="Times New Roman" panose="02020603050405020304" pitchFamily="18" charset="0"/>
                <a:ea typeface="宋体" panose="02010600030101010101" pitchFamily="2" charset="-122"/>
              </a:rPr>
              <a:t>添加用户账号就是在系统中创建一个新账号，然后为新账号分配用户号、用户组、主目录和登录</a:t>
            </a:r>
            <a:r>
              <a:rPr lang="en-US" altLang="zh-CN" dirty="0">
                <a:latin typeface="Times New Roman" panose="02020603050405020304" pitchFamily="18" charset="0"/>
                <a:ea typeface="宋体" panose="02010600030101010101" pitchFamily="2" charset="-122"/>
              </a:rPr>
              <a:t>Shell</a:t>
            </a:r>
            <a:r>
              <a:rPr lang="zh-CN" altLang="en-US" dirty="0">
                <a:latin typeface="Times New Roman" panose="02020603050405020304" pitchFamily="18" charset="0"/>
                <a:ea typeface="宋体" panose="02010600030101010101" pitchFamily="2" charset="-122"/>
              </a:rPr>
              <a:t>等资源。</a:t>
            </a:r>
            <a:endParaRPr lang="en-US" altLang="zh-CN" dirty="0">
              <a:latin typeface="Times New Roman" panose="02020603050405020304" pitchFamily="18" charset="0"/>
              <a:ea typeface="宋体" panose="02010600030101010101" pitchFamily="2" charset="-122"/>
            </a:endParaRPr>
          </a:p>
          <a:p>
            <a:pPr marL="514350" indent="-514350">
              <a:buFont typeface="+mj-lt"/>
              <a:buAutoNum type="arabicPeriod"/>
            </a:pPr>
            <a:r>
              <a:rPr lang="zh-CN" altLang="en-US" dirty="0">
                <a:latin typeface="Times New Roman" panose="02020603050405020304" pitchFamily="18" charset="0"/>
                <a:ea typeface="宋体" panose="02010600030101010101" pitchFamily="2" charset="-122"/>
              </a:rPr>
              <a:t>删除用户，如果一个用户的账号不再使用，可以从系统中删除；</a:t>
            </a:r>
            <a:endParaRPr lang="en-US" altLang="zh-CN" dirty="0">
              <a:latin typeface="Times New Roman" panose="02020603050405020304" pitchFamily="18" charset="0"/>
              <a:ea typeface="宋体" panose="02010600030101010101" pitchFamily="2" charset="-122"/>
            </a:endParaRPr>
          </a:p>
          <a:p>
            <a:pPr marL="514350" indent="-514350">
              <a:buFont typeface="+mj-lt"/>
              <a:buAutoNum type="arabicPeriod"/>
            </a:pPr>
            <a:r>
              <a:rPr lang="zh-CN" altLang="en-US" dirty="0">
                <a:latin typeface="Times New Roman" panose="02020603050405020304" pitchFamily="18" charset="0"/>
                <a:ea typeface="宋体" panose="02010600030101010101" pitchFamily="2" charset="-122"/>
              </a:rPr>
              <a:t>修改用户账号就是根据实际情况更改用户的有关属性，如用户号、主目录、用户组、登录</a:t>
            </a:r>
            <a:r>
              <a:rPr lang="en-US" altLang="zh-CN" dirty="0">
                <a:latin typeface="Times New Roman" panose="02020603050405020304" pitchFamily="18" charset="0"/>
                <a:ea typeface="宋体" panose="02010600030101010101" pitchFamily="2" charset="-122"/>
              </a:rPr>
              <a:t>Shell</a:t>
            </a:r>
            <a:r>
              <a:rPr lang="zh-CN" altLang="en-US" dirty="0">
                <a:latin typeface="Times New Roman" panose="02020603050405020304" pitchFamily="18" charset="0"/>
                <a:ea typeface="宋体" panose="02010600030101010101" pitchFamily="2" charset="-122"/>
              </a:rPr>
              <a:t>等；</a:t>
            </a:r>
          </a:p>
          <a:p>
            <a:pPr marL="0" indent="457200">
              <a:buNone/>
            </a:pPr>
            <a:endParaRPr lang="zh-CN" altLang="en-US" dirty="0">
              <a:latin typeface="Times New Roman" panose="02020603050405020304" pitchFamily="18" charset="0"/>
              <a:ea typeface="微软雅黑" panose="020B0503020204020204" pitchFamily="34" charset="-122"/>
            </a:endParaRPr>
          </a:p>
          <a:p>
            <a:pPr marL="0" indent="457200">
              <a:buNone/>
            </a:pPr>
            <a:endParaRPr lang="zh-CN" altLang="en-US" dirty="0"/>
          </a:p>
          <a:p>
            <a:pPr indent="0">
              <a:buNone/>
            </a:pPr>
            <a:endParaRPr lang="zh-CN" altLang="en-US" dirty="0"/>
          </a:p>
        </p:txBody>
      </p:sp>
    </p:spTree>
    <p:extLst>
      <p:ext uri="{BB962C8B-B14F-4D97-AF65-F5344CB8AC3E}">
        <p14:creationId xmlns:p14="http://schemas.microsoft.com/office/powerpoint/2010/main" val="395786501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1224</TotalTime>
  <Words>5445</Words>
  <Application>Microsoft Office PowerPoint</Application>
  <PresentationFormat>宽屏</PresentationFormat>
  <Paragraphs>357</Paragraphs>
  <Slides>79</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79</vt:i4>
      </vt:variant>
    </vt:vector>
  </HeadingPairs>
  <TitlesOfParts>
    <vt:vector size="85" baseType="lpstr">
      <vt:lpstr>等线</vt:lpstr>
      <vt:lpstr>等线 Light</vt:lpstr>
      <vt:lpstr>Arial</vt:lpstr>
      <vt:lpstr>Times New Roman</vt:lpstr>
      <vt:lpstr>Wingdings</vt:lpstr>
      <vt:lpstr>Office 主题​​</vt:lpstr>
      <vt:lpstr>Local Users and Groups</vt:lpstr>
      <vt:lpstr>用户（user）的概念</vt:lpstr>
      <vt:lpstr>用户组（group）的概念</vt:lpstr>
      <vt:lpstr>PowerPoint 演示文稿</vt:lpstr>
      <vt:lpstr>Linux系统的特点</vt:lpstr>
      <vt:lpstr>Linux系统的特点</vt:lpstr>
      <vt:lpstr>用户和用户组管理</vt:lpstr>
      <vt:lpstr>用户和用户组管理</vt:lpstr>
      <vt:lpstr>Linux系统用户账号的管理</vt:lpstr>
      <vt:lpstr>添加用户账号</vt:lpstr>
      <vt:lpstr>主组与附加组</vt:lpstr>
      <vt:lpstr>用户标识号</vt:lpstr>
      <vt:lpstr>案例</vt:lpstr>
      <vt:lpstr>用户切换（Linux系统su命令）</vt:lpstr>
      <vt:lpstr>用户切换（Linux系统su命令）</vt:lpstr>
      <vt:lpstr>用户切换（Linux系统su命令）</vt:lpstr>
      <vt:lpstr>案例</vt:lpstr>
      <vt:lpstr>案例</vt:lpstr>
      <vt:lpstr>/sbin/nologin</vt:lpstr>
      <vt:lpstr>案例</vt:lpstr>
      <vt:lpstr>案例</vt:lpstr>
      <vt:lpstr>与用户账号有关的系统文件</vt:lpstr>
      <vt:lpstr>图形化工具</vt:lpstr>
      <vt:lpstr>/etc/passwd文件</vt:lpstr>
      <vt:lpstr>PowerPoint 演示文稿</vt:lpstr>
      <vt:lpstr>第一段、用户名</vt:lpstr>
      <vt:lpstr>第二段、口令</vt:lpstr>
      <vt:lpstr>第二段、口令</vt:lpstr>
      <vt:lpstr>第三段、用户标识号</vt:lpstr>
      <vt:lpstr>第四段、组识别号</vt:lpstr>
      <vt:lpstr>第五段、注释性描述</vt:lpstr>
      <vt:lpstr>第六段、主目录</vt:lpstr>
      <vt:lpstr>第七段、Shell</vt:lpstr>
      <vt:lpstr>#、伪用户</vt:lpstr>
      <vt:lpstr>删除帐号</vt:lpstr>
      <vt:lpstr>修改帐号</vt:lpstr>
      <vt:lpstr>案例</vt:lpstr>
      <vt:lpstr>用户口令的管理</vt:lpstr>
      <vt:lpstr>用户口令的管理</vt:lpstr>
      <vt:lpstr>用户口令的管理</vt:lpstr>
      <vt:lpstr>用户口令的管理</vt:lpstr>
      <vt:lpstr>用户口令的管理</vt:lpstr>
      <vt:lpstr>案例</vt:lpstr>
      <vt:lpstr>案例</vt:lpstr>
      <vt:lpstr>/etc/shadow</vt:lpstr>
      <vt:lpstr>PowerPoint 演示文稿</vt:lpstr>
      <vt:lpstr>第一段、登录名</vt:lpstr>
      <vt:lpstr>第二段、口令</vt:lpstr>
      <vt:lpstr>第三段、最后一次修改时间</vt:lpstr>
      <vt:lpstr>第四段、最小时间间隔</vt:lpstr>
      <vt:lpstr>第五段、最大时间间隔</vt:lpstr>
      <vt:lpstr>第六段、警告时间</vt:lpstr>
      <vt:lpstr>第七段、不活动时间</vt:lpstr>
      <vt:lpstr>第八段、失效时间</vt:lpstr>
      <vt:lpstr>PowerPoint 演示文稿</vt:lpstr>
      <vt:lpstr>案例</vt:lpstr>
      <vt:lpstr>Linux系统用户组的管理</vt:lpstr>
      <vt:lpstr>新增用户组</vt:lpstr>
      <vt:lpstr>案例</vt:lpstr>
      <vt:lpstr>删除用户组</vt:lpstr>
      <vt:lpstr>修改用户组</vt:lpstr>
      <vt:lpstr>案例</vt:lpstr>
      <vt:lpstr>用户组切换</vt:lpstr>
      <vt:lpstr>用户组切换</vt:lpstr>
      <vt:lpstr>PowerPoint 演示文稿</vt:lpstr>
      <vt:lpstr>PowerPoint 演示文稿</vt:lpstr>
      <vt:lpstr>PowerPoint 演示文稿</vt:lpstr>
      <vt:lpstr>PowerPoint 演示文稿</vt:lpstr>
      <vt:lpstr>PowerPoint 演示文稿</vt:lpstr>
      <vt:lpstr>/etc/group</vt:lpstr>
      <vt:lpstr>PowerPoint 演示文稿</vt:lpstr>
      <vt:lpstr>案例</vt:lpstr>
      <vt:lpstr>批量添加用户</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用户和用户组</dc:title>
  <dc:creator>莫宇剑</dc:creator>
  <cp:lastModifiedBy>莫宇剑</cp:lastModifiedBy>
  <cp:revision>458</cp:revision>
  <dcterms:created xsi:type="dcterms:W3CDTF">2019-04-13T03:39:27Z</dcterms:created>
  <dcterms:modified xsi:type="dcterms:W3CDTF">2019-04-14T06:31:01Z</dcterms:modified>
</cp:coreProperties>
</file>