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4" r:id="rId10"/>
    <p:sldId id="266" r:id="rId11"/>
    <p:sldId id="267" r:id="rId12"/>
    <p:sldId id="268" r:id="rId13"/>
    <p:sldId id="269" r:id="rId14"/>
    <p:sldId id="270" r:id="rId15"/>
    <p:sldId id="271" r:id="rId16"/>
    <p:sldId id="272" r:id="rId17"/>
    <p:sldId id="273" r:id="rId18"/>
    <p:sldId id="276" r:id="rId19"/>
    <p:sldId id="275" r:id="rId20"/>
    <p:sldId id="274"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4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4431D-52F3-4132-A941-F599E5A0BE5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C9FE2F8-E7B2-4D6C-8C7D-22BA7AC65F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F9426E-9E42-4160-AC2A-7622283590EB}"/>
              </a:ext>
            </a:extLst>
          </p:cNvPr>
          <p:cNvSpPr>
            <a:spLocks noGrp="1"/>
          </p:cNvSpPr>
          <p:nvPr>
            <p:ph type="dt" sz="half" idx="10"/>
          </p:nvPr>
        </p:nvSpPr>
        <p:spPr/>
        <p:txBody>
          <a:bodyPr/>
          <a:lstStyle/>
          <a:p>
            <a:fld id="{2EB481AA-A138-4015-A0A0-73DC5C4957F4}"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id="{BD3E85E1-6B54-46E3-A083-3A494BA797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28E076-83FC-448C-B2D0-7C38341F0692}"/>
              </a:ext>
            </a:extLst>
          </p:cNvPr>
          <p:cNvSpPr>
            <a:spLocks noGrp="1"/>
          </p:cNvSpPr>
          <p:nvPr>
            <p:ph type="sldNum" sz="quarter" idx="12"/>
          </p:nvPr>
        </p:nvSpPr>
        <p:spPr/>
        <p:txBody>
          <a:bodyPr/>
          <a:lstStyle/>
          <a:p>
            <a:fld id="{30AEABE7-8C9E-4F6B-8569-6EB741FA23A9}" type="slidenum">
              <a:rPr lang="zh-CN" altLang="en-US" smtClean="0"/>
              <a:t>‹#›</a:t>
            </a:fld>
            <a:endParaRPr lang="zh-CN" altLang="en-US"/>
          </a:p>
        </p:txBody>
      </p:sp>
    </p:spTree>
    <p:extLst>
      <p:ext uri="{BB962C8B-B14F-4D97-AF65-F5344CB8AC3E}">
        <p14:creationId xmlns:p14="http://schemas.microsoft.com/office/powerpoint/2010/main" val="171798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DC789-8F81-4235-B47F-F1C0382187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42075D9-6C52-48DD-87AD-42E489AD0B1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00E244-459C-40C5-A3F3-7FB84ED5A290}"/>
              </a:ext>
            </a:extLst>
          </p:cNvPr>
          <p:cNvSpPr>
            <a:spLocks noGrp="1"/>
          </p:cNvSpPr>
          <p:nvPr>
            <p:ph type="dt" sz="half" idx="10"/>
          </p:nvPr>
        </p:nvSpPr>
        <p:spPr/>
        <p:txBody>
          <a:bodyPr/>
          <a:lstStyle/>
          <a:p>
            <a:fld id="{2EB481AA-A138-4015-A0A0-73DC5C4957F4}"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id="{09080199-3708-4A2F-9A39-089C3BA5A4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D2E5E5-D007-4157-85A5-05B06AFA737B}"/>
              </a:ext>
            </a:extLst>
          </p:cNvPr>
          <p:cNvSpPr>
            <a:spLocks noGrp="1"/>
          </p:cNvSpPr>
          <p:nvPr>
            <p:ph type="sldNum" sz="quarter" idx="12"/>
          </p:nvPr>
        </p:nvSpPr>
        <p:spPr/>
        <p:txBody>
          <a:bodyPr/>
          <a:lstStyle/>
          <a:p>
            <a:fld id="{30AEABE7-8C9E-4F6B-8569-6EB741FA23A9}" type="slidenum">
              <a:rPr lang="zh-CN" altLang="en-US" smtClean="0"/>
              <a:t>‹#›</a:t>
            </a:fld>
            <a:endParaRPr lang="zh-CN" altLang="en-US"/>
          </a:p>
        </p:txBody>
      </p:sp>
    </p:spTree>
    <p:extLst>
      <p:ext uri="{BB962C8B-B14F-4D97-AF65-F5344CB8AC3E}">
        <p14:creationId xmlns:p14="http://schemas.microsoft.com/office/powerpoint/2010/main" val="125333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09A7865-8976-47C3-BCEF-85A968FBB6C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4DD738E-25BD-4863-B7BC-AC6AC168B2B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5FAE1D-0E40-46FF-A318-3901684D3672}"/>
              </a:ext>
            </a:extLst>
          </p:cNvPr>
          <p:cNvSpPr>
            <a:spLocks noGrp="1"/>
          </p:cNvSpPr>
          <p:nvPr>
            <p:ph type="dt" sz="half" idx="10"/>
          </p:nvPr>
        </p:nvSpPr>
        <p:spPr/>
        <p:txBody>
          <a:bodyPr/>
          <a:lstStyle/>
          <a:p>
            <a:fld id="{2EB481AA-A138-4015-A0A0-73DC5C4957F4}"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id="{DEC0AA94-BF4E-4790-82DF-2ED2D628B5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A02032-7047-473F-B1A6-8359E5461662}"/>
              </a:ext>
            </a:extLst>
          </p:cNvPr>
          <p:cNvSpPr>
            <a:spLocks noGrp="1"/>
          </p:cNvSpPr>
          <p:nvPr>
            <p:ph type="sldNum" sz="quarter" idx="12"/>
          </p:nvPr>
        </p:nvSpPr>
        <p:spPr/>
        <p:txBody>
          <a:bodyPr/>
          <a:lstStyle/>
          <a:p>
            <a:fld id="{30AEABE7-8C9E-4F6B-8569-6EB741FA23A9}" type="slidenum">
              <a:rPr lang="zh-CN" altLang="en-US" smtClean="0"/>
              <a:t>‹#›</a:t>
            </a:fld>
            <a:endParaRPr lang="zh-CN" altLang="en-US"/>
          </a:p>
        </p:txBody>
      </p:sp>
    </p:spTree>
    <p:extLst>
      <p:ext uri="{BB962C8B-B14F-4D97-AF65-F5344CB8AC3E}">
        <p14:creationId xmlns:p14="http://schemas.microsoft.com/office/powerpoint/2010/main" val="282417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430FA-28C0-4874-B43F-7CB3916457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226A42-D2BF-45C1-8098-795F461B551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1A872F-08EC-4B7F-940B-98515D53F565}"/>
              </a:ext>
            </a:extLst>
          </p:cNvPr>
          <p:cNvSpPr>
            <a:spLocks noGrp="1"/>
          </p:cNvSpPr>
          <p:nvPr>
            <p:ph type="dt" sz="half" idx="10"/>
          </p:nvPr>
        </p:nvSpPr>
        <p:spPr/>
        <p:txBody>
          <a:bodyPr/>
          <a:lstStyle/>
          <a:p>
            <a:fld id="{2EB481AA-A138-4015-A0A0-73DC5C4957F4}"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id="{91A2DDF7-ED84-4A5C-9DEA-D3B020926B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EAE06-000C-4357-886F-880A04A78FF6}"/>
              </a:ext>
            </a:extLst>
          </p:cNvPr>
          <p:cNvSpPr>
            <a:spLocks noGrp="1"/>
          </p:cNvSpPr>
          <p:nvPr>
            <p:ph type="sldNum" sz="quarter" idx="12"/>
          </p:nvPr>
        </p:nvSpPr>
        <p:spPr/>
        <p:txBody>
          <a:bodyPr/>
          <a:lstStyle/>
          <a:p>
            <a:fld id="{30AEABE7-8C9E-4F6B-8569-6EB741FA23A9}" type="slidenum">
              <a:rPr lang="zh-CN" altLang="en-US" smtClean="0"/>
              <a:t>‹#›</a:t>
            </a:fld>
            <a:endParaRPr lang="zh-CN" altLang="en-US"/>
          </a:p>
        </p:txBody>
      </p:sp>
    </p:spTree>
    <p:extLst>
      <p:ext uri="{BB962C8B-B14F-4D97-AF65-F5344CB8AC3E}">
        <p14:creationId xmlns:p14="http://schemas.microsoft.com/office/powerpoint/2010/main" val="253957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FBB8D-2DA4-414C-AA70-DE68C1BF2A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725382-4C5D-4FE8-8770-4D5C59722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304847D-8E33-48E5-88C9-C57C7F6D1AB8}"/>
              </a:ext>
            </a:extLst>
          </p:cNvPr>
          <p:cNvSpPr>
            <a:spLocks noGrp="1"/>
          </p:cNvSpPr>
          <p:nvPr>
            <p:ph type="dt" sz="half" idx="10"/>
          </p:nvPr>
        </p:nvSpPr>
        <p:spPr/>
        <p:txBody>
          <a:bodyPr/>
          <a:lstStyle/>
          <a:p>
            <a:fld id="{2EB481AA-A138-4015-A0A0-73DC5C4957F4}"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id="{F4C159D6-DB6A-4459-88B7-A39034CC71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4E2778-0011-45EF-ADAB-C8848D69D201}"/>
              </a:ext>
            </a:extLst>
          </p:cNvPr>
          <p:cNvSpPr>
            <a:spLocks noGrp="1"/>
          </p:cNvSpPr>
          <p:nvPr>
            <p:ph type="sldNum" sz="quarter" idx="12"/>
          </p:nvPr>
        </p:nvSpPr>
        <p:spPr/>
        <p:txBody>
          <a:bodyPr/>
          <a:lstStyle/>
          <a:p>
            <a:fld id="{30AEABE7-8C9E-4F6B-8569-6EB741FA23A9}" type="slidenum">
              <a:rPr lang="zh-CN" altLang="en-US" smtClean="0"/>
              <a:t>‹#›</a:t>
            </a:fld>
            <a:endParaRPr lang="zh-CN" altLang="en-US"/>
          </a:p>
        </p:txBody>
      </p:sp>
    </p:spTree>
    <p:extLst>
      <p:ext uri="{BB962C8B-B14F-4D97-AF65-F5344CB8AC3E}">
        <p14:creationId xmlns:p14="http://schemas.microsoft.com/office/powerpoint/2010/main" val="3414855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3CF70-158E-4D6F-ACD1-8022BB3FF4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8643E7-F793-4545-ACE1-5FE48DB384A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F3D214-5917-4297-BEC7-FEAF88B3D6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DFEE8E8-ADD8-4F72-A6D5-B0E0A47ECE47}"/>
              </a:ext>
            </a:extLst>
          </p:cNvPr>
          <p:cNvSpPr>
            <a:spLocks noGrp="1"/>
          </p:cNvSpPr>
          <p:nvPr>
            <p:ph type="dt" sz="half" idx="10"/>
          </p:nvPr>
        </p:nvSpPr>
        <p:spPr/>
        <p:txBody>
          <a:bodyPr/>
          <a:lstStyle/>
          <a:p>
            <a:fld id="{2EB481AA-A138-4015-A0A0-73DC5C4957F4}" type="datetimeFigureOut">
              <a:rPr lang="zh-CN" altLang="en-US" smtClean="0"/>
              <a:t>2019/5/12</a:t>
            </a:fld>
            <a:endParaRPr lang="zh-CN" altLang="en-US"/>
          </a:p>
        </p:txBody>
      </p:sp>
      <p:sp>
        <p:nvSpPr>
          <p:cNvPr id="6" name="页脚占位符 5">
            <a:extLst>
              <a:ext uri="{FF2B5EF4-FFF2-40B4-BE49-F238E27FC236}">
                <a16:creationId xmlns:a16="http://schemas.microsoft.com/office/drawing/2014/main" id="{E4C9192F-8311-4E82-8A4D-2C0D475696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F86758-91D3-4546-AF86-F73CF3901289}"/>
              </a:ext>
            </a:extLst>
          </p:cNvPr>
          <p:cNvSpPr>
            <a:spLocks noGrp="1"/>
          </p:cNvSpPr>
          <p:nvPr>
            <p:ph type="sldNum" sz="quarter" idx="12"/>
          </p:nvPr>
        </p:nvSpPr>
        <p:spPr/>
        <p:txBody>
          <a:bodyPr/>
          <a:lstStyle/>
          <a:p>
            <a:fld id="{30AEABE7-8C9E-4F6B-8569-6EB741FA23A9}" type="slidenum">
              <a:rPr lang="zh-CN" altLang="en-US" smtClean="0"/>
              <a:t>‹#›</a:t>
            </a:fld>
            <a:endParaRPr lang="zh-CN" altLang="en-US"/>
          </a:p>
        </p:txBody>
      </p:sp>
    </p:spTree>
    <p:extLst>
      <p:ext uri="{BB962C8B-B14F-4D97-AF65-F5344CB8AC3E}">
        <p14:creationId xmlns:p14="http://schemas.microsoft.com/office/powerpoint/2010/main" val="3905631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A0A03-4EB8-42CF-A384-DCE61309F1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4965A34-9A88-441C-A089-AEBAABBE4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41721CC-4771-47F7-A2B0-E0CF71A318D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CF2EE94-A592-4AA6-A4E0-8D2F93B2D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3ED8FDC-F66F-47BD-A642-FB1315280E7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2E477A-778E-4480-8C27-A2A0D796CF98}"/>
              </a:ext>
            </a:extLst>
          </p:cNvPr>
          <p:cNvSpPr>
            <a:spLocks noGrp="1"/>
          </p:cNvSpPr>
          <p:nvPr>
            <p:ph type="dt" sz="half" idx="10"/>
          </p:nvPr>
        </p:nvSpPr>
        <p:spPr/>
        <p:txBody>
          <a:bodyPr/>
          <a:lstStyle/>
          <a:p>
            <a:fld id="{2EB481AA-A138-4015-A0A0-73DC5C4957F4}" type="datetimeFigureOut">
              <a:rPr lang="zh-CN" altLang="en-US" smtClean="0"/>
              <a:t>2019/5/12</a:t>
            </a:fld>
            <a:endParaRPr lang="zh-CN" altLang="en-US"/>
          </a:p>
        </p:txBody>
      </p:sp>
      <p:sp>
        <p:nvSpPr>
          <p:cNvPr id="8" name="页脚占位符 7">
            <a:extLst>
              <a:ext uri="{FF2B5EF4-FFF2-40B4-BE49-F238E27FC236}">
                <a16:creationId xmlns:a16="http://schemas.microsoft.com/office/drawing/2014/main" id="{E44B6D7E-395B-44F4-A488-6CD7E53F958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82670F-2631-40B4-92D8-42AFF54338DD}"/>
              </a:ext>
            </a:extLst>
          </p:cNvPr>
          <p:cNvSpPr>
            <a:spLocks noGrp="1"/>
          </p:cNvSpPr>
          <p:nvPr>
            <p:ph type="sldNum" sz="quarter" idx="12"/>
          </p:nvPr>
        </p:nvSpPr>
        <p:spPr/>
        <p:txBody>
          <a:bodyPr/>
          <a:lstStyle/>
          <a:p>
            <a:fld id="{30AEABE7-8C9E-4F6B-8569-6EB741FA23A9}" type="slidenum">
              <a:rPr lang="zh-CN" altLang="en-US" smtClean="0"/>
              <a:t>‹#›</a:t>
            </a:fld>
            <a:endParaRPr lang="zh-CN" altLang="en-US"/>
          </a:p>
        </p:txBody>
      </p:sp>
    </p:spTree>
    <p:extLst>
      <p:ext uri="{BB962C8B-B14F-4D97-AF65-F5344CB8AC3E}">
        <p14:creationId xmlns:p14="http://schemas.microsoft.com/office/powerpoint/2010/main" val="60561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C5F30-1520-4EF0-9EC0-2D5CEDE5D5F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329AAF-0F35-4282-B6FD-F6FCA80C5096}"/>
              </a:ext>
            </a:extLst>
          </p:cNvPr>
          <p:cNvSpPr>
            <a:spLocks noGrp="1"/>
          </p:cNvSpPr>
          <p:nvPr>
            <p:ph type="dt" sz="half" idx="10"/>
          </p:nvPr>
        </p:nvSpPr>
        <p:spPr/>
        <p:txBody>
          <a:bodyPr/>
          <a:lstStyle/>
          <a:p>
            <a:fld id="{2EB481AA-A138-4015-A0A0-73DC5C4957F4}" type="datetimeFigureOut">
              <a:rPr lang="zh-CN" altLang="en-US" smtClean="0"/>
              <a:t>2019/5/12</a:t>
            </a:fld>
            <a:endParaRPr lang="zh-CN" altLang="en-US"/>
          </a:p>
        </p:txBody>
      </p:sp>
      <p:sp>
        <p:nvSpPr>
          <p:cNvPr id="4" name="页脚占位符 3">
            <a:extLst>
              <a:ext uri="{FF2B5EF4-FFF2-40B4-BE49-F238E27FC236}">
                <a16:creationId xmlns:a16="http://schemas.microsoft.com/office/drawing/2014/main" id="{D7008B51-2B45-4871-BD21-4D273E5CA8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DAE0F01-573C-48F4-8A36-F4DFB5CBC743}"/>
              </a:ext>
            </a:extLst>
          </p:cNvPr>
          <p:cNvSpPr>
            <a:spLocks noGrp="1"/>
          </p:cNvSpPr>
          <p:nvPr>
            <p:ph type="sldNum" sz="quarter" idx="12"/>
          </p:nvPr>
        </p:nvSpPr>
        <p:spPr/>
        <p:txBody>
          <a:bodyPr/>
          <a:lstStyle/>
          <a:p>
            <a:fld id="{30AEABE7-8C9E-4F6B-8569-6EB741FA23A9}" type="slidenum">
              <a:rPr lang="zh-CN" altLang="en-US" smtClean="0"/>
              <a:t>‹#›</a:t>
            </a:fld>
            <a:endParaRPr lang="zh-CN" altLang="en-US"/>
          </a:p>
        </p:txBody>
      </p:sp>
    </p:spTree>
    <p:extLst>
      <p:ext uri="{BB962C8B-B14F-4D97-AF65-F5344CB8AC3E}">
        <p14:creationId xmlns:p14="http://schemas.microsoft.com/office/powerpoint/2010/main" val="3473127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697DA7F-B3C1-416D-880F-9E2F2DFBE7B4}"/>
              </a:ext>
            </a:extLst>
          </p:cNvPr>
          <p:cNvSpPr>
            <a:spLocks noGrp="1"/>
          </p:cNvSpPr>
          <p:nvPr>
            <p:ph type="dt" sz="half" idx="10"/>
          </p:nvPr>
        </p:nvSpPr>
        <p:spPr/>
        <p:txBody>
          <a:bodyPr/>
          <a:lstStyle/>
          <a:p>
            <a:fld id="{2EB481AA-A138-4015-A0A0-73DC5C4957F4}" type="datetimeFigureOut">
              <a:rPr lang="zh-CN" altLang="en-US" smtClean="0"/>
              <a:t>2019/5/12</a:t>
            </a:fld>
            <a:endParaRPr lang="zh-CN" altLang="en-US"/>
          </a:p>
        </p:txBody>
      </p:sp>
      <p:sp>
        <p:nvSpPr>
          <p:cNvPr id="3" name="页脚占位符 2">
            <a:extLst>
              <a:ext uri="{FF2B5EF4-FFF2-40B4-BE49-F238E27FC236}">
                <a16:creationId xmlns:a16="http://schemas.microsoft.com/office/drawing/2014/main" id="{CF257B8D-743F-4843-8D32-1DBCC775CE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286AB5F-C386-4C6F-9207-C623D0B6B1BA}"/>
              </a:ext>
            </a:extLst>
          </p:cNvPr>
          <p:cNvSpPr>
            <a:spLocks noGrp="1"/>
          </p:cNvSpPr>
          <p:nvPr>
            <p:ph type="sldNum" sz="quarter" idx="12"/>
          </p:nvPr>
        </p:nvSpPr>
        <p:spPr/>
        <p:txBody>
          <a:bodyPr/>
          <a:lstStyle/>
          <a:p>
            <a:fld id="{30AEABE7-8C9E-4F6B-8569-6EB741FA23A9}" type="slidenum">
              <a:rPr lang="zh-CN" altLang="en-US" smtClean="0"/>
              <a:t>‹#›</a:t>
            </a:fld>
            <a:endParaRPr lang="zh-CN" altLang="en-US"/>
          </a:p>
        </p:txBody>
      </p:sp>
    </p:spTree>
    <p:extLst>
      <p:ext uri="{BB962C8B-B14F-4D97-AF65-F5344CB8AC3E}">
        <p14:creationId xmlns:p14="http://schemas.microsoft.com/office/powerpoint/2010/main" val="383271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66A82-E014-44E8-89F4-A828CD4BC4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BD56EB-E456-44EE-AF16-9A0F784A37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98DC25D-334A-4E3A-A1F5-297325FEC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FADC70-8D3A-441B-BD8C-66354F8015B8}"/>
              </a:ext>
            </a:extLst>
          </p:cNvPr>
          <p:cNvSpPr>
            <a:spLocks noGrp="1"/>
          </p:cNvSpPr>
          <p:nvPr>
            <p:ph type="dt" sz="half" idx="10"/>
          </p:nvPr>
        </p:nvSpPr>
        <p:spPr/>
        <p:txBody>
          <a:bodyPr/>
          <a:lstStyle/>
          <a:p>
            <a:fld id="{2EB481AA-A138-4015-A0A0-73DC5C4957F4}" type="datetimeFigureOut">
              <a:rPr lang="zh-CN" altLang="en-US" smtClean="0"/>
              <a:t>2019/5/12</a:t>
            </a:fld>
            <a:endParaRPr lang="zh-CN" altLang="en-US"/>
          </a:p>
        </p:txBody>
      </p:sp>
      <p:sp>
        <p:nvSpPr>
          <p:cNvPr id="6" name="页脚占位符 5">
            <a:extLst>
              <a:ext uri="{FF2B5EF4-FFF2-40B4-BE49-F238E27FC236}">
                <a16:creationId xmlns:a16="http://schemas.microsoft.com/office/drawing/2014/main" id="{18359B70-4C08-40B5-9873-A7A289538C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6F153C-0A51-49DF-BA0E-35E37320EF93}"/>
              </a:ext>
            </a:extLst>
          </p:cNvPr>
          <p:cNvSpPr>
            <a:spLocks noGrp="1"/>
          </p:cNvSpPr>
          <p:nvPr>
            <p:ph type="sldNum" sz="quarter" idx="12"/>
          </p:nvPr>
        </p:nvSpPr>
        <p:spPr/>
        <p:txBody>
          <a:bodyPr/>
          <a:lstStyle/>
          <a:p>
            <a:fld id="{30AEABE7-8C9E-4F6B-8569-6EB741FA23A9}" type="slidenum">
              <a:rPr lang="zh-CN" altLang="en-US" smtClean="0"/>
              <a:t>‹#›</a:t>
            </a:fld>
            <a:endParaRPr lang="zh-CN" altLang="en-US"/>
          </a:p>
        </p:txBody>
      </p:sp>
    </p:spTree>
    <p:extLst>
      <p:ext uri="{BB962C8B-B14F-4D97-AF65-F5344CB8AC3E}">
        <p14:creationId xmlns:p14="http://schemas.microsoft.com/office/powerpoint/2010/main" val="2290960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B4992-11EF-4FE6-9F2A-0EC4D2CD35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A5414D-5CFD-40FD-8832-160A7C506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0420B49-19D8-47FC-B64A-BE6405963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6F04117-327E-420C-84DD-597AABCBE515}"/>
              </a:ext>
            </a:extLst>
          </p:cNvPr>
          <p:cNvSpPr>
            <a:spLocks noGrp="1"/>
          </p:cNvSpPr>
          <p:nvPr>
            <p:ph type="dt" sz="half" idx="10"/>
          </p:nvPr>
        </p:nvSpPr>
        <p:spPr/>
        <p:txBody>
          <a:bodyPr/>
          <a:lstStyle/>
          <a:p>
            <a:fld id="{2EB481AA-A138-4015-A0A0-73DC5C4957F4}" type="datetimeFigureOut">
              <a:rPr lang="zh-CN" altLang="en-US" smtClean="0"/>
              <a:t>2019/5/12</a:t>
            </a:fld>
            <a:endParaRPr lang="zh-CN" altLang="en-US"/>
          </a:p>
        </p:txBody>
      </p:sp>
      <p:sp>
        <p:nvSpPr>
          <p:cNvPr id="6" name="页脚占位符 5">
            <a:extLst>
              <a:ext uri="{FF2B5EF4-FFF2-40B4-BE49-F238E27FC236}">
                <a16:creationId xmlns:a16="http://schemas.microsoft.com/office/drawing/2014/main" id="{0403857D-CF39-4AE8-9CA4-95F698CACC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75B6D5-49D5-43F3-B3E9-2E2354459E65}"/>
              </a:ext>
            </a:extLst>
          </p:cNvPr>
          <p:cNvSpPr>
            <a:spLocks noGrp="1"/>
          </p:cNvSpPr>
          <p:nvPr>
            <p:ph type="sldNum" sz="quarter" idx="12"/>
          </p:nvPr>
        </p:nvSpPr>
        <p:spPr/>
        <p:txBody>
          <a:bodyPr/>
          <a:lstStyle/>
          <a:p>
            <a:fld id="{30AEABE7-8C9E-4F6B-8569-6EB741FA23A9}" type="slidenum">
              <a:rPr lang="zh-CN" altLang="en-US" smtClean="0"/>
              <a:t>‹#›</a:t>
            </a:fld>
            <a:endParaRPr lang="zh-CN" altLang="en-US"/>
          </a:p>
        </p:txBody>
      </p:sp>
    </p:spTree>
    <p:extLst>
      <p:ext uri="{BB962C8B-B14F-4D97-AF65-F5344CB8AC3E}">
        <p14:creationId xmlns:p14="http://schemas.microsoft.com/office/powerpoint/2010/main" val="60470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83D8F6D-0110-4A0B-8DB8-F3457DB375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4FAF68-D16D-4B63-89A5-5CFC651A49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F75886-B968-4AB7-A87F-DD2BCA45B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481AA-A138-4015-A0A0-73DC5C4957F4}"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id="{89266DEB-C259-4D3F-BECB-C831ED730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9A5317-97D3-4C50-9681-C5BAE0C48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ABE7-8C9E-4F6B-8569-6EB741FA23A9}" type="slidenum">
              <a:rPr lang="zh-CN" altLang="en-US" smtClean="0"/>
              <a:t>‹#›</a:t>
            </a:fld>
            <a:endParaRPr lang="zh-CN" altLang="en-US"/>
          </a:p>
        </p:txBody>
      </p:sp>
    </p:spTree>
    <p:extLst>
      <p:ext uri="{BB962C8B-B14F-4D97-AF65-F5344CB8AC3E}">
        <p14:creationId xmlns:p14="http://schemas.microsoft.com/office/powerpoint/2010/main" val="297361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nblogs.com/shijiaqi1066/p/3836017.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37903-C4F1-4BD1-BEFA-319C635F0E45}"/>
              </a:ext>
            </a:extLst>
          </p:cNvPr>
          <p:cNvSpPr>
            <a:spLocks noGrp="1"/>
          </p:cNvSpPr>
          <p:nvPr>
            <p:ph type="ctrTitle"/>
          </p:nvPr>
        </p:nvSpPr>
        <p:spPr/>
        <p:txBody>
          <a:bodyPr/>
          <a:lstStyle/>
          <a:p>
            <a:r>
              <a:rPr lang="zh-CN" altLang="en-US" dirty="0"/>
              <a:t>进程与服务</a:t>
            </a:r>
          </a:p>
        </p:txBody>
      </p:sp>
      <p:sp>
        <p:nvSpPr>
          <p:cNvPr id="3" name="副标题 2">
            <a:extLst>
              <a:ext uri="{FF2B5EF4-FFF2-40B4-BE49-F238E27FC236}">
                <a16:creationId xmlns:a16="http://schemas.microsoft.com/office/drawing/2014/main" id="{26D6F755-D68A-4717-9308-5C6DAA0BD31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42475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3DE3D-3AB9-4434-9C67-5146F0645F6E}"/>
              </a:ext>
            </a:extLst>
          </p:cNvPr>
          <p:cNvSpPr>
            <a:spLocks noGrp="1"/>
          </p:cNvSpPr>
          <p:nvPr>
            <p:ph type="title"/>
          </p:nvPr>
        </p:nvSpPr>
        <p:spPr/>
        <p:txBody>
          <a:bodyPr/>
          <a:lstStyle/>
          <a:p>
            <a:r>
              <a:rPr lang="en-US" altLang="zh-CN" dirty="0"/>
              <a:t>Demo</a:t>
            </a:r>
            <a:endParaRPr lang="zh-CN" altLang="en-US" dirty="0"/>
          </a:p>
        </p:txBody>
      </p:sp>
      <p:sp>
        <p:nvSpPr>
          <p:cNvPr id="3" name="内容占位符 2">
            <a:extLst>
              <a:ext uri="{FF2B5EF4-FFF2-40B4-BE49-F238E27FC236}">
                <a16:creationId xmlns:a16="http://schemas.microsoft.com/office/drawing/2014/main" id="{81363E25-63C3-4CD5-B608-60F9A407EC2B}"/>
              </a:ext>
            </a:extLst>
          </p:cNvPr>
          <p:cNvSpPr>
            <a:spLocks noGrp="1"/>
          </p:cNvSpPr>
          <p:nvPr>
            <p:ph idx="1"/>
          </p:nvPr>
        </p:nvSpPr>
        <p:spPr/>
        <p:txBody>
          <a:bodyPr>
            <a:normAutofit fontScale="77500" lnSpcReduction="20000"/>
          </a:bodyPr>
          <a:lstStyle/>
          <a:p>
            <a:pPr marL="0" indent="0">
              <a:buNone/>
            </a:pPr>
            <a:r>
              <a:rPr lang="en-US" altLang="zh-CN" dirty="0"/>
              <a:t>[</a:t>
            </a:r>
            <a:r>
              <a:rPr lang="en-US" altLang="zh-CN" dirty="0" err="1"/>
              <a:t>root@test</a:t>
            </a:r>
            <a:r>
              <a:rPr lang="en-US" altLang="zh-CN" dirty="0"/>
              <a:t> ~]# </a:t>
            </a:r>
            <a:r>
              <a:rPr lang="en-US" altLang="zh-CN" dirty="0" err="1"/>
              <a:t>ps</a:t>
            </a:r>
            <a:r>
              <a:rPr lang="en-US" altLang="zh-CN" dirty="0"/>
              <a:t> –aux  # </a:t>
            </a:r>
            <a:r>
              <a:rPr lang="zh-CN" altLang="en-US" dirty="0"/>
              <a:t>列出目前所有的正在内存当中的程序。</a:t>
            </a:r>
            <a:endParaRPr lang="en-US" altLang="zh-CN" dirty="0"/>
          </a:p>
          <a:p>
            <a:pPr marL="0" indent="0">
              <a:buNone/>
            </a:pPr>
            <a:r>
              <a:rPr lang="en-US" altLang="zh-CN" dirty="0"/>
              <a:t>USER     # </a:t>
            </a:r>
            <a:r>
              <a:rPr lang="zh-CN" altLang="en-US" dirty="0"/>
              <a:t>进程属于哪个用户</a:t>
            </a:r>
            <a:endParaRPr lang="en-US" altLang="zh-CN" dirty="0"/>
          </a:p>
          <a:p>
            <a:pPr marL="0" indent="0">
              <a:buNone/>
            </a:pPr>
            <a:r>
              <a:rPr lang="en-US" altLang="zh-CN" dirty="0"/>
              <a:t>PID        # </a:t>
            </a:r>
            <a:r>
              <a:rPr lang="zh-CN" altLang="en-US" dirty="0"/>
              <a:t>进程</a:t>
            </a:r>
            <a:r>
              <a:rPr lang="en-US" altLang="zh-CN" dirty="0"/>
              <a:t>ID</a:t>
            </a:r>
          </a:p>
          <a:p>
            <a:pPr marL="0" indent="0">
              <a:buNone/>
            </a:pPr>
            <a:r>
              <a:rPr lang="en-US" altLang="zh-CN" dirty="0"/>
              <a:t>%CPU     # </a:t>
            </a:r>
            <a:r>
              <a:rPr lang="zh-CN" altLang="en-US" dirty="0"/>
              <a:t>进程占</a:t>
            </a:r>
            <a:r>
              <a:rPr lang="en-US" altLang="zh-CN" dirty="0"/>
              <a:t>CPU</a:t>
            </a:r>
            <a:r>
              <a:rPr lang="zh-CN" altLang="en-US" dirty="0"/>
              <a:t>的百分比</a:t>
            </a:r>
            <a:endParaRPr lang="en-US" altLang="zh-CN" dirty="0"/>
          </a:p>
          <a:p>
            <a:pPr marL="0" indent="0">
              <a:buNone/>
            </a:pPr>
            <a:r>
              <a:rPr lang="en-US" altLang="zh-CN" dirty="0"/>
              <a:t>%MEM    # </a:t>
            </a:r>
            <a:r>
              <a:rPr lang="zh-CN" altLang="en-US" dirty="0"/>
              <a:t>进程占物理内存的百分比</a:t>
            </a:r>
            <a:r>
              <a:rPr lang="en-US" altLang="zh-CN" dirty="0"/>
              <a:t>  </a:t>
            </a:r>
          </a:p>
          <a:p>
            <a:pPr marL="0" indent="0">
              <a:buNone/>
            </a:pPr>
            <a:r>
              <a:rPr lang="en-US" altLang="zh-CN" dirty="0"/>
              <a:t>VSZ        # </a:t>
            </a:r>
            <a:r>
              <a:rPr lang="zh-CN" altLang="en-US" dirty="0"/>
              <a:t>进程使用掉的虚拟内存量 </a:t>
            </a:r>
            <a:r>
              <a:rPr lang="en-US" altLang="zh-CN" dirty="0"/>
              <a:t>(Kbytes)</a:t>
            </a:r>
          </a:p>
          <a:p>
            <a:pPr marL="0" indent="0">
              <a:buNone/>
            </a:pPr>
            <a:r>
              <a:rPr lang="en-US" altLang="zh-CN" dirty="0"/>
              <a:t>RSS        # </a:t>
            </a:r>
            <a:r>
              <a:rPr lang="zh-CN" altLang="en-US" dirty="0"/>
              <a:t>进程占用的固定的内存量 </a:t>
            </a:r>
            <a:r>
              <a:rPr lang="en-US" altLang="zh-CN" dirty="0"/>
              <a:t>(Kbytes)</a:t>
            </a:r>
            <a:r>
              <a:rPr lang="zh-CN" altLang="en-US" dirty="0"/>
              <a:t>。</a:t>
            </a:r>
            <a:endParaRPr lang="en-US" altLang="zh-CN" dirty="0"/>
          </a:p>
          <a:p>
            <a:pPr marL="0" indent="0">
              <a:buNone/>
            </a:pPr>
            <a:r>
              <a:rPr lang="en-US" altLang="zh-CN" dirty="0"/>
              <a:t>TTY</a:t>
            </a:r>
            <a:r>
              <a:rPr lang="zh-CN" altLang="en-US" dirty="0"/>
              <a:t>与进程关联的终端（</a:t>
            </a:r>
            <a:r>
              <a:rPr lang="en-US" altLang="zh-CN" dirty="0" err="1"/>
              <a:t>tty</a:t>
            </a:r>
            <a:r>
              <a:rPr lang="zh-CN" altLang="en-US" dirty="0"/>
              <a:t>）。</a:t>
            </a:r>
            <a:endParaRPr lang="en-US" altLang="zh-CN" dirty="0"/>
          </a:p>
          <a:p>
            <a:pPr marL="0" indent="0">
              <a:buNone/>
            </a:pPr>
            <a:r>
              <a:rPr lang="en-US" altLang="zh-CN" dirty="0"/>
              <a:t>STAT</a:t>
            </a:r>
            <a:r>
              <a:rPr lang="zh-CN" altLang="en-US" dirty="0"/>
              <a:t>程序目前的状态，主要的状态有：</a:t>
            </a:r>
            <a:endParaRPr lang="en-US" altLang="zh-CN" dirty="0"/>
          </a:p>
          <a:p>
            <a:pPr marL="0" indent="0">
              <a:buNone/>
            </a:pPr>
            <a:r>
              <a:rPr lang="en-US" altLang="zh-CN" dirty="0"/>
              <a:t>START#</a:t>
            </a:r>
            <a:r>
              <a:rPr lang="zh-CN" altLang="en-US" dirty="0"/>
              <a:t>进程被触发启动的时间</a:t>
            </a:r>
            <a:endParaRPr lang="en-US" altLang="zh-CN" dirty="0"/>
          </a:p>
          <a:p>
            <a:pPr marL="0" indent="0">
              <a:buNone/>
            </a:pPr>
            <a:r>
              <a:rPr lang="en-US" altLang="zh-CN" dirty="0"/>
              <a:t>TIME#</a:t>
            </a:r>
            <a:r>
              <a:rPr lang="zh-CN" altLang="en-US" dirty="0"/>
              <a:t>进程实际使用 </a:t>
            </a:r>
            <a:r>
              <a:rPr lang="en-US" altLang="zh-CN" dirty="0"/>
              <a:t>CPU </a:t>
            </a:r>
            <a:r>
              <a:rPr lang="zh-CN" altLang="en-US" dirty="0"/>
              <a:t>运作的时间。</a:t>
            </a:r>
            <a:endParaRPr lang="en-US" altLang="zh-CN" dirty="0"/>
          </a:p>
          <a:p>
            <a:pPr marL="0" indent="0">
              <a:buNone/>
            </a:pPr>
            <a:r>
              <a:rPr lang="en-US" altLang="zh-CN" dirty="0"/>
              <a:t>COMMAND#</a:t>
            </a:r>
            <a:r>
              <a:rPr lang="zh-CN" altLang="en-US" dirty="0"/>
              <a:t>进程的运启动的实际指令。</a:t>
            </a:r>
            <a:endParaRPr lang="en-US" altLang="zh-CN" dirty="0"/>
          </a:p>
          <a:p>
            <a:pPr marL="0" indent="0">
              <a:buNone/>
            </a:pPr>
            <a:endParaRPr lang="zh-CN" altLang="en-US" dirty="0"/>
          </a:p>
        </p:txBody>
      </p:sp>
    </p:spTree>
    <p:extLst>
      <p:ext uri="{BB962C8B-B14F-4D97-AF65-F5344CB8AC3E}">
        <p14:creationId xmlns:p14="http://schemas.microsoft.com/office/powerpoint/2010/main" val="47820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458D7-2EAB-4DE6-9B9C-4E7F668E6D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415B15E-3C15-4C4B-9C4F-5F9C4A4A6F7E}"/>
              </a:ext>
            </a:extLst>
          </p:cNvPr>
          <p:cNvSpPr>
            <a:spLocks noGrp="1"/>
          </p:cNvSpPr>
          <p:nvPr>
            <p:ph idx="1"/>
          </p:nvPr>
        </p:nvSpPr>
        <p:spPr/>
        <p:txBody>
          <a:bodyPr/>
          <a:lstStyle/>
          <a:p>
            <a:pPr marL="0" indent="0">
              <a:buNone/>
            </a:pPr>
            <a:r>
              <a:rPr lang="en-US" altLang="zh-CN" dirty="0"/>
              <a:t>TTY </a:t>
            </a:r>
            <a:r>
              <a:rPr lang="zh-CN" altLang="en-US" dirty="0"/>
              <a:t>：与进程关联的终端（</a:t>
            </a:r>
            <a:r>
              <a:rPr lang="en-US" altLang="zh-CN" dirty="0" err="1"/>
              <a:t>tty</a:t>
            </a:r>
            <a:r>
              <a:rPr lang="zh-CN" altLang="en-US" dirty="0"/>
              <a:t>）。进程是在那个终端机上面运作，若与终端机无关，则显示 </a:t>
            </a:r>
            <a:r>
              <a:rPr lang="en-US" altLang="zh-CN" dirty="0"/>
              <a:t>?</a:t>
            </a:r>
            <a:r>
              <a:rPr lang="zh-CN" altLang="en-US" dirty="0"/>
              <a:t>，另外， </a:t>
            </a:r>
            <a:r>
              <a:rPr lang="en-US" altLang="zh-CN" dirty="0"/>
              <a:t>tty1-tty6 </a:t>
            </a:r>
            <a:r>
              <a:rPr lang="zh-CN" altLang="en-US" dirty="0"/>
              <a:t>是本机上面的登入者程序，若为 </a:t>
            </a:r>
            <a:r>
              <a:rPr lang="en-US" altLang="zh-CN" dirty="0"/>
              <a:t>pts/0 </a:t>
            </a:r>
            <a:r>
              <a:rPr lang="zh-CN" altLang="en-US" dirty="0"/>
              <a:t>等等的，则表示为由网络连接进主机的程序。</a:t>
            </a:r>
          </a:p>
        </p:txBody>
      </p:sp>
    </p:spTree>
    <p:extLst>
      <p:ext uri="{BB962C8B-B14F-4D97-AF65-F5344CB8AC3E}">
        <p14:creationId xmlns:p14="http://schemas.microsoft.com/office/powerpoint/2010/main" val="83443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22AB8-BCB0-44BC-9558-A4AA1A0970A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DE80932-2BEF-4013-8968-71C84B7F9489}"/>
              </a:ext>
            </a:extLst>
          </p:cNvPr>
          <p:cNvSpPr>
            <a:spLocks noGrp="1"/>
          </p:cNvSpPr>
          <p:nvPr>
            <p:ph idx="1"/>
          </p:nvPr>
        </p:nvSpPr>
        <p:spPr/>
        <p:txBody>
          <a:bodyPr/>
          <a:lstStyle/>
          <a:p>
            <a:r>
              <a:rPr lang="en-US" altLang="zh-CN" dirty="0"/>
              <a:t>STAT</a:t>
            </a:r>
            <a:r>
              <a:rPr lang="zh-CN" altLang="en-US" dirty="0"/>
              <a:t>：程序目前的状态，主要的状态有：</a:t>
            </a:r>
          </a:p>
          <a:p>
            <a:r>
              <a:rPr lang="en-US" altLang="zh-CN" dirty="0"/>
              <a:t>D </a:t>
            </a:r>
            <a:r>
              <a:rPr lang="zh-CN" altLang="en-US" dirty="0"/>
              <a:t>：不可中断</a:t>
            </a:r>
          </a:p>
          <a:p>
            <a:r>
              <a:rPr lang="en-US" altLang="zh-CN" dirty="0"/>
              <a:t>R </a:t>
            </a:r>
            <a:r>
              <a:rPr lang="zh-CN" altLang="en-US" dirty="0"/>
              <a:t>：运行</a:t>
            </a:r>
          </a:p>
          <a:p>
            <a:r>
              <a:rPr lang="en-US" altLang="zh-CN" dirty="0"/>
              <a:t>S </a:t>
            </a:r>
            <a:r>
              <a:rPr lang="zh-CN" altLang="en-US" dirty="0"/>
              <a:t>：中断</a:t>
            </a:r>
          </a:p>
          <a:p>
            <a:r>
              <a:rPr lang="en-US" altLang="zh-CN" dirty="0"/>
              <a:t>T </a:t>
            </a:r>
            <a:r>
              <a:rPr lang="zh-CN" altLang="en-US" dirty="0"/>
              <a:t>：停止</a:t>
            </a:r>
          </a:p>
          <a:p>
            <a:r>
              <a:rPr lang="en-US" altLang="zh-CN" dirty="0"/>
              <a:t>Z </a:t>
            </a:r>
            <a:r>
              <a:rPr lang="zh-CN" altLang="en-US" dirty="0"/>
              <a:t>：僵死</a:t>
            </a:r>
          </a:p>
          <a:p>
            <a:pPr marL="0" indent="0">
              <a:buNone/>
            </a:pPr>
            <a:endParaRPr lang="zh-CN" altLang="en-US" dirty="0"/>
          </a:p>
        </p:txBody>
      </p:sp>
    </p:spTree>
    <p:extLst>
      <p:ext uri="{BB962C8B-B14F-4D97-AF65-F5344CB8AC3E}">
        <p14:creationId xmlns:p14="http://schemas.microsoft.com/office/powerpoint/2010/main" val="215677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B4801-5219-429B-8D37-8D1FC45D16F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F592017-ED6B-4721-9298-B2665C2B992A}"/>
              </a:ext>
            </a:extLst>
          </p:cNvPr>
          <p:cNvSpPr>
            <a:spLocks noGrp="1"/>
          </p:cNvSpPr>
          <p:nvPr>
            <p:ph idx="1"/>
          </p:nvPr>
        </p:nvSpPr>
        <p:spPr/>
        <p:txBody>
          <a:bodyPr/>
          <a:lstStyle/>
          <a:p>
            <a:pPr marL="0" indent="0">
              <a:buNone/>
            </a:pPr>
            <a:r>
              <a:rPr lang="en-US" altLang="zh-CN" dirty="0"/>
              <a:t>[</a:t>
            </a:r>
            <a:r>
              <a:rPr lang="en-US" altLang="zh-CN" dirty="0" err="1"/>
              <a:t>root@test</a:t>
            </a:r>
            <a:r>
              <a:rPr lang="en-US" altLang="zh-CN" dirty="0"/>
              <a:t> ~]# </a:t>
            </a:r>
            <a:r>
              <a:rPr lang="en-US" altLang="zh-CN" dirty="0" err="1"/>
              <a:t>ps</a:t>
            </a:r>
            <a:r>
              <a:rPr lang="en-US" altLang="zh-CN" dirty="0"/>
              <a:t> -A</a:t>
            </a:r>
          </a:p>
          <a:p>
            <a:pPr marL="0" indent="0">
              <a:buNone/>
            </a:pPr>
            <a:r>
              <a:rPr lang="en-US" altLang="zh-CN" dirty="0"/>
              <a:t>#</a:t>
            </a:r>
            <a:r>
              <a:rPr lang="zh-CN" altLang="en-US" dirty="0"/>
              <a:t>查看系统中的每个进程</a:t>
            </a:r>
          </a:p>
        </p:txBody>
      </p:sp>
    </p:spTree>
    <p:extLst>
      <p:ext uri="{BB962C8B-B14F-4D97-AF65-F5344CB8AC3E}">
        <p14:creationId xmlns:p14="http://schemas.microsoft.com/office/powerpoint/2010/main" val="215539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4EE3D-B3AE-4147-A1F6-4EFD61DB9B50}"/>
              </a:ext>
            </a:extLst>
          </p:cNvPr>
          <p:cNvSpPr>
            <a:spLocks noGrp="1"/>
          </p:cNvSpPr>
          <p:nvPr>
            <p:ph type="title"/>
          </p:nvPr>
        </p:nvSpPr>
        <p:spPr/>
        <p:txBody>
          <a:bodyPr/>
          <a:lstStyle/>
          <a:p>
            <a:r>
              <a:rPr lang="zh-CN" altLang="en-US"/>
              <a:t>显示所有进程信息，连同命令行</a:t>
            </a:r>
            <a:endParaRPr lang="zh-CN" altLang="en-US" dirty="0"/>
          </a:p>
        </p:txBody>
      </p:sp>
      <p:sp>
        <p:nvSpPr>
          <p:cNvPr id="3" name="内容占位符 2">
            <a:extLst>
              <a:ext uri="{FF2B5EF4-FFF2-40B4-BE49-F238E27FC236}">
                <a16:creationId xmlns:a16="http://schemas.microsoft.com/office/drawing/2014/main" id="{5D16DA99-23D4-43E4-A6CC-57F72F54D728}"/>
              </a:ext>
            </a:extLst>
          </p:cNvPr>
          <p:cNvSpPr>
            <a:spLocks noGrp="1"/>
          </p:cNvSpPr>
          <p:nvPr>
            <p:ph idx="1"/>
          </p:nvPr>
        </p:nvSpPr>
        <p:spPr/>
        <p:txBody>
          <a:bodyPr/>
          <a:lstStyle/>
          <a:p>
            <a:r>
              <a:rPr lang="en-US" altLang="zh-CN" dirty="0"/>
              <a:t>[</a:t>
            </a:r>
            <a:r>
              <a:rPr lang="en-US" altLang="zh-CN" dirty="0" err="1"/>
              <a:t>root@test</a:t>
            </a:r>
            <a:r>
              <a:rPr lang="en-US" altLang="zh-CN" dirty="0"/>
              <a:t> ~]# </a:t>
            </a:r>
            <a:r>
              <a:rPr lang="en-US" altLang="zh-CN" dirty="0" err="1"/>
              <a:t>ps</a:t>
            </a:r>
            <a:r>
              <a:rPr lang="en-US" altLang="zh-CN" dirty="0"/>
              <a:t> -</a:t>
            </a:r>
            <a:r>
              <a:rPr lang="en-US" altLang="zh-CN" dirty="0" err="1"/>
              <a:t>ef</a:t>
            </a:r>
            <a:endParaRPr lang="en-US" altLang="zh-CN" dirty="0"/>
          </a:p>
          <a:p>
            <a:r>
              <a:rPr lang="en-US" altLang="zh-CN" dirty="0"/>
              <a:t>UID         PID   PPID  C STIME TTY          TIME CMD</a:t>
            </a:r>
          </a:p>
          <a:p>
            <a:endParaRPr lang="en-US" altLang="zh-CN" dirty="0"/>
          </a:p>
          <a:p>
            <a:r>
              <a:rPr lang="en-US" altLang="zh-CN" dirty="0"/>
              <a:t>PPID </a:t>
            </a:r>
            <a:r>
              <a:rPr lang="zh-CN" altLang="en-US" dirty="0"/>
              <a:t>：父进程的进程</a:t>
            </a:r>
            <a:r>
              <a:rPr lang="en-US" altLang="zh-CN" dirty="0"/>
              <a:t>ID</a:t>
            </a:r>
            <a:r>
              <a:rPr lang="zh-CN" altLang="en-US" dirty="0"/>
              <a:t>（</a:t>
            </a:r>
            <a:r>
              <a:rPr lang="en-US" altLang="zh-CN" dirty="0"/>
              <a:t>Parent Process id</a:t>
            </a:r>
            <a:r>
              <a:rPr lang="zh-CN" altLang="en-US" dirty="0"/>
              <a:t>） 。</a:t>
            </a:r>
          </a:p>
          <a:p>
            <a:r>
              <a:rPr lang="en-US" altLang="zh-CN" dirty="0"/>
              <a:t>C </a:t>
            </a:r>
            <a:r>
              <a:rPr lang="zh-CN" altLang="en-US" dirty="0"/>
              <a:t>：处理器使用率百分比</a:t>
            </a:r>
          </a:p>
          <a:p>
            <a:r>
              <a:rPr lang="en-US" altLang="zh-CN" dirty="0"/>
              <a:t>STIME </a:t>
            </a:r>
            <a:r>
              <a:rPr lang="zh-CN" altLang="en-US" dirty="0"/>
              <a:t>：开始时间。</a:t>
            </a:r>
          </a:p>
          <a:p>
            <a:r>
              <a:rPr lang="en-US" altLang="zh-CN" dirty="0"/>
              <a:t>CMD </a:t>
            </a:r>
            <a:r>
              <a:rPr lang="zh-CN" altLang="en-US" dirty="0"/>
              <a:t>：启动任务的命令行（包括参数）</a:t>
            </a:r>
          </a:p>
          <a:p>
            <a:endParaRPr lang="en-US" altLang="zh-CN" dirty="0"/>
          </a:p>
          <a:p>
            <a:endParaRPr lang="zh-CN" altLang="en-US" dirty="0"/>
          </a:p>
        </p:txBody>
      </p:sp>
    </p:spTree>
    <p:extLst>
      <p:ext uri="{BB962C8B-B14F-4D97-AF65-F5344CB8AC3E}">
        <p14:creationId xmlns:p14="http://schemas.microsoft.com/office/powerpoint/2010/main" val="2938557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2AA76-A289-430D-9DFE-178E91FB0F77}"/>
              </a:ext>
            </a:extLst>
          </p:cNvPr>
          <p:cNvSpPr>
            <a:spLocks noGrp="1"/>
          </p:cNvSpPr>
          <p:nvPr>
            <p:ph type="title"/>
          </p:nvPr>
        </p:nvSpPr>
        <p:spPr/>
        <p:txBody>
          <a:bodyPr/>
          <a:lstStyle/>
          <a:p>
            <a:r>
              <a:rPr lang="zh-CN" altLang="en-US" dirty="0"/>
              <a:t>显示指定用户进程。</a:t>
            </a:r>
          </a:p>
        </p:txBody>
      </p:sp>
      <p:sp>
        <p:nvSpPr>
          <p:cNvPr id="3" name="内容占位符 2">
            <a:extLst>
              <a:ext uri="{FF2B5EF4-FFF2-40B4-BE49-F238E27FC236}">
                <a16:creationId xmlns:a16="http://schemas.microsoft.com/office/drawing/2014/main" id="{3A2DDBE5-E586-43B7-805C-E636CC0D0D2A}"/>
              </a:ext>
            </a:extLst>
          </p:cNvPr>
          <p:cNvSpPr>
            <a:spLocks noGrp="1"/>
          </p:cNvSpPr>
          <p:nvPr>
            <p:ph idx="1"/>
          </p:nvPr>
        </p:nvSpPr>
        <p:spPr/>
        <p:txBody>
          <a:bodyPr/>
          <a:lstStyle/>
          <a:p>
            <a:pPr marL="0" indent="0">
              <a:buNone/>
            </a:pPr>
            <a:r>
              <a:rPr lang="nl-NL" altLang="zh-CN" dirty="0"/>
              <a:t>[root@test ~]# ps -u root</a:t>
            </a:r>
          </a:p>
        </p:txBody>
      </p:sp>
    </p:spTree>
    <p:extLst>
      <p:ext uri="{BB962C8B-B14F-4D97-AF65-F5344CB8AC3E}">
        <p14:creationId xmlns:p14="http://schemas.microsoft.com/office/powerpoint/2010/main" val="1205901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354B7-E22C-415F-BB18-E45354B1EFD3}"/>
              </a:ext>
            </a:extLst>
          </p:cNvPr>
          <p:cNvSpPr>
            <a:spLocks noGrp="1"/>
          </p:cNvSpPr>
          <p:nvPr>
            <p:ph type="title"/>
          </p:nvPr>
        </p:nvSpPr>
        <p:spPr/>
        <p:txBody>
          <a:bodyPr/>
          <a:lstStyle/>
          <a:p>
            <a:r>
              <a:rPr lang="zh-CN" altLang="en-US" dirty="0"/>
              <a:t>输出指定的字段。</a:t>
            </a:r>
          </a:p>
        </p:txBody>
      </p:sp>
      <p:sp>
        <p:nvSpPr>
          <p:cNvPr id="3" name="内容占位符 2">
            <a:extLst>
              <a:ext uri="{FF2B5EF4-FFF2-40B4-BE49-F238E27FC236}">
                <a16:creationId xmlns:a16="http://schemas.microsoft.com/office/drawing/2014/main" id="{9EC20556-3D2E-438B-8150-8DDF5D4D9945}"/>
              </a:ext>
            </a:extLst>
          </p:cNvPr>
          <p:cNvSpPr>
            <a:spLocks noGrp="1"/>
          </p:cNvSpPr>
          <p:nvPr>
            <p:ph idx="1"/>
          </p:nvPr>
        </p:nvSpPr>
        <p:spPr/>
        <p:txBody>
          <a:bodyPr/>
          <a:lstStyle/>
          <a:p>
            <a:pPr marL="0" indent="0">
              <a:buNone/>
            </a:pPr>
            <a:r>
              <a:rPr lang="en-US" altLang="zh-CN" dirty="0"/>
              <a:t>[</a:t>
            </a:r>
            <a:r>
              <a:rPr lang="en-US" altLang="zh-CN" dirty="0" err="1"/>
              <a:t>root@test</a:t>
            </a:r>
            <a:r>
              <a:rPr lang="en-US" altLang="zh-CN" dirty="0"/>
              <a:t> ~]# </a:t>
            </a:r>
            <a:r>
              <a:rPr lang="en-US" altLang="zh-CN" dirty="0" err="1"/>
              <a:t>ps</a:t>
            </a:r>
            <a:r>
              <a:rPr lang="en-US" altLang="zh-CN" dirty="0"/>
              <a:t> -o </a:t>
            </a:r>
            <a:r>
              <a:rPr lang="en-US" altLang="zh-CN" dirty="0" err="1"/>
              <a:t>pid,ppid,pgrp,session,tpgid,comm</a:t>
            </a:r>
            <a:endParaRPr lang="en-US" altLang="zh-CN" dirty="0"/>
          </a:p>
          <a:p>
            <a:pPr marL="0" indent="0">
              <a:buNone/>
            </a:pPr>
            <a:endParaRPr lang="en-US" altLang="zh-CN" dirty="0"/>
          </a:p>
          <a:p>
            <a:pPr marL="0" indent="0">
              <a:buNone/>
            </a:pPr>
            <a:endParaRPr lang="en-US" altLang="zh-CN" dirty="0"/>
          </a:p>
          <a:p>
            <a:r>
              <a:rPr lang="en-US" altLang="zh-CN" dirty="0"/>
              <a:t>PID </a:t>
            </a:r>
            <a:r>
              <a:rPr lang="zh-CN" altLang="en-US" dirty="0"/>
              <a:t>：进程</a:t>
            </a:r>
            <a:r>
              <a:rPr lang="en-US" altLang="zh-CN" dirty="0"/>
              <a:t>ID</a:t>
            </a:r>
            <a:r>
              <a:rPr lang="zh-CN" altLang="en-US" dirty="0"/>
              <a:t>。</a:t>
            </a:r>
          </a:p>
          <a:p>
            <a:r>
              <a:rPr lang="en-US" altLang="zh-CN" dirty="0"/>
              <a:t>PPID </a:t>
            </a:r>
            <a:r>
              <a:rPr lang="zh-CN" altLang="en-US" dirty="0"/>
              <a:t>：父进程的进程</a:t>
            </a:r>
            <a:r>
              <a:rPr lang="en-US" altLang="zh-CN" dirty="0"/>
              <a:t>ID</a:t>
            </a:r>
            <a:r>
              <a:rPr lang="zh-CN" altLang="en-US" dirty="0"/>
              <a:t>（</a:t>
            </a:r>
            <a:r>
              <a:rPr lang="en-US" altLang="zh-CN" dirty="0"/>
              <a:t>Parent Process id</a:t>
            </a:r>
            <a:r>
              <a:rPr lang="zh-CN" altLang="en-US" dirty="0"/>
              <a:t>） </a:t>
            </a:r>
            <a:endParaRPr lang="en-US" altLang="zh-CN" dirty="0"/>
          </a:p>
          <a:p>
            <a:r>
              <a:rPr lang="en-US" altLang="zh-CN" dirty="0"/>
              <a:t>COMMAND</a:t>
            </a:r>
            <a:r>
              <a:rPr lang="zh-CN" altLang="en-US" dirty="0"/>
              <a:t>：进程的运启动的实际指令。</a:t>
            </a:r>
          </a:p>
          <a:p>
            <a:r>
              <a:rPr lang="zh-CN" altLang="en-US" dirty="0"/>
              <a:t>。</a:t>
            </a:r>
          </a:p>
          <a:p>
            <a:pPr marL="0" indent="0">
              <a:buNone/>
            </a:pPr>
            <a:r>
              <a:rPr lang="en-US" altLang="zh-CN" dirty="0"/>
              <a:t>https://blog.csdn.net/freeking101/article/details/53444530</a:t>
            </a:r>
          </a:p>
          <a:p>
            <a:pPr marL="0" indent="0">
              <a:buNone/>
            </a:pPr>
            <a:endParaRPr lang="zh-CN" altLang="en-US" dirty="0"/>
          </a:p>
        </p:txBody>
      </p:sp>
    </p:spTree>
    <p:extLst>
      <p:ext uri="{BB962C8B-B14F-4D97-AF65-F5344CB8AC3E}">
        <p14:creationId xmlns:p14="http://schemas.microsoft.com/office/powerpoint/2010/main" val="1902755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D5C13-A5B7-4948-8BDD-4EC03E3ED92A}"/>
              </a:ext>
            </a:extLst>
          </p:cNvPr>
          <p:cNvSpPr>
            <a:spLocks noGrp="1"/>
          </p:cNvSpPr>
          <p:nvPr>
            <p:ph type="title"/>
          </p:nvPr>
        </p:nvSpPr>
        <p:spPr/>
        <p:txBody>
          <a:bodyPr/>
          <a:lstStyle/>
          <a:p>
            <a:r>
              <a:rPr lang="zh-CN" altLang="en-US" b="1" dirty="0"/>
              <a:t>使用</a:t>
            </a:r>
            <a:r>
              <a:rPr lang="en-US" altLang="zh-CN" b="1" dirty="0" err="1"/>
              <a:t>pstree</a:t>
            </a:r>
            <a:r>
              <a:rPr lang="zh-CN" altLang="en-US" b="1" dirty="0"/>
              <a:t>命令监控系统进程</a:t>
            </a:r>
            <a:endParaRPr lang="zh-CN" altLang="en-US" dirty="0"/>
          </a:p>
        </p:txBody>
      </p:sp>
      <p:sp>
        <p:nvSpPr>
          <p:cNvPr id="3" name="内容占位符 2">
            <a:extLst>
              <a:ext uri="{FF2B5EF4-FFF2-40B4-BE49-F238E27FC236}">
                <a16:creationId xmlns:a16="http://schemas.microsoft.com/office/drawing/2014/main" id="{62AAD2A8-A352-4822-806F-34097EA99F4D}"/>
              </a:ext>
            </a:extLst>
          </p:cNvPr>
          <p:cNvSpPr>
            <a:spLocks noGrp="1"/>
          </p:cNvSpPr>
          <p:nvPr>
            <p:ph idx="1"/>
          </p:nvPr>
        </p:nvSpPr>
        <p:spPr/>
        <p:txBody>
          <a:bodyPr/>
          <a:lstStyle/>
          <a:p>
            <a:r>
              <a:rPr lang="zh-CN" altLang="en-US" dirty="0"/>
              <a:t>该命令显示当前运行的所有进程及其相关的子进程，以树的格式输出。</a:t>
            </a:r>
          </a:p>
          <a:p>
            <a:r>
              <a:rPr lang="zh-CN" altLang="en-US" dirty="0"/>
              <a:t>基本格式：</a:t>
            </a:r>
            <a:r>
              <a:rPr lang="en-US" altLang="zh-CN" i="1" dirty="0" err="1"/>
              <a:t>pstree</a:t>
            </a:r>
            <a:r>
              <a:rPr lang="en-US" altLang="zh-CN" i="1" dirty="0"/>
              <a:t> </a:t>
            </a:r>
            <a:r>
              <a:rPr lang="zh-CN" altLang="en-US" i="1" dirty="0"/>
              <a:t>参数</a:t>
            </a:r>
            <a:endParaRPr lang="zh-CN" altLang="en-US" dirty="0"/>
          </a:p>
          <a:p>
            <a:r>
              <a:rPr lang="zh-CN" altLang="en-US" dirty="0"/>
              <a:t>说明：</a:t>
            </a:r>
            <a:r>
              <a:rPr lang="en-US" altLang="zh-CN" dirty="0" err="1"/>
              <a:t>pestree</a:t>
            </a:r>
            <a:r>
              <a:rPr lang="zh-CN" altLang="en-US" dirty="0"/>
              <a:t>命令对程序名称相同的会自动合并，所有“</a:t>
            </a:r>
            <a:r>
              <a:rPr lang="en-US" altLang="zh-CN" dirty="0"/>
              <a:t>|-httpd---8*[httpd]”</a:t>
            </a:r>
            <a:r>
              <a:rPr lang="zh-CN" altLang="en-US" dirty="0"/>
              <a:t>即表示系统中有</a:t>
            </a:r>
            <a:r>
              <a:rPr lang="en-US" altLang="zh-CN" dirty="0"/>
              <a:t>8</a:t>
            </a:r>
            <a:r>
              <a:rPr lang="zh-CN" altLang="en-US" dirty="0"/>
              <a:t>个</a:t>
            </a:r>
            <a:r>
              <a:rPr lang="en-US" altLang="zh-CN" dirty="0"/>
              <a:t>httpd</a:t>
            </a:r>
            <a:r>
              <a:rPr lang="zh-CN" altLang="en-US" dirty="0"/>
              <a:t>进程产生的子进程。</a:t>
            </a:r>
          </a:p>
          <a:p>
            <a:pPr marL="0" indent="0">
              <a:buNone/>
            </a:pPr>
            <a:endParaRPr lang="en-US" altLang="zh-CN" dirty="0"/>
          </a:p>
          <a:p>
            <a:pPr marL="0" indent="0">
              <a:buNone/>
            </a:pPr>
            <a:r>
              <a:rPr lang="en-US" altLang="zh-CN" dirty="0"/>
              <a:t>https://www.cnblogs.com/shijiaqi1066/p/3836017.html</a:t>
            </a:r>
            <a:endParaRPr lang="zh-CN" altLang="en-US" dirty="0"/>
          </a:p>
        </p:txBody>
      </p:sp>
    </p:spTree>
    <p:extLst>
      <p:ext uri="{BB962C8B-B14F-4D97-AF65-F5344CB8AC3E}">
        <p14:creationId xmlns:p14="http://schemas.microsoft.com/office/powerpoint/2010/main" val="422314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DFD69-93AE-44E9-911A-56CE97D15E3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D544B2-42FA-49E7-8CFF-B97F694673D9}"/>
              </a:ext>
            </a:extLst>
          </p:cNvPr>
          <p:cNvSpPr>
            <a:spLocks noGrp="1"/>
          </p:cNvSpPr>
          <p:nvPr>
            <p:ph idx="1"/>
          </p:nvPr>
        </p:nvSpPr>
        <p:spPr/>
        <p:txBody>
          <a:bodyPr/>
          <a:lstStyle/>
          <a:p>
            <a:pPr marL="0" indent="0">
              <a:buNone/>
            </a:pPr>
            <a:r>
              <a:rPr lang="zh-CN" altLang="en-US" dirty="0"/>
              <a:t>例：基本</a:t>
            </a:r>
            <a:r>
              <a:rPr lang="en-US" altLang="zh-CN" dirty="0" err="1"/>
              <a:t>pstree</a:t>
            </a:r>
            <a:r>
              <a:rPr lang="zh-CN" altLang="en-US" dirty="0"/>
              <a:t>命令的使用。 </a:t>
            </a:r>
          </a:p>
        </p:txBody>
      </p:sp>
    </p:spTree>
    <p:extLst>
      <p:ext uri="{BB962C8B-B14F-4D97-AF65-F5344CB8AC3E}">
        <p14:creationId xmlns:p14="http://schemas.microsoft.com/office/powerpoint/2010/main" val="2320545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8DFC6-6DED-4601-9606-D21ADA2DD5D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DC13894-391C-4204-AB9D-C565EE08D2E2}"/>
              </a:ext>
            </a:extLst>
          </p:cNvPr>
          <p:cNvSpPr>
            <a:spLocks noGrp="1"/>
          </p:cNvSpPr>
          <p:nvPr>
            <p:ph idx="1"/>
          </p:nvPr>
        </p:nvSpPr>
        <p:spPr/>
        <p:txBody>
          <a:bodyPr/>
          <a:lstStyle/>
          <a:p>
            <a:r>
              <a:rPr lang="zh-CN" altLang="en-US" dirty="0"/>
              <a:t>例：显示当前所有进程的进程号和进程</a:t>
            </a:r>
            <a:r>
              <a:rPr lang="en-US" altLang="zh-CN" dirty="0"/>
              <a:t>ID</a:t>
            </a:r>
            <a:r>
              <a:rPr lang="zh-CN" altLang="en-US" dirty="0"/>
              <a:t>。</a:t>
            </a:r>
          </a:p>
          <a:p>
            <a:r>
              <a:rPr lang="zh-CN" altLang="en-US" dirty="0"/>
              <a:t>命令：</a:t>
            </a:r>
            <a:r>
              <a:rPr lang="en-US" altLang="zh-CN" i="1" dirty="0" err="1"/>
              <a:t>pstree</a:t>
            </a:r>
            <a:r>
              <a:rPr lang="en-US" altLang="zh-CN" i="1" dirty="0"/>
              <a:t>  -p</a:t>
            </a:r>
            <a:endParaRPr lang="zh-CN" altLang="en-US" dirty="0"/>
          </a:p>
          <a:p>
            <a:pPr marL="0" indent="0">
              <a:buNone/>
            </a:pPr>
            <a:endParaRPr lang="zh-CN" altLang="en-US" dirty="0"/>
          </a:p>
        </p:txBody>
      </p:sp>
    </p:spTree>
    <p:extLst>
      <p:ext uri="{BB962C8B-B14F-4D97-AF65-F5344CB8AC3E}">
        <p14:creationId xmlns:p14="http://schemas.microsoft.com/office/powerpoint/2010/main" val="331154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0B2BD-A75C-4151-95F2-40AA7BD15204}"/>
              </a:ext>
            </a:extLst>
          </p:cNvPr>
          <p:cNvSpPr>
            <a:spLocks noGrp="1"/>
          </p:cNvSpPr>
          <p:nvPr>
            <p:ph type="title"/>
          </p:nvPr>
        </p:nvSpPr>
        <p:spPr/>
        <p:txBody>
          <a:bodyPr/>
          <a:lstStyle/>
          <a:p>
            <a:r>
              <a:rPr lang="zh-CN" altLang="en-US" dirty="0"/>
              <a:t>进程概述</a:t>
            </a:r>
          </a:p>
        </p:txBody>
      </p:sp>
      <p:sp>
        <p:nvSpPr>
          <p:cNvPr id="3" name="内容占位符 2">
            <a:extLst>
              <a:ext uri="{FF2B5EF4-FFF2-40B4-BE49-F238E27FC236}">
                <a16:creationId xmlns:a16="http://schemas.microsoft.com/office/drawing/2014/main" id="{59E26D16-C22C-4CFD-BD9B-46D48D5EFA61}"/>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ea typeface="宋体" panose="02010600030101010101" pitchFamily="2" charset="-122"/>
              </a:rPr>
              <a:t>一般来说程序是一个包含可以执行代码的静态的文件。进程是一个开始执行但是还没有结束的程序的实例。</a:t>
            </a:r>
            <a:endParaRPr lang="en-US" altLang="zh-CN" sz="1800" dirty="0">
              <a:latin typeface="Times New Roman" panose="02020603050405020304" pitchFamily="18" charset="0"/>
              <a:ea typeface="宋体" panose="02010600030101010101" pitchFamily="2" charset="-122"/>
            </a:endParaRPr>
          </a:p>
          <a:p>
            <a:pPr marL="0" indent="457200">
              <a:lnSpc>
                <a:spcPct val="100000"/>
              </a:lnSpc>
              <a:spcBef>
                <a:spcPts val="0"/>
              </a:spcBef>
              <a:buNone/>
            </a:pPr>
            <a:endParaRPr lang="zh-CN" altLang="en-US" sz="1800" dirty="0">
              <a:latin typeface="Times New Roman" panose="02020603050405020304" pitchFamily="18" charset="0"/>
              <a:ea typeface="宋体" panose="02010600030101010101" pitchFamily="2" charset="-122"/>
            </a:endParaRPr>
          </a:p>
          <a:p>
            <a:pPr marL="0" indent="457200">
              <a:lnSpc>
                <a:spcPct val="100000"/>
              </a:lnSpc>
              <a:spcBef>
                <a:spcPts val="0"/>
              </a:spcBef>
              <a:buNone/>
            </a:pPr>
            <a:r>
              <a:rPr lang="zh-CN" altLang="en-US" sz="1800" dirty="0">
                <a:latin typeface="Times New Roman" panose="02020603050405020304" pitchFamily="18" charset="0"/>
                <a:ea typeface="宋体" panose="02010600030101010101" pitchFamily="2" charset="-122"/>
              </a:rPr>
              <a:t>当程序被系统调用到内存以后，系统会给程序分配一定的资源（内存，设备等等）然后进行一系列的复杂操作，使程序变成进程以供系统调用。</a:t>
            </a:r>
          </a:p>
          <a:p>
            <a:pPr marL="0" indent="457200">
              <a:buNone/>
            </a:pP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15262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97A8F-2BAF-49E2-8C51-8E88F635F63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3923399-8095-4A69-A729-A6BBE6B3812F}"/>
              </a:ext>
            </a:extLst>
          </p:cNvPr>
          <p:cNvSpPr>
            <a:spLocks noGrp="1"/>
          </p:cNvSpPr>
          <p:nvPr>
            <p:ph idx="1"/>
          </p:nvPr>
        </p:nvSpPr>
        <p:spPr/>
        <p:txBody>
          <a:bodyPr/>
          <a:lstStyle/>
          <a:p>
            <a:r>
              <a:rPr lang="zh-CN" altLang="en-US" dirty="0"/>
              <a:t>例：显示所有进程的所有详细信息，遇到相同的进程名可以压缩显示。</a:t>
            </a:r>
          </a:p>
          <a:p>
            <a:r>
              <a:rPr lang="zh-CN" altLang="en-US" dirty="0"/>
              <a:t>命令：</a:t>
            </a:r>
            <a:r>
              <a:rPr lang="en-US" altLang="zh-CN" i="1" dirty="0" err="1"/>
              <a:t>pstree</a:t>
            </a:r>
            <a:r>
              <a:rPr lang="en-US" altLang="zh-CN" i="1" dirty="0"/>
              <a:t> -a</a:t>
            </a:r>
            <a:endParaRPr lang="zh-CN" altLang="en-US" dirty="0"/>
          </a:p>
          <a:p>
            <a:endParaRPr lang="zh-CN" altLang="en-US" dirty="0"/>
          </a:p>
        </p:txBody>
      </p:sp>
    </p:spTree>
    <p:extLst>
      <p:ext uri="{BB962C8B-B14F-4D97-AF65-F5344CB8AC3E}">
        <p14:creationId xmlns:p14="http://schemas.microsoft.com/office/powerpoint/2010/main" val="3233597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201C7-132F-4EC3-B3D3-F962A48E639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B0CD1C3-B857-42A9-AC2C-9C960878D46B}"/>
              </a:ext>
            </a:extLst>
          </p:cNvPr>
          <p:cNvSpPr>
            <a:spLocks noGrp="1"/>
          </p:cNvSpPr>
          <p:nvPr>
            <p:ph idx="1"/>
          </p:nvPr>
        </p:nvSpPr>
        <p:spPr/>
        <p:txBody>
          <a:bodyPr/>
          <a:lstStyle/>
          <a:p>
            <a:r>
              <a:rPr lang="en-US" altLang="zh-CN" b="1" dirty="0"/>
              <a:t>2.3 </a:t>
            </a:r>
            <a:r>
              <a:rPr lang="zh-CN" altLang="en-US" b="1" dirty="0"/>
              <a:t>使用</a:t>
            </a:r>
            <a:r>
              <a:rPr lang="en-US" altLang="zh-CN" b="1" dirty="0"/>
              <a:t>top</a:t>
            </a:r>
            <a:r>
              <a:rPr lang="zh-CN" altLang="en-US" b="1" dirty="0"/>
              <a:t>命令监控系统进程</a:t>
            </a:r>
          </a:p>
          <a:p>
            <a:r>
              <a:rPr lang="en-US" altLang="zh-CN" dirty="0"/>
              <a:t>top</a:t>
            </a:r>
            <a:r>
              <a:rPr lang="zh-CN" altLang="en-US" dirty="0"/>
              <a:t>命令可以动态管理监控</a:t>
            </a:r>
            <a:r>
              <a:rPr lang="en-US" altLang="zh-CN" dirty="0" err="1"/>
              <a:t>linux</a:t>
            </a:r>
            <a:r>
              <a:rPr lang="zh-CN" altLang="en-US" dirty="0"/>
              <a:t>进程，非常类似于</a:t>
            </a:r>
            <a:r>
              <a:rPr lang="en-US" altLang="zh-CN" dirty="0"/>
              <a:t>Windows</a:t>
            </a:r>
            <a:r>
              <a:rPr lang="zh-CN" altLang="en-US" dirty="0"/>
              <a:t>任务管理器。</a:t>
            </a:r>
            <a:r>
              <a:rPr lang="en-US" altLang="zh-CN" dirty="0"/>
              <a:t>top</a:t>
            </a:r>
            <a:r>
              <a:rPr lang="zh-CN" altLang="en-US" dirty="0"/>
              <a:t>命令是一个功能十分强大的监控系统的工具，对于系统管理员而言尤其重要。但是，它的缺点是会消耗一定的系统资源。</a:t>
            </a:r>
          </a:p>
          <a:p>
            <a:pPr marL="0" indent="0">
              <a:buNone/>
            </a:pPr>
            <a:endParaRPr lang="zh-CN" altLang="en-US" dirty="0"/>
          </a:p>
        </p:txBody>
      </p:sp>
    </p:spTree>
    <p:extLst>
      <p:ext uri="{BB962C8B-B14F-4D97-AF65-F5344CB8AC3E}">
        <p14:creationId xmlns:p14="http://schemas.microsoft.com/office/powerpoint/2010/main" val="242003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E32BB-3041-47F1-9D34-C63943CCC5B9}"/>
              </a:ext>
            </a:extLst>
          </p:cNvPr>
          <p:cNvSpPr>
            <a:spLocks noGrp="1"/>
          </p:cNvSpPr>
          <p:nvPr>
            <p:ph type="title"/>
          </p:nvPr>
        </p:nvSpPr>
        <p:spPr/>
        <p:txBody>
          <a:bodyPr/>
          <a:lstStyle/>
          <a:p>
            <a:r>
              <a:rPr lang="zh-CN" altLang="en-US" dirty="0"/>
              <a:t>进程的分类</a:t>
            </a:r>
          </a:p>
        </p:txBody>
      </p:sp>
      <p:sp>
        <p:nvSpPr>
          <p:cNvPr id="3" name="内容占位符 2">
            <a:extLst>
              <a:ext uri="{FF2B5EF4-FFF2-40B4-BE49-F238E27FC236}">
                <a16:creationId xmlns:a16="http://schemas.microsoft.com/office/drawing/2014/main" id="{CEC240A0-5704-4DAD-9DDD-0CCC16AD476E}"/>
              </a:ext>
            </a:extLst>
          </p:cNvPr>
          <p:cNvSpPr>
            <a:spLocks noGrp="1"/>
          </p:cNvSpPr>
          <p:nvPr>
            <p:ph idx="1"/>
          </p:nvPr>
        </p:nvSpPr>
        <p:spPr/>
        <p:txBody>
          <a:bodyPr>
            <a:normAutofit/>
          </a:bodyPr>
          <a:lstStyle/>
          <a:p>
            <a:pPr marL="0" indent="0">
              <a:lnSpc>
                <a:spcPct val="100000"/>
              </a:lnSpc>
              <a:buNone/>
            </a:pPr>
            <a:r>
              <a:rPr lang="zh-CN" altLang="en-US" sz="1800" dirty="0">
                <a:latin typeface="Times New Roman" panose="02020603050405020304" pitchFamily="18" charset="0"/>
                <a:ea typeface="宋体" panose="02010600030101010101" pitchFamily="2" charset="-122"/>
              </a:rPr>
              <a:t>按照进程的功能和运行的程序分类，进程可划分为两大类：</a:t>
            </a:r>
          </a:p>
          <a:p>
            <a:pPr marL="0" indent="0">
              <a:lnSpc>
                <a:spcPct val="100000"/>
              </a:lnSpc>
              <a:buNone/>
            </a:pPr>
            <a:r>
              <a:rPr lang="zh-CN" altLang="en-US" sz="1800" dirty="0">
                <a:latin typeface="Times New Roman" panose="02020603050405020304" pitchFamily="18" charset="0"/>
                <a:ea typeface="宋体" panose="02010600030101010101" pitchFamily="2" charset="-122"/>
              </a:rPr>
              <a:t>系统进程：</a:t>
            </a:r>
            <a:endParaRPr lang="en-US" altLang="zh-CN" sz="1800" dirty="0">
              <a:latin typeface="Times New Roman" panose="02020603050405020304" pitchFamily="18" charset="0"/>
              <a:ea typeface="宋体" panose="02010600030101010101" pitchFamily="2" charset="-122"/>
            </a:endParaRPr>
          </a:p>
          <a:p>
            <a:pPr marL="0" indent="457200">
              <a:lnSpc>
                <a:spcPct val="100000"/>
              </a:lnSpc>
              <a:buNone/>
            </a:pPr>
            <a:r>
              <a:rPr lang="zh-CN" altLang="en-US" sz="1800" dirty="0">
                <a:latin typeface="Times New Roman" panose="02020603050405020304" pitchFamily="18" charset="0"/>
                <a:ea typeface="宋体" panose="02010600030101010101" pitchFamily="2" charset="-122"/>
              </a:rPr>
              <a:t>可以执行内存资源分配和进程切换等管理工作，而且该进程的运行不受用户的干预，即使是</a:t>
            </a:r>
            <a:r>
              <a:rPr lang="en-US" altLang="zh-CN" sz="1800" dirty="0">
                <a:latin typeface="Times New Roman" panose="02020603050405020304" pitchFamily="18" charset="0"/>
                <a:ea typeface="宋体" panose="02010600030101010101" pitchFamily="2" charset="-122"/>
              </a:rPr>
              <a:t>root</a:t>
            </a:r>
            <a:r>
              <a:rPr lang="zh-CN" altLang="en-US" sz="1800" dirty="0">
                <a:latin typeface="Times New Roman" panose="02020603050405020304" pitchFamily="18" charset="0"/>
                <a:ea typeface="宋体" panose="02010600030101010101" pitchFamily="2" charset="-122"/>
              </a:rPr>
              <a:t>用户也不能干预系统进程的运行。</a:t>
            </a:r>
          </a:p>
          <a:p>
            <a:pPr marL="0" indent="0">
              <a:lnSpc>
                <a:spcPct val="100000"/>
              </a:lnSpc>
              <a:buNone/>
            </a:pPr>
            <a:r>
              <a:rPr lang="zh-CN" altLang="en-US" sz="1800" dirty="0">
                <a:latin typeface="Times New Roman" panose="02020603050405020304" pitchFamily="18" charset="0"/>
                <a:ea typeface="宋体" panose="02010600030101010101" pitchFamily="2" charset="-122"/>
              </a:rPr>
              <a:t>用户进程：</a:t>
            </a:r>
            <a:endParaRPr lang="en-US" altLang="zh-CN" sz="1800" dirty="0">
              <a:latin typeface="Times New Roman" panose="02020603050405020304" pitchFamily="18" charset="0"/>
              <a:ea typeface="宋体" panose="02010600030101010101" pitchFamily="2" charset="-122"/>
            </a:endParaRPr>
          </a:p>
          <a:p>
            <a:pPr marL="0" indent="457200">
              <a:lnSpc>
                <a:spcPct val="100000"/>
              </a:lnSpc>
              <a:buNone/>
            </a:pPr>
            <a:r>
              <a:rPr lang="zh-CN" altLang="en-US" sz="1800" dirty="0">
                <a:latin typeface="Times New Roman" panose="02020603050405020304" pitchFamily="18" charset="0"/>
                <a:ea typeface="宋体" panose="02010600030101010101" pitchFamily="2" charset="-122"/>
              </a:rPr>
              <a:t>通过执行用户程序、应用程序或内核之外的系统程序而产生的进程，此类进程可以在用户的控制下运行或关闭。</a:t>
            </a:r>
          </a:p>
          <a:p>
            <a:pPr marL="0" indent="0">
              <a:lnSpc>
                <a:spcPct val="100000"/>
              </a:lnSpc>
              <a:buNone/>
            </a:pP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37240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CBA09-7B3B-4285-BB35-0F2F113E9510}"/>
              </a:ext>
            </a:extLst>
          </p:cNvPr>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rPr>
              <a:t>用户进程分为如类：</a:t>
            </a:r>
            <a:endParaRPr lang="zh-CN" altLang="en-US" dirty="0"/>
          </a:p>
        </p:txBody>
      </p:sp>
      <p:sp>
        <p:nvSpPr>
          <p:cNvPr id="3" name="内容占位符 2">
            <a:extLst>
              <a:ext uri="{FF2B5EF4-FFF2-40B4-BE49-F238E27FC236}">
                <a16:creationId xmlns:a16="http://schemas.microsoft.com/office/drawing/2014/main" id="{425E29D6-99C6-412D-A725-D6AAEE496301}"/>
              </a:ext>
            </a:extLst>
          </p:cNvPr>
          <p:cNvSpPr>
            <a:spLocks noGrp="1"/>
          </p:cNvSpPr>
          <p:nvPr>
            <p:ph idx="1"/>
          </p:nvPr>
        </p:nvSpPr>
        <p:spPr/>
        <p:txBody>
          <a:bodyPr>
            <a:normAutofit/>
          </a:bodyPr>
          <a:lstStyle/>
          <a:p>
            <a:pPr marL="0" indent="0">
              <a:buNone/>
            </a:pPr>
            <a:r>
              <a:rPr lang="zh-CN" altLang="en-US" sz="1800" dirty="0">
                <a:latin typeface="Times New Roman" panose="02020603050405020304" pitchFamily="18" charset="0"/>
                <a:ea typeface="宋体" panose="02010600030101010101" pitchFamily="2" charset="-122"/>
              </a:rPr>
              <a:t>交互进程：由一个</a:t>
            </a:r>
            <a:r>
              <a:rPr lang="en-US" altLang="zh-CN" sz="1800" dirty="0">
                <a:latin typeface="Times New Roman" panose="02020603050405020304" pitchFamily="18" charset="0"/>
                <a:ea typeface="宋体" panose="02010600030101010101" pitchFamily="2" charset="-122"/>
              </a:rPr>
              <a:t>Shell</a:t>
            </a:r>
            <a:r>
              <a:rPr lang="zh-CN" altLang="en-US" sz="1800" dirty="0">
                <a:latin typeface="Times New Roman" panose="02020603050405020304" pitchFamily="18" charset="0"/>
                <a:ea typeface="宋体" panose="02010600030101010101" pitchFamily="2" charset="-122"/>
              </a:rPr>
              <a:t>终端其他的进程，在执行过程中，需要与用户进行交互操作，可以运行于前台，也可以运行于后台。</a:t>
            </a:r>
          </a:p>
          <a:p>
            <a:pPr marL="0" indent="0">
              <a:buNone/>
            </a:pPr>
            <a:r>
              <a:rPr lang="zh-CN" altLang="en-US" sz="1800" dirty="0">
                <a:latin typeface="Times New Roman" panose="02020603050405020304" pitchFamily="18" charset="0"/>
                <a:ea typeface="宋体" panose="02010600030101010101" pitchFamily="2" charset="-122"/>
              </a:rPr>
              <a:t>批处理进程：该进程是一个进程集合，负责按顺序启动其他的进程。</a:t>
            </a:r>
          </a:p>
          <a:p>
            <a:pPr marL="0" indent="0">
              <a:buNone/>
            </a:pPr>
            <a:r>
              <a:rPr lang="zh-CN" altLang="en-US" sz="1800" dirty="0">
                <a:latin typeface="Times New Roman" panose="02020603050405020304" pitchFamily="18" charset="0"/>
                <a:ea typeface="宋体" panose="02010600030101010101" pitchFamily="2" charset="-122"/>
              </a:rPr>
              <a:t>守护进程：守护进程是一直运行的一种进程，经常在</a:t>
            </a:r>
            <a:r>
              <a:rPr lang="en-US" altLang="zh-CN" sz="1800" dirty="0">
                <a:latin typeface="Times New Roman" panose="02020603050405020304" pitchFamily="18" charset="0"/>
                <a:ea typeface="宋体" panose="02010600030101010101" pitchFamily="2" charset="-122"/>
              </a:rPr>
              <a:t>Linux</a:t>
            </a:r>
            <a:r>
              <a:rPr lang="zh-CN" altLang="en-US" sz="1800" dirty="0">
                <a:latin typeface="Times New Roman" panose="02020603050405020304" pitchFamily="18" charset="0"/>
                <a:ea typeface="宋体" panose="02010600030101010101" pitchFamily="2" charset="-122"/>
              </a:rPr>
              <a:t>系统时启动，在系统关闭时终止。它们独立于控制终端且周期性地质学某种任务或等待处理某些发生的时间。例，</a:t>
            </a:r>
            <a:r>
              <a:rPr lang="en-US" altLang="zh-CN" sz="1800" dirty="0">
                <a:latin typeface="Times New Roman" panose="02020603050405020304" pitchFamily="18" charset="0"/>
                <a:ea typeface="宋体" panose="02010600030101010101" pitchFamily="2" charset="-122"/>
              </a:rPr>
              <a:t>httpd</a:t>
            </a:r>
            <a:r>
              <a:rPr lang="zh-CN" altLang="en-US" sz="1800" dirty="0">
                <a:latin typeface="Times New Roman" panose="02020603050405020304" pitchFamily="18" charset="0"/>
                <a:ea typeface="宋体" panose="02010600030101010101" pitchFamily="2" charset="-122"/>
              </a:rPr>
              <a:t>进程，</a:t>
            </a:r>
            <a:r>
              <a:rPr lang="en-US" altLang="zh-CN" sz="1800" dirty="0" err="1">
                <a:latin typeface="Times New Roman" panose="02020603050405020304" pitchFamily="18" charset="0"/>
                <a:ea typeface="宋体" panose="02010600030101010101" pitchFamily="2" charset="-122"/>
              </a:rPr>
              <a:t>crond</a:t>
            </a:r>
            <a:r>
              <a:rPr lang="zh-CN" altLang="en-US" sz="1800" dirty="0">
                <a:latin typeface="Times New Roman" panose="02020603050405020304" pitchFamily="18" charset="0"/>
                <a:ea typeface="宋体" panose="02010600030101010101" pitchFamily="2" charset="-122"/>
              </a:rPr>
              <a:t>进程等。</a:t>
            </a:r>
          </a:p>
          <a:p>
            <a:pPr marL="0" indent="0">
              <a:buNone/>
            </a:pPr>
            <a:endParaRPr lang="zh-CN" altLang="en-US" sz="1800" dirty="0"/>
          </a:p>
        </p:txBody>
      </p:sp>
    </p:spTree>
    <p:extLst>
      <p:ext uri="{BB962C8B-B14F-4D97-AF65-F5344CB8AC3E}">
        <p14:creationId xmlns:p14="http://schemas.microsoft.com/office/powerpoint/2010/main" val="398802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ADBE1-0A06-42DA-A7FA-E245452AE033}"/>
              </a:ext>
            </a:extLst>
          </p:cNvPr>
          <p:cNvSpPr>
            <a:spLocks noGrp="1"/>
          </p:cNvSpPr>
          <p:nvPr>
            <p:ph type="title"/>
          </p:nvPr>
        </p:nvSpPr>
        <p:spPr/>
        <p:txBody>
          <a:bodyPr/>
          <a:lstStyle/>
          <a:p>
            <a:r>
              <a:rPr lang="zh-CN" altLang="en-US" b="1" dirty="0"/>
              <a:t>进程状态</a:t>
            </a:r>
            <a:endParaRPr lang="zh-CN" altLang="en-US" dirty="0"/>
          </a:p>
        </p:txBody>
      </p:sp>
      <p:sp>
        <p:nvSpPr>
          <p:cNvPr id="3" name="内容占位符 2">
            <a:extLst>
              <a:ext uri="{FF2B5EF4-FFF2-40B4-BE49-F238E27FC236}">
                <a16:creationId xmlns:a16="http://schemas.microsoft.com/office/drawing/2014/main" id="{5C2797B6-CFA0-43B6-82F8-327803454445}"/>
              </a:ext>
            </a:extLst>
          </p:cNvPr>
          <p:cNvSpPr>
            <a:spLocks noGrp="1"/>
          </p:cNvSpPr>
          <p:nvPr>
            <p:ph idx="1"/>
          </p:nvPr>
        </p:nvSpPr>
        <p:spPr/>
        <p:txBody>
          <a:bodyPr>
            <a:normAutofit/>
          </a:bodyPr>
          <a:lstStyle/>
          <a:p>
            <a:pPr marL="0" indent="0">
              <a:lnSpc>
                <a:spcPct val="100000"/>
              </a:lnSpc>
              <a:buNone/>
            </a:pPr>
            <a:r>
              <a:rPr lang="zh-CN" altLang="en-US" sz="1800" dirty="0">
                <a:latin typeface="Times New Roman" panose="02020603050405020304" pitchFamily="18" charset="0"/>
                <a:ea typeface="宋体" panose="02010600030101010101" pitchFamily="2" charset="-122"/>
              </a:rPr>
              <a:t>将进程分为五个状态：</a:t>
            </a:r>
          </a:p>
          <a:p>
            <a:pPr marL="514350" indent="-514350">
              <a:lnSpc>
                <a:spcPct val="100000"/>
              </a:lnSpc>
              <a:buFont typeface="+mj-lt"/>
              <a:buAutoNum type="arabicPeriod"/>
            </a:pPr>
            <a:r>
              <a:rPr lang="zh-CN" altLang="en-US" sz="1800" dirty="0">
                <a:latin typeface="Times New Roman" panose="02020603050405020304" pitchFamily="18" charset="0"/>
                <a:ea typeface="宋体" panose="02010600030101010101" pitchFamily="2" charset="-122"/>
              </a:rPr>
              <a:t>新建：新建表示进程正在被创建。</a:t>
            </a:r>
          </a:p>
          <a:p>
            <a:pPr marL="514350" indent="-514350">
              <a:lnSpc>
                <a:spcPct val="100000"/>
              </a:lnSpc>
              <a:buFont typeface="+mj-lt"/>
              <a:buAutoNum type="arabicPeriod"/>
            </a:pPr>
            <a:r>
              <a:rPr lang="zh-CN" altLang="en-US" sz="1800" dirty="0">
                <a:latin typeface="Times New Roman" panose="02020603050405020304" pitchFamily="18" charset="0"/>
                <a:ea typeface="宋体" panose="02010600030101010101" pitchFamily="2" charset="-122"/>
              </a:rPr>
              <a:t>运行：运行是进程正在运行。</a:t>
            </a:r>
          </a:p>
          <a:p>
            <a:pPr marL="514350" indent="-514350">
              <a:lnSpc>
                <a:spcPct val="100000"/>
              </a:lnSpc>
              <a:buFont typeface="+mj-lt"/>
              <a:buAutoNum type="arabicPeriod"/>
            </a:pPr>
            <a:r>
              <a:rPr lang="zh-CN" altLang="en-US" sz="1800" dirty="0">
                <a:latin typeface="Times New Roman" panose="02020603050405020304" pitchFamily="18" charset="0"/>
                <a:ea typeface="宋体" panose="02010600030101010101" pitchFamily="2" charset="-122"/>
              </a:rPr>
              <a:t>阻塞：阻塞是进程正在等待某一个事件发生。</a:t>
            </a:r>
          </a:p>
          <a:p>
            <a:pPr marL="514350" indent="-514350">
              <a:lnSpc>
                <a:spcPct val="100000"/>
              </a:lnSpc>
              <a:buFont typeface="+mj-lt"/>
              <a:buAutoNum type="arabicPeriod"/>
            </a:pPr>
            <a:r>
              <a:rPr lang="zh-CN" altLang="en-US" sz="1800" dirty="0">
                <a:latin typeface="Times New Roman" panose="02020603050405020304" pitchFamily="18" charset="0"/>
                <a:ea typeface="宋体" panose="02010600030101010101" pitchFamily="2" charset="-122"/>
              </a:rPr>
              <a:t>就绪：就绪是表示系统正在等待</a:t>
            </a:r>
            <a:r>
              <a:rPr lang="en-US" altLang="zh-CN" sz="1800" dirty="0">
                <a:latin typeface="Times New Roman" panose="02020603050405020304" pitchFamily="18" charset="0"/>
                <a:ea typeface="宋体" panose="02010600030101010101" pitchFamily="2" charset="-122"/>
              </a:rPr>
              <a:t>CPU</a:t>
            </a:r>
            <a:r>
              <a:rPr lang="zh-CN" altLang="en-US" sz="1800" dirty="0">
                <a:latin typeface="Times New Roman" panose="02020603050405020304" pitchFamily="18" charset="0"/>
                <a:ea typeface="宋体" panose="02010600030101010101" pitchFamily="2" charset="-122"/>
              </a:rPr>
              <a:t>来执行命令。</a:t>
            </a:r>
          </a:p>
          <a:p>
            <a:pPr marL="514350" indent="-514350">
              <a:lnSpc>
                <a:spcPct val="100000"/>
              </a:lnSpc>
              <a:buFont typeface="+mj-lt"/>
              <a:buAutoNum type="arabicPeriod"/>
            </a:pPr>
            <a:r>
              <a:rPr lang="zh-CN" altLang="en-US" sz="1800" dirty="0">
                <a:latin typeface="Times New Roman" panose="02020603050405020304" pitchFamily="18" charset="0"/>
                <a:ea typeface="宋体" panose="02010600030101010101" pitchFamily="2" charset="-122"/>
              </a:rPr>
              <a:t>完成：完成表示进程已经结束了系统正在回收资源。</a:t>
            </a:r>
          </a:p>
          <a:p>
            <a:pPr marL="0" indent="0">
              <a:buNone/>
            </a:pP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5189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A2E8B-C0E2-48B8-B675-FDB886B37453}"/>
              </a:ext>
            </a:extLst>
          </p:cNvPr>
          <p:cNvSpPr>
            <a:spLocks noGrp="1"/>
          </p:cNvSpPr>
          <p:nvPr>
            <p:ph type="title"/>
          </p:nvPr>
        </p:nvSpPr>
        <p:spPr/>
        <p:txBody>
          <a:bodyPr/>
          <a:lstStyle/>
          <a:p>
            <a:r>
              <a:rPr lang="zh-CN" altLang="en-US" dirty="0"/>
              <a:t>进程状态与操作系统状态的对应</a:t>
            </a:r>
          </a:p>
        </p:txBody>
      </p:sp>
      <p:sp>
        <p:nvSpPr>
          <p:cNvPr id="3" name="内容占位符 2">
            <a:extLst>
              <a:ext uri="{FF2B5EF4-FFF2-40B4-BE49-F238E27FC236}">
                <a16:creationId xmlns:a16="http://schemas.microsoft.com/office/drawing/2014/main" id="{2036F5E9-FFC2-412C-8E96-CA292D26B33D}"/>
              </a:ext>
            </a:extLst>
          </p:cNvPr>
          <p:cNvSpPr>
            <a:spLocks noGrp="1"/>
          </p:cNvSpPr>
          <p:nvPr>
            <p:ph idx="1"/>
          </p:nvPr>
        </p:nvSpPr>
        <p:spPr/>
        <p:txBody>
          <a:bodyPr>
            <a:normAutofit/>
          </a:bodyPr>
          <a:lstStyle/>
          <a:p>
            <a:pPr marL="0" indent="0">
              <a:lnSpc>
                <a:spcPct val="100000"/>
              </a:lnSpc>
              <a:buNone/>
            </a:pPr>
            <a:r>
              <a:rPr lang="zh-CN" altLang="en-US" sz="1800" dirty="0">
                <a:latin typeface="Times New Roman" panose="02020603050405020304" pitchFamily="18" charset="0"/>
                <a:ea typeface="宋体" panose="02010600030101010101" pitchFamily="2" charset="-122"/>
              </a:rPr>
              <a:t>运行：正在运行或在运行队列中等待。</a:t>
            </a:r>
          </a:p>
          <a:p>
            <a:pPr marL="0" indent="0">
              <a:lnSpc>
                <a:spcPct val="100000"/>
              </a:lnSpc>
              <a:buNone/>
            </a:pPr>
            <a:r>
              <a:rPr lang="zh-CN" altLang="en-US" sz="1800" dirty="0">
                <a:latin typeface="Times New Roman" panose="02020603050405020304" pitchFamily="18" charset="0"/>
                <a:ea typeface="宋体" panose="02010600030101010101" pitchFamily="2" charset="-122"/>
              </a:rPr>
              <a:t>中断：休眠中， 受阻， 在等待某个条件的形成或接受到信号。</a:t>
            </a:r>
          </a:p>
          <a:p>
            <a:pPr marL="0" indent="0">
              <a:lnSpc>
                <a:spcPct val="100000"/>
              </a:lnSpc>
              <a:buNone/>
            </a:pPr>
            <a:r>
              <a:rPr lang="zh-CN" altLang="en-US" sz="1800" dirty="0">
                <a:latin typeface="Times New Roman" panose="02020603050405020304" pitchFamily="18" charset="0"/>
                <a:ea typeface="宋体" panose="02010600030101010101" pitchFamily="2" charset="-122"/>
              </a:rPr>
              <a:t>不可中断：收到信号不唤醒和不可运行， 进程必须等待直到有中断发生。</a:t>
            </a:r>
          </a:p>
          <a:p>
            <a:pPr marL="0" indent="0">
              <a:lnSpc>
                <a:spcPct val="100000"/>
              </a:lnSpc>
              <a:buNone/>
            </a:pPr>
            <a:r>
              <a:rPr lang="zh-CN" altLang="en-US" sz="1800" dirty="0">
                <a:latin typeface="Times New Roman" panose="02020603050405020304" pitchFamily="18" charset="0"/>
                <a:ea typeface="宋体" panose="02010600030101010101" pitchFamily="2" charset="-122"/>
              </a:rPr>
              <a:t>僵死：进程已终止， 但进程描述符存在， 直到父进程调用</a:t>
            </a:r>
            <a:r>
              <a:rPr lang="en-US" altLang="zh-CN" sz="1800" dirty="0">
                <a:latin typeface="Times New Roman" panose="02020603050405020304" pitchFamily="18" charset="0"/>
                <a:ea typeface="宋体" panose="02010600030101010101" pitchFamily="2" charset="-122"/>
              </a:rPr>
              <a:t>wait4()</a:t>
            </a:r>
            <a:r>
              <a:rPr lang="zh-CN" altLang="en-US" sz="1800" dirty="0">
                <a:latin typeface="Times New Roman" panose="02020603050405020304" pitchFamily="18" charset="0"/>
                <a:ea typeface="宋体" panose="02010600030101010101" pitchFamily="2" charset="-122"/>
              </a:rPr>
              <a:t>系统调用后释放。</a:t>
            </a:r>
          </a:p>
          <a:p>
            <a:pPr marL="0" indent="0">
              <a:lnSpc>
                <a:spcPct val="100000"/>
              </a:lnSpc>
              <a:buNone/>
            </a:pPr>
            <a:r>
              <a:rPr lang="zh-CN" altLang="en-US" sz="1800" dirty="0">
                <a:latin typeface="Times New Roman" panose="02020603050405020304" pitchFamily="18" charset="0"/>
                <a:ea typeface="宋体" panose="02010600030101010101" pitchFamily="2" charset="-122"/>
              </a:rPr>
              <a:t>停止：进程收到</a:t>
            </a:r>
            <a:r>
              <a:rPr lang="en-US" altLang="zh-CN" sz="1800" dirty="0">
                <a:latin typeface="Times New Roman" panose="02020603050405020304" pitchFamily="18" charset="0"/>
                <a:ea typeface="宋体" panose="02010600030101010101" pitchFamily="2" charset="-122"/>
              </a:rPr>
              <a:t>SIGSTOP</a:t>
            </a: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SIGSTP</a:t>
            </a: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SIGTIN</a:t>
            </a: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SIGTOU</a:t>
            </a:r>
            <a:r>
              <a:rPr lang="zh-CN" altLang="en-US" sz="1800" dirty="0">
                <a:latin typeface="Times New Roman" panose="02020603050405020304" pitchFamily="18" charset="0"/>
                <a:ea typeface="宋体" panose="02010600030101010101" pitchFamily="2" charset="-122"/>
              </a:rPr>
              <a:t>信号后停止运行运行。</a:t>
            </a:r>
          </a:p>
          <a:p>
            <a:pPr marL="0" indent="0">
              <a:lnSpc>
                <a:spcPct val="100000"/>
              </a:lnSpc>
              <a:buNone/>
            </a:pP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2731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C7C4A-8DC1-4EB1-B276-93A3365F5D8B}"/>
              </a:ext>
            </a:extLst>
          </p:cNvPr>
          <p:cNvSpPr>
            <a:spLocks noGrp="1"/>
          </p:cNvSpPr>
          <p:nvPr>
            <p:ph type="title"/>
          </p:nvPr>
        </p:nvSpPr>
        <p:spPr/>
        <p:txBody>
          <a:bodyPr/>
          <a:lstStyle/>
          <a:p>
            <a:r>
              <a:rPr lang="zh-CN" altLang="en-US" dirty="0"/>
              <a:t>进程</a:t>
            </a:r>
            <a:r>
              <a:rPr lang="en-US" altLang="zh-CN" dirty="0"/>
              <a:t>ID</a:t>
            </a:r>
            <a:r>
              <a:rPr lang="zh-CN" altLang="en-US" dirty="0"/>
              <a:t>与父子进程</a:t>
            </a:r>
          </a:p>
        </p:txBody>
      </p:sp>
      <p:sp>
        <p:nvSpPr>
          <p:cNvPr id="3" name="内容占位符 2">
            <a:extLst>
              <a:ext uri="{FF2B5EF4-FFF2-40B4-BE49-F238E27FC236}">
                <a16:creationId xmlns:a16="http://schemas.microsoft.com/office/drawing/2014/main" id="{0C579522-A979-4CF5-8D88-8EF238DC33E2}"/>
              </a:ext>
            </a:extLst>
          </p:cNvPr>
          <p:cNvSpPr>
            <a:spLocks noGrp="1"/>
          </p:cNvSpPr>
          <p:nvPr>
            <p:ph idx="1"/>
          </p:nvPr>
        </p:nvSpPr>
        <p:spPr/>
        <p:txBody>
          <a:bodyPr>
            <a:normAutofit/>
          </a:bodyPr>
          <a:lstStyle/>
          <a:p>
            <a:pPr marL="0" indent="457200">
              <a:lnSpc>
                <a:spcPct val="100000"/>
              </a:lnSpc>
              <a:buNone/>
            </a:pPr>
            <a:r>
              <a:rPr lang="zh-CN" altLang="en-US" sz="1800" dirty="0">
                <a:latin typeface="Times New Roman" panose="02020603050405020304" pitchFamily="18" charset="0"/>
                <a:ea typeface="宋体" panose="02010600030101010101" pitchFamily="2" charset="-122"/>
              </a:rPr>
              <a:t>一个程序可能有许多进程，而每一个进程又可以有许多子进程。依次循环下去，而产生子孙进程。</a:t>
            </a:r>
            <a:endParaRPr lang="en-US" altLang="zh-CN" sz="1800" dirty="0">
              <a:latin typeface="Times New Roman" panose="02020603050405020304" pitchFamily="18" charset="0"/>
              <a:ea typeface="宋体" panose="02010600030101010101" pitchFamily="2" charset="-122"/>
            </a:endParaRPr>
          </a:p>
          <a:p>
            <a:pPr marL="0" indent="457200">
              <a:lnSpc>
                <a:spcPct val="100000"/>
              </a:lnSpc>
              <a:buNone/>
            </a:pPr>
            <a:endParaRPr lang="zh-CN" altLang="en-US" sz="1800" dirty="0">
              <a:latin typeface="Times New Roman" panose="02020603050405020304" pitchFamily="18" charset="0"/>
              <a:ea typeface="宋体" panose="02010600030101010101" pitchFamily="2" charset="-122"/>
            </a:endParaRPr>
          </a:p>
          <a:p>
            <a:pPr marL="0" indent="457200">
              <a:lnSpc>
                <a:spcPct val="100000"/>
              </a:lnSpc>
              <a:buNone/>
            </a:pPr>
            <a:r>
              <a:rPr lang="zh-CN" altLang="en-US" sz="1800" dirty="0">
                <a:latin typeface="Times New Roman" panose="02020603050405020304" pitchFamily="18" charset="0"/>
                <a:ea typeface="宋体" panose="02010600030101010101" pitchFamily="2" charset="-122"/>
              </a:rPr>
              <a:t>为了区分各个不同的进程，系统给每一个进程分配了一个</a:t>
            </a:r>
            <a:r>
              <a:rPr lang="en-US" altLang="zh-CN" sz="1800" dirty="0">
                <a:latin typeface="Times New Roman" panose="02020603050405020304" pitchFamily="18" charset="0"/>
                <a:ea typeface="宋体" panose="02010600030101010101" pitchFamily="2" charset="-122"/>
              </a:rPr>
              <a:t>ID</a:t>
            </a:r>
            <a:r>
              <a:rPr lang="zh-CN" altLang="en-US" sz="1800" dirty="0">
                <a:latin typeface="Times New Roman" panose="02020603050405020304" pitchFamily="18" charset="0"/>
                <a:ea typeface="宋体" panose="02010600030101010101" pitchFamily="2" charset="-122"/>
              </a:rPr>
              <a:t>以便识别。</a:t>
            </a:r>
            <a:r>
              <a:rPr lang="en-US" altLang="zh-CN" sz="1800" dirty="0">
                <a:latin typeface="Times New Roman" panose="02020603050405020304" pitchFamily="18" charset="0"/>
                <a:ea typeface="宋体" panose="02010600030101010101" pitchFamily="2" charset="-122"/>
              </a:rPr>
              <a:t>Linux</a:t>
            </a:r>
            <a:r>
              <a:rPr lang="zh-CN" altLang="en-US" sz="1800" dirty="0">
                <a:latin typeface="Times New Roman" panose="02020603050405020304" pitchFamily="18" charset="0"/>
                <a:ea typeface="宋体" panose="02010600030101010101" pitchFamily="2" charset="-122"/>
              </a:rPr>
              <a:t>系统中，进程</a:t>
            </a:r>
            <a:r>
              <a:rPr lang="en-US" altLang="zh-CN" sz="1800" dirty="0">
                <a:latin typeface="Times New Roman" panose="02020603050405020304" pitchFamily="18" charset="0"/>
                <a:ea typeface="宋体" panose="02010600030101010101" pitchFamily="2" charset="-122"/>
              </a:rPr>
              <a:t>ID</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PID</a:t>
            </a:r>
            <a:r>
              <a:rPr lang="zh-CN" altLang="en-US" sz="1800" dirty="0">
                <a:latin typeface="Times New Roman" panose="02020603050405020304" pitchFamily="18" charset="0"/>
                <a:ea typeface="宋体" panose="02010600030101010101" pitchFamily="2" charset="-122"/>
              </a:rPr>
              <a:t>）是区分不同进程的唯一标识。</a:t>
            </a:r>
            <a:r>
              <a:rPr lang="en-US" altLang="zh-CN" sz="1800" dirty="0">
                <a:latin typeface="Times New Roman" panose="02020603050405020304" pitchFamily="18" charset="0"/>
                <a:ea typeface="宋体" panose="02010600030101010101" pitchFamily="2" charset="-122"/>
              </a:rPr>
              <a:t>PPID</a:t>
            </a:r>
            <a:r>
              <a:rPr lang="zh-CN" altLang="en-US" sz="1800" dirty="0">
                <a:latin typeface="Times New Roman" panose="02020603050405020304" pitchFamily="18" charset="0"/>
                <a:ea typeface="宋体" panose="02010600030101010101" pitchFamily="2" charset="-122"/>
              </a:rPr>
              <a:t>表示父进程。所有的进程都是</a:t>
            </a:r>
            <a:r>
              <a:rPr lang="en-US" altLang="zh-CN" sz="1800" dirty="0">
                <a:latin typeface="Times New Roman" panose="02020603050405020304" pitchFamily="18" charset="0"/>
                <a:ea typeface="宋体" panose="02010600030101010101" pitchFamily="2" charset="-122"/>
              </a:rPr>
              <a:t>PID</a:t>
            </a:r>
            <a:r>
              <a:rPr lang="zh-CN" altLang="en-US" sz="1800" dirty="0">
                <a:latin typeface="Times New Roman" panose="02020603050405020304" pitchFamily="18" charset="0"/>
                <a:ea typeface="宋体" panose="02010600030101010101" pitchFamily="2" charset="-122"/>
              </a:rPr>
              <a:t>为</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的</a:t>
            </a:r>
            <a:r>
              <a:rPr lang="en-US" altLang="zh-CN" sz="1800" dirty="0">
                <a:latin typeface="Times New Roman" panose="02020603050405020304" pitchFamily="18" charset="0"/>
                <a:ea typeface="宋体" panose="02010600030101010101" pitchFamily="2" charset="-122"/>
              </a:rPr>
              <a:t>init</a:t>
            </a:r>
            <a:r>
              <a:rPr lang="zh-CN" altLang="en-US" sz="1800" dirty="0">
                <a:latin typeface="Times New Roman" panose="02020603050405020304" pitchFamily="18" charset="0"/>
                <a:ea typeface="宋体" panose="02010600030101010101" pitchFamily="2" charset="-122"/>
              </a:rPr>
              <a:t>进程的后代。内核在系统启动的最后阶段启动</a:t>
            </a:r>
            <a:r>
              <a:rPr lang="en-US" altLang="zh-CN" sz="1800" dirty="0">
                <a:latin typeface="Times New Roman" panose="02020603050405020304" pitchFamily="18" charset="0"/>
                <a:ea typeface="宋体" panose="02010600030101010101" pitchFamily="2" charset="-122"/>
              </a:rPr>
              <a:t>init</a:t>
            </a:r>
            <a:r>
              <a:rPr lang="zh-CN" altLang="en-US" sz="1800" dirty="0">
                <a:latin typeface="Times New Roman" panose="02020603050405020304" pitchFamily="18" charset="0"/>
                <a:ea typeface="宋体" panose="02010600030101010101" pitchFamily="2" charset="-122"/>
              </a:rPr>
              <a:t>进程。</a:t>
            </a:r>
            <a:endParaRPr lang="en-US" altLang="zh-CN" sz="1800" dirty="0">
              <a:latin typeface="Times New Roman" panose="02020603050405020304" pitchFamily="18" charset="0"/>
              <a:ea typeface="宋体" panose="02010600030101010101" pitchFamily="2" charset="-122"/>
            </a:endParaRPr>
          </a:p>
          <a:p>
            <a:pPr marL="0" indent="457200">
              <a:lnSpc>
                <a:spcPct val="100000"/>
              </a:lnSpc>
              <a:buNone/>
            </a:pPr>
            <a:endParaRPr lang="zh-CN" altLang="en-US" sz="1800" dirty="0">
              <a:latin typeface="Times New Roman" panose="02020603050405020304" pitchFamily="18" charset="0"/>
              <a:ea typeface="宋体" panose="02010600030101010101" pitchFamily="2" charset="-122"/>
            </a:endParaRPr>
          </a:p>
          <a:p>
            <a:pPr marL="0" indent="457200">
              <a:lnSpc>
                <a:spcPct val="100000"/>
              </a:lnSpc>
              <a:buNone/>
            </a:pPr>
            <a:r>
              <a:rPr lang="zh-CN" altLang="en-US" sz="1800" dirty="0">
                <a:latin typeface="Times New Roman" panose="02020603050405020304" pitchFamily="18" charset="0"/>
                <a:ea typeface="宋体" panose="02010600030101010101" pitchFamily="2" charset="-122"/>
              </a:rPr>
              <a:t>一般每个进程都会有父进程，父进程与子进程之间是管理与被管理的关系，当父进程停止时，子进程也随之消失，但子进程关闭，父进程不一定终止。</a:t>
            </a:r>
          </a:p>
          <a:p>
            <a:pPr marL="0" indent="457200">
              <a:lnSpc>
                <a:spcPct val="100000"/>
              </a:lnSpc>
              <a:buNone/>
            </a:pP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6774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19D8C-9764-4ACB-853B-BBF265BA3EEC}"/>
              </a:ext>
            </a:extLst>
          </p:cNvPr>
          <p:cNvSpPr>
            <a:spLocks noGrp="1"/>
          </p:cNvSpPr>
          <p:nvPr>
            <p:ph type="title"/>
          </p:nvPr>
        </p:nvSpPr>
        <p:spPr/>
        <p:txBody>
          <a:bodyPr/>
          <a:lstStyle/>
          <a:p>
            <a:r>
              <a:rPr lang="zh-CN" altLang="en-US" dirty="0"/>
              <a:t>僵尸进程</a:t>
            </a:r>
          </a:p>
        </p:txBody>
      </p:sp>
      <p:sp>
        <p:nvSpPr>
          <p:cNvPr id="3" name="内容占位符 2">
            <a:extLst>
              <a:ext uri="{FF2B5EF4-FFF2-40B4-BE49-F238E27FC236}">
                <a16:creationId xmlns:a16="http://schemas.microsoft.com/office/drawing/2014/main" id="{B110E019-4971-4475-B5E7-A3D124F4AAC9}"/>
              </a:ext>
            </a:extLst>
          </p:cNvPr>
          <p:cNvSpPr>
            <a:spLocks noGrp="1"/>
          </p:cNvSpPr>
          <p:nvPr>
            <p:ph idx="1"/>
          </p:nvPr>
        </p:nvSpPr>
        <p:spPr/>
        <p:txBody>
          <a:bodyPr>
            <a:normAutofit/>
          </a:bodyPr>
          <a:lstStyle/>
          <a:p>
            <a:pPr marL="0" indent="457200">
              <a:lnSpc>
                <a:spcPct val="100000"/>
              </a:lnSpc>
              <a:buNone/>
            </a:pPr>
            <a:r>
              <a:rPr lang="zh-CN" altLang="en-US" sz="1800" dirty="0">
                <a:latin typeface="Times New Roman" panose="02020603050405020304" pitchFamily="18" charset="0"/>
                <a:ea typeface="宋体" panose="02010600030101010101" pitchFamily="2" charset="-122"/>
              </a:rPr>
              <a:t>每个进程在结束后都会处于僵死状态，等待父进程将其释放资源，处于该状态的进程已经结束，但父进程还没有释放其系统资源。</a:t>
            </a:r>
            <a:endParaRPr lang="en-US" altLang="zh-CN" sz="1800" dirty="0">
              <a:latin typeface="Times New Roman" panose="02020603050405020304" pitchFamily="18" charset="0"/>
              <a:ea typeface="宋体" panose="02010600030101010101" pitchFamily="2" charset="-122"/>
            </a:endParaRPr>
          </a:p>
          <a:p>
            <a:pPr marL="0" indent="457200">
              <a:lnSpc>
                <a:spcPct val="100000"/>
              </a:lnSpc>
              <a:buNone/>
            </a:pPr>
            <a:endParaRPr lang="zh-CN" altLang="en-US" sz="1800" dirty="0">
              <a:latin typeface="Times New Roman" panose="02020603050405020304" pitchFamily="18" charset="0"/>
              <a:ea typeface="宋体" panose="02010600030101010101" pitchFamily="2" charset="-122"/>
            </a:endParaRPr>
          </a:p>
          <a:p>
            <a:pPr marL="0" indent="457200">
              <a:lnSpc>
                <a:spcPct val="100000"/>
              </a:lnSpc>
              <a:buNone/>
            </a:pPr>
            <a:r>
              <a:rPr lang="zh-CN" altLang="en-US" sz="1800" dirty="0">
                <a:latin typeface="Times New Roman" panose="02020603050405020304" pitchFamily="18" charset="0"/>
                <a:ea typeface="宋体" panose="02010600030101010101" pitchFamily="2" charset="-122"/>
              </a:rPr>
              <a:t>由于某种原因，父进程在子进程退出前退出，则所有子进程就变成一个孤儿进程，拖没有相应处理机制，则孤儿进程会一直处于僵死状态，资源无法释放。这种僵死的孤儿进程即僵尸进程。</a:t>
            </a:r>
            <a:endParaRPr lang="en-US" altLang="zh-CN" sz="1800" dirty="0">
              <a:latin typeface="Times New Roman" panose="02020603050405020304" pitchFamily="18" charset="0"/>
              <a:ea typeface="宋体" panose="02010600030101010101" pitchFamily="2" charset="-122"/>
            </a:endParaRPr>
          </a:p>
          <a:p>
            <a:pPr marL="0" indent="457200">
              <a:lnSpc>
                <a:spcPct val="100000"/>
              </a:lnSpc>
              <a:buNone/>
            </a:pPr>
            <a:endParaRPr lang="zh-CN" altLang="en-US" sz="1800" dirty="0">
              <a:latin typeface="Times New Roman" panose="02020603050405020304" pitchFamily="18" charset="0"/>
              <a:ea typeface="宋体" panose="02010600030101010101" pitchFamily="2" charset="-122"/>
            </a:endParaRPr>
          </a:p>
          <a:p>
            <a:pPr marL="0" indent="457200">
              <a:lnSpc>
                <a:spcPct val="100000"/>
              </a:lnSpc>
              <a:buNone/>
            </a:pPr>
            <a:r>
              <a:rPr lang="zh-CN" altLang="en-US" sz="1800" dirty="0">
                <a:latin typeface="Times New Roman" panose="02020603050405020304" pitchFamily="18" charset="0"/>
                <a:ea typeface="宋体" panose="02010600030101010101" pitchFamily="2" charset="-122"/>
              </a:rPr>
              <a:t>此时解决方法是在启动进程内找一个进程作为这些孤儿进程的父进程，或者直接让</a:t>
            </a:r>
            <a:r>
              <a:rPr lang="en-US" altLang="zh-CN" sz="1800" dirty="0">
                <a:latin typeface="Times New Roman" panose="02020603050405020304" pitchFamily="18" charset="0"/>
                <a:ea typeface="宋体" panose="02010600030101010101" pitchFamily="2" charset="-122"/>
              </a:rPr>
              <a:t>init</a:t>
            </a:r>
            <a:r>
              <a:rPr lang="zh-CN" altLang="en-US" sz="1800" dirty="0">
                <a:latin typeface="Times New Roman" panose="02020603050405020304" pitchFamily="18" charset="0"/>
                <a:ea typeface="宋体" panose="02010600030101010101" pitchFamily="2" charset="-122"/>
              </a:rPr>
              <a:t>进程作为它们的父进程，进而释放孤儿进程占用的资源。</a:t>
            </a:r>
          </a:p>
          <a:p>
            <a:pPr marL="0" indent="0">
              <a:lnSpc>
                <a:spcPct val="100000"/>
              </a:lnSpc>
              <a:buNone/>
            </a:pP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0967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33D9B-EED7-4A1D-BF9C-7893741542F4}"/>
              </a:ext>
            </a:extLst>
          </p:cNvPr>
          <p:cNvSpPr>
            <a:spLocks noGrp="1"/>
          </p:cNvSpPr>
          <p:nvPr>
            <p:ph type="title"/>
          </p:nvPr>
        </p:nvSpPr>
        <p:spPr/>
        <p:txBody>
          <a:bodyPr/>
          <a:lstStyle/>
          <a:p>
            <a:r>
              <a:rPr lang="zh-CN" altLang="en-US" dirty="0"/>
              <a:t>进程监控</a:t>
            </a:r>
          </a:p>
        </p:txBody>
      </p:sp>
      <p:sp>
        <p:nvSpPr>
          <p:cNvPr id="3" name="内容占位符 2">
            <a:extLst>
              <a:ext uri="{FF2B5EF4-FFF2-40B4-BE49-F238E27FC236}">
                <a16:creationId xmlns:a16="http://schemas.microsoft.com/office/drawing/2014/main" id="{4C023E87-B8FF-4B0E-A91B-F58B3AE7F6A4}"/>
              </a:ext>
            </a:extLst>
          </p:cNvPr>
          <p:cNvSpPr>
            <a:spLocks noGrp="1"/>
          </p:cNvSpPr>
          <p:nvPr>
            <p:ph idx="1"/>
          </p:nvPr>
        </p:nvSpPr>
        <p:spPr/>
        <p:txBody>
          <a:bodyPr>
            <a:normAutofit/>
          </a:bodyPr>
          <a:lstStyle/>
          <a:p>
            <a:pPr marL="0" indent="0">
              <a:lnSpc>
                <a:spcPct val="100000"/>
              </a:lnSpc>
              <a:buNone/>
            </a:pPr>
            <a:r>
              <a:rPr lang="zh-CN" altLang="en-US" sz="1800" dirty="0">
                <a:latin typeface="Times New Roman" panose="02020603050405020304" pitchFamily="18" charset="0"/>
                <a:ea typeface="宋体" panose="02010600030101010101" pitchFamily="2" charset="-122"/>
              </a:rPr>
              <a:t>使用</a:t>
            </a:r>
            <a:r>
              <a:rPr lang="en-US" altLang="zh-CN" sz="1800" dirty="0" err="1">
                <a:latin typeface="Times New Roman" panose="02020603050405020304" pitchFamily="18" charset="0"/>
                <a:ea typeface="宋体" panose="02010600030101010101" pitchFamily="2" charset="-122"/>
              </a:rPr>
              <a:t>ps</a:t>
            </a:r>
            <a:r>
              <a:rPr lang="zh-CN" altLang="en-US" sz="1800" dirty="0">
                <a:latin typeface="Times New Roman" panose="02020603050405020304" pitchFamily="18" charset="0"/>
                <a:ea typeface="宋体" panose="02010600030101010101" pitchFamily="2" charset="-122"/>
              </a:rPr>
              <a:t>命令监控系统进程</a:t>
            </a:r>
            <a:endParaRPr lang="en-US" altLang="zh-CN" sz="1800" dirty="0">
              <a:latin typeface="Times New Roman" panose="02020603050405020304" pitchFamily="18" charset="0"/>
              <a:ea typeface="宋体" panose="02010600030101010101" pitchFamily="2" charset="-122"/>
            </a:endParaRPr>
          </a:p>
          <a:p>
            <a:pPr marL="0" indent="0">
              <a:lnSpc>
                <a:spcPct val="100000"/>
              </a:lnSpc>
              <a:buNone/>
            </a:pPr>
            <a:endParaRPr lang="zh-CN" altLang="en-US" sz="1800" dirty="0">
              <a:latin typeface="Times New Roman" panose="02020603050405020304" pitchFamily="18" charset="0"/>
              <a:ea typeface="宋体" panose="02010600030101010101" pitchFamily="2" charset="-122"/>
            </a:endParaRPr>
          </a:p>
          <a:p>
            <a:pPr marL="0" indent="0">
              <a:lnSpc>
                <a:spcPct val="100000"/>
              </a:lnSpc>
              <a:buNone/>
            </a:pPr>
            <a:r>
              <a:rPr lang="en-US" altLang="zh-CN" sz="1800" dirty="0" err="1">
                <a:latin typeface="Times New Roman" panose="02020603050405020304" pitchFamily="18" charset="0"/>
                <a:ea typeface="宋体" panose="02010600030101010101" pitchFamily="2" charset="-122"/>
              </a:rPr>
              <a:t>ps</a:t>
            </a:r>
            <a:r>
              <a:rPr lang="zh-CN" altLang="en-US" sz="1800" dirty="0">
                <a:latin typeface="Times New Roman" panose="02020603050405020304" pitchFamily="18" charset="0"/>
                <a:ea typeface="宋体" panose="02010600030101010101" pitchFamily="2" charset="-122"/>
              </a:rPr>
              <a:t>命令（</a:t>
            </a:r>
            <a:r>
              <a:rPr lang="en-US" altLang="zh-CN" sz="1800" dirty="0">
                <a:latin typeface="Times New Roman" panose="02020603050405020304" pitchFamily="18" charset="0"/>
                <a:ea typeface="宋体" panose="02010600030101010101" pitchFamily="2" charset="-122"/>
              </a:rPr>
              <a:t>Process Status</a:t>
            </a:r>
            <a:r>
              <a:rPr lang="zh-CN" altLang="en-US" sz="1800" dirty="0">
                <a:latin typeface="Times New Roman" panose="02020603050405020304" pitchFamily="18" charset="0"/>
                <a:ea typeface="宋体" panose="02010600030101010101" pitchFamily="2" charset="-122"/>
              </a:rPr>
              <a:t>）用于显示当前进程的状态。</a:t>
            </a:r>
          </a:p>
          <a:p>
            <a:pPr marL="0" indent="0">
              <a:lnSpc>
                <a:spcPct val="100000"/>
              </a:lnSpc>
              <a:buNone/>
            </a:pP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查看帮助</a:t>
            </a:r>
            <a:endParaRPr lang="en-US" altLang="zh-CN" sz="1800" dirty="0">
              <a:latin typeface="Times New Roman" panose="02020603050405020304" pitchFamily="18" charset="0"/>
              <a:ea typeface="宋体" panose="02010600030101010101" pitchFamily="2" charset="-122"/>
            </a:endParaRPr>
          </a:p>
          <a:p>
            <a:pPr marL="0" indent="0">
              <a:lnSpc>
                <a:spcPct val="100000"/>
              </a:lnSpc>
              <a:buNone/>
            </a:pPr>
            <a:r>
              <a:rPr lang="en-US" altLang="zh-CN" sz="1800" dirty="0">
                <a:latin typeface="Times New Roman" panose="02020603050405020304" pitchFamily="18" charset="0"/>
                <a:ea typeface="宋体" panose="02010600030101010101" pitchFamily="2" charset="-122"/>
                <a:hlinkClick r:id="rId2"/>
              </a:rPr>
              <a:t>https://www.cnblogs.com/shijiaqi1066/p/3836017.html</a:t>
            </a:r>
            <a:r>
              <a:rPr lang="en-US" altLang="zh-CN" sz="1800" dirty="0">
                <a:latin typeface="Times New Roman" panose="02020603050405020304" pitchFamily="18" charset="0"/>
                <a:ea typeface="宋体" panose="02010600030101010101" pitchFamily="2" charset="-122"/>
              </a:rPr>
              <a:t> </a:t>
            </a: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914134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1289</Words>
  <Application>Microsoft Office PowerPoint</Application>
  <PresentationFormat>宽屏</PresentationFormat>
  <Paragraphs>100</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等线 Light</vt:lpstr>
      <vt:lpstr>Arial</vt:lpstr>
      <vt:lpstr>Times New Roman</vt:lpstr>
      <vt:lpstr>Office 主题​​</vt:lpstr>
      <vt:lpstr>进程与服务</vt:lpstr>
      <vt:lpstr>进程概述</vt:lpstr>
      <vt:lpstr>进程的分类</vt:lpstr>
      <vt:lpstr>用户进程分为如类：</vt:lpstr>
      <vt:lpstr>进程状态</vt:lpstr>
      <vt:lpstr>进程状态与操作系统状态的对应</vt:lpstr>
      <vt:lpstr>进程ID与父子进程</vt:lpstr>
      <vt:lpstr>僵尸进程</vt:lpstr>
      <vt:lpstr>进程监控</vt:lpstr>
      <vt:lpstr>Demo</vt:lpstr>
      <vt:lpstr>PowerPoint 演示文稿</vt:lpstr>
      <vt:lpstr>PowerPoint 演示文稿</vt:lpstr>
      <vt:lpstr>PowerPoint 演示文稿</vt:lpstr>
      <vt:lpstr>显示所有进程信息，连同命令行</vt:lpstr>
      <vt:lpstr>显示指定用户进程。</vt:lpstr>
      <vt:lpstr>输出指定的字段。</vt:lpstr>
      <vt:lpstr>使用pstree命令监控系统进程</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进程与服务</dc:title>
  <dc:creator>莫宇剑</dc:creator>
  <cp:lastModifiedBy>莫宇剑</cp:lastModifiedBy>
  <cp:revision>84</cp:revision>
  <dcterms:created xsi:type="dcterms:W3CDTF">2019-05-11T01:46:02Z</dcterms:created>
  <dcterms:modified xsi:type="dcterms:W3CDTF">2019-05-12T04:32:37Z</dcterms:modified>
</cp:coreProperties>
</file>