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98" r:id="rId6"/>
    <p:sldId id="262" r:id="rId7"/>
    <p:sldId id="260" r:id="rId8"/>
    <p:sldId id="265" r:id="rId9"/>
    <p:sldId id="261" r:id="rId10"/>
    <p:sldId id="264" r:id="rId11"/>
    <p:sldId id="263" r:id="rId12"/>
    <p:sldId id="266" r:id="rId13"/>
    <p:sldId id="315" r:id="rId14"/>
    <p:sldId id="316" r:id="rId15"/>
    <p:sldId id="317" r:id="rId16"/>
    <p:sldId id="267" r:id="rId17"/>
    <p:sldId id="299" r:id="rId18"/>
    <p:sldId id="300" r:id="rId19"/>
    <p:sldId id="301" r:id="rId20"/>
    <p:sldId id="290" r:id="rId21"/>
    <p:sldId id="318" r:id="rId22"/>
    <p:sldId id="268" r:id="rId23"/>
    <p:sldId id="269" r:id="rId24"/>
    <p:sldId id="274" r:id="rId25"/>
    <p:sldId id="275" r:id="rId26"/>
    <p:sldId id="278" r:id="rId27"/>
    <p:sldId id="280" r:id="rId28"/>
    <p:sldId id="285" r:id="rId29"/>
    <p:sldId id="282" r:id="rId30"/>
    <p:sldId id="287" r:id="rId31"/>
    <p:sldId id="288" r:id="rId32"/>
    <p:sldId id="302" r:id="rId33"/>
    <p:sldId id="281" r:id="rId34"/>
    <p:sldId id="289" r:id="rId35"/>
    <p:sldId id="303" r:id="rId36"/>
    <p:sldId id="291" r:id="rId37"/>
    <p:sldId id="304" r:id="rId38"/>
    <p:sldId id="305" r:id="rId39"/>
    <p:sldId id="309" r:id="rId40"/>
    <p:sldId id="308" r:id="rId41"/>
    <p:sldId id="307" r:id="rId42"/>
    <p:sldId id="319" r:id="rId43"/>
    <p:sldId id="311" r:id="rId44"/>
    <p:sldId id="312" r:id="rId45"/>
    <p:sldId id="321" r:id="rId46"/>
    <p:sldId id="322" r:id="rId47"/>
    <p:sldId id="323" r:id="rId48"/>
    <p:sldId id="324" r:id="rId49"/>
    <p:sldId id="320" r:id="rId50"/>
    <p:sldId id="325" r:id="rId51"/>
    <p:sldId id="326" r:id="rId52"/>
    <p:sldId id="313" r:id="rId53"/>
    <p:sldId id="327" r:id="rId54"/>
    <p:sldId id="329" r:id="rId55"/>
    <p:sldId id="330" r:id="rId56"/>
    <p:sldId id="293" r:id="rId57"/>
    <p:sldId id="331" r:id="rId58"/>
    <p:sldId id="328" r:id="rId59"/>
    <p:sldId id="335" r:id="rId60"/>
    <p:sldId id="295" r:id="rId61"/>
    <p:sldId id="339" r:id="rId62"/>
    <p:sldId id="332" r:id="rId63"/>
    <p:sldId id="333" r:id="rId64"/>
    <p:sldId id="334" r:id="rId65"/>
    <p:sldId id="336" r:id="rId66"/>
    <p:sldId id="337" r:id="rId67"/>
    <p:sldId id="338" r:id="rId68"/>
    <p:sldId id="292" r:id="rId69"/>
    <p:sldId id="29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E6945E-983F-4198-9A36-283936C936C0}">
          <p14:sldIdLst>
            <p14:sldId id="256"/>
            <p14:sldId id="257"/>
            <p14:sldId id="258"/>
            <p14:sldId id="259"/>
            <p14:sldId id="298"/>
            <p14:sldId id="262"/>
            <p14:sldId id="260"/>
            <p14:sldId id="265"/>
            <p14:sldId id="261"/>
            <p14:sldId id="264"/>
            <p14:sldId id="263"/>
            <p14:sldId id="266"/>
            <p14:sldId id="315"/>
            <p14:sldId id="316"/>
            <p14:sldId id="317"/>
            <p14:sldId id="267"/>
            <p14:sldId id="299"/>
            <p14:sldId id="300"/>
            <p14:sldId id="301"/>
            <p14:sldId id="290"/>
            <p14:sldId id="318"/>
            <p14:sldId id="268"/>
            <p14:sldId id="269"/>
            <p14:sldId id="274"/>
            <p14:sldId id="275"/>
          </p14:sldIdLst>
        </p14:section>
        <p14:section name="文件权限管理" id="{5BCAB56B-8CF1-4509-BEB5-EA8FE36E8DB1}">
          <p14:sldIdLst>
            <p14:sldId id="278"/>
            <p14:sldId id="280"/>
            <p14:sldId id="285"/>
            <p14:sldId id="282"/>
            <p14:sldId id="287"/>
            <p14:sldId id="288"/>
            <p14:sldId id="302"/>
            <p14:sldId id="281"/>
            <p14:sldId id="289"/>
            <p14:sldId id="303"/>
          </p14:sldIdLst>
        </p14:section>
        <p14:section name="文件夹权限管理" id="{0ED6523E-C713-413B-A788-74B3EA3CEEBE}">
          <p14:sldIdLst>
            <p14:sldId id="291"/>
            <p14:sldId id="304"/>
            <p14:sldId id="305"/>
            <p14:sldId id="309"/>
            <p14:sldId id="308"/>
            <p14:sldId id="307"/>
            <p14:sldId id="319"/>
            <p14:sldId id="311"/>
            <p14:sldId id="312"/>
            <p14:sldId id="321"/>
            <p14:sldId id="322"/>
            <p14:sldId id="323"/>
            <p14:sldId id="324"/>
            <p14:sldId id="320"/>
            <p14:sldId id="325"/>
            <p14:sldId id="326"/>
            <p14:sldId id="313"/>
            <p14:sldId id="327"/>
            <p14:sldId id="329"/>
            <p14:sldId id="330"/>
            <p14:sldId id="293"/>
            <p14:sldId id="331"/>
            <p14:sldId id="328"/>
            <p14:sldId id="335"/>
            <p14:sldId id="295"/>
            <p14:sldId id="339"/>
            <p14:sldId id="332"/>
            <p14:sldId id="333"/>
            <p14:sldId id="334"/>
            <p14:sldId id="336"/>
            <p14:sldId id="337"/>
            <p14:sldId id="338"/>
            <p14:sldId id="292"/>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48" d="100"/>
          <a:sy n="48" d="100"/>
        </p:scale>
        <p:origin x="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2D669-241F-47A4-B3B9-4CEDAA02AD77}"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75D3D-58A6-4597-8501-F3DFE95A0957}" type="slidenum">
              <a:rPr lang="zh-CN" altLang="en-US" smtClean="0"/>
              <a:t>‹#›</a:t>
            </a:fld>
            <a:endParaRPr lang="zh-CN" altLang="en-US"/>
          </a:p>
        </p:txBody>
      </p:sp>
    </p:spTree>
    <p:extLst>
      <p:ext uri="{BB962C8B-B14F-4D97-AF65-F5344CB8AC3E}">
        <p14:creationId xmlns:p14="http://schemas.microsoft.com/office/powerpoint/2010/main" val="218850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275D3D-58A6-4597-8501-F3DFE95A0957}" type="slidenum">
              <a:rPr lang="zh-CN" altLang="en-US" smtClean="0"/>
              <a:t>6</a:t>
            </a:fld>
            <a:endParaRPr lang="zh-CN" altLang="en-US"/>
          </a:p>
        </p:txBody>
      </p:sp>
    </p:spTree>
    <p:extLst>
      <p:ext uri="{BB962C8B-B14F-4D97-AF65-F5344CB8AC3E}">
        <p14:creationId xmlns:p14="http://schemas.microsoft.com/office/powerpoint/2010/main" val="12203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56637-2BA2-4E7B-AEF8-ED1CFF84C5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50A63D-F466-44C4-A1D8-4D9864386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36675C-96B4-4A03-B97A-CD3827A65827}"/>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4AD98CAE-D31B-4375-9800-E332BA322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B234B7-208A-4EBA-BF38-8DB0AAD6C7C0}"/>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166719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637EB-DE7E-4E61-9B78-CDBAD661E3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C50517-82D2-44AF-9AE1-6251B7B180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3CBDDA-8845-40A9-ACC4-37470E9EB034}"/>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15B25247-7613-4BBA-9F6C-E12B6250F5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733C50-FBB6-47A8-839E-DE741DDC1A15}"/>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18059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63B618-328F-4FE8-B0AB-DB7F492175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8781C5-51ED-40B8-86D6-5D6FBFF0C0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ED9F3-7D44-4D93-B0BF-7510C21055A3}"/>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9CE68F3F-8B4E-4EEA-AD76-6C825ACB37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37615-58E0-4306-9504-D93FD212838D}"/>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294120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4FAA6-4237-4DFD-9406-C4D96F836D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122DE0-9F8F-47A7-B3B8-09F899D7E7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4414F7-6378-4864-A4E4-29EFEBA551F4}"/>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9A0C9111-2402-4A70-BC54-C475A42E9A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96817-B3C5-4628-A43F-16428A291D5D}"/>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395785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93D78-0B2B-4D4B-9EEF-C4AA5F0B8B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BBCBE7-99AF-4095-8BF5-323E90F63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4A4B10-793D-4A40-B0C3-59BF7C96C651}"/>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6F7B491B-2611-45F7-8D2A-B5633E10A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19119E-673B-4EA5-91CE-F3D472471C16}"/>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195351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61213-1666-432A-85F2-68204433D9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9F9840-4011-49A9-89AA-5B72CADAA09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D8164B-66E0-42EE-92BE-0592A4B9A1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EB6420-3483-4D39-859F-4D508728306B}"/>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0B37581D-8087-40BC-8843-9DE580C42E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5471CC-76B2-4221-A6F5-C905BD4A50FB}"/>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389399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40FBF-86A2-43F3-A809-6E64D02138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9A3532-7CAA-4102-95C1-32015F8F0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87EF2E-13F7-432D-8B9E-609C661C209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1F0361-4984-4934-837A-152F5AC4E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4B3FC5-4162-423B-A7BB-FE1D14E738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977DE8-E2FB-469A-88DC-DA35ABC352E8}"/>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8" name="页脚占位符 7">
            <a:extLst>
              <a:ext uri="{FF2B5EF4-FFF2-40B4-BE49-F238E27FC236}">
                <a16:creationId xmlns:a16="http://schemas.microsoft.com/office/drawing/2014/main" id="{059FA73E-D8A7-4DBA-9730-4965D28582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990F1E-8372-48EB-85AA-4CE046132316}"/>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188514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6112E-843A-47AF-9A9E-CF88FF44D7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CBFA86-C411-4020-86D7-C9D2E07039CA}"/>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4" name="页脚占位符 3">
            <a:extLst>
              <a:ext uri="{FF2B5EF4-FFF2-40B4-BE49-F238E27FC236}">
                <a16:creationId xmlns:a16="http://schemas.microsoft.com/office/drawing/2014/main" id="{46E0DA98-01BB-4219-9B89-1EC47C75FF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CAAC05-B66B-45C2-B308-6134E35AC838}"/>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380692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5188D3-AE8E-4510-80E3-030AA75A4BAC}"/>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3" name="页脚占位符 2">
            <a:extLst>
              <a:ext uri="{FF2B5EF4-FFF2-40B4-BE49-F238E27FC236}">
                <a16:creationId xmlns:a16="http://schemas.microsoft.com/office/drawing/2014/main" id="{ADF7824E-9266-40BD-AB02-43224F799B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8CD463-12B0-4325-B9CF-515FCDDE2042}"/>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241296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673AA-AEE3-4496-9358-9EAB743126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EBF609-80FD-4564-B549-18F014E0D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A574C19-D171-4D82-BAA6-320C8F1F4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0DA852-10C3-4D90-9AD8-E051DA6F9A69}"/>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673BA1DF-1525-4656-AE6D-D8AE9988D8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E22519-21EF-4969-AC56-EDC5EFBF62EC}"/>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127758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B51E6-6461-4D5B-A669-C0FB2407E5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315C32-72DE-4C17-952A-D187EA9F0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7AF130-3D37-4AD4-AF65-FC99938E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82E06-FAB5-4601-9846-23D2D88359D4}"/>
              </a:ext>
            </a:extLst>
          </p:cNvPr>
          <p:cNvSpPr>
            <a:spLocks noGrp="1"/>
          </p:cNvSpPr>
          <p:nvPr>
            <p:ph type="dt" sz="half" idx="10"/>
          </p:nvPr>
        </p:nvSpPr>
        <p:spPr/>
        <p:txBody>
          <a:bodyPr/>
          <a:lstStyle/>
          <a:p>
            <a:fld id="{B76C4B9F-0FB8-4F7B-BFFB-1B243CC2A8F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7859DB4E-21DE-4FA8-B5FB-BF01A49481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ED3F1-CDB8-465F-B3E7-225D66F0A9A7}"/>
              </a:ext>
            </a:extLst>
          </p:cNvPr>
          <p:cNvSpPr>
            <a:spLocks noGrp="1"/>
          </p:cNvSpPr>
          <p:nvPr>
            <p:ph type="sldNum" sz="quarter" idx="12"/>
          </p:nvPr>
        </p:nvSpPr>
        <p:spPr/>
        <p:txBody>
          <a:body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2374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EF624E-3D59-4A1B-BBC9-D38ADDED7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E23BBE-2E13-4D7C-87BF-3BF55C601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BF6FBE-89FD-4B8D-83CB-1AF0F4D0F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C4B9F-0FB8-4F7B-BFFB-1B243CC2A8F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743D4841-688B-4EB4-917D-76D5CF70B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298D0E-825F-4F58-B091-A8BCA202C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349CD-07BD-40F2-B31E-FC9671E715CE}" type="slidenum">
              <a:rPr lang="zh-CN" altLang="en-US" smtClean="0"/>
              <a:t>‹#›</a:t>
            </a:fld>
            <a:endParaRPr lang="zh-CN" altLang="en-US"/>
          </a:p>
        </p:txBody>
      </p:sp>
    </p:spTree>
    <p:extLst>
      <p:ext uri="{BB962C8B-B14F-4D97-AF65-F5344CB8AC3E}">
        <p14:creationId xmlns:p14="http://schemas.microsoft.com/office/powerpoint/2010/main" val="3223403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ECECF-58F7-46CE-A8D2-468A54650253}"/>
              </a:ext>
            </a:extLst>
          </p:cNvPr>
          <p:cNvSpPr>
            <a:spLocks noGrp="1"/>
          </p:cNvSpPr>
          <p:nvPr>
            <p:ph type="ctrTitle"/>
          </p:nvPr>
        </p:nvSpPr>
        <p:spPr/>
        <p:txBody>
          <a:bodyPr/>
          <a:lstStyle/>
          <a:p>
            <a:r>
              <a:rPr lang="zh-CN" altLang="en-US" dirty="0"/>
              <a:t>文件权限</a:t>
            </a:r>
          </a:p>
        </p:txBody>
      </p:sp>
      <p:sp>
        <p:nvSpPr>
          <p:cNvPr id="3" name="副标题 2">
            <a:extLst>
              <a:ext uri="{FF2B5EF4-FFF2-40B4-BE49-F238E27FC236}">
                <a16:creationId xmlns:a16="http://schemas.microsoft.com/office/drawing/2014/main" id="{44C24773-1EB4-4A24-A507-59DAB87BD21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49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474E4-6AEC-4603-89F4-D33FDC191721}"/>
              </a:ext>
            </a:extLst>
          </p:cNvPr>
          <p:cNvSpPr>
            <a:spLocks noGrp="1"/>
          </p:cNvSpPr>
          <p:nvPr>
            <p:ph type="title"/>
          </p:nvPr>
        </p:nvSpPr>
        <p:spPr/>
        <p:txBody>
          <a:bodyPr/>
          <a:lstStyle/>
          <a:p>
            <a:r>
              <a:rPr lang="zh-CN" altLang="en-US" dirty="0"/>
              <a:t>主设备号与辅助设备号</a:t>
            </a:r>
          </a:p>
        </p:txBody>
      </p:sp>
      <p:sp>
        <p:nvSpPr>
          <p:cNvPr id="3" name="内容占位符 2">
            <a:extLst>
              <a:ext uri="{FF2B5EF4-FFF2-40B4-BE49-F238E27FC236}">
                <a16:creationId xmlns:a16="http://schemas.microsoft.com/office/drawing/2014/main" id="{D60C9070-88DF-435B-A9A2-CA524D61FA49}"/>
              </a:ext>
            </a:extLst>
          </p:cNvPr>
          <p:cNvSpPr>
            <a:spLocks noGrp="1"/>
          </p:cNvSpPr>
          <p:nvPr>
            <p:ph idx="1"/>
          </p:nvPr>
        </p:nvSpPr>
        <p:spPr/>
        <p:txBody>
          <a:bodyPr>
            <a:normAutofit/>
          </a:bodyPr>
          <a:lstStyle/>
          <a:p>
            <a:pPr marL="0" indent="457200">
              <a:lnSpc>
                <a:spcPct val="120000"/>
              </a:lnSpc>
              <a:spcBef>
                <a:spcPts val="0"/>
              </a:spcBef>
              <a:buNone/>
            </a:pPr>
            <a:r>
              <a:rPr lang="zh-CN" altLang="en-US" dirty="0">
                <a:latin typeface="Times New Roman" panose="02020603050405020304" pitchFamily="18" charset="0"/>
                <a:ea typeface="宋体" panose="02010600030101010101" pitchFamily="2" charset="-122"/>
              </a:rPr>
              <a:t>为了管理这些设备，系统为设备编了号，每个设备号又分为主设备号和次设备号。主设备号用来区分不同种类的设备</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比如鼠标、硬盘、光驱等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，而次设备号用来区分同一类型的多个设备</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比如硬盘的第一个分区、第二个分区</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。对于常用设备，</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有约定俗成的编号。</a:t>
            </a:r>
            <a:r>
              <a:rPr lang="fr-FR" altLang="zh-CN" dirty="0">
                <a:latin typeface="Times New Roman" panose="02020603050405020304" pitchFamily="18" charset="0"/>
                <a:ea typeface="宋体" panose="02010600030101010101" pitchFamily="2" charset="-122"/>
              </a:rPr>
              <a:t>[root@yujmo ~]# cat /proc/devices  #</a:t>
            </a:r>
            <a:r>
              <a:rPr lang="zh-CN" altLang="en-US" dirty="0">
                <a:latin typeface="Times New Roman" panose="02020603050405020304" pitchFamily="18" charset="0"/>
                <a:ea typeface="宋体" panose="02010600030101010101" pitchFamily="2" charset="-122"/>
              </a:rPr>
              <a:t>该命令显示字符设备和块设备的主设备号</a:t>
            </a:r>
          </a:p>
          <a:p>
            <a:pPr marL="0" indent="0">
              <a:buNone/>
            </a:pP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449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34097-130D-4D24-AA5B-60C4F007DAB9}"/>
              </a:ext>
            </a:extLst>
          </p:cNvPr>
          <p:cNvSpPr>
            <a:spLocks noGrp="1"/>
          </p:cNvSpPr>
          <p:nvPr>
            <p:ph type="title"/>
          </p:nvPr>
        </p:nvSpPr>
        <p:spPr/>
        <p:txBody>
          <a:bodyPr/>
          <a:lstStyle/>
          <a:p>
            <a:r>
              <a:rPr lang="zh-CN" altLang="en-US" dirty="0"/>
              <a:t>字符设备文件</a:t>
            </a:r>
          </a:p>
        </p:txBody>
      </p:sp>
      <p:sp>
        <p:nvSpPr>
          <p:cNvPr id="3" name="内容占位符 2">
            <a:extLst>
              <a:ext uri="{FF2B5EF4-FFF2-40B4-BE49-F238E27FC236}">
                <a16:creationId xmlns:a16="http://schemas.microsoft.com/office/drawing/2014/main" id="{574892E9-9285-470C-AC68-55A0D8E76CCC}"/>
              </a:ext>
            </a:extLst>
          </p:cNvPr>
          <p:cNvSpPr>
            <a:spLocks noGrp="1"/>
          </p:cNvSpPr>
          <p:nvPr>
            <p:ph idx="1"/>
          </p:nvPr>
        </p:nvSpPr>
        <p:spPr/>
        <p:txBody>
          <a:bodyPr/>
          <a:lstStyle/>
          <a:p>
            <a:pPr marL="0" indent="457200">
              <a:lnSpc>
                <a:spcPct val="100000"/>
              </a:lnSpc>
              <a:spcBef>
                <a:spcPts val="0"/>
              </a:spcBef>
              <a:buNone/>
            </a:pP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表示该文件是一个字符设备文件</a:t>
            </a:r>
            <a:r>
              <a:rPr lang="en-US" altLang="zh-CN" dirty="0">
                <a:latin typeface="Times New Roman" panose="02020603050405020304" pitchFamily="18" charset="0"/>
                <a:ea typeface="宋体" panose="02010600030101010101" pitchFamily="2" charset="-122"/>
              </a:rPr>
              <a:t>(character)</a:t>
            </a:r>
            <a:r>
              <a:rPr lang="zh-CN" altLang="en-US" dirty="0">
                <a:latin typeface="Times New Roman" panose="02020603050405020304" pitchFamily="18" charset="0"/>
                <a:ea typeface="宋体" panose="02010600030101010101" pitchFamily="2" charset="-122"/>
              </a:rPr>
              <a:t>，一次传输一个字节的设备被称为字符设备，如键盘、字符终端等，传输数据的最小单位为一个字节。</a:t>
            </a:r>
          </a:p>
        </p:txBody>
      </p:sp>
      <p:pic>
        <p:nvPicPr>
          <p:cNvPr id="4" name="图片 3">
            <a:extLst>
              <a:ext uri="{FF2B5EF4-FFF2-40B4-BE49-F238E27FC236}">
                <a16:creationId xmlns:a16="http://schemas.microsoft.com/office/drawing/2014/main" id="{E0F7BADD-EB72-480C-83FD-2C73C9422FFB}"/>
              </a:ext>
            </a:extLst>
          </p:cNvPr>
          <p:cNvPicPr>
            <a:picLocks noChangeAspect="1"/>
          </p:cNvPicPr>
          <p:nvPr/>
        </p:nvPicPr>
        <p:blipFill>
          <a:blip r:embed="rId2"/>
          <a:stretch>
            <a:fillRect/>
          </a:stretch>
        </p:blipFill>
        <p:spPr>
          <a:xfrm>
            <a:off x="2636153" y="3209434"/>
            <a:ext cx="6919694" cy="3648566"/>
          </a:xfrm>
          <a:prstGeom prst="rect">
            <a:avLst/>
          </a:prstGeom>
        </p:spPr>
      </p:pic>
    </p:spTree>
    <p:extLst>
      <p:ext uri="{BB962C8B-B14F-4D97-AF65-F5344CB8AC3E}">
        <p14:creationId xmlns:p14="http://schemas.microsoft.com/office/powerpoint/2010/main" val="389292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B5E1A-B8D8-4EC8-97E4-4B4C5EE3B401}"/>
              </a:ext>
            </a:extLst>
          </p:cNvPr>
          <p:cNvSpPr>
            <a:spLocks noGrp="1"/>
          </p:cNvSpPr>
          <p:nvPr>
            <p:ph type="title"/>
          </p:nvPr>
        </p:nvSpPr>
        <p:spPr/>
        <p:txBody>
          <a:bodyPr/>
          <a:lstStyle/>
          <a:p>
            <a:r>
              <a:rPr lang="zh-CN" altLang="en-US" dirty="0"/>
              <a:t>链接文件</a:t>
            </a:r>
          </a:p>
        </p:txBody>
      </p:sp>
      <p:sp>
        <p:nvSpPr>
          <p:cNvPr id="3" name="内容占位符 2">
            <a:extLst>
              <a:ext uri="{FF2B5EF4-FFF2-40B4-BE49-F238E27FC236}">
                <a16:creationId xmlns:a16="http://schemas.microsoft.com/office/drawing/2014/main" id="{4C918826-700E-4ABB-986E-9944F4C40FBA}"/>
              </a:ext>
            </a:extLst>
          </p:cNvPr>
          <p:cNvSpPr>
            <a:spLocks noGrp="1"/>
          </p:cNvSpPr>
          <p:nvPr>
            <p:ph idx="1"/>
          </p:nvPr>
        </p:nvSpPr>
        <p:spPr/>
        <p:txBody>
          <a:bodyPr>
            <a:normAutofit/>
          </a:bodyPr>
          <a:lstStyle/>
          <a:p>
            <a:pPr marL="0" indent="0">
              <a:buNone/>
            </a:pPr>
            <a:r>
              <a:rPr lang="zh-CN" altLang="en-US" dirty="0"/>
              <a:t>软链接：类似</a:t>
            </a:r>
            <a:r>
              <a:rPr lang="en-US" altLang="zh-CN" dirty="0"/>
              <a:t>windows</a:t>
            </a:r>
            <a:r>
              <a:rPr lang="zh-CN" altLang="en-US" dirty="0"/>
              <a:t>快捷方式。</a:t>
            </a:r>
          </a:p>
          <a:p>
            <a:pPr marL="0" indent="0">
              <a:buNone/>
            </a:pPr>
            <a:endParaRPr lang="en-US" altLang="zh-CN" dirty="0"/>
          </a:p>
          <a:p>
            <a:pPr marL="0" indent="0">
              <a:buNone/>
            </a:pPr>
            <a:r>
              <a:rPr lang="zh-CN" altLang="en-US" dirty="0"/>
              <a:t>硬链接：指向同一个文件的所有的硬链接都是等价的。</a:t>
            </a:r>
            <a:endParaRPr lang="en-US" altLang="zh-CN" dirty="0"/>
          </a:p>
          <a:p>
            <a:pPr marL="0" indent="0">
              <a:buNone/>
            </a:pPr>
            <a:endParaRPr lang="en-US" altLang="zh-CN" dirty="0"/>
          </a:p>
          <a:p>
            <a:pPr marL="0" indent="0">
              <a:buNone/>
            </a:pPr>
            <a:r>
              <a:rPr lang="zh-CN" altLang="en-US" dirty="0"/>
              <a:t>软链接与硬链接对比对比：若一个文件存在两个硬链接，那么除去一个硬链接还可以通过另外一个硬链接来访问该文件，也可以除去创建链接时用到的文件，只要还有一个硬链接存在，就可通过该硬链接访问文件。</a:t>
            </a:r>
          </a:p>
          <a:p>
            <a:pPr marL="0" indent="0">
              <a:buNone/>
            </a:pPr>
            <a:endParaRPr lang="zh-CN" altLang="en-US" dirty="0"/>
          </a:p>
        </p:txBody>
      </p:sp>
    </p:spTree>
    <p:extLst>
      <p:ext uri="{BB962C8B-B14F-4D97-AF65-F5344CB8AC3E}">
        <p14:creationId xmlns:p14="http://schemas.microsoft.com/office/powerpoint/2010/main" val="338854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7792-DCC1-4807-8FE4-3E6FA31C5942}"/>
              </a:ext>
            </a:extLst>
          </p:cNvPr>
          <p:cNvSpPr>
            <a:spLocks noGrp="1"/>
          </p:cNvSpPr>
          <p:nvPr>
            <p:ph type="title"/>
          </p:nvPr>
        </p:nvSpPr>
        <p:spPr/>
        <p:txBody>
          <a:bodyPr/>
          <a:lstStyle/>
          <a:p>
            <a:r>
              <a:rPr lang="zh-CN" altLang="en-US" dirty="0"/>
              <a:t>文件软链接、硬链接实验</a:t>
            </a:r>
          </a:p>
        </p:txBody>
      </p:sp>
      <p:pic>
        <p:nvPicPr>
          <p:cNvPr id="4" name="内容占位符 3">
            <a:extLst>
              <a:ext uri="{FF2B5EF4-FFF2-40B4-BE49-F238E27FC236}">
                <a16:creationId xmlns:a16="http://schemas.microsoft.com/office/drawing/2014/main" id="{DC1314B6-90D5-4F38-9BFA-22FF0F2A1B56}"/>
              </a:ext>
            </a:extLst>
          </p:cNvPr>
          <p:cNvPicPr>
            <a:picLocks noGrp="1" noChangeAspect="1"/>
          </p:cNvPicPr>
          <p:nvPr>
            <p:ph idx="1"/>
          </p:nvPr>
        </p:nvPicPr>
        <p:blipFill>
          <a:blip r:embed="rId2"/>
          <a:stretch>
            <a:fillRect/>
          </a:stretch>
        </p:blipFill>
        <p:spPr>
          <a:xfrm>
            <a:off x="838200" y="3211286"/>
            <a:ext cx="9398638" cy="2225304"/>
          </a:xfrm>
          <a:prstGeom prst="rect">
            <a:avLst/>
          </a:prstGeom>
        </p:spPr>
      </p:pic>
      <p:sp>
        <p:nvSpPr>
          <p:cNvPr id="5" name="矩形 4">
            <a:extLst>
              <a:ext uri="{FF2B5EF4-FFF2-40B4-BE49-F238E27FC236}">
                <a16:creationId xmlns:a16="http://schemas.microsoft.com/office/drawing/2014/main" id="{2FDC834D-8F0D-4AEF-A01D-196B23983D9C}"/>
              </a:ext>
            </a:extLst>
          </p:cNvPr>
          <p:cNvSpPr/>
          <p:nvPr/>
        </p:nvSpPr>
        <p:spPr>
          <a:xfrm>
            <a:off x="722087" y="1690688"/>
            <a:ext cx="9398637" cy="1815882"/>
          </a:xfrm>
          <a:prstGeom prst="rect">
            <a:avLst/>
          </a:prstGeom>
        </p:spPr>
        <p:txBody>
          <a:bodyPr wrap="square">
            <a:spAutoFit/>
          </a:bodyPr>
          <a:lstStyle/>
          <a:p>
            <a:r>
              <a:rPr lang="zh-CN" altLang="en-US" sz="2800" dirty="0">
                <a:latin typeface="Times New Roman" panose="02020603050405020304" pitchFamily="18" charset="0"/>
                <a:ea typeface="宋体" panose="02010600030101010101" pitchFamily="2" charset="-122"/>
              </a:rPr>
              <a:t>[root@yujmo ~]# ln -s test xxx # 创建软链接 -s 选项表示软链接 test 原始文件 xxx 链接文件</a:t>
            </a:r>
            <a:endParaRPr lang="en-US" altLang="zh-CN"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区别：原始文件和链接文件的最后修改时间不同  </a:t>
            </a:r>
            <a:endParaRPr lang="en-US" altLang="zh-CN"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1842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7792-DCC1-4807-8FE4-3E6FA31C5942}"/>
              </a:ext>
            </a:extLst>
          </p:cNvPr>
          <p:cNvSpPr>
            <a:spLocks noGrp="1"/>
          </p:cNvSpPr>
          <p:nvPr>
            <p:ph type="title"/>
          </p:nvPr>
        </p:nvSpPr>
        <p:spPr/>
        <p:txBody>
          <a:bodyPr/>
          <a:lstStyle/>
          <a:p>
            <a:r>
              <a:rPr lang="zh-CN" altLang="en-US" dirty="0"/>
              <a:t>文件软链接、硬链接实验</a:t>
            </a:r>
          </a:p>
        </p:txBody>
      </p:sp>
      <p:pic>
        <p:nvPicPr>
          <p:cNvPr id="7" name="内容占位符 6">
            <a:extLst>
              <a:ext uri="{FF2B5EF4-FFF2-40B4-BE49-F238E27FC236}">
                <a16:creationId xmlns:a16="http://schemas.microsoft.com/office/drawing/2014/main" id="{6B0CAC7C-B814-4A7E-9C8B-7ECA5D01EAA3}"/>
              </a:ext>
            </a:extLst>
          </p:cNvPr>
          <p:cNvPicPr>
            <a:picLocks noGrp="1" noChangeAspect="1"/>
          </p:cNvPicPr>
          <p:nvPr>
            <p:ph idx="1"/>
          </p:nvPr>
        </p:nvPicPr>
        <p:blipFill>
          <a:blip r:embed="rId2"/>
          <a:stretch>
            <a:fillRect/>
          </a:stretch>
        </p:blipFill>
        <p:spPr>
          <a:xfrm>
            <a:off x="960665" y="1828800"/>
            <a:ext cx="8950476" cy="2032000"/>
          </a:xfrm>
          <a:prstGeom prst="rect">
            <a:avLst/>
          </a:prstGeom>
        </p:spPr>
      </p:pic>
      <p:sp>
        <p:nvSpPr>
          <p:cNvPr id="8" name="文本框 7">
            <a:extLst>
              <a:ext uri="{FF2B5EF4-FFF2-40B4-BE49-F238E27FC236}">
                <a16:creationId xmlns:a16="http://schemas.microsoft.com/office/drawing/2014/main" id="{9469EADF-2AD1-4840-B0B7-3E699204056F}"/>
              </a:ext>
            </a:extLst>
          </p:cNvPr>
          <p:cNvSpPr txBox="1"/>
          <p:nvPr/>
        </p:nvSpPr>
        <p:spPr>
          <a:xfrm>
            <a:off x="960665" y="4180115"/>
            <a:ext cx="7725192" cy="523220"/>
          </a:xfrm>
          <a:prstGeom prst="rect">
            <a:avLst/>
          </a:prstGeom>
          <a:noFill/>
        </p:spPr>
        <p:txBody>
          <a:bodyPr wrap="none" rtlCol="0">
            <a:spAutoFit/>
          </a:bodyPr>
          <a:lstStyle/>
          <a:p>
            <a:r>
              <a:rPr lang="zh-CN" altLang="en-US" sz="2800" dirty="0">
                <a:latin typeface="Times New Roman" panose="02020603050405020304" pitchFamily="18" charset="0"/>
                <a:ea typeface="宋体" panose="02010600030101010101" pitchFamily="2" charset="-122"/>
              </a:rPr>
              <a:t>红色报警代表软链接文件对应的原始文件已丢失</a:t>
            </a:r>
          </a:p>
        </p:txBody>
      </p:sp>
    </p:spTree>
    <p:extLst>
      <p:ext uri="{BB962C8B-B14F-4D97-AF65-F5344CB8AC3E}">
        <p14:creationId xmlns:p14="http://schemas.microsoft.com/office/powerpoint/2010/main" val="166245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47DAA-F8C6-4F3F-88D7-434ABED011C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FAD6FCF-88D6-4FF4-BA98-328809186061}"/>
              </a:ext>
            </a:extLst>
          </p:cNvPr>
          <p:cNvPicPr>
            <a:picLocks noGrp="1" noChangeAspect="1"/>
          </p:cNvPicPr>
          <p:nvPr>
            <p:ph idx="1"/>
          </p:nvPr>
        </p:nvPicPr>
        <p:blipFill>
          <a:blip r:embed="rId2"/>
          <a:stretch>
            <a:fillRect/>
          </a:stretch>
        </p:blipFill>
        <p:spPr>
          <a:xfrm>
            <a:off x="838199" y="1694317"/>
            <a:ext cx="8597933" cy="2384197"/>
          </a:xfrm>
          <a:prstGeom prst="rect">
            <a:avLst/>
          </a:prstGeom>
        </p:spPr>
      </p:pic>
      <p:sp>
        <p:nvSpPr>
          <p:cNvPr id="5" name="文本框 4">
            <a:extLst>
              <a:ext uri="{FF2B5EF4-FFF2-40B4-BE49-F238E27FC236}">
                <a16:creationId xmlns:a16="http://schemas.microsoft.com/office/drawing/2014/main" id="{4646F745-5DF6-4E7F-9BC5-9AB3926B24EA}"/>
              </a:ext>
            </a:extLst>
          </p:cNvPr>
          <p:cNvSpPr txBox="1"/>
          <p:nvPr/>
        </p:nvSpPr>
        <p:spPr>
          <a:xfrm>
            <a:off x="1393371" y="4572000"/>
            <a:ext cx="5646097" cy="369332"/>
          </a:xfrm>
          <a:prstGeom prst="rect">
            <a:avLst/>
          </a:prstGeom>
          <a:noFill/>
        </p:spPr>
        <p:txBody>
          <a:bodyPr wrap="none" rtlCol="0">
            <a:spAutoFit/>
          </a:bodyPr>
          <a:lstStyle/>
          <a:p>
            <a:r>
              <a:rPr lang="zh-CN" altLang="en-US" dirty="0"/>
              <a:t>不管原始的</a:t>
            </a:r>
            <a:r>
              <a:rPr lang="en-US" altLang="zh-CN" dirty="0"/>
              <a:t>test</a:t>
            </a:r>
            <a:r>
              <a:rPr lang="zh-CN" altLang="en-US" dirty="0"/>
              <a:t>文件是否存在</a:t>
            </a:r>
            <a:r>
              <a:rPr lang="en-US" altLang="zh-CN" dirty="0"/>
              <a:t>,xxx</a:t>
            </a:r>
            <a:r>
              <a:rPr lang="zh-CN" altLang="en-US" dirty="0"/>
              <a:t>软链接文件只对应</a:t>
            </a:r>
            <a:r>
              <a:rPr lang="en-US" altLang="zh-CN" dirty="0"/>
              <a:t>test</a:t>
            </a:r>
            <a:endParaRPr lang="zh-CN" altLang="en-US" dirty="0"/>
          </a:p>
        </p:txBody>
      </p:sp>
    </p:spTree>
    <p:extLst>
      <p:ext uri="{BB962C8B-B14F-4D97-AF65-F5344CB8AC3E}">
        <p14:creationId xmlns:p14="http://schemas.microsoft.com/office/powerpoint/2010/main" val="273676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FE288-84D1-404C-AD0D-2E662AB6C64B}"/>
              </a:ext>
            </a:extLst>
          </p:cNvPr>
          <p:cNvSpPr>
            <a:spLocks noGrp="1"/>
          </p:cNvSpPr>
          <p:nvPr>
            <p:ph type="title"/>
          </p:nvPr>
        </p:nvSpPr>
        <p:spPr/>
        <p:txBody>
          <a:bodyPr/>
          <a:lstStyle/>
          <a:p>
            <a:r>
              <a:rPr lang="zh-CN" altLang="en-US" dirty="0"/>
              <a:t>文件数</a:t>
            </a:r>
          </a:p>
        </p:txBody>
      </p:sp>
      <p:sp>
        <p:nvSpPr>
          <p:cNvPr id="3" name="内容占位符 2">
            <a:extLst>
              <a:ext uri="{FF2B5EF4-FFF2-40B4-BE49-F238E27FC236}">
                <a16:creationId xmlns:a16="http://schemas.microsoft.com/office/drawing/2014/main" id="{93EFB57A-6433-4BD7-B64B-3E2A5043BF24}"/>
              </a:ext>
            </a:extLst>
          </p:cNvPr>
          <p:cNvSpPr>
            <a:spLocks noGrp="1"/>
          </p:cNvSpPr>
          <p:nvPr>
            <p:ph idx="1"/>
          </p:nvPr>
        </p:nvSpPr>
        <p:spPr/>
        <p:txBody>
          <a:bodyPr/>
          <a:lstStyle/>
          <a:p>
            <a:pPr marL="0" indent="0">
              <a:buNone/>
            </a:pPr>
            <a:r>
              <a:rPr lang="zh-CN" altLang="en-US" dirty="0"/>
              <a:t>文件硬链接数</a:t>
            </a:r>
            <a:endParaRPr lang="en-US" altLang="zh-CN" dirty="0"/>
          </a:p>
          <a:p>
            <a:pPr marL="0" indent="0">
              <a:buNone/>
            </a:pPr>
            <a:endParaRPr lang="en-US" altLang="zh-CN" dirty="0"/>
          </a:p>
          <a:p>
            <a:pPr marL="0" indent="0">
              <a:buNone/>
            </a:pPr>
            <a:r>
              <a:rPr lang="zh-CN" altLang="en-US" dirty="0"/>
              <a:t>目录子目录数</a:t>
            </a:r>
            <a:r>
              <a:rPr lang="en-US" altLang="zh-CN" dirty="0"/>
              <a:t>3 </a:t>
            </a:r>
            <a:r>
              <a:rPr lang="zh-CN" altLang="en-US" dirty="0"/>
              <a:t>（一个空目录的该字段是</a:t>
            </a:r>
            <a:r>
              <a:rPr lang="en-US" altLang="zh-CN" dirty="0"/>
              <a:t>2</a:t>
            </a:r>
            <a:r>
              <a:rPr lang="zh-CN" altLang="en-US" dirty="0"/>
              <a:t>，表示该目录下有两个子目录，因为每一个目录都有一个指向它本身的子目录</a:t>
            </a:r>
            <a:r>
              <a:rPr lang="en-US" altLang="zh-CN" dirty="0"/>
              <a:t>"." </a:t>
            </a:r>
            <a:r>
              <a:rPr lang="zh-CN" altLang="en-US" dirty="0"/>
              <a:t>和指向它上级目录的子目录</a:t>
            </a:r>
            <a:r>
              <a:rPr lang="en-US" altLang="zh-CN" dirty="0"/>
              <a:t>".."</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55051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39EB6-D14D-45A2-B132-94EE93B3121C}"/>
              </a:ext>
            </a:extLst>
          </p:cNvPr>
          <p:cNvSpPr>
            <a:spLocks noGrp="1"/>
          </p:cNvSpPr>
          <p:nvPr>
            <p:ph type="title"/>
          </p:nvPr>
        </p:nvSpPr>
        <p:spPr/>
        <p:txBody>
          <a:bodyPr/>
          <a:lstStyle/>
          <a:p>
            <a:r>
              <a:rPr lang="zh-CN" altLang="en-US" dirty="0"/>
              <a:t>软连接实验</a:t>
            </a:r>
          </a:p>
        </p:txBody>
      </p:sp>
      <p:pic>
        <p:nvPicPr>
          <p:cNvPr id="4" name="内容占位符 3">
            <a:extLst>
              <a:ext uri="{FF2B5EF4-FFF2-40B4-BE49-F238E27FC236}">
                <a16:creationId xmlns:a16="http://schemas.microsoft.com/office/drawing/2014/main" id="{78285958-6A2C-4BBE-90E3-9CB53BE63575}"/>
              </a:ext>
            </a:extLst>
          </p:cNvPr>
          <p:cNvPicPr>
            <a:picLocks noGrp="1" noChangeAspect="1"/>
          </p:cNvPicPr>
          <p:nvPr>
            <p:ph idx="1"/>
          </p:nvPr>
        </p:nvPicPr>
        <p:blipFill>
          <a:blip r:embed="rId2"/>
          <a:stretch>
            <a:fillRect/>
          </a:stretch>
        </p:blipFill>
        <p:spPr>
          <a:xfrm>
            <a:off x="838200" y="1875354"/>
            <a:ext cx="10013078" cy="2657792"/>
          </a:xfrm>
          <a:prstGeom prst="rect">
            <a:avLst/>
          </a:prstGeom>
        </p:spPr>
      </p:pic>
      <p:sp>
        <p:nvSpPr>
          <p:cNvPr id="5" name="矩形 4">
            <a:extLst>
              <a:ext uri="{FF2B5EF4-FFF2-40B4-BE49-F238E27FC236}">
                <a16:creationId xmlns:a16="http://schemas.microsoft.com/office/drawing/2014/main" id="{7928DC90-8FE5-4D40-ABDA-27591751E963}"/>
              </a:ext>
            </a:extLst>
          </p:cNvPr>
          <p:cNvSpPr/>
          <p:nvPr/>
        </p:nvSpPr>
        <p:spPr>
          <a:xfrm>
            <a:off x="838200" y="1506022"/>
            <a:ext cx="3530732" cy="369332"/>
          </a:xfrm>
          <a:prstGeom prst="rect">
            <a:avLst/>
          </a:prstGeom>
        </p:spPr>
        <p:txBody>
          <a:bodyPr wrap="square">
            <a:spAutoFit/>
          </a:bodyPr>
          <a:lstStyle/>
          <a:p>
            <a:r>
              <a:rPr lang="zh-CN" altLang="en-US" dirty="0"/>
              <a:t>[root@yujmo ~]# touch xxx</a:t>
            </a:r>
          </a:p>
        </p:txBody>
      </p:sp>
    </p:spTree>
    <p:extLst>
      <p:ext uri="{BB962C8B-B14F-4D97-AF65-F5344CB8AC3E}">
        <p14:creationId xmlns:p14="http://schemas.microsoft.com/office/powerpoint/2010/main" val="376438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A9F26-736E-4A38-A080-AD80C7DD6D16}"/>
              </a:ext>
            </a:extLst>
          </p:cNvPr>
          <p:cNvSpPr>
            <a:spLocks noGrp="1"/>
          </p:cNvSpPr>
          <p:nvPr>
            <p:ph type="title"/>
          </p:nvPr>
        </p:nvSpPr>
        <p:spPr/>
        <p:txBody>
          <a:bodyPr/>
          <a:lstStyle/>
          <a:p>
            <a:r>
              <a:rPr lang="zh-CN" altLang="en-US" dirty="0"/>
              <a:t>硬链接实验</a:t>
            </a:r>
          </a:p>
        </p:txBody>
      </p:sp>
      <p:pic>
        <p:nvPicPr>
          <p:cNvPr id="4" name="内容占位符 3">
            <a:extLst>
              <a:ext uri="{FF2B5EF4-FFF2-40B4-BE49-F238E27FC236}">
                <a16:creationId xmlns:a16="http://schemas.microsoft.com/office/drawing/2014/main" id="{0CD5133D-AC78-4DE3-89EB-F0138A884F73}"/>
              </a:ext>
            </a:extLst>
          </p:cNvPr>
          <p:cNvPicPr>
            <a:picLocks noGrp="1" noChangeAspect="1"/>
          </p:cNvPicPr>
          <p:nvPr>
            <p:ph idx="1"/>
          </p:nvPr>
        </p:nvPicPr>
        <p:blipFill>
          <a:blip r:embed="rId2"/>
          <a:stretch>
            <a:fillRect/>
          </a:stretch>
        </p:blipFill>
        <p:spPr>
          <a:xfrm>
            <a:off x="695959" y="1500618"/>
            <a:ext cx="9705847" cy="2614182"/>
          </a:xfrm>
          <a:prstGeom prst="rect">
            <a:avLst/>
          </a:prstGeom>
        </p:spPr>
      </p:pic>
      <p:sp>
        <p:nvSpPr>
          <p:cNvPr id="5" name="文本框 4">
            <a:extLst>
              <a:ext uri="{FF2B5EF4-FFF2-40B4-BE49-F238E27FC236}">
                <a16:creationId xmlns:a16="http://schemas.microsoft.com/office/drawing/2014/main" id="{40F761F9-834A-4CC4-B932-D046D0697E44}"/>
              </a:ext>
            </a:extLst>
          </p:cNvPr>
          <p:cNvSpPr txBox="1"/>
          <p:nvPr/>
        </p:nvSpPr>
        <p:spPr>
          <a:xfrm>
            <a:off x="838200" y="4490720"/>
            <a:ext cx="8915400" cy="369332"/>
          </a:xfrm>
          <a:prstGeom prst="rect">
            <a:avLst/>
          </a:prstGeom>
          <a:noFill/>
        </p:spPr>
        <p:txBody>
          <a:bodyPr wrap="square" rtlCol="0">
            <a:spAutoFit/>
          </a:bodyPr>
          <a:lstStyle/>
          <a:p>
            <a:r>
              <a:rPr lang="en-US" altLang="zh-CN" dirty="0"/>
              <a:t>Test2</a:t>
            </a:r>
            <a:r>
              <a:rPr lang="zh-CN" altLang="en-US" dirty="0"/>
              <a:t>和</a:t>
            </a:r>
            <a:r>
              <a:rPr lang="en-US" altLang="zh-CN" dirty="0"/>
              <a:t>xxx</a:t>
            </a:r>
            <a:r>
              <a:rPr lang="zh-CN" altLang="en-US" dirty="0"/>
              <a:t>文件看上去像两个不同的文件，实际上是两个相同的文件</a:t>
            </a:r>
          </a:p>
        </p:txBody>
      </p:sp>
    </p:spTree>
    <p:extLst>
      <p:ext uri="{BB962C8B-B14F-4D97-AF65-F5344CB8AC3E}">
        <p14:creationId xmlns:p14="http://schemas.microsoft.com/office/powerpoint/2010/main" val="2536244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389DF-C72E-464D-BCFB-FECB57A76B62}"/>
              </a:ext>
            </a:extLst>
          </p:cNvPr>
          <p:cNvSpPr>
            <a:spLocks noGrp="1"/>
          </p:cNvSpPr>
          <p:nvPr>
            <p:ph type="title"/>
          </p:nvPr>
        </p:nvSpPr>
        <p:spPr/>
        <p:txBody>
          <a:bodyPr/>
          <a:lstStyle/>
          <a:p>
            <a:r>
              <a:rPr lang="zh-CN" altLang="en-US" dirty="0"/>
              <a:t>软、硬链接对比（时间差异、文件硬链接数）</a:t>
            </a:r>
          </a:p>
        </p:txBody>
      </p:sp>
      <p:pic>
        <p:nvPicPr>
          <p:cNvPr id="4" name="内容占位符 3">
            <a:extLst>
              <a:ext uri="{FF2B5EF4-FFF2-40B4-BE49-F238E27FC236}">
                <a16:creationId xmlns:a16="http://schemas.microsoft.com/office/drawing/2014/main" id="{0F987D25-ED17-4A33-8E16-6093F7AE4C63}"/>
              </a:ext>
            </a:extLst>
          </p:cNvPr>
          <p:cNvPicPr>
            <a:picLocks noGrp="1" noChangeAspect="1"/>
          </p:cNvPicPr>
          <p:nvPr>
            <p:ph idx="1"/>
          </p:nvPr>
        </p:nvPicPr>
        <p:blipFill>
          <a:blip r:embed="rId2"/>
          <a:stretch>
            <a:fillRect/>
          </a:stretch>
        </p:blipFill>
        <p:spPr>
          <a:xfrm>
            <a:off x="934565" y="2036541"/>
            <a:ext cx="9228313" cy="3734339"/>
          </a:xfrm>
          <a:prstGeom prst="rect">
            <a:avLst/>
          </a:prstGeom>
        </p:spPr>
      </p:pic>
    </p:spTree>
    <p:extLst>
      <p:ext uri="{BB962C8B-B14F-4D97-AF65-F5344CB8AC3E}">
        <p14:creationId xmlns:p14="http://schemas.microsoft.com/office/powerpoint/2010/main" val="420561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F947-17A3-45A9-B2A1-610A276B8A7E}"/>
              </a:ext>
            </a:extLst>
          </p:cNvPr>
          <p:cNvSpPr>
            <a:spLocks noGrp="1"/>
          </p:cNvSpPr>
          <p:nvPr>
            <p:ph type="title"/>
          </p:nvPr>
        </p:nvSpPr>
        <p:spPr/>
        <p:txBody>
          <a:bodyPr/>
          <a:lstStyle/>
          <a:p>
            <a:r>
              <a:rPr lang="zh-CN" altLang="en-US" dirty="0"/>
              <a:t>文件权限系统的意义</a:t>
            </a:r>
          </a:p>
        </p:txBody>
      </p:sp>
      <p:sp>
        <p:nvSpPr>
          <p:cNvPr id="3" name="内容占位符 2">
            <a:extLst>
              <a:ext uri="{FF2B5EF4-FFF2-40B4-BE49-F238E27FC236}">
                <a16:creationId xmlns:a16="http://schemas.microsoft.com/office/drawing/2014/main" id="{0F376824-028C-4836-9E47-6F7CE82769B8}"/>
              </a:ext>
            </a:extLst>
          </p:cNvPr>
          <p:cNvSpPr>
            <a:spLocks noGrp="1"/>
          </p:cNvSpPr>
          <p:nvPr>
            <p:ph idx="1"/>
          </p:nvPr>
        </p:nvSpPr>
        <p:spPr/>
        <p:txBody>
          <a:bodyPr/>
          <a:lstStyle/>
          <a:p>
            <a:pPr marL="0" indent="457200">
              <a:lnSpc>
                <a:spcPct val="100000"/>
              </a:lnSpc>
              <a:spcBef>
                <a:spcPts val="0"/>
              </a:spcBef>
              <a:buNone/>
            </a:pPr>
            <a:r>
              <a:rPr lang="zh-CN" altLang="en-US" dirty="0"/>
              <a:t>文件权限是系统最底层安全设定方法之一，它保证文件可以被可用的用户做相应操作。</a:t>
            </a:r>
          </a:p>
          <a:p>
            <a:pPr marL="0" indent="0">
              <a:buNone/>
            </a:pPr>
            <a:endParaRPr lang="zh-CN" altLang="en-US" dirty="0"/>
          </a:p>
        </p:txBody>
      </p:sp>
    </p:spTree>
    <p:extLst>
      <p:ext uri="{BB962C8B-B14F-4D97-AF65-F5344CB8AC3E}">
        <p14:creationId xmlns:p14="http://schemas.microsoft.com/office/powerpoint/2010/main" val="149158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D8BA8-48D0-4168-B1B8-FCAB9E3DE303}"/>
              </a:ext>
            </a:extLst>
          </p:cNvPr>
          <p:cNvSpPr>
            <a:spLocks noGrp="1"/>
          </p:cNvSpPr>
          <p:nvPr>
            <p:ph type="title"/>
          </p:nvPr>
        </p:nvSpPr>
        <p:spPr/>
        <p:txBody>
          <a:bodyPr/>
          <a:lstStyle/>
          <a:p>
            <a:r>
              <a:rPr lang="zh-CN" altLang="en-US" dirty="0"/>
              <a:t>文件数实验（目录）</a:t>
            </a:r>
          </a:p>
        </p:txBody>
      </p:sp>
      <p:pic>
        <p:nvPicPr>
          <p:cNvPr id="4" name="内容占位符 3">
            <a:extLst>
              <a:ext uri="{FF2B5EF4-FFF2-40B4-BE49-F238E27FC236}">
                <a16:creationId xmlns:a16="http://schemas.microsoft.com/office/drawing/2014/main" id="{23BAD499-2144-4537-B649-66C905420E78}"/>
              </a:ext>
            </a:extLst>
          </p:cNvPr>
          <p:cNvPicPr>
            <a:picLocks noGrp="1" noChangeAspect="1"/>
          </p:cNvPicPr>
          <p:nvPr>
            <p:ph idx="1"/>
          </p:nvPr>
        </p:nvPicPr>
        <p:blipFill>
          <a:blip r:embed="rId2"/>
          <a:stretch>
            <a:fillRect/>
          </a:stretch>
        </p:blipFill>
        <p:spPr>
          <a:xfrm>
            <a:off x="838200" y="1600766"/>
            <a:ext cx="7233022" cy="2660787"/>
          </a:xfrm>
          <a:prstGeom prst="rect">
            <a:avLst/>
          </a:prstGeom>
        </p:spPr>
      </p:pic>
      <p:pic>
        <p:nvPicPr>
          <p:cNvPr id="5" name="图片 4">
            <a:extLst>
              <a:ext uri="{FF2B5EF4-FFF2-40B4-BE49-F238E27FC236}">
                <a16:creationId xmlns:a16="http://schemas.microsoft.com/office/drawing/2014/main" id="{541BF419-80C6-4454-8591-906D6D37CB2B}"/>
              </a:ext>
            </a:extLst>
          </p:cNvPr>
          <p:cNvPicPr>
            <a:picLocks noChangeAspect="1"/>
          </p:cNvPicPr>
          <p:nvPr/>
        </p:nvPicPr>
        <p:blipFill>
          <a:blip r:embed="rId3"/>
          <a:stretch>
            <a:fillRect/>
          </a:stretch>
        </p:blipFill>
        <p:spPr>
          <a:xfrm>
            <a:off x="852991" y="4528796"/>
            <a:ext cx="7678795" cy="1325563"/>
          </a:xfrm>
          <a:prstGeom prst="rect">
            <a:avLst/>
          </a:prstGeom>
        </p:spPr>
      </p:pic>
    </p:spTree>
    <p:extLst>
      <p:ext uri="{BB962C8B-B14F-4D97-AF65-F5344CB8AC3E}">
        <p14:creationId xmlns:p14="http://schemas.microsoft.com/office/powerpoint/2010/main" val="222880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BCAAB-70F1-450F-87E4-25138DF3CE2B}"/>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C6E937D-941E-411C-936E-D380A4D80CE8}"/>
              </a:ext>
            </a:extLst>
          </p:cNvPr>
          <p:cNvPicPr>
            <a:picLocks noGrp="1" noChangeAspect="1"/>
          </p:cNvPicPr>
          <p:nvPr>
            <p:ph idx="1"/>
          </p:nvPr>
        </p:nvPicPr>
        <p:blipFill>
          <a:blip r:embed="rId2"/>
          <a:stretch>
            <a:fillRect/>
          </a:stretch>
        </p:blipFill>
        <p:spPr>
          <a:xfrm>
            <a:off x="838200" y="3429000"/>
            <a:ext cx="9613567" cy="3042444"/>
          </a:xfrm>
          <a:prstGeom prst="rect">
            <a:avLst/>
          </a:prstGeom>
        </p:spPr>
      </p:pic>
      <p:sp>
        <p:nvSpPr>
          <p:cNvPr id="5" name="文本框 4">
            <a:extLst>
              <a:ext uri="{FF2B5EF4-FFF2-40B4-BE49-F238E27FC236}">
                <a16:creationId xmlns:a16="http://schemas.microsoft.com/office/drawing/2014/main" id="{672B2967-9227-4B6B-ADDB-40F3F5FA0F5A}"/>
              </a:ext>
            </a:extLst>
          </p:cNvPr>
          <p:cNvSpPr txBox="1"/>
          <p:nvPr/>
        </p:nvSpPr>
        <p:spPr>
          <a:xfrm>
            <a:off x="838200" y="2259984"/>
            <a:ext cx="7696200" cy="1231106"/>
          </a:xfrm>
          <a:prstGeom prst="rect">
            <a:avLst/>
          </a:prstGeom>
          <a:noFill/>
        </p:spPr>
        <p:txBody>
          <a:bodyPr wrap="square" rtlCol="0">
            <a:spAutoFit/>
          </a:bodyPr>
          <a:lstStyle/>
          <a:p>
            <a:r>
              <a:rPr lang="en-US" altLang="zh-CN" sz="2800" dirty="0">
                <a:latin typeface="Times New Roman" panose="02020603050405020304" pitchFamily="18" charset="0"/>
                <a:ea typeface="宋体" panose="02010600030101010101" pitchFamily="2" charset="-122"/>
              </a:rPr>
              <a:t>[root@yujmo ~]# </a:t>
            </a:r>
            <a:r>
              <a:rPr lang="en-US" altLang="zh-CN" sz="2800" dirty="0" err="1">
                <a:latin typeface="Times New Roman" panose="02020603050405020304" pitchFamily="18" charset="0"/>
                <a:ea typeface="宋体" panose="02010600030101010101" pitchFamily="2" charset="-122"/>
              </a:rPr>
              <a:t>mkdir</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dhcp</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teststststs</a:t>
            </a:r>
            <a:r>
              <a:rPr lang="en-US" altLang="zh-CN" sz="2800" dirty="0">
                <a:latin typeface="Times New Roman" panose="02020603050405020304" pitchFamily="18" charset="0"/>
                <a:ea typeface="宋体" panose="02010600030101010101" pitchFamily="2" charset="-122"/>
              </a:rPr>
              <a:t> # </a:t>
            </a:r>
            <a:r>
              <a:rPr lang="zh-CN" altLang="en-US" sz="2800" dirty="0">
                <a:latin typeface="Times New Roman" panose="02020603050405020304" pitchFamily="18" charset="0"/>
                <a:ea typeface="宋体" panose="02010600030101010101" pitchFamily="2" charset="-122"/>
              </a:rPr>
              <a:t>创建一个隐藏目录，用于测试目录的文件数</a:t>
            </a:r>
            <a:endParaRPr lang="en-US" altLang="zh-CN" sz="2800"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62476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01674-027D-4CAA-9013-B8290EA0CF0C}"/>
              </a:ext>
            </a:extLst>
          </p:cNvPr>
          <p:cNvSpPr>
            <a:spLocks noGrp="1"/>
          </p:cNvSpPr>
          <p:nvPr>
            <p:ph type="title"/>
          </p:nvPr>
        </p:nvSpPr>
        <p:spPr/>
        <p:txBody>
          <a:bodyPr/>
          <a:lstStyle/>
          <a:p>
            <a:r>
              <a:rPr lang="zh-CN" altLang="en-US" dirty="0"/>
              <a:t>文件、目录权限</a:t>
            </a:r>
          </a:p>
        </p:txBody>
      </p:sp>
      <p:sp>
        <p:nvSpPr>
          <p:cNvPr id="6" name="内容占位符 5">
            <a:extLst>
              <a:ext uri="{FF2B5EF4-FFF2-40B4-BE49-F238E27FC236}">
                <a16:creationId xmlns:a16="http://schemas.microsoft.com/office/drawing/2014/main" id="{A3AB2AE4-39ED-40F2-A490-21E86660D1DB}"/>
              </a:ext>
            </a:extLst>
          </p:cNvPr>
          <p:cNvSpPr>
            <a:spLocks noGrp="1"/>
          </p:cNvSpPr>
          <p:nvPr>
            <p:ph idx="1"/>
          </p:nvPr>
        </p:nvSpPr>
        <p:spPr/>
        <p:txBody>
          <a:bodyPr>
            <a:normAutofit fontScale="85000" lnSpcReduction="20000"/>
          </a:bodyPr>
          <a:lstStyle/>
          <a:p>
            <a:pPr marL="0" indent="0">
              <a:buNone/>
            </a:pPr>
            <a:r>
              <a:rPr lang="en-US" altLang="zh-CN" dirty="0"/>
              <a:t>[root@yujmo ~]# cd /</a:t>
            </a:r>
            <a:r>
              <a:rPr lang="en-US" altLang="zh-CN" dirty="0" err="1"/>
              <a:t>tmp</a:t>
            </a:r>
            <a:r>
              <a:rPr lang="en-US" altLang="zh-CN" dirty="0"/>
              <a:t>/</a:t>
            </a:r>
          </a:p>
          <a:p>
            <a:pPr marL="0" indent="0">
              <a:buNone/>
            </a:pPr>
            <a:r>
              <a:rPr lang="en-US" altLang="zh-CN" dirty="0"/>
              <a:t>[root@yujmo </a:t>
            </a:r>
            <a:r>
              <a:rPr lang="en-US" altLang="zh-CN" dirty="0" err="1"/>
              <a:t>tmp</a:t>
            </a:r>
            <a:r>
              <a:rPr lang="en-US" altLang="zh-CN" dirty="0"/>
              <a:t>]# touch filename</a:t>
            </a:r>
          </a:p>
          <a:p>
            <a:pPr marL="0" indent="0">
              <a:buNone/>
            </a:pPr>
            <a:r>
              <a:rPr lang="zh-CN" altLang="en-US" dirty="0"/>
              <a:t>[root@yujmo ~]# ls -l </a:t>
            </a:r>
            <a:r>
              <a:rPr lang="en-US" altLang="zh-CN" dirty="0"/>
              <a:t>filename</a:t>
            </a:r>
          </a:p>
          <a:p>
            <a:pPr marL="0" indent="0">
              <a:buNone/>
            </a:pPr>
            <a:endParaRPr lang="en-US" altLang="zh-CN" dirty="0"/>
          </a:p>
          <a:p>
            <a:pPr marL="0" indent="0">
              <a:buNone/>
            </a:pPr>
            <a:r>
              <a:rPr lang="pt-BR" altLang="zh-CN" dirty="0"/>
              <a:t>[root@yujmo tmp]# ls -l filename</a:t>
            </a:r>
          </a:p>
          <a:p>
            <a:pPr marL="0" indent="0">
              <a:buNone/>
            </a:pPr>
            <a:r>
              <a:rPr lang="pt-BR" altLang="zh-CN" dirty="0"/>
              <a:t>- rw-          r--            r--.      1 root root 0 4</a:t>
            </a:r>
            <a:r>
              <a:rPr lang="zh-CN" altLang="pt-BR" dirty="0"/>
              <a:t>月  </a:t>
            </a:r>
            <a:r>
              <a:rPr lang="pt-BR" altLang="zh-CN" dirty="0"/>
              <a:t>21 09:50 filename</a:t>
            </a:r>
          </a:p>
          <a:p>
            <a:pPr marL="0" indent="0">
              <a:buNone/>
            </a:pPr>
            <a:r>
              <a:rPr lang="en-US" altLang="zh-CN" dirty="0"/>
              <a:t>  rw-           r--           r--</a:t>
            </a:r>
            <a:br>
              <a:rPr lang="en-US" altLang="zh-CN" dirty="0"/>
            </a:br>
            <a:r>
              <a:rPr lang="en-US" altLang="zh-CN" dirty="0"/>
              <a:t>[u]ser       [g]roup    [o]thers</a:t>
            </a:r>
          </a:p>
          <a:p>
            <a:pPr marL="0" indent="0">
              <a:buNone/>
            </a:pPr>
            <a:br>
              <a:rPr lang="en-US" altLang="zh-CN" dirty="0"/>
            </a:br>
            <a:r>
              <a:rPr lang="en-US" altLang="zh-CN" dirty="0"/>
              <a:t>1. [u] </a:t>
            </a:r>
            <a:r>
              <a:rPr lang="zh-CN" altLang="en-US" dirty="0"/>
              <a:t>文件拥有者对文件权限</a:t>
            </a:r>
            <a:br>
              <a:rPr lang="zh-CN" altLang="en-US" dirty="0"/>
            </a:br>
            <a:r>
              <a:rPr lang="en-US" altLang="zh-CN" dirty="0"/>
              <a:t>2. [g] </a:t>
            </a:r>
            <a:r>
              <a:rPr lang="zh-CN" altLang="en-US" dirty="0"/>
              <a:t>文件所有组对文件权限</a:t>
            </a:r>
            <a:br>
              <a:rPr lang="zh-CN" altLang="en-US" dirty="0"/>
            </a:br>
            <a:r>
              <a:rPr lang="en-US" altLang="zh-CN" dirty="0"/>
              <a:t>3. [o] </a:t>
            </a:r>
            <a:r>
              <a:rPr lang="zh-CN" altLang="en-US" dirty="0"/>
              <a:t>其他用户对文件权限</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57405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5F04E-BE08-4FD8-A520-AED52A6EB2BC}"/>
              </a:ext>
            </a:extLst>
          </p:cNvPr>
          <p:cNvSpPr>
            <a:spLocks noGrp="1"/>
          </p:cNvSpPr>
          <p:nvPr>
            <p:ph type="title"/>
          </p:nvPr>
        </p:nvSpPr>
        <p:spPr/>
        <p:txBody>
          <a:bodyPr/>
          <a:lstStyle/>
          <a:p>
            <a:r>
              <a:rPr lang="zh-CN" altLang="en-US" dirty="0"/>
              <a:t>文件与目录权限</a:t>
            </a:r>
          </a:p>
        </p:txBody>
      </p:sp>
      <p:sp>
        <p:nvSpPr>
          <p:cNvPr id="3" name="内容占位符 2">
            <a:extLst>
              <a:ext uri="{FF2B5EF4-FFF2-40B4-BE49-F238E27FC236}">
                <a16:creationId xmlns:a16="http://schemas.microsoft.com/office/drawing/2014/main" id="{F629BE4B-4428-4ACA-973B-5D8E2BC4DCE6}"/>
              </a:ext>
            </a:extLst>
          </p:cNvPr>
          <p:cNvSpPr>
            <a:spLocks noGrp="1"/>
          </p:cNvSpPr>
          <p:nvPr>
            <p:ph idx="1"/>
          </p:nvPr>
        </p:nvSpPr>
        <p:spPr>
          <a:xfrm>
            <a:off x="838200" y="1825624"/>
            <a:ext cx="10515600" cy="5032375"/>
          </a:xfrm>
        </p:spPr>
        <p:txBody>
          <a:bodyPr>
            <a:noAutofit/>
          </a:bodyPr>
          <a:lstStyle/>
          <a:p>
            <a:r>
              <a:rPr lang="zh-CN" altLang="en-US" b="1" dirty="0">
                <a:latin typeface="Times New Roman" panose="02020603050405020304" pitchFamily="18" charset="0"/>
                <a:ea typeface="宋体" panose="02010600030101010101" pitchFamily="2" charset="-122"/>
              </a:rPr>
              <a:t>文件权限</a:t>
            </a:r>
            <a:endParaRPr lang="zh-CN" altLang="en-US"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  </a:t>
            </a:r>
            <a:r>
              <a:rPr lang="zh-CN" altLang="en-US" dirty="0">
                <a:latin typeface="Times New Roman" panose="02020603050405020304" pitchFamily="18" charset="0"/>
                <a:ea typeface="宋体" panose="02010600030101010101" pitchFamily="2" charset="-122"/>
              </a:rPr>
              <a:t>权限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可读</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对文件具有读取及查看文件内容的权限</a:t>
            </a:r>
          </a:p>
          <a:p>
            <a:pPr marL="0" indent="0">
              <a:buNone/>
            </a:pPr>
            <a:r>
              <a:rPr lang="en-US" altLang="zh-CN" dirty="0">
                <a:latin typeface="Times New Roman" panose="02020603050405020304" pitchFamily="18" charset="0"/>
                <a:ea typeface="宋体" panose="02010600030101010101" pitchFamily="2" charset="-122"/>
              </a:rPr>
              <a:t>w </a:t>
            </a:r>
            <a:r>
              <a:rPr lang="zh-CN" altLang="en-US" dirty="0">
                <a:latin typeface="Times New Roman" panose="02020603050405020304" pitchFamily="18" charset="0"/>
                <a:ea typeface="宋体" panose="02010600030101010101" pitchFamily="2" charset="-122"/>
              </a:rPr>
              <a:t>权限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可写</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对文件具有新增、修改文件内容的权限</a:t>
            </a:r>
          </a:p>
          <a:p>
            <a:pPr marL="0" indent="0">
              <a:buNone/>
            </a:pPr>
            <a:r>
              <a:rPr lang="en-US" altLang="zh-CN" dirty="0">
                <a:latin typeface="Times New Roman" panose="02020603050405020304" pitchFamily="18" charset="0"/>
                <a:ea typeface="宋体" panose="02010600030101010101" pitchFamily="2" charset="-122"/>
              </a:rPr>
              <a:t>x  </a:t>
            </a:r>
            <a:r>
              <a:rPr lang="zh-CN" altLang="en-US" dirty="0">
                <a:latin typeface="Times New Roman" panose="02020603050405020304" pitchFamily="18" charset="0"/>
                <a:ea typeface="宋体" panose="02010600030101010101" pitchFamily="2" charset="-122"/>
              </a:rPr>
              <a:t>权限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可执行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对文件具有执行的权限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脚本</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目录权限</a:t>
            </a:r>
            <a:endParaRPr lang="zh-CN" altLang="en-US"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   </a:t>
            </a:r>
            <a:r>
              <a:rPr lang="zh-CN" altLang="en-US" dirty="0">
                <a:latin typeface="Times New Roman" panose="02020603050405020304" pitchFamily="18" charset="0"/>
                <a:ea typeface="宋体" panose="02010600030101010101" pitchFamily="2" charset="-122"/>
              </a:rPr>
              <a:t>权限     具有浏览目录下文件及子目录的权限</a:t>
            </a:r>
          </a:p>
          <a:p>
            <a:pPr marL="0" indent="0">
              <a:buNone/>
            </a:pPr>
            <a:r>
              <a:rPr lang="en-US" altLang="zh-CN" dirty="0">
                <a:latin typeface="Times New Roman" panose="02020603050405020304" pitchFamily="18" charset="0"/>
                <a:ea typeface="宋体" panose="02010600030101010101" pitchFamily="2" charset="-122"/>
              </a:rPr>
              <a:t>w </a:t>
            </a:r>
            <a:r>
              <a:rPr lang="zh-CN" altLang="en-US" dirty="0">
                <a:latin typeface="Times New Roman" panose="02020603050405020304" pitchFamily="18" charset="0"/>
                <a:ea typeface="宋体" panose="02010600030101010101" pitchFamily="2" charset="-122"/>
              </a:rPr>
              <a:t>权限     表示具有增加、删除目录内文件名的权限（需要</a:t>
            </a:r>
            <a:r>
              <a:rPr lang="en-US" altLang="zh-CN" dirty="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权限配合）</a:t>
            </a:r>
          </a:p>
          <a:p>
            <a:pPr marL="0" indent="0">
              <a:buNone/>
            </a:pPr>
            <a:r>
              <a:rPr lang="en-US" altLang="zh-CN" dirty="0">
                <a:latin typeface="Times New Roman" panose="02020603050405020304" pitchFamily="18" charset="0"/>
                <a:ea typeface="宋体" panose="02010600030101010101" pitchFamily="2" charset="-122"/>
              </a:rPr>
              <a:t>x  </a:t>
            </a:r>
            <a:r>
              <a:rPr lang="zh-CN" altLang="en-US" dirty="0">
                <a:latin typeface="Times New Roman" panose="02020603050405020304" pitchFamily="18" charset="0"/>
                <a:ea typeface="宋体" panose="02010600030101010101" pitchFamily="2" charset="-122"/>
              </a:rPr>
              <a:t>权限     可执行权限 表示具有进入目录的权限。如果没有</a:t>
            </a:r>
            <a:r>
              <a:rPr lang="en-US" altLang="zh-CN" dirty="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权限，对于</a:t>
            </a:r>
            <a:r>
              <a:rPr lang="en-US" altLang="zh-CN" dirty="0">
                <a:latin typeface="Times New Roman" panose="02020603050405020304" pitchFamily="18" charset="0"/>
                <a:ea typeface="宋体" panose="02010600030101010101" pitchFamily="2" charset="-122"/>
              </a:rPr>
              <a:t>r</a:t>
            </a:r>
            <a:r>
              <a:rPr lang="zh-CN" altLang="en-US" dirty="0">
                <a:latin typeface="Times New Roman" panose="02020603050405020304" pitchFamily="18" charset="0"/>
                <a:ea typeface="宋体" panose="02010600030101010101" pitchFamily="2" charset="-122"/>
              </a:rPr>
              <a:t>权限，无法列子目录和文件，对于</a:t>
            </a:r>
            <a:r>
              <a:rPr lang="en-US" altLang="zh-CN" dirty="0">
                <a:latin typeface="Times New Roman" panose="02020603050405020304" pitchFamily="18" charset="0"/>
                <a:ea typeface="宋体" panose="02010600030101010101" pitchFamily="2" charset="-122"/>
              </a:rPr>
              <a:t>w</a:t>
            </a:r>
            <a:r>
              <a:rPr lang="zh-CN" altLang="en-US" dirty="0">
                <a:latin typeface="Times New Roman" panose="02020603050405020304" pitchFamily="18" charset="0"/>
                <a:ea typeface="宋体" panose="02010600030101010101" pitchFamily="2" charset="-122"/>
              </a:rPr>
              <a:t>权限，无法新建和删除子目录及文件</a:t>
            </a:r>
          </a:p>
          <a:p>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211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F7A74-4C64-4999-9529-3E7D294E2494}"/>
              </a:ext>
            </a:extLst>
          </p:cNvPr>
          <p:cNvSpPr>
            <a:spLocks noGrp="1"/>
          </p:cNvSpPr>
          <p:nvPr>
            <p:ph type="title"/>
          </p:nvPr>
        </p:nvSpPr>
        <p:spPr/>
        <p:txBody>
          <a:bodyPr/>
          <a:lstStyle/>
          <a:p>
            <a:r>
              <a:rPr lang="en-US" altLang="zh-CN" dirty="0"/>
              <a:t>chmod</a:t>
            </a:r>
            <a:r>
              <a:rPr lang="zh-CN" altLang="en-US" dirty="0"/>
              <a:t> 文件、目录权限修改</a:t>
            </a:r>
          </a:p>
        </p:txBody>
      </p:sp>
      <p:sp>
        <p:nvSpPr>
          <p:cNvPr id="3" name="内容占位符 2">
            <a:extLst>
              <a:ext uri="{FF2B5EF4-FFF2-40B4-BE49-F238E27FC236}">
                <a16:creationId xmlns:a16="http://schemas.microsoft.com/office/drawing/2014/main" id="{1E18B7A6-9CBD-4C98-914A-E23EBCF54D38}"/>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ea typeface="宋体" panose="02010600030101010101" pitchFamily="2" charset="-122"/>
              </a:rPr>
              <a:t>chmod [who] [+ | - | =] [mode] </a:t>
            </a:r>
            <a:r>
              <a:rPr lang="zh-CN" altLang="en-US" dirty="0">
                <a:latin typeface="Times New Roman" panose="02020603050405020304" pitchFamily="18" charset="0"/>
                <a:ea typeface="宋体" panose="02010600030101010101" pitchFamily="2" charset="-122"/>
              </a:rPr>
              <a:t>文件名</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[who]</a:t>
            </a:r>
            <a:r>
              <a:rPr lang="zh-CN" altLang="en-US" dirty="0">
                <a:latin typeface="Times New Roman" panose="02020603050405020304" pitchFamily="18" charset="0"/>
                <a:ea typeface="宋体" panose="02010600030101010101" pitchFamily="2" charset="-122"/>
              </a:rPr>
              <a:t>：操作对象</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u </a:t>
            </a:r>
            <a:r>
              <a:rPr lang="zh-CN" altLang="en-US" dirty="0">
                <a:latin typeface="Times New Roman" panose="02020603050405020304" pitchFamily="18" charset="0"/>
                <a:ea typeface="宋体" panose="02010600030101010101" pitchFamily="2" charset="-122"/>
              </a:rPr>
              <a:t>表示“用户（</a:t>
            </a:r>
            <a:r>
              <a:rPr lang="en-US" altLang="zh-CN" dirty="0">
                <a:latin typeface="Times New Roman" panose="02020603050405020304" pitchFamily="18" charset="0"/>
                <a:ea typeface="宋体" panose="02010600030101010101" pitchFamily="2" charset="-122"/>
              </a:rPr>
              <a:t>user</a:t>
            </a:r>
            <a:r>
              <a:rPr lang="zh-CN" altLang="en-US" dirty="0">
                <a:latin typeface="Times New Roman" panose="02020603050405020304" pitchFamily="18" charset="0"/>
                <a:ea typeface="宋体" panose="02010600030101010101" pitchFamily="2" charset="-122"/>
              </a:rPr>
              <a:t>）”，即文件或目录的所有者。</a:t>
            </a:r>
          </a:p>
          <a:p>
            <a:r>
              <a:rPr lang="en-US" altLang="zh-CN" dirty="0">
                <a:latin typeface="Times New Roman" panose="02020603050405020304" pitchFamily="18" charset="0"/>
                <a:ea typeface="宋体" panose="02010600030101010101" pitchFamily="2" charset="-122"/>
              </a:rPr>
              <a:t>g </a:t>
            </a:r>
            <a:r>
              <a:rPr lang="zh-CN" altLang="en-US" dirty="0">
                <a:latin typeface="Times New Roman" panose="02020603050405020304" pitchFamily="18" charset="0"/>
                <a:ea typeface="宋体" panose="02010600030101010101" pitchFamily="2" charset="-122"/>
              </a:rPr>
              <a:t>表示“组（</a:t>
            </a:r>
            <a:r>
              <a:rPr lang="en-US" altLang="zh-CN" dirty="0">
                <a:latin typeface="Times New Roman" panose="02020603050405020304" pitchFamily="18" charset="0"/>
                <a:ea typeface="宋体" panose="02010600030101010101" pitchFamily="2" charset="-122"/>
              </a:rPr>
              <a:t>group</a:t>
            </a:r>
            <a:r>
              <a:rPr lang="zh-CN" altLang="en-US" dirty="0">
                <a:latin typeface="Times New Roman" panose="02020603050405020304" pitchFamily="18" charset="0"/>
                <a:ea typeface="宋体" panose="02010600030101010101" pitchFamily="2" charset="-122"/>
              </a:rPr>
              <a:t>）用户”，即文件或目录的所属组。</a:t>
            </a:r>
          </a:p>
          <a:p>
            <a:r>
              <a:rPr lang="en-US" altLang="zh-CN" dirty="0">
                <a:latin typeface="Times New Roman" panose="02020603050405020304" pitchFamily="18" charset="0"/>
                <a:ea typeface="宋体" panose="02010600030101010101" pitchFamily="2" charset="-122"/>
              </a:rPr>
              <a:t>o </a:t>
            </a:r>
            <a:r>
              <a:rPr lang="zh-CN" altLang="en-US" dirty="0">
                <a:latin typeface="Times New Roman" panose="02020603050405020304" pitchFamily="18" charset="0"/>
                <a:ea typeface="宋体" panose="02010600030101010101" pitchFamily="2" charset="-122"/>
              </a:rPr>
              <a:t>表示“其他（</a:t>
            </a:r>
            <a:r>
              <a:rPr lang="en-US" altLang="zh-CN" dirty="0">
                <a:latin typeface="Times New Roman" panose="02020603050405020304" pitchFamily="18" charset="0"/>
                <a:ea typeface="宋体" panose="02010600030101010101" pitchFamily="2" charset="-122"/>
              </a:rPr>
              <a:t>others</a:t>
            </a:r>
            <a:r>
              <a:rPr lang="zh-CN" altLang="en-US" dirty="0">
                <a:latin typeface="Times New Roman" panose="02020603050405020304" pitchFamily="18" charset="0"/>
                <a:ea typeface="宋体" panose="02010600030101010101" pitchFamily="2" charset="-122"/>
              </a:rPr>
              <a:t>）用户”。</a:t>
            </a:r>
          </a:p>
          <a:p>
            <a:r>
              <a:rPr lang="en-US" altLang="zh-CN" dirty="0">
                <a:latin typeface="Times New Roman" panose="02020603050405020304" pitchFamily="18" charset="0"/>
                <a:ea typeface="宋体" panose="02010600030101010101" pitchFamily="2" charset="-122"/>
              </a:rPr>
              <a:t>a </a:t>
            </a:r>
            <a:r>
              <a:rPr lang="zh-CN" altLang="en-US" dirty="0">
                <a:latin typeface="Times New Roman" panose="02020603050405020304" pitchFamily="18" charset="0"/>
                <a:ea typeface="宋体" panose="02010600030101010101" pitchFamily="2" charset="-122"/>
              </a:rPr>
              <a:t>表示“所有（</a:t>
            </a:r>
            <a:r>
              <a:rPr lang="en-US" altLang="zh-CN" dirty="0">
                <a:latin typeface="Times New Roman" panose="02020603050405020304" pitchFamily="18" charset="0"/>
                <a:ea typeface="宋体" panose="02010600030101010101" pitchFamily="2" charset="-122"/>
              </a:rPr>
              <a:t>all</a:t>
            </a:r>
            <a:r>
              <a:rPr lang="zh-CN" altLang="en-US" dirty="0">
                <a:latin typeface="Times New Roman" panose="02020603050405020304" pitchFamily="18" charset="0"/>
                <a:ea typeface="宋体" panose="02010600030101010101" pitchFamily="2" charset="-122"/>
              </a:rPr>
              <a:t>）用户”。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为系统默认值</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18542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F7A74-4C64-4999-9529-3E7D294E2494}"/>
              </a:ext>
            </a:extLst>
          </p:cNvPr>
          <p:cNvSpPr>
            <a:spLocks noGrp="1"/>
          </p:cNvSpPr>
          <p:nvPr>
            <p:ph type="title"/>
          </p:nvPr>
        </p:nvSpPr>
        <p:spPr/>
        <p:txBody>
          <a:bodyPr/>
          <a:lstStyle/>
          <a:p>
            <a:r>
              <a:rPr lang="en-US" altLang="zh-CN" dirty="0"/>
              <a:t>chmod</a:t>
            </a:r>
            <a:r>
              <a:rPr lang="zh-CN" altLang="en-US" dirty="0"/>
              <a:t> 文件、目录权限修改</a:t>
            </a:r>
          </a:p>
        </p:txBody>
      </p:sp>
      <p:sp>
        <p:nvSpPr>
          <p:cNvPr id="3" name="内容占位符 2">
            <a:extLst>
              <a:ext uri="{FF2B5EF4-FFF2-40B4-BE49-F238E27FC236}">
                <a16:creationId xmlns:a16="http://schemas.microsoft.com/office/drawing/2014/main" id="{1E18B7A6-9CBD-4C98-914A-E23EBCF54D38}"/>
              </a:ext>
            </a:extLst>
          </p:cNvPr>
          <p:cNvSpPr>
            <a:spLocks noGrp="1"/>
          </p:cNvSpPr>
          <p:nvPr>
            <p:ph idx="1"/>
          </p:nvPr>
        </p:nvSpPr>
        <p:spPr>
          <a:xfrm>
            <a:off x="838200" y="1825625"/>
            <a:ext cx="10515600" cy="4351338"/>
          </a:xfrm>
        </p:spPr>
        <p:txBody>
          <a:bodyPr>
            <a:normAutofit lnSpcReduction="10000"/>
          </a:bodyPr>
          <a:lstStyle/>
          <a:p>
            <a:pPr marL="0" indent="0">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：操作符号</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添加某个权限。</a:t>
            </a:r>
          </a:p>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取消某个权限。</a:t>
            </a:r>
          </a:p>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赋予给定权限并取消其他所有权限</a:t>
            </a:r>
            <a:endParaRPr lang="en-US" altLang="zh-CN"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[mode]</a:t>
            </a:r>
            <a:r>
              <a:rPr lang="zh-CN" altLang="en-US" dirty="0">
                <a:latin typeface="Times New Roman" panose="02020603050405020304" pitchFamily="18" charset="0"/>
                <a:ea typeface="宋体" panose="02010600030101010101" pitchFamily="2" charset="-122"/>
              </a:rPr>
              <a:t>：权限</a:t>
            </a:r>
          </a:p>
          <a:p>
            <a:r>
              <a:rPr lang="en-US" altLang="zh-CN" dirty="0">
                <a:latin typeface="Times New Roman" panose="02020603050405020304" pitchFamily="18" charset="0"/>
                <a:ea typeface="宋体" panose="02010600030101010101" pitchFamily="2" charset="-122"/>
              </a:rPr>
              <a:t>r </a:t>
            </a:r>
            <a:r>
              <a:rPr lang="zh-CN" altLang="en-US" dirty="0">
                <a:latin typeface="Times New Roman" panose="02020603050405020304" pitchFamily="18" charset="0"/>
                <a:ea typeface="宋体" panose="02010600030101010101" pitchFamily="2" charset="-122"/>
              </a:rPr>
              <a:t>可读。</a:t>
            </a:r>
          </a:p>
          <a:p>
            <a:r>
              <a:rPr lang="en-US" altLang="zh-CN" dirty="0">
                <a:latin typeface="Times New Roman" panose="02020603050405020304" pitchFamily="18" charset="0"/>
                <a:ea typeface="宋体" panose="02010600030101010101" pitchFamily="2" charset="-122"/>
              </a:rPr>
              <a:t>w </a:t>
            </a:r>
            <a:r>
              <a:rPr lang="zh-CN" altLang="en-US" dirty="0">
                <a:latin typeface="Times New Roman" panose="02020603050405020304" pitchFamily="18" charset="0"/>
                <a:ea typeface="宋体" panose="02010600030101010101" pitchFamily="2" charset="-122"/>
              </a:rPr>
              <a:t>可写。</a:t>
            </a:r>
          </a:p>
          <a:p>
            <a:r>
              <a:rPr lang="en-US" altLang="zh-CN" dirty="0">
                <a:latin typeface="Times New Roman" panose="02020603050405020304" pitchFamily="18" charset="0"/>
                <a:ea typeface="宋体" panose="02010600030101010101" pitchFamily="2" charset="-122"/>
              </a:rPr>
              <a:t>x </a:t>
            </a:r>
            <a:r>
              <a:rPr lang="zh-CN" altLang="en-US" dirty="0">
                <a:latin typeface="Times New Roman" panose="02020603050405020304" pitchFamily="18" charset="0"/>
                <a:ea typeface="宋体" panose="02010600030101010101" pitchFamily="2" charset="-122"/>
              </a:rPr>
              <a:t>可执行。</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841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200" y="1690688"/>
            <a:ext cx="11353800" cy="4486275"/>
          </a:xfrm>
        </p:spPr>
        <p:txBody>
          <a:bodyPr>
            <a:normAutofit/>
          </a:bodyPr>
          <a:lstStyle/>
          <a:p>
            <a:pPr marL="0" indent="0">
              <a:buNone/>
            </a:pPr>
            <a:r>
              <a:rPr lang="zh-CN" altLang="en-US" dirty="0"/>
              <a:t>案例</a:t>
            </a:r>
            <a:r>
              <a:rPr lang="en-US" altLang="zh-CN" dirty="0"/>
              <a:t>1</a:t>
            </a:r>
            <a:r>
              <a:rPr lang="zh-CN" altLang="en-US" dirty="0"/>
              <a:t>、使用</a:t>
            </a:r>
            <a:r>
              <a:rPr lang="en-US" altLang="zh-CN" dirty="0"/>
              <a:t>monoid</a:t>
            </a:r>
            <a:r>
              <a:rPr lang="zh-CN" altLang="en-US" dirty="0"/>
              <a:t>用户修改文件</a:t>
            </a:r>
            <a:r>
              <a:rPr lang="en-US" altLang="zh-CN" dirty="0"/>
              <a:t>filename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[root@yujmo test]# chmod o+w filename # </a:t>
            </a:r>
            <a:r>
              <a:rPr lang="zh-CN" altLang="en-US" dirty="0"/>
              <a:t>不管其他人原先的权限</a:t>
            </a:r>
            <a:r>
              <a:rPr lang="en-US" altLang="zh-CN" dirty="0"/>
              <a:t>,</a:t>
            </a:r>
            <a:r>
              <a:rPr lang="zh-CN" altLang="en-US" dirty="0"/>
              <a:t>都加上</a:t>
            </a:r>
            <a:r>
              <a:rPr lang="en-US" altLang="zh-CN" dirty="0"/>
              <a:t>w</a:t>
            </a:r>
            <a:r>
              <a:rPr lang="zh-CN" altLang="en-US" dirty="0"/>
              <a:t>权限</a:t>
            </a:r>
            <a:r>
              <a:rPr lang="en-US" altLang="zh-CN" dirty="0"/>
              <a:t>(</a:t>
            </a:r>
            <a:r>
              <a:rPr lang="zh-CN" altLang="en-US" dirty="0"/>
              <a:t>重复执行该命令来进行实验</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12" name="图片 11">
            <a:extLst>
              <a:ext uri="{FF2B5EF4-FFF2-40B4-BE49-F238E27FC236}">
                <a16:creationId xmlns:a16="http://schemas.microsoft.com/office/drawing/2014/main" id="{ECACADC6-04A2-4BD4-A035-39157C1DA545}"/>
              </a:ext>
            </a:extLst>
          </p:cNvPr>
          <p:cNvPicPr>
            <a:picLocks noChangeAspect="1"/>
          </p:cNvPicPr>
          <p:nvPr/>
        </p:nvPicPr>
        <p:blipFill>
          <a:blip r:embed="rId2"/>
          <a:stretch>
            <a:fillRect/>
          </a:stretch>
        </p:blipFill>
        <p:spPr>
          <a:xfrm>
            <a:off x="838200" y="5089901"/>
            <a:ext cx="6925333" cy="1087062"/>
          </a:xfrm>
          <a:prstGeom prst="rect">
            <a:avLst/>
          </a:prstGeom>
        </p:spPr>
      </p:pic>
      <p:pic>
        <p:nvPicPr>
          <p:cNvPr id="4" name="图片 3">
            <a:extLst>
              <a:ext uri="{FF2B5EF4-FFF2-40B4-BE49-F238E27FC236}">
                <a16:creationId xmlns:a16="http://schemas.microsoft.com/office/drawing/2014/main" id="{C7BAB3B3-60FD-4C77-AEC8-1157C890DFED}"/>
              </a:ext>
            </a:extLst>
          </p:cNvPr>
          <p:cNvPicPr>
            <a:picLocks noChangeAspect="1"/>
          </p:cNvPicPr>
          <p:nvPr/>
        </p:nvPicPr>
        <p:blipFill>
          <a:blip r:embed="rId3"/>
          <a:stretch>
            <a:fillRect/>
          </a:stretch>
        </p:blipFill>
        <p:spPr>
          <a:xfrm>
            <a:off x="838200" y="2182510"/>
            <a:ext cx="6933210" cy="1667481"/>
          </a:xfrm>
          <a:prstGeom prst="rect">
            <a:avLst/>
          </a:prstGeom>
        </p:spPr>
      </p:pic>
      <p:pic>
        <p:nvPicPr>
          <p:cNvPr id="5" name="图片 4">
            <a:extLst>
              <a:ext uri="{FF2B5EF4-FFF2-40B4-BE49-F238E27FC236}">
                <a16:creationId xmlns:a16="http://schemas.microsoft.com/office/drawing/2014/main" id="{EC1A36F0-7746-4C15-9617-B9CEDD67C599}"/>
              </a:ext>
            </a:extLst>
          </p:cNvPr>
          <p:cNvPicPr>
            <a:picLocks noChangeAspect="1"/>
          </p:cNvPicPr>
          <p:nvPr/>
        </p:nvPicPr>
        <p:blipFill>
          <a:blip r:embed="rId4"/>
          <a:stretch>
            <a:fillRect/>
          </a:stretch>
        </p:blipFill>
        <p:spPr>
          <a:xfrm>
            <a:off x="7771410" y="2668285"/>
            <a:ext cx="5627931" cy="1265540"/>
          </a:xfrm>
          <a:prstGeom prst="rect">
            <a:avLst/>
          </a:prstGeom>
        </p:spPr>
      </p:pic>
    </p:spTree>
    <p:extLst>
      <p:ext uri="{BB962C8B-B14F-4D97-AF65-F5344CB8AC3E}">
        <p14:creationId xmlns:p14="http://schemas.microsoft.com/office/powerpoint/2010/main" val="672087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199" y="1825625"/>
            <a:ext cx="11102163" cy="4351338"/>
          </a:xfrm>
        </p:spPr>
        <p:txBody>
          <a:bodyPr>
            <a:normAutofit/>
          </a:bodyPr>
          <a:lstStyle/>
          <a:p>
            <a:pPr marL="0" indent="0">
              <a:buNone/>
            </a:pPr>
            <a:r>
              <a:rPr lang="zh-CN" altLang="en-US" dirty="0"/>
              <a:t>案例</a:t>
            </a:r>
            <a:r>
              <a:rPr lang="en-US" altLang="zh-CN" dirty="0"/>
              <a:t>2</a:t>
            </a:r>
            <a:r>
              <a:rPr lang="zh-CN" altLang="en-US" dirty="0"/>
              <a:t>、使用</a:t>
            </a:r>
            <a:r>
              <a:rPr lang="en-US" altLang="zh-CN" dirty="0"/>
              <a:t>monoid</a:t>
            </a:r>
            <a:r>
              <a:rPr lang="zh-CN" altLang="en-US" dirty="0"/>
              <a:t>用户可以编辑文件</a:t>
            </a:r>
            <a:r>
              <a:rPr lang="en-US" altLang="zh-CN" dirty="0"/>
              <a:t>filename</a:t>
            </a:r>
            <a:r>
              <a:rPr lang="zh-CN" altLang="en-US" dirty="0"/>
              <a:t>但不能读文件</a:t>
            </a:r>
            <a:r>
              <a:rPr lang="en-US" altLang="zh-CN" dirty="0"/>
              <a:t>filename</a:t>
            </a:r>
          </a:p>
          <a:p>
            <a:pPr marL="0" indent="0">
              <a:buNone/>
            </a:pPr>
            <a:r>
              <a:rPr lang="en-US" altLang="zh-CN" dirty="0"/>
              <a:t>[root@yujmo test]# chmod o-</a:t>
            </a:r>
            <a:r>
              <a:rPr lang="en-US" altLang="zh-CN" dirty="0" err="1"/>
              <a:t>rx</a:t>
            </a:r>
            <a:r>
              <a:rPr lang="en-US" altLang="zh-CN" dirty="0"/>
              <a:t> filename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[monoid@yujmo test]$ echo "aaaaaaaaaaaaaaaaaaaaaa" &gt; filename</a:t>
            </a:r>
          </a:p>
          <a:p>
            <a:pPr marL="0" indent="0">
              <a:buNone/>
            </a:pPr>
            <a:r>
              <a:rPr lang="en-US" altLang="zh-CN" dirty="0"/>
              <a:t># echo</a:t>
            </a:r>
            <a:r>
              <a:rPr lang="zh-CN" altLang="en-US" dirty="0"/>
              <a:t>命令覆盖文件内容</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A10C6F7C-9D1E-4F51-AB32-0A47B407B81F}"/>
              </a:ext>
            </a:extLst>
          </p:cNvPr>
          <p:cNvPicPr>
            <a:picLocks noChangeAspect="1"/>
          </p:cNvPicPr>
          <p:nvPr/>
        </p:nvPicPr>
        <p:blipFill>
          <a:blip r:embed="rId2"/>
          <a:stretch>
            <a:fillRect/>
          </a:stretch>
        </p:blipFill>
        <p:spPr>
          <a:xfrm>
            <a:off x="933450" y="5339021"/>
            <a:ext cx="7728993" cy="972879"/>
          </a:xfrm>
          <a:prstGeom prst="rect">
            <a:avLst/>
          </a:prstGeom>
        </p:spPr>
      </p:pic>
      <p:pic>
        <p:nvPicPr>
          <p:cNvPr id="4" name="图片 3">
            <a:extLst>
              <a:ext uri="{FF2B5EF4-FFF2-40B4-BE49-F238E27FC236}">
                <a16:creationId xmlns:a16="http://schemas.microsoft.com/office/drawing/2014/main" id="{7D85E7CC-CF47-44E0-B6DD-9CF77AE6B2E4}"/>
              </a:ext>
            </a:extLst>
          </p:cNvPr>
          <p:cNvPicPr>
            <a:picLocks noChangeAspect="1"/>
          </p:cNvPicPr>
          <p:nvPr/>
        </p:nvPicPr>
        <p:blipFill>
          <a:blip r:embed="rId3"/>
          <a:stretch>
            <a:fillRect/>
          </a:stretch>
        </p:blipFill>
        <p:spPr>
          <a:xfrm>
            <a:off x="933450" y="2848769"/>
            <a:ext cx="6875236" cy="1534877"/>
          </a:xfrm>
          <a:prstGeom prst="rect">
            <a:avLst/>
          </a:prstGeom>
        </p:spPr>
      </p:pic>
    </p:spTree>
    <p:extLst>
      <p:ext uri="{BB962C8B-B14F-4D97-AF65-F5344CB8AC3E}">
        <p14:creationId xmlns:p14="http://schemas.microsoft.com/office/powerpoint/2010/main" val="680418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199" y="1825625"/>
            <a:ext cx="11102163" cy="4351338"/>
          </a:xfrm>
        </p:spPr>
        <p:txBody>
          <a:bodyPr>
            <a:normAutofit/>
          </a:bodyPr>
          <a:lstStyle/>
          <a:p>
            <a:pPr marL="0" indent="0">
              <a:buNone/>
            </a:pPr>
            <a:r>
              <a:rPr lang="zh-CN" altLang="en-US" dirty="0"/>
              <a:t>案例</a:t>
            </a:r>
            <a:r>
              <a:rPr lang="en-US" altLang="zh-CN" dirty="0"/>
              <a:t>2</a:t>
            </a:r>
            <a:r>
              <a:rPr lang="zh-CN" altLang="en-US" dirty="0"/>
              <a:t>、使用</a:t>
            </a:r>
            <a:r>
              <a:rPr lang="en-US" altLang="zh-CN" dirty="0"/>
              <a:t>monoid</a:t>
            </a:r>
            <a:r>
              <a:rPr lang="zh-CN" altLang="en-US" dirty="0"/>
              <a:t>用户可以编辑文件</a:t>
            </a:r>
            <a:r>
              <a:rPr lang="en-US" altLang="zh-CN" dirty="0"/>
              <a:t>filename</a:t>
            </a:r>
            <a:r>
              <a:rPr lang="zh-CN" altLang="en-US" dirty="0"/>
              <a:t>但不能读文件</a:t>
            </a:r>
            <a:r>
              <a:rPr lang="en-US" altLang="zh-CN" dirty="0"/>
              <a:t>filename</a:t>
            </a:r>
          </a:p>
          <a:p>
            <a:pPr marL="0" indent="0">
              <a:buNone/>
            </a:pPr>
            <a:r>
              <a:rPr lang="en-US" altLang="zh-CN" dirty="0"/>
              <a:t>[monoid@yujmo test]$ vim filename     # </a:t>
            </a:r>
            <a:r>
              <a:rPr lang="zh-CN" altLang="en-US" dirty="0"/>
              <a:t>没有读权限但是有写权限</a:t>
            </a: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F98F7745-201C-4D39-8230-0F4BE81AB442}"/>
              </a:ext>
            </a:extLst>
          </p:cNvPr>
          <p:cNvPicPr>
            <a:picLocks noChangeAspect="1"/>
          </p:cNvPicPr>
          <p:nvPr/>
        </p:nvPicPr>
        <p:blipFill>
          <a:blip r:embed="rId2"/>
          <a:stretch>
            <a:fillRect/>
          </a:stretch>
        </p:blipFill>
        <p:spPr>
          <a:xfrm>
            <a:off x="958859" y="2940025"/>
            <a:ext cx="2533780" cy="488975"/>
          </a:xfrm>
          <a:prstGeom prst="rect">
            <a:avLst/>
          </a:prstGeom>
        </p:spPr>
      </p:pic>
      <p:pic>
        <p:nvPicPr>
          <p:cNvPr id="5" name="图片 4">
            <a:extLst>
              <a:ext uri="{FF2B5EF4-FFF2-40B4-BE49-F238E27FC236}">
                <a16:creationId xmlns:a16="http://schemas.microsoft.com/office/drawing/2014/main" id="{E6E927E6-0F6E-4552-922F-52391515BCFF}"/>
              </a:ext>
            </a:extLst>
          </p:cNvPr>
          <p:cNvPicPr>
            <a:picLocks noChangeAspect="1"/>
          </p:cNvPicPr>
          <p:nvPr/>
        </p:nvPicPr>
        <p:blipFill>
          <a:blip r:embed="rId3"/>
          <a:stretch>
            <a:fillRect/>
          </a:stretch>
        </p:blipFill>
        <p:spPr>
          <a:xfrm>
            <a:off x="958859" y="3652416"/>
            <a:ext cx="1320868" cy="438173"/>
          </a:xfrm>
          <a:prstGeom prst="rect">
            <a:avLst/>
          </a:prstGeom>
        </p:spPr>
      </p:pic>
      <p:pic>
        <p:nvPicPr>
          <p:cNvPr id="6" name="图片 5">
            <a:extLst>
              <a:ext uri="{FF2B5EF4-FFF2-40B4-BE49-F238E27FC236}">
                <a16:creationId xmlns:a16="http://schemas.microsoft.com/office/drawing/2014/main" id="{67EE05C7-8731-49EC-9ED9-482FC01E0DC6}"/>
              </a:ext>
            </a:extLst>
          </p:cNvPr>
          <p:cNvPicPr>
            <a:picLocks noChangeAspect="1"/>
          </p:cNvPicPr>
          <p:nvPr/>
        </p:nvPicPr>
        <p:blipFill>
          <a:blip r:embed="rId4"/>
          <a:stretch>
            <a:fillRect/>
          </a:stretch>
        </p:blipFill>
        <p:spPr>
          <a:xfrm>
            <a:off x="958859" y="4314006"/>
            <a:ext cx="8461588" cy="1272543"/>
          </a:xfrm>
          <a:prstGeom prst="rect">
            <a:avLst/>
          </a:prstGeom>
        </p:spPr>
      </p:pic>
    </p:spTree>
    <p:extLst>
      <p:ext uri="{BB962C8B-B14F-4D97-AF65-F5344CB8AC3E}">
        <p14:creationId xmlns:p14="http://schemas.microsoft.com/office/powerpoint/2010/main" val="303804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200" y="1825625"/>
            <a:ext cx="10515600" cy="4351338"/>
          </a:xfrm>
        </p:spPr>
        <p:txBody>
          <a:bodyPr/>
          <a:lstStyle/>
          <a:p>
            <a:pPr marL="0" indent="0">
              <a:buNone/>
            </a:pPr>
            <a:r>
              <a:rPr lang="zh-CN" altLang="en-US" dirty="0"/>
              <a:t>案例</a:t>
            </a:r>
            <a:r>
              <a:rPr lang="en-US" altLang="zh-CN" dirty="0"/>
              <a:t>3</a:t>
            </a:r>
            <a:r>
              <a:rPr lang="zh-CN" altLang="en-US" dirty="0"/>
              <a:t>、删除</a:t>
            </a:r>
            <a:r>
              <a:rPr lang="en-US" altLang="zh-CN" dirty="0"/>
              <a:t>others</a:t>
            </a:r>
            <a:r>
              <a:rPr lang="zh-CN" altLang="en-US" dirty="0"/>
              <a:t>用户的其他所有权限</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[root@yujmo test]# chmod o=--- filename </a:t>
            </a:r>
          </a:p>
          <a:p>
            <a:pPr marL="0" indent="0">
              <a:buNone/>
            </a:pPr>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B80F8FD0-B10D-4912-AD78-83F2C05B7850}"/>
              </a:ext>
            </a:extLst>
          </p:cNvPr>
          <p:cNvPicPr>
            <a:picLocks noChangeAspect="1"/>
          </p:cNvPicPr>
          <p:nvPr/>
        </p:nvPicPr>
        <p:blipFill>
          <a:blip r:embed="rId2"/>
          <a:stretch>
            <a:fillRect/>
          </a:stretch>
        </p:blipFill>
        <p:spPr>
          <a:xfrm>
            <a:off x="935223" y="2338813"/>
            <a:ext cx="7198705" cy="1371950"/>
          </a:xfrm>
          <a:prstGeom prst="rect">
            <a:avLst/>
          </a:prstGeom>
        </p:spPr>
      </p:pic>
    </p:spTree>
    <p:extLst>
      <p:ext uri="{BB962C8B-B14F-4D97-AF65-F5344CB8AC3E}">
        <p14:creationId xmlns:p14="http://schemas.microsoft.com/office/powerpoint/2010/main" val="277851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2E878-A88E-4125-BE15-06063D95BE26}"/>
              </a:ext>
            </a:extLst>
          </p:cNvPr>
          <p:cNvSpPr>
            <a:spLocks noGrp="1"/>
          </p:cNvSpPr>
          <p:nvPr>
            <p:ph type="title"/>
          </p:nvPr>
        </p:nvSpPr>
        <p:spPr/>
        <p:txBody>
          <a:bodyPr/>
          <a:lstStyle/>
          <a:p>
            <a:r>
              <a:rPr lang="zh-CN" altLang="en-US" dirty="0"/>
              <a:t>文件、目录信息查看</a:t>
            </a:r>
          </a:p>
        </p:txBody>
      </p:sp>
      <p:sp>
        <p:nvSpPr>
          <p:cNvPr id="3" name="内容占位符 2">
            <a:extLst>
              <a:ext uri="{FF2B5EF4-FFF2-40B4-BE49-F238E27FC236}">
                <a16:creationId xmlns:a16="http://schemas.microsoft.com/office/drawing/2014/main" id="{F9A36DD4-98FF-446D-AE8E-15B9BBBA29BE}"/>
              </a:ext>
            </a:extLst>
          </p:cNvPr>
          <p:cNvSpPr>
            <a:spLocks noGrp="1"/>
          </p:cNvSpPr>
          <p:nvPr>
            <p:ph idx="1"/>
          </p:nvPr>
        </p:nvSpPr>
        <p:spPr>
          <a:xfrm>
            <a:off x="0" y="1825624"/>
            <a:ext cx="12192000" cy="5032375"/>
          </a:xfrm>
        </p:spPr>
        <p:txBody>
          <a:bodyPr/>
          <a:lstStyle/>
          <a:p>
            <a:pPr marL="0" indent="0">
              <a:buNone/>
            </a:pPr>
            <a:r>
              <a:rPr lang="pt-BR" altLang="zh-CN" dirty="0">
                <a:latin typeface="Times New Roman" panose="02020603050405020304" pitchFamily="18" charset="0"/>
                <a:ea typeface="宋体" panose="02010600030101010101" pitchFamily="2" charset="-122"/>
              </a:rPr>
              <a:t>[root@yujmo ~]# </a:t>
            </a:r>
            <a:r>
              <a:rPr lang="pt-BR" altLang="zh-CN" b="1" dirty="0">
                <a:solidFill>
                  <a:srgbClr val="7030A0"/>
                </a:solidFill>
                <a:latin typeface="Times New Roman" panose="02020603050405020304" pitchFamily="18" charset="0"/>
                <a:ea typeface="宋体" panose="02010600030101010101" pitchFamily="2" charset="-122"/>
              </a:rPr>
              <a:t>cp -r /etc/ssh/ .     </a:t>
            </a:r>
            <a:r>
              <a:rPr lang="pt-BR"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拷贝目录到当前目录用于实验</a:t>
            </a:r>
            <a:endParaRPr lang="pt-BR" altLang="zh-CN" dirty="0">
              <a:latin typeface="Times New Roman" panose="02020603050405020304" pitchFamily="18" charset="0"/>
              <a:ea typeface="宋体" panose="02010600030101010101" pitchFamily="2" charset="-122"/>
            </a:endParaRPr>
          </a:p>
          <a:p>
            <a:pPr marL="0" indent="0">
              <a:buNone/>
            </a:pPr>
            <a:r>
              <a:rPr lang="pt-BR" altLang="zh-CN" dirty="0">
                <a:latin typeface="Times New Roman" panose="02020603050405020304" pitchFamily="18" charset="0"/>
                <a:ea typeface="宋体" panose="02010600030101010101" pitchFamily="2" charset="-122"/>
              </a:rPr>
              <a:t>[root@yujmo ~]# </a:t>
            </a:r>
            <a:r>
              <a:rPr lang="pt-BR" altLang="zh-CN" b="1" dirty="0">
                <a:solidFill>
                  <a:srgbClr val="7030A0"/>
                </a:solidFill>
                <a:latin typeface="Times New Roman" panose="02020603050405020304" pitchFamily="18" charset="0"/>
                <a:ea typeface="宋体" panose="02010600030101010101" pitchFamily="2" charset="-122"/>
              </a:rPr>
              <a:t>cp -r /etc/dhcp/ .  </a:t>
            </a:r>
            <a:r>
              <a:rPr lang="pt-BR"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拷贝目录到当前目录用于实验</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ls -l </a:t>
            </a:r>
            <a:r>
              <a:rPr lang="zh-CN" altLang="en-US" b="1" dirty="0">
                <a:solidFill>
                  <a:srgbClr val="7030A0"/>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查看当前目录下所有可见文件的详细属性</a:t>
            </a: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8D50B4B5-89C7-485D-B709-F99CF3972A17}"/>
              </a:ext>
            </a:extLst>
          </p:cNvPr>
          <p:cNvPicPr>
            <a:picLocks noChangeAspect="1"/>
          </p:cNvPicPr>
          <p:nvPr/>
        </p:nvPicPr>
        <p:blipFill>
          <a:blip r:embed="rId2"/>
          <a:stretch>
            <a:fillRect/>
          </a:stretch>
        </p:blipFill>
        <p:spPr>
          <a:xfrm>
            <a:off x="189013" y="3429000"/>
            <a:ext cx="11813974" cy="2520315"/>
          </a:xfrm>
          <a:prstGeom prst="rect">
            <a:avLst/>
          </a:prstGeom>
        </p:spPr>
      </p:pic>
    </p:spTree>
    <p:extLst>
      <p:ext uri="{BB962C8B-B14F-4D97-AF65-F5344CB8AC3E}">
        <p14:creationId xmlns:p14="http://schemas.microsoft.com/office/powerpoint/2010/main" val="151229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200" y="1825625"/>
            <a:ext cx="10515600" cy="4351338"/>
          </a:xfrm>
        </p:spPr>
        <p:txBody>
          <a:bodyPr/>
          <a:lstStyle/>
          <a:p>
            <a:pPr marL="0" indent="0">
              <a:buNone/>
            </a:pPr>
            <a:r>
              <a:rPr lang="zh-CN" altLang="en-US" dirty="0"/>
              <a:t>案例</a:t>
            </a:r>
            <a:r>
              <a:rPr lang="en-US" altLang="zh-CN" dirty="0"/>
              <a:t>4</a:t>
            </a:r>
            <a:r>
              <a:rPr lang="zh-CN" altLang="en-US" dirty="0"/>
              <a:t>、</a:t>
            </a:r>
            <a:r>
              <a:rPr lang="en-US" altLang="zh-CN" dirty="0"/>
              <a:t>monoid</a:t>
            </a:r>
            <a:r>
              <a:rPr lang="zh-CN" altLang="en-US" dirty="0"/>
              <a:t>用户附属于</a:t>
            </a:r>
            <a:r>
              <a:rPr lang="en-US" altLang="zh-CN" dirty="0"/>
              <a:t>root</a:t>
            </a:r>
            <a:r>
              <a:rPr lang="zh-CN" altLang="en-US" dirty="0"/>
              <a:t>组，读</a:t>
            </a:r>
            <a:r>
              <a:rPr lang="en-US" altLang="zh-CN" dirty="0"/>
              <a:t>filename</a:t>
            </a:r>
            <a:r>
              <a:rPr lang="zh-CN" altLang="en-US" dirty="0"/>
              <a:t>文件</a:t>
            </a:r>
            <a:endParaRPr lang="en-US" altLang="zh-CN" dirty="0"/>
          </a:p>
          <a:p>
            <a:pPr marL="0" indent="0">
              <a:buNone/>
            </a:pPr>
            <a:r>
              <a:rPr lang="en-US" altLang="zh-CN" dirty="0"/>
              <a:t>[root@yujmo test]# usermod -G root monoid # </a:t>
            </a:r>
            <a:r>
              <a:rPr lang="zh-CN" altLang="en-US" dirty="0"/>
              <a:t>指定</a:t>
            </a:r>
            <a:r>
              <a:rPr lang="en-US" altLang="zh-CN" dirty="0"/>
              <a:t>monoid</a:t>
            </a:r>
            <a:r>
              <a:rPr lang="zh-CN" altLang="en-US" dirty="0"/>
              <a:t>用户的附属组为</a:t>
            </a:r>
            <a:r>
              <a:rPr lang="en-US" altLang="zh-CN" dirty="0"/>
              <a:t>root</a:t>
            </a:r>
          </a:p>
          <a:p>
            <a:pPr marL="0" indent="0">
              <a:buNone/>
            </a:pPr>
            <a:r>
              <a:rPr lang="en-US" altLang="zh-CN" dirty="0"/>
              <a:t>[root@yujmo test]# su monoid</a:t>
            </a:r>
          </a:p>
          <a:p>
            <a:pPr marL="0" indent="0">
              <a:buNone/>
            </a:pP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905E6391-D478-4F2F-A85B-80A30C875B49}"/>
              </a:ext>
            </a:extLst>
          </p:cNvPr>
          <p:cNvPicPr>
            <a:picLocks noChangeAspect="1"/>
          </p:cNvPicPr>
          <p:nvPr/>
        </p:nvPicPr>
        <p:blipFill rotWithShape="1">
          <a:blip r:embed="rId2"/>
          <a:srcRect b="44827"/>
          <a:stretch/>
        </p:blipFill>
        <p:spPr>
          <a:xfrm>
            <a:off x="838200" y="3717402"/>
            <a:ext cx="4159464" cy="2459561"/>
          </a:xfrm>
          <a:prstGeom prst="rect">
            <a:avLst/>
          </a:prstGeom>
        </p:spPr>
      </p:pic>
    </p:spTree>
    <p:extLst>
      <p:ext uri="{BB962C8B-B14F-4D97-AF65-F5344CB8AC3E}">
        <p14:creationId xmlns:p14="http://schemas.microsoft.com/office/powerpoint/2010/main" val="2279490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E911-880B-49ED-9FD6-DAE2BA23E96D}"/>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D48D7276-BDA0-4492-B7DE-50871889A07E}"/>
              </a:ext>
            </a:extLst>
          </p:cNvPr>
          <p:cNvSpPr>
            <a:spLocks noGrp="1"/>
          </p:cNvSpPr>
          <p:nvPr>
            <p:ph idx="1"/>
          </p:nvPr>
        </p:nvSpPr>
        <p:spPr>
          <a:xfrm>
            <a:off x="838200" y="1825625"/>
            <a:ext cx="10515600" cy="4351338"/>
          </a:xfrm>
        </p:spPr>
        <p:txBody>
          <a:bodyPr/>
          <a:lstStyle/>
          <a:p>
            <a:pPr marL="0" indent="0">
              <a:buNone/>
            </a:pPr>
            <a:r>
              <a:rPr lang="zh-CN" altLang="en-US" dirty="0"/>
              <a:t>案例</a:t>
            </a:r>
            <a:r>
              <a:rPr lang="en-US" altLang="zh-CN" dirty="0"/>
              <a:t>5</a:t>
            </a:r>
            <a:r>
              <a:rPr lang="zh-CN" altLang="en-US" dirty="0"/>
              <a:t>、</a:t>
            </a:r>
            <a:r>
              <a:rPr lang="en-US" altLang="zh-CN" dirty="0"/>
              <a:t>monoid</a:t>
            </a:r>
            <a:r>
              <a:rPr lang="zh-CN" altLang="en-US" dirty="0"/>
              <a:t>用户附属于</a:t>
            </a:r>
            <a:r>
              <a:rPr lang="en-US" altLang="zh-CN" dirty="0"/>
              <a:t>root</a:t>
            </a:r>
            <a:r>
              <a:rPr lang="zh-CN" altLang="en-US" dirty="0"/>
              <a:t>组，读写</a:t>
            </a:r>
            <a:r>
              <a:rPr lang="en-US" altLang="zh-CN" dirty="0"/>
              <a:t>filename</a:t>
            </a:r>
            <a:r>
              <a:rPr lang="zh-CN" altLang="en-US" dirty="0"/>
              <a:t>文件</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[monoid@yujmo test]$ vim filename </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5A383D7-4700-41AD-A73B-FDF1AC74295F}"/>
              </a:ext>
            </a:extLst>
          </p:cNvPr>
          <p:cNvPicPr>
            <a:picLocks noChangeAspect="1"/>
          </p:cNvPicPr>
          <p:nvPr/>
        </p:nvPicPr>
        <p:blipFill>
          <a:blip r:embed="rId2"/>
          <a:stretch>
            <a:fillRect/>
          </a:stretch>
        </p:blipFill>
        <p:spPr>
          <a:xfrm>
            <a:off x="838200" y="2302010"/>
            <a:ext cx="6735732" cy="855860"/>
          </a:xfrm>
          <a:prstGeom prst="rect">
            <a:avLst/>
          </a:prstGeom>
        </p:spPr>
      </p:pic>
      <p:pic>
        <p:nvPicPr>
          <p:cNvPr id="6" name="图片 5">
            <a:extLst>
              <a:ext uri="{FF2B5EF4-FFF2-40B4-BE49-F238E27FC236}">
                <a16:creationId xmlns:a16="http://schemas.microsoft.com/office/drawing/2014/main" id="{40245216-CC30-4D92-B4B9-F37C59FA011F}"/>
              </a:ext>
            </a:extLst>
          </p:cNvPr>
          <p:cNvPicPr>
            <a:picLocks noChangeAspect="1"/>
          </p:cNvPicPr>
          <p:nvPr/>
        </p:nvPicPr>
        <p:blipFill>
          <a:blip r:embed="rId3"/>
          <a:stretch>
            <a:fillRect/>
          </a:stretch>
        </p:blipFill>
        <p:spPr>
          <a:xfrm>
            <a:off x="838200" y="3170681"/>
            <a:ext cx="5708943" cy="927148"/>
          </a:xfrm>
          <a:prstGeom prst="rect">
            <a:avLst/>
          </a:prstGeom>
        </p:spPr>
      </p:pic>
    </p:spTree>
    <p:extLst>
      <p:ext uri="{BB962C8B-B14F-4D97-AF65-F5344CB8AC3E}">
        <p14:creationId xmlns:p14="http://schemas.microsoft.com/office/powerpoint/2010/main" val="2261380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8F569-968B-437B-87A2-1273FAEB793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2CCF55B-81E8-4CF3-A4C3-58B8E678083C}"/>
              </a:ext>
            </a:extLst>
          </p:cNvPr>
          <p:cNvSpPr>
            <a:spLocks noGrp="1"/>
          </p:cNvSpPr>
          <p:nvPr>
            <p:ph idx="1"/>
          </p:nvPr>
        </p:nvSpPr>
        <p:spPr/>
        <p:txBody>
          <a:bodyPr/>
          <a:lstStyle/>
          <a:p>
            <a:pPr marL="0" indent="0">
              <a:buNone/>
            </a:pPr>
            <a:r>
              <a:rPr lang="zh-CN" altLang="en-US" dirty="0"/>
              <a:t>案例</a:t>
            </a:r>
            <a:r>
              <a:rPr lang="en-US" altLang="zh-CN" dirty="0"/>
              <a:t>6</a:t>
            </a:r>
            <a:r>
              <a:rPr lang="zh-CN" altLang="en-US" dirty="0"/>
              <a:t>、将</a:t>
            </a:r>
            <a:r>
              <a:rPr lang="en-US" altLang="zh-CN" dirty="0"/>
              <a:t>monoid</a:t>
            </a:r>
            <a:r>
              <a:rPr lang="zh-CN" altLang="en-US" dirty="0"/>
              <a:t>用户从</a:t>
            </a:r>
            <a:r>
              <a:rPr lang="en-US" altLang="zh-CN" dirty="0"/>
              <a:t>root</a:t>
            </a:r>
            <a:r>
              <a:rPr lang="zh-CN" altLang="en-US" dirty="0"/>
              <a:t>组移除</a:t>
            </a:r>
            <a:endParaRPr lang="en-US" altLang="zh-CN" dirty="0"/>
          </a:p>
          <a:p>
            <a:pPr marL="0" indent="0">
              <a:buNone/>
            </a:pPr>
            <a:r>
              <a:rPr lang="fr-FR" altLang="zh-CN" dirty="0"/>
              <a:t>[root@yujmo ~]# cat /etc/group # </a:t>
            </a:r>
            <a:r>
              <a:rPr lang="zh-CN" altLang="en-US" dirty="0"/>
              <a:t>查看用户组信息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fr-FR" altLang="zh-CN" dirty="0"/>
          </a:p>
        </p:txBody>
      </p:sp>
      <p:pic>
        <p:nvPicPr>
          <p:cNvPr id="4" name="图片 3">
            <a:extLst>
              <a:ext uri="{FF2B5EF4-FFF2-40B4-BE49-F238E27FC236}">
                <a16:creationId xmlns:a16="http://schemas.microsoft.com/office/drawing/2014/main" id="{0902A8FF-9D46-4DE8-864B-E9C521A462CD}"/>
              </a:ext>
            </a:extLst>
          </p:cNvPr>
          <p:cNvPicPr>
            <a:picLocks noChangeAspect="1"/>
          </p:cNvPicPr>
          <p:nvPr/>
        </p:nvPicPr>
        <p:blipFill>
          <a:blip r:embed="rId2"/>
          <a:stretch>
            <a:fillRect/>
          </a:stretch>
        </p:blipFill>
        <p:spPr>
          <a:xfrm>
            <a:off x="947253" y="2855528"/>
            <a:ext cx="6477333" cy="2609984"/>
          </a:xfrm>
          <a:prstGeom prst="rect">
            <a:avLst/>
          </a:prstGeom>
        </p:spPr>
      </p:pic>
      <p:pic>
        <p:nvPicPr>
          <p:cNvPr id="5" name="图片 4">
            <a:extLst>
              <a:ext uri="{FF2B5EF4-FFF2-40B4-BE49-F238E27FC236}">
                <a16:creationId xmlns:a16="http://schemas.microsoft.com/office/drawing/2014/main" id="{08C3569C-CFC6-43DF-B2F2-B55F91197F3A}"/>
              </a:ext>
            </a:extLst>
          </p:cNvPr>
          <p:cNvPicPr>
            <a:picLocks noChangeAspect="1"/>
          </p:cNvPicPr>
          <p:nvPr/>
        </p:nvPicPr>
        <p:blipFill>
          <a:blip r:embed="rId3"/>
          <a:stretch>
            <a:fillRect/>
          </a:stretch>
        </p:blipFill>
        <p:spPr>
          <a:xfrm>
            <a:off x="947253" y="5564049"/>
            <a:ext cx="6477333" cy="745813"/>
          </a:xfrm>
          <a:prstGeom prst="rect">
            <a:avLst/>
          </a:prstGeom>
        </p:spPr>
      </p:pic>
    </p:spTree>
    <p:extLst>
      <p:ext uri="{BB962C8B-B14F-4D97-AF65-F5344CB8AC3E}">
        <p14:creationId xmlns:p14="http://schemas.microsoft.com/office/powerpoint/2010/main" val="2511503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F82B81B-9DC0-4FDB-A2EF-71F6B2DFEC6F}"/>
              </a:ext>
            </a:extLst>
          </p:cNvPr>
          <p:cNvPicPr>
            <a:picLocks noChangeAspect="1"/>
          </p:cNvPicPr>
          <p:nvPr/>
        </p:nvPicPr>
        <p:blipFill>
          <a:blip r:embed="rId2"/>
          <a:stretch>
            <a:fillRect/>
          </a:stretch>
        </p:blipFill>
        <p:spPr>
          <a:xfrm>
            <a:off x="668079" y="1696175"/>
            <a:ext cx="8641451" cy="1628508"/>
          </a:xfrm>
          <a:prstGeom prst="rect">
            <a:avLst/>
          </a:prstGeom>
        </p:spPr>
      </p:pic>
      <p:pic>
        <p:nvPicPr>
          <p:cNvPr id="5" name="图片 4">
            <a:extLst>
              <a:ext uri="{FF2B5EF4-FFF2-40B4-BE49-F238E27FC236}">
                <a16:creationId xmlns:a16="http://schemas.microsoft.com/office/drawing/2014/main" id="{9D281961-7ABD-44FB-8770-68BD1380674D}"/>
              </a:ext>
            </a:extLst>
          </p:cNvPr>
          <p:cNvPicPr>
            <a:picLocks noChangeAspect="1"/>
          </p:cNvPicPr>
          <p:nvPr/>
        </p:nvPicPr>
        <p:blipFill>
          <a:blip r:embed="rId3"/>
          <a:stretch>
            <a:fillRect/>
          </a:stretch>
        </p:blipFill>
        <p:spPr>
          <a:xfrm>
            <a:off x="668079" y="3604438"/>
            <a:ext cx="8976411" cy="1628507"/>
          </a:xfrm>
          <a:prstGeom prst="rect">
            <a:avLst/>
          </a:prstGeom>
        </p:spPr>
      </p:pic>
      <p:sp>
        <p:nvSpPr>
          <p:cNvPr id="6" name="文本框 5">
            <a:extLst>
              <a:ext uri="{FF2B5EF4-FFF2-40B4-BE49-F238E27FC236}">
                <a16:creationId xmlns:a16="http://schemas.microsoft.com/office/drawing/2014/main" id="{05FB1089-F1C7-48F6-8260-59B264B25A97}"/>
              </a:ext>
            </a:extLst>
          </p:cNvPr>
          <p:cNvSpPr txBox="1"/>
          <p:nvPr/>
        </p:nvSpPr>
        <p:spPr>
          <a:xfrm>
            <a:off x="668079" y="762000"/>
            <a:ext cx="10924481" cy="701731"/>
          </a:xfrm>
          <a:prstGeom prst="rect">
            <a:avLst/>
          </a:prstGeom>
          <a:noFill/>
        </p:spPr>
        <p:txBody>
          <a:bodyPr wrap="square" rtlCol="0">
            <a:spAutoFit/>
          </a:bodyPr>
          <a:lstStyle/>
          <a:p>
            <a:pPr>
              <a:lnSpc>
                <a:spcPct val="90000"/>
              </a:lnSpc>
              <a:spcBef>
                <a:spcPct val="0"/>
              </a:spcBef>
            </a:pPr>
            <a:r>
              <a:rPr lang="zh-CN" altLang="en-US" sz="4400" dirty="0">
                <a:latin typeface="+mj-lt"/>
                <a:ea typeface="+mj-ea"/>
                <a:cs typeface="+mj-cs"/>
              </a:rPr>
              <a:t>使用</a:t>
            </a:r>
            <a:r>
              <a:rPr lang="en-US" altLang="zh-CN" sz="4400" dirty="0">
                <a:latin typeface="+mj-lt"/>
                <a:ea typeface="+mj-ea"/>
                <a:cs typeface="+mj-cs"/>
              </a:rPr>
              <a:t>chmod</a:t>
            </a:r>
            <a:r>
              <a:rPr lang="zh-CN" altLang="en-US" sz="4400" dirty="0">
                <a:latin typeface="+mj-lt"/>
                <a:ea typeface="+mj-ea"/>
                <a:cs typeface="+mj-cs"/>
              </a:rPr>
              <a:t>命令同时修改</a:t>
            </a:r>
            <a:r>
              <a:rPr lang="en-US" altLang="zh-CN" sz="4400" dirty="0">
                <a:latin typeface="+mj-lt"/>
                <a:ea typeface="+mj-ea"/>
                <a:cs typeface="+mj-cs"/>
              </a:rPr>
              <a:t>u</a:t>
            </a:r>
            <a:r>
              <a:rPr lang="zh-CN" altLang="en-US" sz="4400" dirty="0">
                <a:latin typeface="+mj-lt"/>
                <a:ea typeface="+mj-ea"/>
                <a:cs typeface="+mj-cs"/>
              </a:rPr>
              <a:t>、</a:t>
            </a:r>
            <a:r>
              <a:rPr lang="en-US" altLang="zh-CN" sz="4400" dirty="0">
                <a:latin typeface="+mj-lt"/>
                <a:ea typeface="+mj-ea"/>
                <a:cs typeface="+mj-cs"/>
              </a:rPr>
              <a:t>g</a:t>
            </a:r>
            <a:r>
              <a:rPr lang="zh-CN" altLang="en-US" sz="4400" dirty="0">
                <a:latin typeface="+mj-lt"/>
                <a:ea typeface="+mj-ea"/>
                <a:cs typeface="+mj-cs"/>
              </a:rPr>
              <a:t>、</a:t>
            </a:r>
            <a:r>
              <a:rPr lang="en-US" altLang="zh-CN" sz="4400" dirty="0">
                <a:latin typeface="+mj-lt"/>
                <a:ea typeface="+mj-ea"/>
                <a:cs typeface="+mj-cs"/>
              </a:rPr>
              <a:t>o</a:t>
            </a:r>
            <a:r>
              <a:rPr lang="zh-CN" altLang="en-US" sz="4400" dirty="0">
                <a:latin typeface="+mj-lt"/>
                <a:ea typeface="+mj-ea"/>
                <a:cs typeface="+mj-cs"/>
              </a:rPr>
              <a:t>权限</a:t>
            </a:r>
          </a:p>
        </p:txBody>
      </p:sp>
    </p:spTree>
    <p:extLst>
      <p:ext uri="{BB962C8B-B14F-4D97-AF65-F5344CB8AC3E}">
        <p14:creationId xmlns:p14="http://schemas.microsoft.com/office/powerpoint/2010/main" val="1319738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F9783-4C7F-463A-8B36-788971AE5804}"/>
              </a:ext>
            </a:extLst>
          </p:cNvPr>
          <p:cNvSpPr>
            <a:spLocks noGrp="1"/>
          </p:cNvSpPr>
          <p:nvPr>
            <p:ph type="title"/>
          </p:nvPr>
        </p:nvSpPr>
        <p:spPr/>
        <p:txBody>
          <a:bodyPr/>
          <a:lstStyle/>
          <a:p>
            <a:r>
              <a:rPr lang="zh-CN" altLang="en-US" dirty="0"/>
              <a:t>使用普通用户</a:t>
            </a:r>
            <a:r>
              <a:rPr lang="en-US" altLang="zh-CN" dirty="0"/>
              <a:t>test</a:t>
            </a:r>
            <a:r>
              <a:rPr lang="zh-CN" altLang="en-US" dirty="0"/>
              <a:t>、</a:t>
            </a:r>
            <a:r>
              <a:rPr lang="en-US" altLang="zh-CN" dirty="0"/>
              <a:t>monoid</a:t>
            </a:r>
            <a:r>
              <a:rPr lang="zh-CN" altLang="en-US" dirty="0"/>
              <a:t>进行实验</a:t>
            </a:r>
          </a:p>
        </p:txBody>
      </p:sp>
      <p:sp>
        <p:nvSpPr>
          <p:cNvPr id="3" name="内容占位符 2">
            <a:extLst>
              <a:ext uri="{FF2B5EF4-FFF2-40B4-BE49-F238E27FC236}">
                <a16:creationId xmlns:a16="http://schemas.microsoft.com/office/drawing/2014/main" id="{DD2352B7-029B-4B95-9F55-F7869641B15D}"/>
              </a:ext>
            </a:extLst>
          </p:cNvPr>
          <p:cNvSpPr>
            <a:spLocks noGrp="1"/>
          </p:cNvSpPr>
          <p:nvPr>
            <p:ph idx="1"/>
          </p:nvPr>
        </p:nvSpPr>
        <p:spPr/>
        <p:txBody>
          <a:bodyPr/>
          <a:lstStyle/>
          <a:p>
            <a:pPr marL="0" indent="0">
              <a:buNone/>
            </a:pPr>
            <a:r>
              <a:rPr lang="en-US" altLang="zh-CN" dirty="0"/>
              <a:t>[root@yujmo ~]# useradd test </a:t>
            </a:r>
          </a:p>
          <a:p>
            <a:pPr marL="0" indent="0">
              <a:buNone/>
            </a:pPr>
            <a:r>
              <a:rPr lang="en-US" altLang="zh-CN" dirty="0"/>
              <a:t>[root@yujmo ~]# useradd monoid</a:t>
            </a:r>
          </a:p>
          <a:p>
            <a:pPr marL="0" indent="0">
              <a:buNone/>
            </a:pPr>
            <a:r>
              <a:rPr lang="nb-NO" altLang="zh-CN" dirty="0"/>
              <a:t>[test@yujmo ~]$  mkdir /tmp/xxx</a:t>
            </a:r>
          </a:p>
          <a:p>
            <a:pPr marL="0" indent="0">
              <a:buNone/>
            </a:pPr>
            <a:endParaRPr lang="zh-CN" altLang="en-US" dirty="0"/>
          </a:p>
        </p:txBody>
      </p:sp>
      <p:pic>
        <p:nvPicPr>
          <p:cNvPr id="4" name="图片 3">
            <a:extLst>
              <a:ext uri="{FF2B5EF4-FFF2-40B4-BE49-F238E27FC236}">
                <a16:creationId xmlns:a16="http://schemas.microsoft.com/office/drawing/2014/main" id="{8073E7A6-6EDC-44A3-9CFF-67BC6C02D390}"/>
              </a:ext>
            </a:extLst>
          </p:cNvPr>
          <p:cNvPicPr>
            <a:picLocks noChangeAspect="1"/>
          </p:cNvPicPr>
          <p:nvPr/>
        </p:nvPicPr>
        <p:blipFill>
          <a:blip r:embed="rId2"/>
          <a:stretch>
            <a:fillRect/>
          </a:stretch>
        </p:blipFill>
        <p:spPr>
          <a:xfrm>
            <a:off x="910446" y="3429000"/>
            <a:ext cx="5575587" cy="1587582"/>
          </a:xfrm>
          <a:prstGeom prst="rect">
            <a:avLst/>
          </a:prstGeom>
        </p:spPr>
      </p:pic>
    </p:spTree>
    <p:extLst>
      <p:ext uri="{BB962C8B-B14F-4D97-AF65-F5344CB8AC3E}">
        <p14:creationId xmlns:p14="http://schemas.microsoft.com/office/powerpoint/2010/main" val="2466929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CF1C1-EA0E-4A9E-9AB1-5559173CC2CD}"/>
              </a:ext>
            </a:extLst>
          </p:cNvPr>
          <p:cNvSpPr>
            <a:spLocks noGrp="1"/>
          </p:cNvSpPr>
          <p:nvPr>
            <p:ph type="title"/>
          </p:nvPr>
        </p:nvSpPr>
        <p:spPr/>
        <p:txBody>
          <a:bodyPr/>
          <a:lstStyle/>
          <a:p>
            <a:r>
              <a:rPr lang="zh-CN" altLang="en-US" dirty="0"/>
              <a:t>使用</a:t>
            </a:r>
            <a:r>
              <a:rPr lang="en-US" altLang="zh-CN" dirty="0"/>
              <a:t>monoid</a:t>
            </a:r>
            <a:r>
              <a:rPr lang="zh-CN" altLang="en-US" dirty="0"/>
              <a:t>用户删除</a:t>
            </a:r>
            <a:r>
              <a:rPr lang="en-US" altLang="zh-CN" dirty="0"/>
              <a:t>test</a:t>
            </a:r>
            <a:r>
              <a:rPr lang="zh-CN" altLang="en-US" dirty="0"/>
              <a:t>用户创建的文件</a:t>
            </a:r>
          </a:p>
        </p:txBody>
      </p:sp>
      <p:pic>
        <p:nvPicPr>
          <p:cNvPr id="4" name="内容占位符 3">
            <a:extLst>
              <a:ext uri="{FF2B5EF4-FFF2-40B4-BE49-F238E27FC236}">
                <a16:creationId xmlns:a16="http://schemas.microsoft.com/office/drawing/2014/main" id="{A996E377-944F-4DE2-9327-92A255A7574C}"/>
              </a:ext>
            </a:extLst>
          </p:cNvPr>
          <p:cNvPicPr>
            <a:picLocks noGrp="1" noChangeAspect="1"/>
          </p:cNvPicPr>
          <p:nvPr>
            <p:ph idx="1"/>
          </p:nvPr>
        </p:nvPicPr>
        <p:blipFill>
          <a:blip r:embed="rId2"/>
          <a:stretch>
            <a:fillRect/>
          </a:stretch>
        </p:blipFill>
        <p:spPr>
          <a:xfrm>
            <a:off x="919980" y="1575534"/>
            <a:ext cx="9656580" cy="4250297"/>
          </a:xfrm>
          <a:prstGeom prst="rect">
            <a:avLst/>
          </a:prstGeom>
        </p:spPr>
      </p:pic>
    </p:spTree>
    <p:extLst>
      <p:ext uri="{BB962C8B-B14F-4D97-AF65-F5344CB8AC3E}">
        <p14:creationId xmlns:p14="http://schemas.microsoft.com/office/powerpoint/2010/main" val="3903579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1435E-49DE-40D3-9173-2D67F229162D}"/>
              </a:ext>
            </a:extLst>
          </p:cNvPr>
          <p:cNvSpPr>
            <a:spLocks noGrp="1"/>
          </p:cNvSpPr>
          <p:nvPr>
            <p:ph type="title"/>
          </p:nvPr>
        </p:nvSpPr>
        <p:spPr>
          <a:xfrm>
            <a:off x="838200" y="365125"/>
            <a:ext cx="10515600" cy="2327275"/>
          </a:xfrm>
        </p:spPr>
        <p:txBody>
          <a:bodyPr/>
          <a:lstStyle/>
          <a:p>
            <a:r>
              <a:rPr lang="zh-CN" altLang="en-US" dirty="0"/>
              <a:t>文件夹权限管理</a:t>
            </a:r>
            <a:br>
              <a:rPr lang="en-US" altLang="zh-CN" dirty="0"/>
            </a:br>
            <a:r>
              <a:rPr lang="zh-CN" altLang="en-US" dirty="0"/>
              <a:t>使用</a:t>
            </a:r>
            <a:r>
              <a:rPr lang="en-US" altLang="zh-CN" dirty="0"/>
              <a:t>root</a:t>
            </a:r>
            <a:r>
              <a:rPr lang="zh-CN" altLang="en-US" dirty="0"/>
              <a:t>用户创建</a:t>
            </a:r>
            <a:r>
              <a:rPr lang="en-US" altLang="zh-CN" dirty="0"/>
              <a:t>/tmp/test/</a:t>
            </a:r>
            <a:r>
              <a:rPr lang="zh-CN" altLang="en-US" dirty="0"/>
              <a:t>目录</a:t>
            </a:r>
          </a:p>
        </p:txBody>
      </p:sp>
      <p:pic>
        <p:nvPicPr>
          <p:cNvPr id="4" name="内容占位符 3">
            <a:extLst>
              <a:ext uri="{FF2B5EF4-FFF2-40B4-BE49-F238E27FC236}">
                <a16:creationId xmlns:a16="http://schemas.microsoft.com/office/drawing/2014/main" id="{ABE0891D-67EC-4E1A-8408-7D0931E70713}"/>
              </a:ext>
            </a:extLst>
          </p:cNvPr>
          <p:cNvPicPr>
            <a:picLocks noGrp="1" noChangeAspect="1"/>
          </p:cNvPicPr>
          <p:nvPr>
            <p:ph idx="1"/>
          </p:nvPr>
        </p:nvPicPr>
        <p:blipFill>
          <a:blip r:embed="rId2"/>
          <a:stretch>
            <a:fillRect/>
          </a:stretch>
        </p:blipFill>
        <p:spPr>
          <a:xfrm>
            <a:off x="756920" y="2927818"/>
            <a:ext cx="9064404" cy="1243188"/>
          </a:xfrm>
          <a:prstGeom prst="rect">
            <a:avLst/>
          </a:prstGeom>
        </p:spPr>
      </p:pic>
    </p:spTree>
    <p:extLst>
      <p:ext uri="{BB962C8B-B14F-4D97-AF65-F5344CB8AC3E}">
        <p14:creationId xmlns:p14="http://schemas.microsoft.com/office/powerpoint/2010/main" val="3610225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45F8-AA21-4A75-9AEE-D99D6CED6DC3}"/>
              </a:ext>
            </a:extLst>
          </p:cNvPr>
          <p:cNvSpPr>
            <a:spLocks noGrp="1"/>
          </p:cNvSpPr>
          <p:nvPr>
            <p:ph type="title"/>
          </p:nvPr>
        </p:nvSpPr>
        <p:spPr/>
        <p:txBody>
          <a:bodyPr/>
          <a:lstStyle/>
          <a:p>
            <a:r>
              <a:rPr lang="en-US" altLang="zh-CN" dirty="0"/>
              <a:t>root</a:t>
            </a:r>
            <a:r>
              <a:rPr lang="zh-CN" altLang="en-US" dirty="0"/>
              <a:t>用户文件夹</a:t>
            </a:r>
            <a:r>
              <a:rPr lang="en-US" altLang="zh-CN" dirty="0"/>
              <a:t>others</a:t>
            </a:r>
            <a:r>
              <a:rPr lang="zh-CN" altLang="en-US" dirty="0"/>
              <a:t>用户测试创建文件</a:t>
            </a:r>
          </a:p>
        </p:txBody>
      </p:sp>
      <p:pic>
        <p:nvPicPr>
          <p:cNvPr id="4" name="内容占位符 3">
            <a:extLst>
              <a:ext uri="{FF2B5EF4-FFF2-40B4-BE49-F238E27FC236}">
                <a16:creationId xmlns:a16="http://schemas.microsoft.com/office/drawing/2014/main" id="{CCDCF17B-2749-4D70-8318-92392A8CB686}"/>
              </a:ext>
            </a:extLst>
          </p:cNvPr>
          <p:cNvPicPr>
            <a:picLocks noGrp="1" noChangeAspect="1"/>
          </p:cNvPicPr>
          <p:nvPr>
            <p:ph idx="1"/>
          </p:nvPr>
        </p:nvPicPr>
        <p:blipFill>
          <a:blip r:embed="rId2"/>
          <a:stretch>
            <a:fillRect/>
          </a:stretch>
        </p:blipFill>
        <p:spPr>
          <a:xfrm>
            <a:off x="838200" y="1802448"/>
            <a:ext cx="10556386" cy="4104532"/>
          </a:xfrm>
          <a:prstGeom prst="rect">
            <a:avLst/>
          </a:prstGeom>
        </p:spPr>
      </p:pic>
    </p:spTree>
    <p:extLst>
      <p:ext uri="{BB962C8B-B14F-4D97-AF65-F5344CB8AC3E}">
        <p14:creationId xmlns:p14="http://schemas.microsoft.com/office/powerpoint/2010/main" val="146506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1E778-2B22-4AE8-9E30-915AD61C1EAD}"/>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75FA5253-42C8-46A4-B96D-5676B635A4D0}"/>
              </a:ext>
            </a:extLst>
          </p:cNvPr>
          <p:cNvPicPr>
            <a:picLocks noGrp="1" noChangeAspect="1"/>
          </p:cNvPicPr>
          <p:nvPr>
            <p:ph idx="1"/>
          </p:nvPr>
        </p:nvPicPr>
        <p:blipFill>
          <a:blip r:embed="rId2"/>
          <a:stretch>
            <a:fillRect/>
          </a:stretch>
        </p:blipFill>
        <p:spPr>
          <a:xfrm>
            <a:off x="838200" y="1891808"/>
            <a:ext cx="8259158" cy="983472"/>
          </a:xfrm>
          <a:prstGeom prst="rect">
            <a:avLst/>
          </a:prstGeom>
        </p:spPr>
      </p:pic>
      <p:pic>
        <p:nvPicPr>
          <p:cNvPr id="5" name="图片 4">
            <a:extLst>
              <a:ext uri="{FF2B5EF4-FFF2-40B4-BE49-F238E27FC236}">
                <a16:creationId xmlns:a16="http://schemas.microsoft.com/office/drawing/2014/main" id="{8AC5B9D2-B511-43B3-9F7A-C86F511CF29A}"/>
              </a:ext>
            </a:extLst>
          </p:cNvPr>
          <p:cNvPicPr>
            <a:picLocks noChangeAspect="1"/>
          </p:cNvPicPr>
          <p:nvPr/>
        </p:nvPicPr>
        <p:blipFill>
          <a:blip r:embed="rId3"/>
          <a:stretch>
            <a:fillRect/>
          </a:stretch>
        </p:blipFill>
        <p:spPr>
          <a:xfrm>
            <a:off x="838200" y="3076400"/>
            <a:ext cx="8474496" cy="1800400"/>
          </a:xfrm>
          <a:prstGeom prst="rect">
            <a:avLst/>
          </a:prstGeom>
        </p:spPr>
      </p:pic>
    </p:spTree>
    <p:extLst>
      <p:ext uri="{BB962C8B-B14F-4D97-AF65-F5344CB8AC3E}">
        <p14:creationId xmlns:p14="http://schemas.microsoft.com/office/powerpoint/2010/main" val="2265200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45F8-AA21-4A75-9AEE-D99D6CED6DC3}"/>
              </a:ext>
            </a:extLst>
          </p:cNvPr>
          <p:cNvSpPr>
            <a:spLocks noGrp="1"/>
          </p:cNvSpPr>
          <p:nvPr>
            <p:ph type="title"/>
          </p:nvPr>
        </p:nvSpPr>
        <p:spPr/>
        <p:txBody>
          <a:bodyPr/>
          <a:lstStyle/>
          <a:p>
            <a:endParaRPr lang="zh-CN" altLang="en-US" dirty="0"/>
          </a:p>
        </p:txBody>
      </p:sp>
      <p:sp>
        <p:nvSpPr>
          <p:cNvPr id="5" name="内容占位符 4">
            <a:extLst>
              <a:ext uri="{FF2B5EF4-FFF2-40B4-BE49-F238E27FC236}">
                <a16:creationId xmlns:a16="http://schemas.microsoft.com/office/drawing/2014/main" id="{DC328158-831F-4E64-BEAC-A4FC7E6F8F0C}"/>
              </a:ext>
            </a:extLst>
          </p:cNvPr>
          <p:cNvSpPr>
            <a:spLocks noGrp="1"/>
          </p:cNvSpPr>
          <p:nvPr>
            <p:ph idx="1"/>
          </p:nvPr>
        </p:nvSpPr>
        <p:spPr/>
        <p:txBody>
          <a:bodyPr/>
          <a:lstStyle/>
          <a:p>
            <a:pPr marL="0" indent="0">
              <a:buNone/>
            </a:pPr>
            <a:r>
              <a:rPr lang="zh-CN" altLang="en-US" dirty="0"/>
              <a:t>将</a:t>
            </a:r>
            <a:r>
              <a:rPr lang="en-US" altLang="zh-CN" dirty="0"/>
              <a:t>monoid</a:t>
            </a:r>
            <a:r>
              <a:rPr lang="zh-CN" altLang="en-US" dirty="0"/>
              <a:t>用户加入到</a:t>
            </a:r>
            <a:r>
              <a:rPr lang="en-US" altLang="zh-CN" dirty="0"/>
              <a:t>root</a:t>
            </a:r>
            <a:r>
              <a:rPr lang="zh-CN" altLang="en-US" dirty="0"/>
              <a:t>组进行测试（在目录中添加文件等）</a:t>
            </a:r>
            <a:endParaRPr lang="en-US" altLang="zh-CN" dirty="0"/>
          </a:p>
          <a:p>
            <a:pPr marL="0" indent="0">
              <a:buNone/>
            </a:pPr>
            <a:r>
              <a:rPr lang="en-US" altLang="zh-CN" dirty="0"/>
              <a:t>[root@yujmo tmp]# usermod -G root test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再将</a:t>
            </a:r>
            <a:r>
              <a:rPr lang="en-US" altLang="zh-CN" dirty="0"/>
              <a:t>monoid</a:t>
            </a:r>
            <a:r>
              <a:rPr lang="zh-CN" altLang="en-US" dirty="0"/>
              <a:t>用户从</a:t>
            </a:r>
            <a:r>
              <a:rPr lang="en-US" altLang="zh-CN" dirty="0"/>
              <a:t>root</a:t>
            </a:r>
            <a:r>
              <a:rPr lang="zh-CN" altLang="en-US" dirty="0"/>
              <a:t>组移除（再在目录中添加文件等）</a:t>
            </a:r>
            <a:endParaRPr lang="en-US" altLang="zh-CN" dirty="0"/>
          </a:p>
          <a:p>
            <a:pPr marL="0" indent="0">
              <a:buNone/>
            </a:pP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CA8D860A-54EA-42D3-BA84-913C95667EEE}"/>
              </a:ext>
            </a:extLst>
          </p:cNvPr>
          <p:cNvPicPr>
            <a:picLocks noChangeAspect="1"/>
          </p:cNvPicPr>
          <p:nvPr/>
        </p:nvPicPr>
        <p:blipFill>
          <a:blip r:embed="rId2"/>
          <a:stretch>
            <a:fillRect/>
          </a:stretch>
        </p:blipFill>
        <p:spPr>
          <a:xfrm>
            <a:off x="838200" y="2784454"/>
            <a:ext cx="6554395" cy="1005225"/>
          </a:xfrm>
          <a:prstGeom prst="rect">
            <a:avLst/>
          </a:prstGeom>
        </p:spPr>
      </p:pic>
    </p:spTree>
    <p:extLst>
      <p:ext uri="{BB962C8B-B14F-4D97-AF65-F5344CB8AC3E}">
        <p14:creationId xmlns:p14="http://schemas.microsoft.com/office/powerpoint/2010/main" val="389389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5DF5E-55B7-4053-AFE2-838563856025}"/>
              </a:ext>
            </a:extLst>
          </p:cNvPr>
          <p:cNvSpPr>
            <a:spLocks noGrp="1"/>
          </p:cNvSpPr>
          <p:nvPr>
            <p:ph type="title"/>
          </p:nvPr>
        </p:nvSpPr>
        <p:spPr/>
        <p:txBody>
          <a:bodyPr/>
          <a:lstStyle/>
          <a:p>
            <a:r>
              <a:rPr lang="zh-CN" altLang="en-US" dirty="0"/>
              <a:t>文件、目录信息分段解读</a:t>
            </a:r>
          </a:p>
        </p:txBody>
      </p:sp>
      <p:sp>
        <p:nvSpPr>
          <p:cNvPr id="3" name="内容占位符 2">
            <a:extLst>
              <a:ext uri="{FF2B5EF4-FFF2-40B4-BE49-F238E27FC236}">
                <a16:creationId xmlns:a16="http://schemas.microsoft.com/office/drawing/2014/main" id="{BD665651-C0A5-4CD7-9898-4554CC953975}"/>
              </a:ext>
            </a:extLst>
          </p:cNvPr>
          <p:cNvSpPr>
            <a:spLocks noGrp="1"/>
          </p:cNvSpPr>
          <p:nvPr>
            <p:ph idx="1"/>
          </p:nvPr>
        </p:nvSpPr>
        <p:spPr/>
        <p:txBody>
          <a:bodyPr/>
          <a:lstStyle/>
          <a:p>
            <a:pPr marL="0" indent="0">
              <a:buNone/>
            </a:pPr>
            <a:r>
              <a:rPr lang="en-US" altLang="zh-CN" dirty="0"/>
              <a:t>1</a:t>
            </a:r>
            <a:r>
              <a:rPr lang="zh-CN" altLang="en-US" dirty="0"/>
              <a:t>、文件类型与文件权限</a:t>
            </a:r>
            <a:endParaRPr lang="en-US" altLang="zh-CN" dirty="0"/>
          </a:p>
          <a:p>
            <a:pPr marL="0" indent="0">
              <a:buNone/>
            </a:pPr>
            <a:r>
              <a:rPr lang="en-US" altLang="zh-CN" dirty="0"/>
              <a:t>2</a:t>
            </a:r>
            <a:r>
              <a:rPr lang="zh-CN" altLang="en-US" dirty="0"/>
              <a:t>、文件数</a:t>
            </a:r>
            <a:endParaRPr lang="en-US" altLang="zh-CN" dirty="0"/>
          </a:p>
          <a:p>
            <a:pPr marL="0" indent="0">
              <a:buNone/>
            </a:pPr>
            <a:r>
              <a:rPr lang="en-US" altLang="zh-CN" dirty="0"/>
              <a:t>3</a:t>
            </a:r>
            <a:r>
              <a:rPr lang="zh-CN" altLang="en-US" dirty="0"/>
              <a:t>、文件拥有者、文件所属组</a:t>
            </a:r>
            <a:endParaRPr lang="en-US" altLang="zh-CN" dirty="0"/>
          </a:p>
          <a:p>
            <a:pPr marL="0" indent="0">
              <a:buNone/>
            </a:pPr>
            <a:r>
              <a:rPr lang="en-US" altLang="zh-CN" dirty="0"/>
              <a:t>4</a:t>
            </a:r>
            <a:r>
              <a:rPr lang="zh-CN" altLang="en-US" dirty="0"/>
              <a:t>、文件大小</a:t>
            </a:r>
            <a:endParaRPr lang="en-US" altLang="zh-CN" dirty="0"/>
          </a:p>
          <a:p>
            <a:pPr marL="0" indent="0">
              <a:buNone/>
            </a:pPr>
            <a:r>
              <a:rPr lang="en-US" altLang="zh-CN" dirty="0"/>
              <a:t>5</a:t>
            </a:r>
            <a:r>
              <a:rPr lang="zh-CN" altLang="en-US" dirty="0"/>
              <a:t>、文件最后一次被修改的时间</a:t>
            </a:r>
            <a:endParaRPr lang="en-US" altLang="zh-CN" dirty="0"/>
          </a:p>
          <a:p>
            <a:pPr marL="0" indent="0">
              <a:buNone/>
            </a:pPr>
            <a:r>
              <a:rPr lang="en-US" altLang="zh-CN" dirty="0"/>
              <a:t>6</a:t>
            </a:r>
            <a:r>
              <a:rPr lang="zh-CN" altLang="en-US" dirty="0"/>
              <a:t>、文件名称</a:t>
            </a:r>
          </a:p>
        </p:txBody>
      </p:sp>
    </p:spTree>
    <p:extLst>
      <p:ext uri="{BB962C8B-B14F-4D97-AF65-F5344CB8AC3E}">
        <p14:creationId xmlns:p14="http://schemas.microsoft.com/office/powerpoint/2010/main" val="2696459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E3BE-10EB-4DF2-93FB-FBEA519873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B39466-998E-4CD1-8289-8D2B4569294F}"/>
              </a:ext>
            </a:extLst>
          </p:cNvPr>
          <p:cNvSpPr>
            <a:spLocks noGrp="1"/>
          </p:cNvSpPr>
          <p:nvPr>
            <p:ph idx="1"/>
          </p:nvPr>
        </p:nvSpPr>
        <p:spPr/>
        <p:txBody>
          <a:bodyPr>
            <a:normAutofit/>
          </a:bodyPr>
          <a:lstStyle/>
          <a:p>
            <a:pPr marL="0" indent="0">
              <a:buNone/>
            </a:pPr>
            <a:r>
              <a:rPr lang="zh-CN" altLang="en-US" dirty="0"/>
              <a:t>将</a:t>
            </a:r>
            <a:r>
              <a:rPr lang="en-US" altLang="zh-CN" dirty="0"/>
              <a:t>/tmp/test/</a:t>
            </a:r>
            <a:r>
              <a:rPr lang="zh-CN" altLang="en-US" dirty="0"/>
              <a:t>目录的</a:t>
            </a:r>
            <a:r>
              <a:rPr lang="en-US" altLang="zh-CN" dirty="0"/>
              <a:t>others</a:t>
            </a:r>
            <a:r>
              <a:rPr lang="zh-CN" altLang="en-US" dirty="0"/>
              <a:t>权限的</a:t>
            </a:r>
            <a:r>
              <a:rPr lang="en-US" altLang="zh-CN" dirty="0"/>
              <a:t>x</a:t>
            </a:r>
            <a:r>
              <a:rPr lang="zh-CN" altLang="en-US" dirty="0"/>
              <a:t>去掉（先将</a:t>
            </a:r>
            <a:r>
              <a:rPr lang="en-US" altLang="zh-CN" dirty="0"/>
              <a:t>test</a:t>
            </a:r>
            <a:r>
              <a:rPr lang="zh-CN" altLang="en-US" dirty="0"/>
              <a:t>用户添加到</a:t>
            </a:r>
            <a:r>
              <a:rPr lang="en-US" altLang="zh-CN" dirty="0"/>
              <a:t>root</a:t>
            </a:r>
            <a:r>
              <a:rPr lang="zh-CN" altLang="en-US" dirty="0"/>
              <a:t>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为什么成功呢？</a:t>
            </a:r>
            <a:r>
              <a:rPr lang="en-US" altLang="zh-CN" dirty="0"/>
              <a:t>test</a:t>
            </a:r>
            <a:r>
              <a:rPr lang="zh-CN" altLang="en-US" dirty="0"/>
              <a:t>的属于</a:t>
            </a:r>
            <a:r>
              <a:rPr lang="en-US" altLang="zh-CN" dirty="0"/>
              <a:t>root</a:t>
            </a:r>
            <a:r>
              <a:rPr lang="zh-CN" altLang="en-US" dirty="0"/>
              <a:t>组</a:t>
            </a:r>
            <a:endParaRPr lang="en-US" altLang="zh-CN" dirty="0"/>
          </a:p>
          <a:p>
            <a:endParaRPr lang="zh-CN" altLang="en-US" dirty="0"/>
          </a:p>
        </p:txBody>
      </p:sp>
      <p:pic>
        <p:nvPicPr>
          <p:cNvPr id="5" name="图片 4">
            <a:extLst>
              <a:ext uri="{FF2B5EF4-FFF2-40B4-BE49-F238E27FC236}">
                <a16:creationId xmlns:a16="http://schemas.microsoft.com/office/drawing/2014/main" id="{1DB01FC1-AA4D-4AB7-9F4C-23287223FAE6}"/>
              </a:ext>
            </a:extLst>
          </p:cNvPr>
          <p:cNvPicPr>
            <a:picLocks noChangeAspect="1"/>
          </p:cNvPicPr>
          <p:nvPr/>
        </p:nvPicPr>
        <p:blipFill>
          <a:blip r:embed="rId2"/>
          <a:stretch>
            <a:fillRect/>
          </a:stretch>
        </p:blipFill>
        <p:spPr>
          <a:xfrm>
            <a:off x="953640" y="2623142"/>
            <a:ext cx="7527666" cy="2436537"/>
          </a:xfrm>
          <a:prstGeom prst="rect">
            <a:avLst/>
          </a:prstGeom>
        </p:spPr>
      </p:pic>
    </p:spTree>
    <p:extLst>
      <p:ext uri="{BB962C8B-B14F-4D97-AF65-F5344CB8AC3E}">
        <p14:creationId xmlns:p14="http://schemas.microsoft.com/office/powerpoint/2010/main" val="793953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F94E6-E149-4A09-A72A-C7B8368F3FF5}"/>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3B9ED1FD-4AF6-4975-9F34-077B97B842CC}"/>
              </a:ext>
            </a:extLst>
          </p:cNvPr>
          <p:cNvPicPr>
            <a:picLocks noGrp="1" noChangeAspect="1"/>
          </p:cNvPicPr>
          <p:nvPr>
            <p:ph idx="1"/>
          </p:nvPr>
        </p:nvPicPr>
        <p:blipFill>
          <a:blip r:embed="rId2"/>
          <a:stretch>
            <a:fillRect/>
          </a:stretch>
        </p:blipFill>
        <p:spPr>
          <a:xfrm>
            <a:off x="759968" y="452501"/>
            <a:ext cx="9742079" cy="2476373"/>
          </a:xfrm>
          <a:prstGeom prst="rect">
            <a:avLst/>
          </a:prstGeom>
        </p:spPr>
      </p:pic>
      <p:pic>
        <p:nvPicPr>
          <p:cNvPr id="5" name="图片 4">
            <a:extLst>
              <a:ext uri="{FF2B5EF4-FFF2-40B4-BE49-F238E27FC236}">
                <a16:creationId xmlns:a16="http://schemas.microsoft.com/office/drawing/2014/main" id="{1BC27004-1301-4711-82AB-577007286133}"/>
              </a:ext>
            </a:extLst>
          </p:cNvPr>
          <p:cNvPicPr>
            <a:picLocks noChangeAspect="1"/>
          </p:cNvPicPr>
          <p:nvPr/>
        </p:nvPicPr>
        <p:blipFill>
          <a:blip r:embed="rId3"/>
          <a:stretch>
            <a:fillRect/>
          </a:stretch>
        </p:blipFill>
        <p:spPr>
          <a:xfrm>
            <a:off x="759968" y="3229567"/>
            <a:ext cx="8577072" cy="3288089"/>
          </a:xfrm>
          <a:prstGeom prst="rect">
            <a:avLst/>
          </a:prstGeom>
        </p:spPr>
      </p:pic>
    </p:spTree>
    <p:extLst>
      <p:ext uri="{BB962C8B-B14F-4D97-AF65-F5344CB8AC3E}">
        <p14:creationId xmlns:p14="http://schemas.microsoft.com/office/powerpoint/2010/main" val="812976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F9DD3-6AA5-4999-8BCE-BDD10372431C}"/>
              </a:ext>
            </a:extLst>
          </p:cNvPr>
          <p:cNvSpPr>
            <a:spLocks noGrp="1"/>
          </p:cNvSpPr>
          <p:nvPr>
            <p:ph type="title"/>
          </p:nvPr>
        </p:nvSpPr>
        <p:spPr/>
        <p:txBody>
          <a:bodyPr/>
          <a:lstStyle/>
          <a:p>
            <a:r>
              <a:rPr lang="zh-CN" altLang="en-US" dirty="0"/>
              <a:t>数字类型权限</a:t>
            </a:r>
          </a:p>
        </p:txBody>
      </p:sp>
      <p:sp>
        <p:nvSpPr>
          <p:cNvPr id="3" name="内容占位符 2">
            <a:extLst>
              <a:ext uri="{FF2B5EF4-FFF2-40B4-BE49-F238E27FC236}">
                <a16:creationId xmlns:a16="http://schemas.microsoft.com/office/drawing/2014/main" id="{2D98CD7A-1DE3-4F20-80DD-BCDD7BEDC3E8}"/>
              </a:ext>
            </a:extLst>
          </p:cNvPr>
          <p:cNvSpPr>
            <a:spLocks noGrp="1"/>
          </p:cNvSpPr>
          <p:nvPr>
            <p:ph idx="1"/>
          </p:nvPr>
        </p:nvSpPr>
        <p:spPr/>
        <p:txBody>
          <a:bodyPr>
            <a:normAutofit fontScale="92500" lnSpcReduction="10000"/>
          </a:bodyPr>
          <a:lstStyle/>
          <a:p>
            <a:pPr marL="0" indent="0">
              <a:buNone/>
            </a:pPr>
            <a:r>
              <a:rPr lang="en-US" altLang="zh-CN" dirty="0"/>
              <a:t>r </a:t>
            </a:r>
            <a:r>
              <a:rPr lang="zh-CN" altLang="en-US" dirty="0"/>
              <a:t>可读权限 </a:t>
            </a:r>
            <a:r>
              <a:rPr lang="en-US" altLang="zh-CN" dirty="0"/>
              <a:t>4=2^2</a:t>
            </a:r>
          </a:p>
          <a:p>
            <a:pPr marL="0" indent="0">
              <a:buNone/>
            </a:pPr>
            <a:r>
              <a:rPr lang="en-US" altLang="zh-CN" dirty="0"/>
              <a:t>w </a:t>
            </a:r>
            <a:r>
              <a:rPr lang="zh-CN" altLang="en-US" dirty="0"/>
              <a:t>可写权限 </a:t>
            </a:r>
            <a:r>
              <a:rPr lang="en-US" altLang="zh-CN" dirty="0"/>
              <a:t>2=2^1</a:t>
            </a:r>
          </a:p>
          <a:p>
            <a:pPr marL="0" indent="0">
              <a:buNone/>
            </a:pPr>
            <a:r>
              <a:rPr lang="en-US" altLang="zh-CN" dirty="0"/>
              <a:t>x </a:t>
            </a:r>
            <a:r>
              <a:rPr lang="zh-CN" altLang="en-US" dirty="0"/>
              <a:t>可执行权限 </a:t>
            </a:r>
            <a:r>
              <a:rPr lang="en-US" altLang="zh-CN" dirty="0"/>
              <a:t>1=2^0</a:t>
            </a:r>
          </a:p>
          <a:p>
            <a:pPr marL="0" lvl="0" indent="0" eaLnBrk="0" fontAlgn="base" hangingPunct="0">
              <a:lnSpc>
                <a:spcPct val="100000"/>
              </a:lnSpc>
              <a:spcBef>
                <a:spcPct val="0"/>
              </a:spcBef>
              <a:spcAft>
                <a:spcPct val="0"/>
              </a:spcAft>
              <a:buNone/>
            </a:pPr>
            <a:r>
              <a:rPr lang="en-US" altLang="zh-CN" dirty="0"/>
              <a:t> </a:t>
            </a:r>
            <a:r>
              <a:rPr lang="zh-CN" altLang="zh-CN" dirty="0">
                <a:latin typeface="Arial Unicode MS"/>
              </a:rPr>
              <a:t>---: 000 =&gt; 0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--x: 001 =&gt; 1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-w-: 010 =&gt; 2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-wx: 011 =&gt; 3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r--: 100 =&gt; 4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r-x: 101 =&gt; 5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rw-: 110 =&gt; 6 </a:t>
            </a:r>
            <a:endParaRPr lang="en-US" altLang="zh-CN" dirty="0">
              <a:latin typeface="Arial Unicode MS"/>
            </a:endParaRPr>
          </a:p>
          <a:p>
            <a:pPr marL="0" lvl="0" indent="0" eaLnBrk="0" fontAlgn="base" hangingPunct="0">
              <a:lnSpc>
                <a:spcPct val="100000"/>
              </a:lnSpc>
              <a:spcBef>
                <a:spcPct val="0"/>
              </a:spcBef>
              <a:spcAft>
                <a:spcPct val="0"/>
              </a:spcAft>
              <a:buNone/>
            </a:pPr>
            <a:r>
              <a:rPr lang="zh-CN" altLang="zh-CN" dirty="0">
                <a:latin typeface="Arial Unicode MS"/>
              </a:rPr>
              <a:t>rwx: 111 =&gt; 7</a:t>
            </a:r>
            <a:r>
              <a:rPr lang="zh-CN" altLang="zh-CN" sz="2000" dirty="0"/>
              <a:t> </a:t>
            </a:r>
            <a:endParaRPr lang="zh-CN" altLang="zh-CN" sz="5400" dirty="0">
              <a:latin typeface="Arial" panose="020B0604020202020204" pitchFamily="34" charset="0"/>
            </a:endParaRPr>
          </a:p>
        </p:txBody>
      </p:sp>
    </p:spTree>
    <p:extLst>
      <p:ext uri="{BB962C8B-B14F-4D97-AF65-F5344CB8AC3E}">
        <p14:creationId xmlns:p14="http://schemas.microsoft.com/office/powerpoint/2010/main" val="3356956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15E4-6CC0-48F1-9766-1C8A5B01B7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9C78F5E-44BE-4BD1-9C69-FA8E7974E17F}"/>
              </a:ext>
            </a:extLst>
          </p:cNvPr>
          <p:cNvSpPr>
            <a:spLocks noGrp="1"/>
          </p:cNvSpPr>
          <p:nvPr>
            <p:ph idx="1"/>
          </p:nvPr>
        </p:nvSpPr>
        <p:spPr/>
        <p:txBody>
          <a:bodyPr>
            <a:normAutofit fontScale="92500" lnSpcReduction="10000"/>
          </a:bodyPr>
          <a:lstStyle/>
          <a:p>
            <a:pPr marL="0" indent="0">
              <a:buNone/>
            </a:pPr>
            <a:r>
              <a:rPr lang="zh-CN" altLang="en-US" dirty="0"/>
              <a:t>　　</a:t>
            </a:r>
            <a:r>
              <a:rPr lang="en-US" altLang="zh-CN" dirty="0"/>
              <a:t>-rw------- (600) </a:t>
            </a:r>
            <a:r>
              <a:rPr lang="zh-CN" altLang="en-US" dirty="0"/>
              <a:t>只有所有者才有读和写的权限</a:t>
            </a:r>
          </a:p>
          <a:p>
            <a:pPr marL="0" indent="0">
              <a:buNone/>
            </a:pPr>
            <a:r>
              <a:rPr lang="zh-CN" altLang="en-US" dirty="0"/>
              <a:t>　　</a:t>
            </a:r>
            <a:r>
              <a:rPr lang="en-US" altLang="zh-CN" dirty="0"/>
              <a:t>-rw-r--r-- (644) </a:t>
            </a:r>
            <a:r>
              <a:rPr lang="zh-CN" altLang="en-US" dirty="0"/>
              <a:t>只有所有者才有读和写的权限，组群和其他人只有读的权限</a:t>
            </a:r>
          </a:p>
          <a:p>
            <a:pPr marL="0" indent="0">
              <a:buNone/>
            </a:pPr>
            <a:r>
              <a:rPr lang="zh-CN" altLang="en-US" dirty="0"/>
              <a:t>　　</a:t>
            </a:r>
            <a:r>
              <a:rPr lang="en-US" altLang="zh-CN" dirty="0"/>
              <a:t>-</a:t>
            </a:r>
            <a:r>
              <a:rPr lang="en-US" altLang="zh-CN" dirty="0" err="1"/>
              <a:t>rwx</a:t>
            </a:r>
            <a:r>
              <a:rPr lang="en-US" altLang="zh-CN" dirty="0"/>
              <a:t>------ (700) </a:t>
            </a:r>
            <a:r>
              <a:rPr lang="zh-CN" altLang="en-US" dirty="0"/>
              <a:t>只有所有者才有读，写，执行的权限</a:t>
            </a:r>
          </a:p>
          <a:p>
            <a:pPr marL="0" indent="0">
              <a:buNone/>
            </a:pPr>
            <a:r>
              <a:rPr lang="zh-CN" altLang="en-US" dirty="0"/>
              <a:t>　　</a:t>
            </a:r>
            <a:r>
              <a:rPr lang="en-US" altLang="zh-CN" dirty="0"/>
              <a:t>-</a:t>
            </a:r>
            <a:r>
              <a:rPr lang="en-US" altLang="zh-CN" dirty="0" err="1"/>
              <a:t>rwxr</a:t>
            </a:r>
            <a:r>
              <a:rPr lang="en-US" altLang="zh-CN" dirty="0"/>
              <a:t>-</a:t>
            </a:r>
            <a:r>
              <a:rPr lang="en-US" altLang="zh-CN" dirty="0" err="1"/>
              <a:t>xr</a:t>
            </a:r>
            <a:r>
              <a:rPr lang="en-US" altLang="zh-CN" dirty="0"/>
              <a:t>-x (755) </a:t>
            </a:r>
            <a:r>
              <a:rPr lang="zh-CN" altLang="en-US" dirty="0"/>
              <a:t>只有所有者才有读，写，执行的权限，组群和其他人只有读和执行的权限</a:t>
            </a:r>
          </a:p>
          <a:p>
            <a:pPr marL="0" indent="0">
              <a:buNone/>
            </a:pPr>
            <a:r>
              <a:rPr lang="zh-CN" altLang="en-US" dirty="0"/>
              <a:t>　　</a:t>
            </a:r>
            <a:r>
              <a:rPr lang="en-US" altLang="zh-CN" dirty="0"/>
              <a:t>-</a:t>
            </a:r>
            <a:r>
              <a:rPr lang="en-US" altLang="zh-CN" dirty="0" err="1"/>
              <a:t>rwx</a:t>
            </a:r>
            <a:r>
              <a:rPr lang="en-US" altLang="zh-CN" dirty="0"/>
              <a:t>--x--x (711) </a:t>
            </a:r>
            <a:r>
              <a:rPr lang="zh-CN" altLang="en-US" dirty="0"/>
              <a:t>只有所有者才有读，写，执行的权限，组群和其他人只有执行的权限</a:t>
            </a:r>
          </a:p>
          <a:p>
            <a:pPr marL="0" indent="0">
              <a:buNone/>
            </a:pPr>
            <a:r>
              <a:rPr lang="zh-CN" altLang="en-US" dirty="0"/>
              <a:t>　　</a:t>
            </a:r>
            <a:r>
              <a:rPr lang="en-US" altLang="zh-CN" dirty="0"/>
              <a:t>-rw-rw-rw- (666) </a:t>
            </a:r>
            <a:r>
              <a:rPr lang="zh-CN" altLang="en-US" dirty="0"/>
              <a:t>每个人都有读写的权限</a:t>
            </a:r>
          </a:p>
          <a:p>
            <a:pPr marL="0" indent="0">
              <a:buNone/>
            </a:pPr>
            <a:r>
              <a:rPr lang="zh-CN" altLang="en-US" dirty="0"/>
              <a:t>　　</a:t>
            </a:r>
            <a:r>
              <a:rPr lang="en-US" altLang="zh-CN" dirty="0"/>
              <a:t>-</a:t>
            </a:r>
            <a:r>
              <a:rPr lang="en-US" altLang="zh-CN" dirty="0" err="1"/>
              <a:t>rwxrwxrwx</a:t>
            </a:r>
            <a:r>
              <a:rPr lang="en-US" altLang="zh-CN" dirty="0"/>
              <a:t> (777) </a:t>
            </a:r>
            <a:r>
              <a:rPr lang="zh-CN" altLang="en-US" dirty="0"/>
              <a:t>每个人都有读写和执行的权限</a:t>
            </a:r>
          </a:p>
          <a:p>
            <a:pPr marL="0" indent="0">
              <a:buNone/>
            </a:pPr>
            <a:endParaRPr lang="zh-CN" altLang="en-US" dirty="0"/>
          </a:p>
        </p:txBody>
      </p:sp>
    </p:spTree>
    <p:extLst>
      <p:ext uri="{BB962C8B-B14F-4D97-AF65-F5344CB8AC3E}">
        <p14:creationId xmlns:p14="http://schemas.microsoft.com/office/powerpoint/2010/main" val="1684054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38B91-9E11-4DCD-857F-9613A0A811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0A571D-BE52-430E-B929-7FBD92D9E104}"/>
              </a:ext>
            </a:extLst>
          </p:cNvPr>
          <p:cNvSpPr>
            <a:spLocks noGrp="1"/>
          </p:cNvSpPr>
          <p:nvPr>
            <p:ph idx="1"/>
          </p:nvPr>
        </p:nvSpPr>
        <p:spPr/>
        <p:txBody>
          <a:bodyPr/>
          <a:lstStyle/>
          <a:p>
            <a:r>
              <a:rPr lang="en-US" altLang="zh-CN" dirty="0" err="1"/>
              <a:t>chown</a:t>
            </a:r>
            <a:r>
              <a:rPr lang="en-US" altLang="zh-CN" dirty="0"/>
              <a:t> user file            ##</a:t>
            </a:r>
            <a:r>
              <a:rPr lang="zh-CN" altLang="en-US" dirty="0"/>
              <a:t>改变文件所有人</a:t>
            </a:r>
            <a:endParaRPr lang="en-US" altLang="zh-CN" dirty="0"/>
          </a:p>
          <a:p>
            <a:r>
              <a:rPr lang="en-US" altLang="zh-CN" dirty="0" err="1"/>
              <a:t>chown</a:t>
            </a:r>
            <a:r>
              <a:rPr lang="en-US" altLang="zh-CN" dirty="0"/>
              <a:t> </a:t>
            </a:r>
            <a:r>
              <a:rPr lang="en-US" altLang="zh-CN" dirty="0" err="1"/>
              <a:t>user:group</a:t>
            </a:r>
            <a:r>
              <a:rPr lang="en-US" altLang="zh-CN" dirty="0"/>
              <a:t> file ##</a:t>
            </a:r>
            <a:r>
              <a:rPr lang="zh-CN" altLang="en-US" dirty="0"/>
              <a:t>同时改变所有人所有组</a:t>
            </a:r>
            <a:endParaRPr lang="en-US" altLang="zh-CN" dirty="0"/>
          </a:p>
          <a:p>
            <a:r>
              <a:rPr lang="en-US" altLang="zh-CN" dirty="0" err="1"/>
              <a:t>chgrp</a:t>
            </a:r>
            <a:r>
              <a:rPr lang="en-US" altLang="zh-CN" dirty="0"/>
              <a:t> group file          ##</a:t>
            </a:r>
            <a:r>
              <a:rPr lang="zh-CN" altLang="en-US" dirty="0"/>
              <a:t>改变文件所有组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74128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56426-1A35-4FA6-B9B0-406A1BE7762F}"/>
              </a:ext>
            </a:extLst>
          </p:cNvPr>
          <p:cNvSpPr>
            <a:spLocks noGrp="1"/>
          </p:cNvSpPr>
          <p:nvPr>
            <p:ph type="title"/>
          </p:nvPr>
        </p:nvSpPr>
        <p:spPr/>
        <p:txBody>
          <a:bodyPr/>
          <a:lstStyle/>
          <a:p>
            <a:r>
              <a:rPr lang="en-US" altLang="zh-CN" dirty="0"/>
              <a:t>##</a:t>
            </a:r>
            <a:r>
              <a:rPr lang="zh-CN" altLang="en-US" dirty="0"/>
              <a:t>改变文件所有人</a:t>
            </a:r>
          </a:p>
        </p:txBody>
      </p:sp>
      <p:pic>
        <p:nvPicPr>
          <p:cNvPr id="4" name="内容占位符 3">
            <a:extLst>
              <a:ext uri="{FF2B5EF4-FFF2-40B4-BE49-F238E27FC236}">
                <a16:creationId xmlns:a16="http://schemas.microsoft.com/office/drawing/2014/main" id="{70B94F5F-CC39-43DE-A288-F7A6EC350FF0}"/>
              </a:ext>
            </a:extLst>
          </p:cNvPr>
          <p:cNvPicPr>
            <a:picLocks noGrp="1" noChangeAspect="1"/>
          </p:cNvPicPr>
          <p:nvPr>
            <p:ph idx="1"/>
          </p:nvPr>
        </p:nvPicPr>
        <p:blipFill>
          <a:blip r:embed="rId2"/>
          <a:stretch>
            <a:fillRect/>
          </a:stretch>
        </p:blipFill>
        <p:spPr>
          <a:xfrm>
            <a:off x="838200" y="1690688"/>
            <a:ext cx="6259781" cy="2055275"/>
          </a:xfrm>
          <a:prstGeom prst="rect">
            <a:avLst/>
          </a:prstGeom>
        </p:spPr>
      </p:pic>
    </p:spTree>
    <p:extLst>
      <p:ext uri="{BB962C8B-B14F-4D97-AF65-F5344CB8AC3E}">
        <p14:creationId xmlns:p14="http://schemas.microsoft.com/office/powerpoint/2010/main" val="2080523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F53F2-3843-4289-8580-1C7867EDAE0A}"/>
              </a:ext>
            </a:extLst>
          </p:cNvPr>
          <p:cNvSpPr>
            <a:spLocks noGrp="1"/>
          </p:cNvSpPr>
          <p:nvPr>
            <p:ph type="title"/>
          </p:nvPr>
        </p:nvSpPr>
        <p:spPr/>
        <p:txBody>
          <a:bodyPr/>
          <a:lstStyle/>
          <a:p>
            <a:r>
              <a:rPr lang="zh-CN" altLang="en-US" dirty="0"/>
              <a:t>修改文件所属组</a:t>
            </a:r>
          </a:p>
        </p:txBody>
      </p:sp>
      <p:pic>
        <p:nvPicPr>
          <p:cNvPr id="4" name="内容占位符 3">
            <a:extLst>
              <a:ext uri="{FF2B5EF4-FFF2-40B4-BE49-F238E27FC236}">
                <a16:creationId xmlns:a16="http://schemas.microsoft.com/office/drawing/2014/main" id="{A1A3CDCE-3CF0-41E0-A2F7-09EE2F8FC6EB}"/>
              </a:ext>
            </a:extLst>
          </p:cNvPr>
          <p:cNvPicPr>
            <a:picLocks noGrp="1" noChangeAspect="1"/>
          </p:cNvPicPr>
          <p:nvPr>
            <p:ph idx="1"/>
          </p:nvPr>
        </p:nvPicPr>
        <p:blipFill>
          <a:blip r:embed="rId2"/>
          <a:stretch>
            <a:fillRect/>
          </a:stretch>
        </p:blipFill>
        <p:spPr>
          <a:xfrm>
            <a:off x="838199" y="2051828"/>
            <a:ext cx="8178715" cy="1377172"/>
          </a:xfrm>
          <a:prstGeom prst="rect">
            <a:avLst/>
          </a:prstGeom>
        </p:spPr>
      </p:pic>
    </p:spTree>
    <p:extLst>
      <p:ext uri="{BB962C8B-B14F-4D97-AF65-F5344CB8AC3E}">
        <p14:creationId xmlns:p14="http://schemas.microsoft.com/office/powerpoint/2010/main" val="1609211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B283F-7B8A-40FF-AFD3-218839404739}"/>
              </a:ext>
            </a:extLst>
          </p:cNvPr>
          <p:cNvSpPr>
            <a:spLocks noGrp="1"/>
          </p:cNvSpPr>
          <p:nvPr>
            <p:ph type="title"/>
          </p:nvPr>
        </p:nvSpPr>
        <p:spPr/>
        <p:txBody>
          <a:bodyPr/>
          <a:lstStyle/>
          <a:p>
            <a:r>
              <a:rPr lang="zh-CN" altLang="en-US" dirty="0"/>
              <a:t>同时修改所有者和所属组</a:t>
            </a:r>
          </a:p>
        </p:txBody>
      </p:sp>
      <p:pic>
        <p:nvPicPr>
          <p:cNvPr id="4" name="内容占位符 3">
            <a:extLst>
              <a:ext uri="{FF2B5EF4-FFF2-40B4-BE49-F238E27FC236}">
                <a16:creationId xmlns:a16="http://schemas.microsoft.com/office/drawing/2014/main" id="{99D3DE7B-0655-4B54-B073-2B91A026FDDB}"/>
              </a:ext>
            </a:extLst>
          </p:cNvPr>
          <p:cNvPicPr>
            <a:picLocks noGrp="1" noChangeAspect="1"/>
          </p:cNvPicPr>
          <p:nvPr>
            <p:ph idx="1"/>
          </p:nvPr>
        </p:nvPicPr>
        <p:blipFill>
          <a:blip r:embed="rId2"/>
          <a:stretch>
            <a:fillRect/>
          </a:stretch>
        </p:blipFill>
        <p:spPr>
          <a:xfrm>
            <a:off x="838200" y="2121674"/>
            <a:ext cx="7733680" cy="1650226"/>
          </a:xfrm>
          <a:prstGeom prst="rect">
            <a:avLst/>
          </a:prstGeom>
        </p:spPr>
      </p:pic>
    </p:spTree>
    <p:extLst>
      <p:ext uri="{BB962C8B-B14F-4D97-AF65-F5344CB8AC3E}">
        <p14:creationId xmlns:p14="http://schemas.microsoft.com/office/powerpoint/2010/main" val="541154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5B31E-6103-490D-9664-376DA8BCB56F}"/>
              </a:ext>
            </a:extLst>
          </p:cNvPr>
          <p:cNvSpPr>
            <a:spLocks noGrp="1"/>
          </p:cNvSpPr>
          <p:nvPr>
            <p:ph type="title"/>
          </p:nvPr>
        </p:nvSpPr>
        <p:spPr/>
        <p:txBody>
          <a:bodyPr/>
          <a:lstStyle/>
          <a:p>
            <a:r>
              <a:rPr lang="zh-CN" altLang="en-US" dirty="0"/>
              <a:t>修改文件所属组</a:t>
            </a:r>
          </a:p>
        </p:txBody>
      </p:sp>
      <p:pic>
        <p:nvPicPr>
          <p:cNvPr id="4" name="内容占位符 3">
            <a:extLst>
              <a:ext uri="{FF2B5EF4-FFF2-40B4-BE49-F238E27FC236}">
                <a16:creationId xmlns:a16="http://schemas.microsoft.com/office/drawing/2014/main" id="{94DC7ED1-EA09-416A-B676-1779AAB6A746}"/>
              </a:ext>
            </a:extLst>
          </p:cNvPr>
          <p:cNvPicPr>
            <a:picLocks noGrp="1" noChangeAspect="1"/>
          </p:cNvPicPr>
          <p:nvPr>
            <p:ph idx="1"/>
          </p:nvPr>
        </p:nvPicPr>
        <p:blipFill>
          <a:blip r:embed="rId2"/>
          <a:stretch>
            <a:fillRect/>
          </a:stretch>
        </p:blipFill>
        <p:spPr>
          <a:xfrm>
            <a:off x="2209800" y="2038287"/>
            <a:ext cx="6438900" cy="2239618"/>
          </a:xfrm>
          <a:prstGeom prst="rect">
            <a:avLst/>
          </a:prstGeom>
        </p:spPr>
      </p:pic>
    </p:spTree>
    <p:extLst>
      <p:ext uri="{BB962C8B-B14F-4D97-AF65-F5344CB8AC3E}">
        <p14:creationId xmlns:p14="http://schemas.microsoft.com/office/powerpoint/2010/main" val="1749532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0852C-1451-4DF6-8E26-0FD49A0891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5D7D3FC-3954-4CCE-A397-80950C143F04}"/>
              </a:ext>
            </a:extLst>
          </p:cNvPr>
          <p:cNvSpPr>
            <a:spLocks noGrp="1"/>
          </p:cNvSpPr>
          <p:nvPr>
            <p:ph idx="1"/>
          </p:nvPr>
        </p:nvSpPr>
        <p:spPr/>
        <p:txBody>
          <a:bodyPr/>
          <a:lstStyle/>
          <a:p>
            <a:r>
              <a:rPr lang="en-US" altLang="zh-CN" dirty="0" err="1"/>
              <a:t>chown</a:t>
            </a:r>
            <a:r>
              <a:rPr lang="en-US" altLang="zh-CN" dirty="0"/>
              <a:t> -R user </a:t>
            </a:r>
            <a:r>
              <a:rPr lang="en-US" altLang="zh-CN" dirty="0" err="1"/>
              <a:t>dir</a:t>
            </a:r>
            <a:r>
              <a:rPr lang="en-US" altLang="zh-CN" dirty="0"/>
              <a:t>             ##</a:t>
            </a:r>
            <a:r>
              <a:rPr lang="zh-CN" altLang="en-US" dirty="0"/>
              <a:t>改变目录里所有文件的所有人</a:t>
            </a:r>
            <a:br>
              <a:rPr lang="zh-CN" altLang="en-US" dirty="0"/>
            </a:br>
            <a:r>
              <a:rPr lang="en-US" altLang="zh-CN" dirty="0" err="1"/>
              <a:t>chgrp</a:t>
            </a:r>
            <a:r>
              <a:rPr lang="en-US" altLang="zh-CN" dirty="0"/>
              <a:t>  -R group </a:t>
            </a:r>
            <a:r>
              <a:rPr lang="en-US" altLang="zh-CN" dirty="0" err="1"/>
              <a:t>dir</a:t>
            </a:r>
            <a:r>
              <a:rPr lang="en-US" altLang="zh-CN" dirty="0"/>
              <a:t>          ##</a:t>
            </a:r>
            <a:r>
              <a:rPr lang="zh-CN" altLang="en-US" dirty="0"/>
              <a:t>改变目录里所有文件的所有组</a:t>
            </a:r>
            <a:br>
              <a:rPr lang="zh-CN" altLang="en-US" dirty="0"/>
            </a:br>
            <a:r>
              <a:rPr lang="en-US" altLang="zh-CN" dirty="0" err="1"/>
              <a:t>chown</a:t>
            </a:r>
            <a:r>
              <a:rPr lang="en-US" altLang="zh-CN" dirty="0"/>
              <a:t> -R </a:t>
            </a:r>
            <a:r>
              <a:rPr lang="en-US" altLang="zh-CN" dirty="0" err="1"/>
              <a:t>user:group</a:t>
            </a:r>
            <a:r>
              <a:rPr lang="en-US" altLang="zh-CN" dirty="0"/>
              <a:t> </a:t>
            </a:r>
            <a:r>
              <a:rPr lang="en-US" altLang="zh-CN" dirty="0" err="1"/>
              <a:t>dir</a:t>
            </a:r>
            <a:r>
              <a:rPr lang="en-US" altLang="zh-CN" dirty="0"/>
              <a:t>  ##</a:t>
            </a:r>
            <a:r>
              <a:rPr lang="zh-CN" altLang="en-US" dirty="0"/>
              <a:t>同时改变目录里文件所有人所有组</a:t>
            </a:r>
          </a:p>
          <a:p>
            <a:endParaRPr lang="zh-CN" altLang="en-US" dirty="0"/>
          </a:p>
        </p:txBody>
      </p:sp>
    </p:spTree>
    <p:extLst>
      <p:ext uri="{BB962C8B-B14F-4D97-AF65-F5344CB8AC3E}">
        <p14:creationId xmlns:p14="http://schemas.microsoft.com/office/powerpoint/2010/main" val="169034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1ABFAD-069E-483F-A2BD-705F5BB5CE35}"/>
              </a:ext>
            </a:extLst>
          </p:cNvPr>
          <p:cNvPicPr>
            <a:picLocks noChangeAspect="1"/>
          </p:cNvPicPr>
          <p:nvPr/>
        </p:nvPicPr>
        <p:blipFill>
          <a:blip r:embed="rId2"/>
          <a:stretch>
            <a:fillRect/>
          </a:stretch>
        </p:blipFill>
        <p:spPr>
          <a:xfrm>
            <a:off x="741284" y="2309937"/>
            <a:ext cx="10709432" cy="2238126"/>
          </a:xfrm>
          <a:prstGeom prst="rect">
            <a:avLst/>
          </a:prstGeom>
        </p:spPr>
      </p:pic>
      <p:sp>
        <p:nvSpPr>
          <p:cNvPr id="2" name="文本框 1">
            <a:extLst>
              <a:ext uri="{FF2B5EF4-FFF2-40B4-BE49-F238E27FC236}">
                <a16:creationId xmlns:a16="http://schemas.microsoft.com/office/drawing/2014/main" id="{8EF3AD43-8175-4A24-81D3-775D27F6A21F}"/>
              </a:ext>
            </a:extLst>
          </p:cNvPr>
          <p:cNvSpPr txBox="1"/>
          <p:nvPr/>
        </p:nvSpPr>
        <p:spPr>
          <a:xfrm>
            <a:off x="741284" y="1428935"/>
            <a:ext cx="10709432" cy="523220"/>
          </a:xfrm>
          <a:prstGeom prst="rect">
            <a:avLst/>
          </a:prstGeom>
          <a:noFill/>
        </p:spPr>
        <p:txBody>
          <a:bodyPr wrap="square" rtlCol="0">
            <a:spAutoFit/>
          </a:bodyPr>
          <a:lstStyle/>
          <a:p>
            <a:r>
              <a:rPr lang="zh-CN" altLang="en-US" sz="2800" dirty="0">
                <a:latin typeface="Times New Roman" panose="02020603050405020304" pitchFamily="18" charset="0"/>
                <a:ea typeface="宋体" panose="02010600030101010101" pitchFamily="2" charset="-122"/>
              </a:rPr>
              <a:t>以友好方式展示文件大小</a:t>
            </a:r>
          </a:p>
        </p:txBody>
      </p:sp>
    </p:spTree>
    <p:extLst>
      <p:ext uri="{BB962C8B-B14F-4D97-AF65-F5344CB8AC3E}">
        <p14:creationId xmlns:p14="http://schemas.microsoft.com/office/powerpoint/2010/main" val="3226003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825E0-A182-45B1-BDD5-D649FBB34B8F}"/>
              </a:ext>
            </a:extLst>
          </p:cNvPr>
          <p:cNvSpPr>
            <a:spLocks noGrp="1"/>
          </p:cNvSpPr>
          <p:nvPr>
            <p:ph type="title"/>
          </p:nvPr>
        </p:nvSpPr>
        <p:spPr/>
        <p:txBody>
          <a:bodyPr/>
          <a:lstStyle/>
          <a:p>
            <a:r>
              <a:rPr lang="zh-CN" altLang="en-US" dirty="0"/>
              <a:t>递归修改目录下所有文件、子目录的所有者、所属组</a:t>
            </a:r>
          </a:p>
        </p:txBody>
      </p:sp>
      <p:pic>
        <p:nvPicPr>
          <p:cNvPr id="4" name="内容占位符 3">
            <a:extLst>
              <a:ext uri="{FF2B5EF4-FFF2-40B4-BE49-F238E27FC236}">
                <a16:creationId xmlns:a16="http://schemas.microsoft.com/office/drawing/2014/main" id="{6FF0CC19-9A86-4F98-8901-DCF151EDCD1C}"/>
              </a:ext>
            </a:extLst>
          </p:cNvPr>
          <p:cNvPicPr>
            <a:picLocks noGrp="1" noChangeAspect="1"/>
          </p:cNvPicPr>
          <p:nvPr>
            <p:ph idx="1"/>
          </p:nvPr>
        </p:nvPicPr>
        <p:blipFill>
          <a:blip r:embed="rId2"/>
          <a:stretch>
            <a:fillRect/>
          </a:stretch>
        </p:blipFill>
        <p:spPr>
          <a:xfrm>
            <a:off x="838200" y="1946562"/>
            <a:ext cx="7536543" cy="3534839"/>
          </a:xfrm>
          <a:prstGeom prst="rect">
            <a:avLst/>
          </a:prstGeom>
        </p:spPr>
      </p:pic>
    </p:spTree>
    <p:extLst>
      <p:ext uri="{BB962C8B-B14F-4D97-AF65-F5344CB8AC3E}">
        <p14:creationId xmlns:p14="http://schemas.microsoft.com/office/powerpoint/2010/main" val="1444001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01596-3831-4459-A4D9-EBA722DB543F}"/>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010A62D-20D3-40F6-B7F2-A7A8DC89E47B}"/>
              </a:ext>
            </a:extLst>
          </p:cNvPr>
          <p:cNvPicPr>
            <a:picLocks noGrp="1" noChangeAspect="1"/>
          </p:cNvPicPr>
          <p:nvPr>
            <p:ph idx="1"/>
          </p:nvPr>
        </p:nvPicPr>
        <p:blipFill>
          <a:blip r:embed="rId2"/>
          <a:stretch>
            <a:fillRect/>
          </a:stretch>
        </p:blipFill>
        <p:spPr>
          <a:xfrm>
            <a:off x="838200" y="2013688"/>
            <a:ext cx="9308184" cy="4196612"/>
          </a:xfrm>
          <a:prstGeom prst="rect">
            <a:avLst/>
          </a:prstGeom>
        </p:spPr>
      </p:pic>
    </p:spTree>
    <p:extLst>
      <p:ext uri="{BB962C8B-B14F-4D97-AF65-F5344CB8AC3E}">
        <p14:creationId xmlns:p14="http://schemas.microsoft.com/office/powerpoint/2010/main" val="3930134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439E8-0D56-4ECE-9D9D-E6946F95FC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F8DD0A-2B22-4710-A25E-03737928030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68753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B4AD9-E7DD-48C0-9CF1-DFE99CD1E74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898D9D0-3E88-4861-AC3A-428911AE3E6A}"/>
              </a:ext>
            </a:extLst>
          </p:cNvPr>
          <p:cNvSpPr>
            <a:spLocks noGrp="1"/>
          </p:cNvSpPr>
          <p:nvPr>
            <p:ph idx="1"/>
          </p:nvPr>
        </p:nvSpPr>
        <p:spPr/>
        <p:txBody>
          <a:bodyPr/>
          <a:lstStyle/>
          <a:p>
            <a:pPr marL="0" indent="0">
              <a:buNone/>
            </a:pPr>
            <a:r>
              <a:rPr lang="en-US" altLang="zh-CN" dirty="0"/>
              <a:t>Linux</a:t>
            </a:r>
            <a:r>
              <a:rPr lang="zh-CN" altLang="en-US" dirty="0"/>
              <a:t>系统中，用户的默认权限由</a:t>
            </a:r>
            <a:r>
              <a:rPr lang="en-US" altLang="zh-CN" dirty="0"/>
              <a:t>umask</a:t>
            </a:r>
            <a:r>
              <a:rPr lang="zh-CN" altLang="en-US" dirty="0"/>
              <a:t>值来控制，</a:t>
            </a:r>
            <a:r>
              <a:rPr lang="en-US" altLang="zh-CN" dirty="0"/>
              <a:t>umask</a:t>
            </a:r>
            <a:r>
              <a:rPr lang="zh-CN" altLang="en-US" dirty="0"/>
              <a:t>通过八进制的数据来定义用户创建文件或目录的默认权限，其数值表示禁止的权限。</a:t>
            </a:r>
            <a:endParaRPr lang="en-US" altLang="zh-CN" dirty="0"/>
          </a:p>
          <a:p>
            <a:pPr marL="0" indent="0">
              <a:buNone/>
            </a:pPr>
            <a:endParaRPr lang="en-US" altLang="zh-CN" dirty="0"/>
          </a:p>
          <a:p>
            <a:pPr marL="0" indent="0">
              <a:buNone/>
            </a:pPr>
            <a:r>
              <a:rPr lang="zh-CN" altLang="en-US" dirty="0"/>
              <a:t>文件的默认权限：</a:t>
            </a:r>
            <a:r>
              <a:rPr lang="en-US" altLang="zh-CN" dirty="0"/>
              <a:t>666</a:t>
            </a:r>
          </a:p>
          <a:p>
            <a:pPr marL="0" indent="0">
              <a:buNone/>
            </a:pPr>
            <a:r>
              <a:rPr lang="zh-CN" altLang="en-US" dirty="0"/>
              <a:t>目录的默认权限：</a:t>
            </a:r>
            <a:r>
              <a:rPr lang="en-US" altLang="zh-CN" dirty="0"/>
              <a:t>777</a:t>
            </a:r>
          </a:p>
          <a:p>
            <a:pPr marL="0" indent="0">
              <a:buNone/>
            </a:pPr>
            <a:endParaRPr lang="zh-CN" altLang="en-US" dirty="0"/>
          </a:p>
        </p:txBody>
      </p:sp>
      <p:pic>
        <p:nvPicPr>
          <p:cNvPr id="4" name="图片 3">
            <a:extLst>
              <a:ext uri="{FF2B5EF4-FFF2-40B4-BE49-F238E27FC236}">
                <a16:creationId xmlns:a16="http://schemas.microsoft.com/office/drawing/2014/main" id="{CEC81954-6FF3-4DF0-9F94-AB1588F1724C}"/>
              </a:ext>
            </a:extLst>
          </p:cNvPr>
          <p:cNvPicPr>
            <a:picLocks noChangeAspect="1"/>
          </p:cNvPicPr>
          <p:nvPr/>
        </p:nvPicPr>
        <p:blipFill>
          <a:blip r:embed="rId2"/>
          <a:stretch>
            <a:fillRect/>
          </a:stretch>
        </p:blipFill>
        <p:spPr>
          <a:xfrm>
            <a:off x="1000089" y="4543411"/>
            <a:ext cx="3776372" cy="1500202"/>
          </a:xfrm>
          <a:prstGeom prst="rect">
            <a:avLst/>
          </a:prstGeom>
        </p:spPr>
      </p:pic>
    </p:spTree>
    <p:extLst>
      <p:ext uri="{BB962C8B-B14F-4D97-AF65-F5344CB8AC3E}">
        <p14:creationId xmlns:p14="http://schemas.microsoft.com/office/powerpoint/2010/main" val="4134639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AD084-5B01-4736-AC79-D12E48FAE8D3}"/>
              </a:ext>
            </a:extLst>
          </p:cNvPr>
          <p:cNvSpPr>
            <a:spLocks noGrp="1"/>
          </p:cNvSpPr>
          <p:nvPr>
            <p:ph type="title"/>
          </p:nvPr>
        </p:nvSpPr>
        <p:spPr/>
        <p:txBody>
          <a:bodyPr/>
          <a:lstStyle/>
          <a:p>
            <a:r>
              <a:rPr lang="zh-CN" altLang="en-US" dirty="0"/>
              <a:t>使用</a:t>
            </a:r>
            <a:r>
              <a:rPr lang="en-US" altLang="zh-CN" dirty="0"/>
              <a:t>umask</a:t>
            </a:r>
            <a:r>
              <a:rPr lang="zh-CN" altLang="en-US" dirty="0"/>
              <a:t>值创建文件、目录</a:t>
            </a:r>
          </a:p>
        </p:txBody>
      </p:sp>
      <p:sp>
        <p:nvSpPr>
          <p:cNvPr id="3" name="内容占位符 2">
            <a:extLst>
              <a:ext uri="{FF2B5EF4-FFF2-40B4-BE49-F238E27FC236}">
                <a16:creationId xmlns:a16="http://schemas.microsoft.com/office/drawing/2014/main" id="{A57B4331-525C-4F5E-AD9E-B9448BD81EA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B33D804-A699-488E-8409-E3157C11383E}"/>
              </a:ext>
            </a:extLst>
          </p:cNvPr>
          <p:cNvPicPr>
            <a:picLocks noChangeAspect="1"/>
          </p:cNvPicPr>
          <p:nvPr/>
        </p:nvPicPr>
        <p:blipFill>
          <a:blip r:embed="rId2"/>
          <a:stretch>
            <a:fillRect/>
          </a:stretch>
        </p:blipFill>
        <p:spPr>
          <a:xfrm>
            <a:off x="838200" y="1690688"/>
            <a:ext cx="6839008" cy="3902484"/>
          </a:xfrm>
          <a:prstGeom prst="rect">
            <a:avLst/>
          </a:prstGeom>
        </p:spPr>
      </p:pic>
    </p:spTree>
    <p:extLst>
      <p:ext uri="{BB962C8B-B14F-4D97-AF65-F5344CB8AC3E}">
        <p14:creationId xmlns:p14="http://schemas.microsoft.com/office/powerpoint/2010/main" val="2868845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B855A-FF53-4438-BC75-F355C9CB6EE5}"/>
              </a:ext>
            </a:extLst>
          </p:cNvPr>
          <p:cNvSpPr>
            <a:spLocks noGrp="1"/>
          </p:cNvSpPr>
          <p:nvPr>
            <p:ph type="title"/>
          </p:nvPr>
        </p:nvSpPr>
        <p:spPr/>
        <p:txBody>
          <a:bodyPr/>
          <a:lstStyle/>
          <a:p>
            <a:r>
              <a:rPr lang="zh-CN" altLang="en-US" dirty="0"/>
              <a:t>临时修改用户的</a:t>
            </a:r>
            <a:r>
              <a:rPr lang="en-US" altLang="zh-CN" dirty="0"/>
              <a:t>umask</a:t>
            </a:r>
            <a:r>
              <a:rPr lang="zh-CN" altLang="en-US" dirty="0"/>
              <a:t>值</a:t>
            </a:r>
          </a:p>
        </p:txBody>
      </p:sp>
      <p:pic>
        <p:nvPicPr>
          <p:cNvPr id="4" name="内容占位符 3">
            <a:extLst>
              <a:ext uri="{FF2B5EF4-FFF2-40B4-BE49-F238E27FC236}">
                <a16:creationId xmlns:a16="http://schemas.microsoft.com/office/drawing/2014/main" id="{1497E9DF-B013-454F-A072-42DF6D6F1928}"/>
              </a:ext>
            </a:extLst>
          </p:cNvPr>
          <p:cNvPicPr>
            <a:picLocks noGrp="1" noChangeAspect="1"/>
          </p:cNvPicPr>
          <p:nvPr>
            <p:ph idx="1"/>
          </p:nvPr>
        </p:nvPicPr>
        <p:blipFill>
          <a:blip r:embed="rId2"/>
          <a:stretch>
            <a:fillRect/>
          </a:stretch>
        </p:blipFill>
        <p:spPr>
          <a:xfrm>
            <a:off x="838200" y="1690688"/>
            <a:ext cx="5805055" cy="1500995"/>
          </a:xfrm>
          <a:prstGeom prst="rect">
            <a:avLst/>
          </a:prstGeom>
        </p:spPr>
      </p:pic>
      <p:pic>
        <p:nvPicPr>
          <p:cNvPr id="5" name="图片 4">
            <a:extLst>
              <a:ext uri="{FF2B5EF4-FFF2-40B4-BE49-F238E27FC236}">
                <a16:creationId xmlns:a16="http://schemas.microsoft.com/office/drawing/2014/main" id="{C7F315C1-E884-4C83-BB54-A537528AFF3A}"/>
              </a:ext>
            </a:extLst>
          </p:cNvPr>
          <p:cNvPicPr>
            <a:picLocks noChangeAspect="1"/>
          </p:cNvPicPr>
          <p:nvPr/>
        </p:nvPicPr>
        <p:blipFill>
          <a:blip r:embed="rId3"/>
          <a:stretch>
            <a:fillRect/>
          </a:stretch>
        </p:blipFill>
        <p:spPr>
          <a:xfrm>
            <a:off x="838200" y="3357966"/>
            <a:ext cx="6411169" cy="1724833"/>
          </a:xfrm>
          <a:prstGeom prst="rect">
            <a:avLst/>
          </a:prstGeom>
        </p:spPr>
      </p:pic>
      <p:pic>
        <p:nvPicPr>
          <p:cNvPr id="6" name="图片 5">
            <a:extLst>
              <a:ext uri="{FF2B5EF4-FFF2-40B4-BE49-F238E27FC236}">
                <a16:creationId xmlns:a16="http://schemas.microsoft.com/office/drawing/2014/main" id="{94352C2B-E39F-49FB-AD77-5DB644CAEFC2}"/>
              </a:ext>
            </a:extLst>
          </p:cNvPr>
          <p:cNvPicPr>
            <a:picLocks noChangeAspect="1"/>
          </p:cNvPicPr>
          <p:nvPr/>
        </p:nvPicPr>
        <p:blipFill>
          <a:blip r:embed="rId4"/>
          <a:stretch>
            <a:fillRect/>
          </a:stretch>
        </p:blipFill>
        <p:spPr>
          <a:xfrm>
            <a:off x="838200" y="5167312"/>
            <a:ext cx="7181197" cy="1154122"/>
          </a:xfrm>
          <a:prstGeom prst="rect">
            <a:avLst/>
          </a:prstGeom>
        </p:spPr>
      </p:pic>
    </p:spTree>
    <p:extLst>
      <p:ext uri="{BB962C8B-B14F-4D97-AF65-F5344CB8AC3E}">
        <p14:creationId xmlns:p14="http://schemas.microsoft.com/office/powerpoint/2010/main" val="1777314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5F8F4-81FB-44E6-A144-6BB3FE2EFE14}"/>
              </a:ext>
            </a:extLst>
          </p:cNvPr>
          <p:cNvSpPr>
            <a:spLocks noGrp="1"/>
          </p:cNvSpPr>
          <p:nvPr>
            <p:ph type="title"/>
          </p:nvPr>
        </p:nvSpPr>
        <p:spPr/>
        <p:txBody>
          <a:bodyPr/>
          <a:lstStyle/>
          <a:p>
            <a:r>
              <a:rPr lang="zh-CN" altLang="zh-CN" dirty="0"/>
              <a:t>文件权限ACL</a:t>
            </a:r>
            <a:endParaRPr lang="zh-CN" altLang="en-US" dirty="0"/>
          </a:p>
        </p:txBody>
      </p:sp>
      <p:sp>
        <p:nvSpPr>
          <p:cNvPr id="3" name="内容占位符 2">
            <a:extLst>
              <a:ext uri="{FF2B5EF4-FFF2-40B4-BE49-F238E27FC236}">
                <a16:creationId xmlns:a16="http://schemas.microsoft.com/office/drawing/2014/main" id="{8BA3240B-7E4A-4521-8E52-2640692A7A33}"/>
              </a:ext>
            </a:extLst>
          </p:cNvPr>
          <p:cNvSpPr>
            <a:spLocks noGrp="1"/>
          </p:cNvSpPr>
          <p:nvPr>
            <p:ph idx="1"/>
          </p:nvPr>
        </p:nvSpPr>
        <p:spPr/>
        <p:txBody>
          <a:bodyPr/>
          <a:lstStyle/>
          <a:p>
            <a:pPr marL="0" indent="0">
              <a:buNone/>
            </a:pPr>
            <a:r>
              <a:rPr lang="zh-CN" altLang="zh-CN" dirty="0"/>
              <a:t>[root@</a:t>
            </a:r>
            <a:r>
              <a:rPr lang="en-US" altLang="zh-CN" dirty="0" err="1"/>
              <a:t>mo</a:t>
            </a:r>
            <a:r>
              <a:rPr lang="zh-CN" altLang="zh-CN" dirty="0"/>
              <a:t> tmp]# getfacl xx   查看文件xx的访问权限</a:t>
            </a:r>
          </a:p>
          <a:p>
            <a:pPr marL="0" indent="0">
              <a:buNone/>
            </a:pPr>
            <a:r>
              <a:rPr lang="zh-CN" altLang="zh-CN" dirty="0"/>
              <a:t>[root@</a:t>
            </a:r>
            <a:r>
              <a:rPr lang="en-US" altLang="zh-CN" dirty="0" err="1"/>
              <a:t>mo</a:t>
            </a:r>
            <a:r>
              <a:rPr lang="zh-CN" altLang="zh-CN" dirty="0"/>
              <a:t> tmp]# setfacl -m u:marry:rwx xx   给xx添加acl，指明用户marry具备所有权限。</a:t>
            </a:r>
          </a:p>
          <a:p>
            <a:pPr marL="0" indent="0">
              <a:buNone/>
            </a:pPr>
            <a:r>
              <a:rPr lang="zh-CN" altLang="zh-CN" dirty="0"/>
              <a:t>[root@</a:t>
            </a:r>
            <a:r>
              <a:rPr lang="en-US" altLang="zh-CN" dirty="0" err="1"/>
              <a:t>mo</a:t>
            </a:r>
            <a:r>
              <a:rPr lang="zh-CN" altLang="zh-CN" dirty="0"/>
              <a:t> tmp]# setfacl -m d:u:marry:rwx 123/  用户marry对123目录默认具备的acl权限是所有</a:t>
            </a:r>
          </a:p>
          <a:p>
            <a:pPr marL="0" indent="0">
              <a:buNone/>
            </a:pPr>
            <a:endParaRPr lang="zh-CN" altLang="en-US" dirty="0"/>
          </a:p>
        </p:txBody>
      </p:sp>
    </p:spTree>
    <p:extLst>
      <p:ext uri="{BB962C8B-B14F-4D97-AF65-F5344CB8AC3E}">
        <p14:creationId xmlns:p14="http://schemas.microsoft.com/office/powerpoint/2010/main" val="2887849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BE8C1-B987-47DF-B8EC-294CA6A81DB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738F2CF0-3405-4F4E-8984-7E81C356338B}"/>
              </a:ext>
            </a:extLst>
          </p:cNvPr>
          <p:cNvPicPr>
            <a:picLocks noGrp="1" noChangeAspect="1"/>
          </p:cNvPicPr>
          <p:nvPr>
            <p:ph idx="1"/>
          </p:nvPr>
        </p:nvPicPr>
        <p:blipFill>
          <a:blip r:embed="rId2"/>
          <a:stretch>
            <a:fillRect/>
          </a:stretch>
        </p:blipFill>
        <p:spPr>
          <a:xfrm>
            <a:off x="838199" y="1931184"/>
            <a:ext cx="8728649" cy="1497816"/>
          </a:xfrm>
          <a:prstGeom prst="rect">
            <a:avLst/>
          </a:prstGeom>
        </p:spPr>
      </p:pic>
    </p:spTree>
    <p:extLst>
      <p:ext uri="{BB962C8B-B14F-4D97-AF65-F5344CB8AC3E}">
        <p14:creationId xmlns:p14="http://schemas.microsoft.com/office/powerpoint/2010/main" val="1132237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D683-6984-4C34-9F4C-8E3B6F191DC0}"/>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EA553D-A7FC-41E8-BF6E-530E127DD70C}"/>
              </a:ext>
            </a:extLst>
          </p:cNvPr>
          <p:cNvPicPr>
            <a:picLocks noGrp="1" noChangeAspect="1"/>
          </p:cNvPicPr>
          <p:nvPr>
            <p:ph idx="1"/>
          </p:nvPr>
        </p:nvPicPr>
        <p:blipFill>
          <a:blip r:embed="rId2"/>
          <a:stretch>
            <a:fillRect/>
          </a:stretch>
        </p:blipFill>
        <p:spPr>
          <a:xfrm>
            <a:off x="838200" y="1839071"/>
            <a:ext cx="6991350" cy="4491132"/>
          </a:xfrm>
          <a:prstGeom prst="rect">
            <a:avLst/>
          </a:prstGeom>
        </p:spPr>
      </p:pic>
    </p:spTree>
    <p:extLst>
      <p:ext uri="{BB962C8B-B14F-4D97-AF65-F5344CB8AC3E}">
        <p14:creationId xmlns:p14="http://schemas.microsoft.com/office/powerpoint/2010/main" val="3087475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AF089-75B8-4A86-8ECB-82024B836513}"/>
              </a:ext>
            </a:extLst>
          </p:cNvPr>
          <p:cNvSpPr>
            <a:spLocks noGrp="1"/>
          </p:cNvSpPr>
          <p:nvPr>
            <p:ph type="title"/>
          </p:nvPr>
        </p:nvSpPr>
        <p:spPr/>
        <p:txBody>
          <a:bodyPr/>
          <a:lstStyle/>
          <a:p>
            <a:r>
              <a:rPr lang="zh-CN" altLang="en-US" dirty="0"/>
              <a:t>取消目录的所有文件权限</a:t>
            </a:r>
            <a:r>
              <a:rPr lang="en-US" altLang="zh-CN" dirty="0"/>
              <a:t>ACL</a:t>
            </a:r>
            <a:endParaRPr lang="zh-CN" altLang="en-US" dirty="0"/>
          </a:p>
        </p:txBody>
      </p:sp>
      <p:pic>
        <p:nvPicPr>
          <p:cNvPr id="4" name="内容占位符 3">
            <a:extLst>
              <a:ext uri="{FF2B5EF4-FFF2-40B4-BE49-F238E27FC236}">
                <a16:creationId xmlns:a16="http://schemas.microsoft.com/office/drawing/2014/main" id="{B77FB3A2-888B-41A5-A157-B66B9D64DEE5}"/>
              </a:ext>
            </a:extLst>
          </p:cNvPr>
          <p:cNvPicPr>
            <a:picLocks noGrp="1" noChangeAspect="1"/>
          </p:cNvPicPr>
          <p:nvPr>
            <p:ph idx="1"/>
          </p:nvPr>
        </p:nvPicPr>
        <p:blipFill>
          <a:blip r:embed="rId2"/>
          <a:stretch>
            <a:fillRect/>
          </a:stretch>
        </p:blipFill>
        <p:spPr>
          <a:xfrm>
            <a:off x="838200" y="1757989"/>
            <a:ext cx="6850348" cy="3700327"/>
          </a:xfrm>
          <a:prstGeom prst="rect">
            <a:avLst/>
          </a:prstGeom>
        </p:spPr>
      </p:pic>
    </p:spTree>
    <p:extLst>
      <p:ext uri="{BB962C8B-B14F-4D97-AF65-F5344CB8AC3E}">
        <p14:creationId xmlns:p14="http://schemas.microsoft.com/office/powerpoint/2010/main" val="56178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1178345-7271-4925-A400-9BDEFB1949C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01800" y="0"/>
            <a:ext cx="8788400" cy="6854111"/>
          </a:xfrm>
        </p:spPr>
      </p:pic>
    </p:spTree>
    <p:extLst>
      <p:ext uri="{BB962C8B-B14F-4D97-AF65-F5344CB8AC3E}">
        <p14:creationId xmlns:p14="http://schemas.microsoft.com/office/powerpoint/2010/main" val="394611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E5A1A-F7A0-4DFA-9AD7-10CD744C3EC9}"/>
              </a:ext>
            </a:extLst>
          </p:cNvPr>
          <p:cNvSpPr>
            <a:spLocks noGrp="1"/>
          </p:cNvSpPr>
          <p:nvPr>
            <p:ph type="title"/>
          </p:nvPr>
        </p:nvSpPr>
        <p:spPr/>
        <p:txBody>
          <a:bodyPr/>
          <a:lstStyle/>
          <a:p>
            <a:r>
              <a:rPr lang="zh-CN" altLang="zh-CN" dirty="0"/>
              <a:t>文件的隐藏权限</a:t>
            </a:r>
            <a:r>
              <a:rPr lang="en-US" altLang="zh-CN" dirty="0"/>
              <a:t>   </a:t>
            </a:r>
            <a:endParaRPr lang="zh-CN" altLang="en-US" dirty="0"/>
          </a:p>
        </p:txBody>
      </p:sp>
      <p:sp>
        <p:nvSpPr>
          <p:cNvPr id="3" name="内容占位符 2">
            <a:extLst>
              <a:ext uri="{FF2B5EF4-FFF2-40B4-BE49-F238E27FC236}">
                <a16:creationId xmlns:a16="http://schemas.microsoft.com/office/drawing/2014/main" id="{E2BACA77-0709-4CB4-87EE-397FC721D87D}"/>
              </a:ext>
            </a:extLst>
          </p:cNvPr>
          <p:cNvSpPr>
            <a:spLocks noGrp="1"/>
          </p:cNvSpPr>
          <p:nvPr>
            <p:ph idx="1"/>
          </p:nvPr>
        </p:nvSpPr>
        <p:spPr/>
        <p:txBody>
          <a:bodyPr>
            <a:normAutofit/>
          </a:bodyPr>
          <a:lstStyle/>
          <a:p>
            <a:r>
              <a:rPr lang="en-US" altLang="zh-CN" dirty="0" err="1"/>
              <a:t>chattr</a:t>
            </a:r>
            <a:r>
              <a:rPr lang="zh-CN" altLang="zh-CN" dirty="0"/>
              <a:t>（用于修改隐藏权限）</a:t>
            </a:r>
          </a:p>
          <a:p>
            <a:r>
              <a:rPr lang="en-US" altLang="zh-CN" dirty="0" err="1"/>
              <a:t>lsattr</a:t>
            </a:r>
            <a:r>
              <a:rPr lang="zh-CN" altLang="zh-CN" dirty="0"/>
              <a:t>（用于查看隐藏权限）（不能显示目录的隐藏权限）</a:t>
            </a:r>
          </a:p>
          <a:p>
            <a:pPr fontAlgn="ctr"/>
            <a:r>
              <a:rPr lang="en-US" altLang="zh-CN" b="1" dirty="0">
                <a:solidFill>
                  <a:srgbClr val="FF0000"/>
                </a:solidFill>
              </a:rPr>
              <a:t>+A</a:t>
            </a:r>
            <a:r>
              <a:rPr lang="zh-CN" altLang="zh-CN" b="1" dirty="0">
                <a:solidFill>
                  <a:srgbClr val="FF0000"/>
                </a:solidFill>
              </a:rPr>
              <a:t>：表示不能修改这个文件的属性信息（</a:t>
            </a:r>
            <a:r>
              <a:rPr lang="zh-CN" altLang="en-US" b="1" dirty="0">
                <a:solidFill>
                  <a:srgbClr val="FF0000"/>
                </a:solidFill>
              </a:rPr>
              <a:t>访问</a:t>
            </a:r>
            <a:r>
              <a:rPr lang="zh-CN" altLang="zh-CN" b="1" dirty="0">
                <a:solidFill>
                  <a:srgbClr val="FF0000"/>
                </a:solidFill>
              </a:rPr>
              <a:t>时间等等）</a:t>
            </a:r>
          </a:p>
          <a:p>
            <a:pPr fontAlgn="ctr"/>
            <a:r>
              <a:rPr lang="en-US" altLang="zh-CN" dirty="0"/>
              <a:t>+S</a:t>
            </a:r>
            <a:r>
              <a:rPr lang="zh-CN" altLang="zh-CN" dirty="0"/>
              <a:t>：应用程序对文件或目录进行了写操作立即执行</a:t>
            </a:r>
            <a:r>
              <a:rPr lang="en-US" altLang="zh-CN" dirty="0"/>
              <a:t>sync</a:t>
            </a:r>
            <a:r>
              <a:rPr lang="zh-CN" altLang="zh-CN" dirty="0"/>
              <a:t>。</a:t>
            </a:r>
            <a:r>
              <a:rPr lang="en-US" altLang="zh-CN" dirty="0"/>
              <a:t>sync</a:t>
            </a:r>
            <a:r>
              <a:rPr lang="zh-CN" altLang="zh-CN" dirty="0"/>
              <a:t>表示直接写入到磁盘</a:t>
            </a:r>
          </a:p>
          <a:p>
            <a:pPr fontAlgn="ctr"/>
            <a:r>
              <a:rPr lang="en-US" altLang="zh-CN" dirty="0"/>
              <a:t>+a:</a:t>
            </a:r>
            <a:r>
              <a:rPr lang="zh-CN" altLang="zh-CN" dirty="0"/>
              <a:t>只能添加（修改或创建）不能删除</a:t>
            </a:r>
            <a:r>
              <a:rPr lang="en-US" altLang="zh-CN" dirty="0"/>
              <a:t>  </a:t>
            </a:r>
            <a:r>
              <a:rPr lang="zh-CN" altLang="zh-CN" dirty="0"/>
              <a:t>强制删除都没用包括</a:t>
            </a:r>
            <a:r>
              <a:rPr lang="en-US" altLang="zh-CN" dirty="0"/>
              <a:t>root</a:t>
            </a:r>
            <a:endParaRPr lang="zh-CN" altLang="zh-CN" dirty="0"/>
          </a:p>
          <a:p>
            <a:pPr fontAlgn="ctr"/>
            <a:r>
              <a:rPr lang="en-US" altLang="zh-CN" dirty="0"/>
              <a:t>+</a:t>
            </a:r>
            <a:r>
              <a:rPr lang="en-US" altLang="zh-CN" dirty="0" err="1"/>
              <a:t>i</a:t>
            </a:r>
            <a:r>
              <a:rPr lang="zh-CN" altLang="zh-CN" dirty="0"/>
              <a:t>：不能够对文件做任何修改如果是目录的话那么只能修改目录下的文件，不能创建或删除</a:t>
            </a:r>
          </a:p>
          <a:p>
            <a:pPr marL="0" indent="0">
              <a:buNone/>
            </a:pPr>
            <a:endParaRPr lang="zh-CN" altLang="en-US" dirty="0"/>
          </a:p>
        </p:txBody>
      </p:sp>
    </p:spTree>
    <p:extLst>
      <p:ext uri="{BB962C8B-B14F-4D97-AF65-F5344CB8AC3E}">
        <p14:creationId xmlns:p14="http://schemas.microsoft.com/office/powerpoint/2010/main" val="1809662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5AD7-EA2C-4B24-BFE7-0A055DBD09D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A022FC-1546-49BE-876E-1DFAEC38A9CB}"/>
              </a:ext>
            </a:extLst>
          </p:cNvPr>
          <p:cNvSpPr>
            <a:spLocks noGrp="1"/>
          </p:cNvSpPr>
          <p:nvPr>
            <p:ph idx="1"/>
          </p:nvPr>
        </p:nvSpPr>
        <p:spPr/>
        <p:txBody>
          <a:bodyPr>
            <a:normAutofit/>
          </a:bodyPr>
          <a:lstStyle/>
          <a:p>
            <a:r>
              <a:rPr lang="en-US" altLang="zh-CN" dirty="0"/>
              <a:t>c </a:t>
            </a:r>
            <a:r>
              <a:rPr lang="zh-CN" altLang="en-US" dirty="0"/>
              <a:t>：这个属性设置之后，讲会自动将此文件压缩，在读取的时候会自动解压缩，但是在存储的时候，将会先进行压缩后再存储。</a:t>
            </a:r>
          </a:p>
          <a:p>
            <a:r>
              <a:rPr lang="en-US" altLang="zh-CN" dirty="0"/>
              <a:t>d </a:t>
            </a:r>
            <a:r>
              <a:rPr lang="zh-CN" altLang="en-US" dirty="0"/>
              <a:t>：当</a:t>
            </a:r>
            <a:r>
              <a:rPr lang="en-US" altLang="zh-CN" dirty="0"/>
              <a:t>dump</a:t>
            </a:r>
            <a:r>
              <a:rPr lang="zh-CN" altLang="en-US" dirty="0"/>
              <a:t>程序被执行的时候，设置</a:t>
            </a:r>
            <a:r>
              <a:rPr lang="en-US" altLang="zh-CN" dirty="0"/>
              <a:t>d</a:t>
            </a:r>
            <a:r>
              <a:rPr lang="zh-CN" altLang="en-US" dirty="0"/>
              <a:t>属性将可使该文件（或目录）不会被</a:t>
            </a:r>
            <a:r>
              <a:rPr lang="en-US" altLang="zh-CN" dirty="0"/>
              <a:t>dump</a:t>
            </a:r>
            <a:r>
              <a:rPr lang="zh-CN" altLang="en-US" dirty="0"/>
              <a:t>备份。</a:t>
            </a:r>
          </a:p>
          <a:p>
            <a:r>
              <a:rPr lang="en-US" altLang="zh-CN" dirty="0"/>
              <a:t>s </a:t>
            </a:r>
            <a:r>
              <a:rPr lang="zh-CN" altLang="en-US" dirty="0"/>
              <a:t>：当文件设置了</a:t>
            </a:r>
            <a:r>
              <a:rPr lang="en-US" altLang="zh-CN" dirty="0"/>
              <a:t>s</a:t>
            </a:r>
            <a:r>
              <a:rPr lang="zh-CN" altLang="en-US" dirty="0"/>
              <a:t>属性时，如果这个文件被删除，它将会被完全从这个硬盘空间中删除。</a:t>
            </a:r>
          </a:p>
          <a:p>
            <a:r>
              <a:rPr lang="en-US" altLang="zh-CN" dirty="0"/>
              <a:t>u </a:t>
            </a:r>
            <a:r>
              <a:rPr lang="zh-CN" altLang="en-US" dirty="0"/>
              <a:t>：与</a:t>
            </a:r>
            <a:r>
              <a:rPr lang="en-US" altLang="zh-CN" dirty="0"/>
              <a:t>s</a:t>
            </a:r>
            <a:r>
              <a:rPr lang="zh-CN" altLang="en-US" dirty="0"/>
              <a:t>相反，当使用</a:t>
            </a:r>
            <a:r>
              <a:rPr lang="en-US" altLang="zh-CN" dirty="0"/>
              <a:t>u</a:t>
            </a:r>
            <a:r>
              <a:rPr lang="zh-CN" altLang="en-US" dirty="0"/>
              <a:t>来配置文件时，如果该文件被删除了，则数据内容其实还存在磁盘中</a:t>
            </a:r>
          </a:p>
          <a:p>
            <a:pPr marL="0" indent="0">
              <a:buNone/>
            </a:pPr>
            <a:endParaRPr lang="zh-CN" altLang="en-US" dirty="0"/>
          </a:p>
        </p:txBody>
      </p:sp>
    </p:spTree>
    <p:extLst>
      <p:ext uri="{BB962C8B-B14F-4D97-AF65-F5344CB8AC3E}">
        <p14:creationId xmlns:p14="http://schemas.microsoft.com/office/powerpoint/2010/main" val="2725792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F7341-13EC-4F72-8DBF-3FC9578CD4DD}"/>
              </a:ext>
            </a:extLst>
          </p:cNvPr>
          <p:cNvSpPr>
            <a:spLocks noGrp="1"/>
          </p:cNvSpPr>
          <p:nvPr>
            <p:ph type="title"/>
          </p:nvPr>
        </p:nvSpPr>
        <p:spPr/>
        <p:txBody>
          <a:bodyPr/>
          <a:lstStyle/>
          <a:p>
            <a:r>
              <a:rPr lang="zh-CN" altLang="en-US" dirty="0"/>
              <a:t>查看文件隐藏权限</a:t>
            </a:r>
          </a:p>
        </p:txBody>
      </p:sp>
      <p:pic>
        <p:nvPicPr>
          <p:cNvPr id="4" name="内容占位符 3">
            <a:extLst>
              <a:ext uri="{FF2B5EF4-FFF2-40B4-BE49-F238E27FC236}">
                <a16:creationId xmlns:a16="http://schemas.microsoft.com/office/drawing/2014/main" id="{17F0AFAB-211B-4066-A8D9-78C07E7CDA50}"/>
              </a:ext>
            </a:extLst>
          </p:cNvPr>
          <p:cNvPicPr>
            <a:picLocks noGrp="1" noChangeAspect="1"/>
          </p:cNvPicPr>
          <p:nvPr>
            <p:ph idx="1"/>
          </p:nvPr>
        </p:nvPicPr>
        <p:blipFill>
          <a:blip r:embed="rId2"/>
          <a:stretch>
            <a:fillRect/>
          </a:stretch>
        </p:blipFill>
        <p:spPr>
          <a:xfrm>
            <a:off x="695960" y="2320608"/>
            <a:ext cx="11089640" cy="2986515"/>
          </a:xfrm>
          <a:prstGeom prst="rect">
            <a:avLst/>
          </a:prstGeom>
        </p:spPr>
      </p:pic>
    </p:spTree>
    <p:extLst>
      <p:ext uri="{BB962C8B-B14F-4D97-AF65-F5344CB8AC3E}">
        <p14:creationId xmlns:p14="http://schemas.microsoft.com/office/powerpoint/2010/main" val="3764630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B717C-4B4C-4EB2-BEB8-282C4464C6CF}"/>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E5D6D73-A87B-422B-9C9C-E23C00AE8B67}"/>
              </a:ext>
            </a:extLst>
          </p:cNvPr>
          <p:cNvPicPr>
            <a:picLocks noGrp="1" noChangeAspect="1"/>
          </p:cNvPicPr>
          <p:nvPr>
            <p:ph idx="1"/>
          </p:nvPr>
        </p:nvPicPr>
        <p:blipFill>
          <a:blip r:embed="rId2"/>
          <a:stretch>
            <a:fillRect/>
          </a:stretch>
        </p:blipFill>
        <p:spPr>
          <a:xfrm>
            <a:off x="980440" y="1866424"/>
            <a:ext cx="7135138" cy="3125152"/>
          </a:xfrm>
          <a:prstGeom prst="rect">
            <a:avLst/>
          </a:prstGeom>
        </p:spPr>
      </p:pic>
    </p:spTree>
    <p:extLst>
      <p:ext uri="{BB962C8B-B14F-4D97-AF65-F5344CB8AC3E}">
        <p14:creationId xmlns:p14="http://schemas.microsoft.com/office/powerpoint/2010/main" val="271868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B648C-D154-45E4-8B06-E1D8DA1B3678}"/>
              </a:ext>
            </a:extLst>
          </p:cNvPr>
          <p:cNvSpPr>
            <a:spLocks noGrp="1"/>
          </p:cNvSpPr>
          <p:nvPr>
            <p:ph type="title"/>
          </p:nvPr>
        </p:nvSpPr>
        <p:spPr/>
        <p:txBody>
          <a:bodyPr/>
          <a:lstStyle/>
          <a:p>
            <a:r>
              <a:rPr lang="en-US" altLang="zh-CN" dirty="0" err="1"/>
              <a:t>chattr</a:t>
            </a:r>
            <a:r>
              <a:rPr lang="en-US" altLang="zh-CN" dirty="0"/>
              <a:t> +</a:t>
            </a:r>
            <a:r>
              <a:rPr lang="en-US" altLang="zh-CN" dirty="0" err="1"/>
              <a:t>i</a:t>
            </a:r>
            <a:r>
              <a:rPr lang="en-US" altLang="zh-CN" dirty="0"/>
              <a:t> filename</a:t>
            </a:r>
            <a:endParaRPr lang="zh-CN" altLang="en-US" dirty="0"/>
          </a:p>
        </p:txBody>
      </p:sp>
      <p:pic>
        <p:nvPicPr>
          <p:cNvPr id="7" name="内容占位符 6">
            <a:extLst>
              <a:ext uri="{FF2B5EF4-FFF2-40B4-BE49-F238E27FC236}">
                <a16:creationId xmlns:a16="http://schemas.microsoft.com/office/drawing/2014/main" id="{1251946C-A0E2-499B-8DEB-0FFEF1B8849C}"/>
              </a:ext>
            </a:extLst>
          </p:cNvPr>
          <p:cNvPicPr>
            <a:picLocks noGrp="1" noChangeAspect="1"/>
          </p:cNvPicPr>
          <p:nvPr>
            <p:ph idx="1"/>
          </p:nvPr>
        </p:nvPicPr>
        <p:blipFill>
          <a:blip r:embed="rId2"/>
          <a:stretch>
            <a:fillRect/>
          </a:stretch>
        </p:blipFill>
        <p:spPr>
          <a:xfrm>
            <a:off x="838200" y="1945512"/>
            <a:ext cx="7470913" cy="4247799"/>
          </a:xfrm>
          <a:prstGeom prst="rect">
            <a:avLst/>
          </a:prstGeom>
        </p:spPr>
      </p:pic>
    </p:spTree>
    <p:extLst>
      <p:ext uri="{BB962C8B-B14F-4D97-AF65-F5344CB8AC3E}">
        <p14:creationId xmlns:p14="http://schemas.microsoft.com/office/powerpoint/2010/main" val="1992298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BF3E5-8F90-43A4-8C05-E5896F1AB6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A8B5C5-756A-473A-9FB4-88F09222018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C2D40C5-B26B-4C8B-823A-7AB789F2A280}"/>
              </a:ext>
            </a:extLst>
          </p:cNvPr>
          <p:cNvPicPr>
            <a:picLocks noChangeAspect="1"/>
          </p:cNvPicPr>
          <p:nvPr/>
        </p:nvPicPr>
        <p:blipFill>
          <a:blip r:embed="rId2"/>
          <a:stretch>
            <a:fillRect/>
          </a:stretch>
        </p:blipFill>
        <p:spPr>
          <a:xfrm>
            <a:off x="942457" y="2283618"/>
            <a:ext cx="5734114" cy="2290764"/>
          </a:xfrm>
          <a:prstGeom prst="rect">
            <a:avLst/>
          </a:prstGeom>
        </p:spPr>
      </p:pic>
    </p:spTree>
    <p:extLst>
      <p:ext uri="{BB962C8B-B14F-4D97-AF65-F5344CB8AC3E}">
        <p14:creationId xmlns:p14="http://schemas.microsoft.com/office/powerpoint/2010/main" val="744335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9680C-F575-49F3-A46B-8CF8FA4B8AE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A1FDAC2B-0A5F-47E9-B909-02F8B396860B}"/>
              </a:ext>
            </a:extLst>
          </p:cNvPr>
          <p:cNvPicPr>
            <a:picLocks noGrp="1" noChangeAspect="1"/>
          </p:cNvPicPr>
          <p:nvPr>
            <p:ph idx="1"/>
          </p:nvPr>
        </p:nvPicPr>
        <p:blipFill>
          <a:blip r:embed="rId2"/>
          <a:stretch>
            <a:fillRect/>
          </a:stretch>
        </p:blipFill>
        <p:spPr>
          <a:xfrm>
            <a:off x="1176130" y="1193730"/>
            <a:ext cx="6576391" cy="5086653"/>
          </a:xfrm>
          <a:prstGeom prst="rect">
            <a:avLst/>
          </a:prstGeom>
        </p:spPr>
      </p:pic>
    </p:spTree>
    <p:extLst>
      <p:ext uri="{BB962C8B-B14F-4D97-AF65-F5344CB8AC3E}">
        <p14:creationId xmlns:p14="http://schemas.microsoft.com/office/powerpoint/2010/main" val="3731384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5357-7DDC-4821-A71E-3D7929F987F0}"/>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783F345-A964-4B5D-819D-3F20B0083D76}"/>
              </a:ext>
            </a:extLst>
          </p:cNvPr>
          <p:cNvPicPr>
            <a:picLocks noGrp="1" noChangeAspect="1"/>
          </p:cNvPicPr>
          <p:nvPr>
            <p:ph idx="1"/>
          </p:nvPr>
        </p:nvPicPr>
        <p:blipFill>
          <a:blip r:embed="rId2"/>
          <a:stretch>
            <a:fillRect/>
          </a:stretch>
        </p:blipFill>
        <p:spPr>
          <a:xfrm>
            <a:off x="838200" y="2151071"/>
            <a:ext cx="6437252" cy="2520320"/>
          </a:xfrm>
          <a:prstGeom prst="rect">
            <a:avLst/>
          </a:prstGeom>
        </p:spPr>
      </p:pic>
      <p:sp>
        <p:nvSpPr>
          <p:cNvPr id="5" name="文本框 4">
            <a:extLst>
              <a:ext uri="{FF2B5EF4-FFF2-40B4-BE49-F238E27FC236}">
                <a16:creationId xmlns:a16="http://schemas.microsoft.com/office/drawing/2014/main" id="{A3A2CC5E-8BE4-4412-A600-DA74BA8CBE63}"/>
              </a:ext>
            </a:extLst>
          </p:cNvPr>
          <p:cNvSpPr txBox="1"/>
          <p:nvPr/>
        </p:nvSpPr>
        <p:spPr>
          <a:xfrm>
            <a:off x="838200" y="5021943"/>
            <a:ext cx="7971971" cy="1200329"/>
          </a:xfrm>
          <a:prstGeom prst="rect">
            <a:avLst/>
          </a:prstGeom>
          <a:noFill/>
        </p:spPr>
        <p:txBody>
          <a:bodyPr wrap="square" rtlCol="0">
            <a:spAutoFit/>
          </a:bodyPr>
          <a:lstStyle/>
          <a:p>
            <a:r>
              <a:rPr lang="en-US" altLang="zh-CN" dirty="0"/>
              <a:t>a</a:t>
            </a:r>
            <a:r>
              <a:rPr lang="zh-CN" altLang="en-US" dirty="0"/>
              <a:t>隐藏权限对文件：只可以添加文件的内容，不能删除文件、不能删去文件中的内容</a:t>
            </a:r>
            <a:endParaRPr lang="en-US" altLang="zh-CN" dirty="0"/>
          </a:p>
          <a:p>
            <a:r>
              <a:rPr lang="zh-CN" altLang="en-US" dirty="0"/>
              <a:t>对目录：只可以在目录中创建文件、子目录，可以在目录中创建的文件中删去文件中的内容</a:t>
            </a:r>
          </a:p>
        </p:txBody>
      </p:sp>
    </p:spTree>
    <p:extLst>
      <p:ext uri="{BB962C8B-B14F-4D97-AF65-F5344CB8AC3E}">
        <p14:creationId xmlns:p14="http://schemas.microsoft.com/office/powerpoint/2010/main" val="428852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28FCF-0459-46DC-9FFC-4071204C9C0C}"/>
              </a:ext>
            </a:extLst>
          </p:cNvPr>
          <p:cNvSpPr>
            <a:spLocks noGrp="1"/>
          </p:cNvSpPr>
          <p:nvPr>
            <p:ph type="title"/>
          </p:nvPr>
        </p:nvSpPr>
        <p:spPr/>
        <p:txBody>
          <a:bodyPr/>
          <a:lstStyle/>
          <a:p>
            <a:r>
              <a:rPr lang="en-US" altLang="zh-CN" dirty="0" err="1"/>
              <a:t>sudo</a:t>
            </a:r>
            <a:r>
              <a:rPr lang="zh-CN" altLang="en-US" dirty="0"/>
              <a:t>命令</a:t>
            </a:r>
          </a:p>
        </p:txBody>
      </p:sp>
      <p:sp>
        <p:nvSpPr>
          <p:cNvPr id="3" name="内容占位符 2">
            <a:extLst>
              <a:ext uri="{FF2B5EF4-FFF2-40B4-BE49-F238E27FC236}">
                <a16:creationId xmlns:a16="http://schemas.microsoft.com/office/drawing/2014/main" id="{249FC55E-81A4-4007-993A-BD302091C387}"/>
              </a:ext>
            </a:extLst>
          </p:cNvPr>
          <p:cNvSpPr>
            <a:spLocks noGrp="1"/>
          </p:cNvSpPr>
          <p:nvPr>
            <p:ph idx="1"/>
          </p:nvPr>
        </p:nvSpPr>
        <p:spPr/>
        <p:txBody>
          <a:bodyPr>
            <a:normAutofit fontScale="92500" lnSpcReduction="10000"/>
          </a:bodyPr>
          <a:lstStyle/>
          <a:p>
            <a:pPr marL="0" indent="0">
              <a:buNone/>
            </a:pPr>
            <a:r>
              <a:rPr lang="zh-CN" altLang="zh-CN" dirty="0"/>
              <a:t>sudo命令代表要使用root的权限去执行某个操作。在生产环境中，我们一般都不使用root账号，所以所有的普通用户要执行某些操作时，必须具备root的权限，此时就要用到sudo命令。可以简单理解为使用sudo代表把root权限赋予当前普通用户，但是红帽中默认普通用户要使用sudo还需要进行配置。</a:t>
            </a:r>
          </a:p>
          <a:p>
            <a:pPr marL="0" indent="0">
              <a:buNone/>
            </a:pPr>
            <a:r>
              <a:rPr lang="zh-CN" altLang="zh-CN" dirty="0"/>
              <a:t>[root@hf tmp]# vim /etc/sudoers    配置这个文件可以为某一个用户添加sudo权限，还有一个命令等同于修改这个文件的操作。 命令是visudo</a:t>
            </a:r>
          </a:p>
          <a:p>
            <a:pPr marL="0" indent="0">
              <a:buNone/>
            </a:pPr>
            <a:r>
              <a:rPr lang="zh-CN" altLang="zh-CN" dirty="0"/>
              <a:t> root    ALL=(ALL)       ALL</a:t>
            </a:r>
          </a:p>
          <a:p>
            <a:pPr marL="0" indent="0">
              <a:buNone/>
            </a:pPr>
            <a:r>
              <a:rPr lang="zh-CN" altLang="zh-CN" dirty="0"/>
              <a:t> 用户名   主机名=权限（以什么身份执行）     执行的命令</a:t>
            </a:r>
          </a:p>
          <a:p>
            <a:pPr marL="0" indent="0">
              <a:buNone/>
            </a:pPr>
            <a:r>
              <a:rPr lang="en-US" altLang="zh-CN" dirty="0"/>
              <a:t>monoid  ALL=(ALL)       ALL</a:t>
            </a:r>
          </a:p>
          <a:p>
            <a:pPr marL="0" indent="0">
              <a:buNone/>
            </a:pPr>
            <a:r>
              <a:rPr lang="zh-CN" altLang="zh-CN" dirty="0"/>
              <a:t> 表示</a:t>
            </a:r>
            <a:r>
              <a:rPr lang="en-US" altLang="zh-CN" dirty="0"/>
              <a:t>monoid</a:t>
            </a:r>
            <a:r>
              <a:rPr lang="zh-CN" altLang="en-US" dirty="0"/>
              <a:t>用户</a:t>
            </a:r>
            <a:r>
              <a:rPr lang="zh-CN" altLang="zh-CN" dirty="0"/>
              <a:t>在任何主机登陆</a:t>
            </a:r>
            <a:r>
              <a:rPr lang="zh-CN" altLang="en-US" dirty="0"/>
              <a:t>以</a:t>
            </a:r>
            <a:r>
              <a:rPr lang="en-US" altLang="zh-CN" dirty="0"/>
              <a:t>root</a:t>
            </a:r>
            <a:r>
              <a:rPr lang="zh-CN" altLang="en-US" dirty="0"/>
              <a:t>身份可以执行所有的命令</a:t>
            </a:r>
            <a:endParaRPr lang="zh-CN" altLang="zh-CN" dirty="0"/>
          </a:p>
          <a:p>
            <a:pPr marL="0" indent="0">
              <a:buNone/>
            </a:pPr>
            <a:endParaRPr lang="zh-CN" altLang="en-US" dirty="0"/>
          </a:p>
        </p:txBody>
      </p:sp>
    </p:spTree>
    <p:extLst>
      <p:ext uri="{BB962C8B-B14F-4D97-AF65-F5344CB8AC3E}">
        <p14:creationId xmlns:p14="http://schemas.microsoft.com/office/powerpoint/2010/main" val="1302150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2A2E4-1A54-495D-B29F-C412005E20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2248F7-4C3B-4F5C-A6E3-6FA2486330FA}"/>
              </a:ext>
            </a:extLst>
          </p:cNvPr>
          <p:cNvSpPr>
            <a:spLocks noGrp="1"/>
          </p:cNvSpPr>
          <p:nvPr>
            <p:ph idx="1"/>
          </p:nvPr>
        </p:nvSpPr>
        <p:spPr/>
        <p:txBody>
          <a:bodyPr>
            <a:normAutofit fontScale="85000" lnSpcReduction="20000"/>
          </a:bodyPr>
          <a:lstStyle/>
          <a:p>
            <a:pPr fontAlgn="ctr"/>
            <a:r>
              <a:rPr lang="zh-CN" altLang="zh-CN" dirty="0"/>
              <a:t>三个特殊位</a:t>
            </a:r>
            <a:r>
              <a:rPr lang="zh-CN" altLang="zh-CN" baseline="-25000" dirty="0"/>
              <a:t>（权限小于隐藏权限）</a:t>
            </a:r>
            <a:endParaRPr lang="zh-CN" altLang="zh-CN" dirty="0"/>
          </a:p>
          <a:p>
            <a:pPr lvl="1" fontAlgn="ctr"/>
            <a:r>
              <a:rPr lang="en-US" altLang="zh-CN" dirty="0"/>
              <a:t>SUID  </a:t>
            </a:r>
            <a:r>
              <a:rPr lang="zh-CN" altLang="zh-CN" dirty="0"/>
              <a:t>（</a:t>
            </a:r>
            <a:r>
              <a:rPr lang="en-US" altLang="zh-CN" dirty="0"/>
              <a:t>s</a:t>
            </a:r>
            <a:r>
              <a:rPr lang="zh-CN" altLang="zh-CN" dirty="0"/>
              <a:t>）强制位：当一个文件设置了</a:t>
            </a:r>
            <a:r>
              <a:rPr lang="en-US" altLang="zh-CN" dirty="0"/>
              <a:t>SUID</a:t>
            </a:r>
            <a:r>
              <a:rPr lang="zh-CN" altLang="zh-CN" dirty="0"/>
              <a:t>，所有用户执行这个文件时，具有这个文件所有者相同的权限。</a:t>
            </a:r>
          </a:p>
          <a:p>
            <a:r>
              <a:rPr lang="en-US" altLang="zh-CN" dirty="0"/>
              <a:t>ls -al | which passwd      ls -al `which passwd `  </a:t>
            </a:r>
            <a:r>
              <a:rPr lang="zh-CN" altLang="zh-CN" dirty="0"/>
              <a:t>通过查看</a:t>
            </a:r>
            <a:r>
              <a:rPr lang="en-US" altLang="zh-CN" dirty="0"/>
              <a:t>passwd</a:t>
            </a:r>
            <a:r>
              <a:rPr lang="zh-CN" altLang="zh-CN" dirty="0"/>
              <a:t>命令我们知道这个命令的文件被执行了</a:t>
            </a:r>
            <a:r>
              <a:rPr lang="en-US" altLang="zh-CN" dirty="0"/>
              <a:t>SUID</a:t>
            </a:r>
            <a:r>
              <a:rPr lang="zh-CN" altLang="zh-CN" dirty="0"/>
              <a:t>。也就是说在文件的用户权限添加了特殊权限。这样操作的结果是当任何用户执行命令时，他们都具备这个文件所有者一样的权利。一般针对文件来设置。数字</a:t>
            </a:r>
            <a:r>
              <a:rPr lang="en-US" altLang="zh-CN" dirty="0"/>
              <a:t>4</a:t>
            </a:r>
            <a:r>
              <a:rPr lang="zh-CN" altLang="zh-CN" dirty="0"/>
              <a:t>表示</a:t>
            </a:r>
          </a:p>
          <a:p>
            <a:pPr fontAlgn="ctr"/>
            <a:r>
              <a:rPr lang="en-US" altLang="zh-CN" dirty="0"/>
              <a:t> SGID  </a:t>
            </a:r>
            <a:r>
              <a:rPr lang="zh-CN" altLang="zh-CN" dirty="0"/>
              <a:t>（</a:t>
            </a:r>
            <a:r>
              <a:rPr lang="en-US" altLang="zh-CN" dirty="0"/>
              <a:t>s</a:t>
            </a:r>
            <a:r>
              <a:rPr lang="zh-CN" altLang="zh-CN" dirty="0"/>
              <a:t>）强制位</a:t>
            </a:r>
            <a:r>
              <a:rPr lang="en-US" altLang="zh-CN" dirty="0"/>
              <a:t>:</a:t>
            </a:r>
            <a:r>
              <a:rPr lang="zh-CN" altLang="zh-CN" dirty="0"/>
              <a:t>表示在用户组的权限位设置特殊权限所有用户组这一位的</a:t>
            </a:r>
            <a:r>
              <a:rPr lang="en-US" altLang="zh-CN" dirty="0"/>
              <a:t>x</a:t>
            </a:r>
            <a:r>
              <a:rPr lang="zh-CN" altLang="zh-CN" dirty="0"/>
              <a:t>变成了</a:t>
            </a:r>
            <a:r>
              <a:rPr lang="en-US" altLang="zh-CN" dirty="0"/>
              <a:t>s</a:t>
            </a:r>
            <a:r>
              <a:rPr lang="zh-CN" altLang="zh-CN" dirty="0"/>
              <a:t>。一般针对目录来做设置。因为任何人在具有</a:t>
            </a:r>
            <a:r>
              <a:rPr lang="en-US" altLang="zh-CN" dirty="0"/>
              <a:t>SGID</a:t>
            </a:r>
            <a:r>
              <a:rPr lang="zh-CN" altLang="zh-CN" dirty="0"/>
              <a:t>权限的目录中建立自己的文件，这个文件的组会属于这个目录的所有者。数字</a:t>
            </a:r>
            <a:r>
              <a:rPr lang="en-US" altLang="zh-CN" dirty="0"/>
              <a:t>2</a:t>
            </a:r>
            <a:r>
              <a:rPr lang="zh-CN" altLang="zh-CN" dirty="0"/>
              <a:t>表示</a:t>
            </a:r>
          </a:p>
          <a:p>
            <a:pPr fontAlgn="ctr"/>
            <a:r>
              <a:rPr lang="en-US" altLang="zh-CN" dirty="0"/>
              <a:t>SBIT </a:t>
            </a:r>
            <a:r>
              <a:rPr lang="zh-CN" altLang="zh-CN" dirty="0"/>
              <a:t>（</a:t>
            </a:r>
            <a:r>
              <a:rPr lang="en-US" altLang="zh-CN" dirty="0"/>
              <a:t>t</a:t>
            </a:r>
            <a:r>
              <a:rPr lang="zh-CN" altLang="zh-CN" dirty="0"/>
              <a:t>）</a:t>
            </a:r>
            <a:r>
              <a:rPr lang="en-US" altLang="zh-CN" dirty="0"/>
              <a:t>  </a:t>
            </a:r>
            <a:r>
              <a:rPr lang="zh-CN" altLang="zh-CN" dirty="0"/>
              <a:t>冒险位或粘贴位</a:t>
            </a:r>
            <a:r>
              <a:rPr lang="en-US" altLang="zh-CN" dirty="0"/>
              <a:t>:</a:t>
            </a:r>
            <a:r>
              <a:rPr lang="zh-CN" altLang="zh-CN" dirty="0"/>
              <a:t>目录上设置</a:t>
            </a:r>
            <a:r>
              <a:rPr lang="en-US" altLang="zh-CN" dirty="0"/>
              <a:t>SBIT</a:t>
            </a:r>
            <a:r>
              <a:rPr lang="zh-CN" altLang="zh-CN" dirty="0"/>
              <a:t>，表示这个目录中，只有文件的所有者还有</a:t>
            </a:r>
            <a:r>
              <a:rPr lang="en-US" altLang="zh-CN" dirty="0"/>
              <a:t>root</a:t>
            </a:r>
            <a:r>
              <a:rPr lang="zh-CN" altLang="zh-CN" dirty="0"/>
              <a:t>才可以删除这个文件</a:t>
            </a:r>
          </a:p>
          <a:p>
            <a:r>
              <a:rPr lang="zh-CN" altLang="zh-CN" dirty="0"/>
              <a:t>权限位</a:t>
            </a:r>
            <a:r>
              <a:rPr lang="en-US" altLang="zh-CN" dirty="0"/>
              <a:t>---  ---  --t</a:t>
            </a:r>
            <a:r>
              <a:rPr lang="zh-CN" altLang="zh-CN" dirty="0"/>
              <a:t>。数字</a:t>
            </a:r>
            <a:r>
              <a:rPr lang="en-US" altLang="zh-CN" dirty="0"/>
              <a:t>1</a:t>
            </a:r>
            <a:r>
              <a:rPr lang="zh-CN" altLang="zh-CN" dirty="0"/>
              <a:t>表示</a:t>
            </a:r>
          </a:p>
          <a:p>
            <a:pPr marL="0" indent="0">
              <a:buNone/>
            </a:pPr>
            <a:endParaRPr lang="zh-CN" altLang="en-US" dirty="0"/>
          </a:p>
        </p:txBody>
      </p:sp>
    </p:spTree>
    <p:extLst>
      <p:ext uri="{BB962C8B-B14F-4D97-AF65-F5344CB8AC3E}">
        <p14:creationId xmlns:p14="http://schemas.microsoft.com/office/powerpoint/2010/main" val="405757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2EDA1-396E-4554-9D49-F6093776FB42}"/>
              </a:ext>
            </a:extLst>
          </p:cNvPr>
          <p:cNvSpPr>
            <a:spLocks noGrp="1"/>
          </p:cNvSpPr>
          <p:nvPr>
            <p:ph type="title"/>
          </p:nvPr>
        </p:nvSpPr>
        <p:spPr/>
        <p:txBody>
          <a:bodyPr/>
          <a:lstStyle/>
          <a:p>
            <a:r>
              <a:rPr lang="zh-CN" altLang="en-US" dirty="0"/>
              <a:t>一、文件类型</a:t>
            </a:r>
            <a:r>
              <a:rPr lang="en-US" altLang="zh-CN" dirty="0"/>
              <a:t>(</a:t>
            </a:r>
            <a:r>
              <a:rPr lang="zh-CN" altLang="zh-CN" dirty="0"/>
              <a:t>第一个字符详解</a:t>
            </a:r>
            <a:r>
              <a:rPr lang="en-US" altLang="zh-CN" dirty="0"/>
              <a:t>)</a:t>
            </a:r>
            <a:endParaRPr lang="zh-CN" altLang="en-US" dirty="0"/>
          </a:p>
        </p:txBody>
      </p:sp>
      <p:sp>
        <p:nvSpPr>
          <p:cNvPr id="3" name="内容占位符 2">
            <a:extLst>
              <a:ext uri="{FF2B5EF4-FFF2-40B4-BE49-F238E27FC236}">
                <a16:creationId xmlns:a16="http://schemas.microsoft.com/office/drawing/2014/main" id="{34BFE79D-E848-45E0-836C-9FE14100B436}"/>
              </a:ext>
            </a:extLst>
          </p:cNvPr>
          <p:cNvSpPr>
            <a:spLocks noGrp="1"/>
          </p:cNvSpPr>
          <p:nvPr>
            <p:ph idx="1"/>
          </p:nvPr>
        </p:nvSpPr>
        <p:spPr>
          <a:xfrm>
            <a:off x="0" y="1825625"/>
            <a:ext cx="12192000" cy="5032375"/>
          </a:xfrm>
        </p:spPr>
        <p:txBody>
          <a:bodyPr>
            <a:normAutofit/>
          </a:bodyPr>
          <a:lstStyle/>
          <a:p>
            <a:pPr marL="0" indent="0" fontAlgn="ctr">
              <a:buNone/>
            </a:pPr>
            <a:endParaRPr lang="en-US" altLang="zh-CN" dirty="0">
              <a:latin typeface="Times New Roman" panose="02020603050405020304" pitchFamily="18" charset="0"/>
              <a:ea typeface="宋体" panose="02010600030101010101" pitchFamily="2" charset="-122"/>
            </a:endParaRPr>
          </a:p>
          <a:p>
            <a:pPr marL="0" indent="0" fontAlgn="ctr">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表示普通文件</a:t>
            </a:r>
          </a:p>
          <a:p>
            <a:pPr marL="0" indent="0">
              <a:buNone/>
            </a:pP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表示目录</a:t>
            </a:r>
            <a:r>
              <a:rPr lang="en-US" altLang="zh-CN" dirty="0">
                <a:latin typeface="Times New Roman" panose="02020603050405020304" pitchFamily="18" charset="0"/>
                <a:ea typeface="宋体" panose="02010600030101010101" pitchFamily="2" charset="-122"/>
              </a:rPr>
              <a:t>(directory</a:t>
            </a:r>
            <a:r>
              <a:rPr lang="zh-CN" altLang="en-US" dirty="0">
                <a:latin typeface="Times New Roman" panose="02020603050405020304" pitchFamily="18" charset="0"/>
                <a:ea typeface="宋体" panose="02010600030101010101" pitchFamily="2" charset="-122"/>
              </a:rPr>
              <a:t>目录的缩写</a:t>
            </a:r>
            <a:r>
              <a:rPr lang="en-US"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表示设备文件</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块文件</a:t>
            </a:r>
            <a:r>
              <a:rPr lang="en-US" altLang="zh-CN" dirty="0">
                <a:latin typeface="Times New Roman" panose="02020603050405020304" pitchFamily="18" charset="0"/>
                <a:ea typeface="宋体" panose="02010600030101010101" pitchFamily="2" charset="-122"/>
              </a:rPr>
              <a:t>,block)</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块文件可以用来存储的设备</a:t>
            </a:r>
            <a:r>
              <a:rPr lang="zh-CN" altLang="en-US" dirty="0">
                <a:latin typeface="Times New Roman" panose="02020603050405020304" pitchFamily="18" charset="0"/>
                <a:ea typeface="宋体" panose="02010600030101010101" pitchFamily="2" charset="-122"/>
              </a:rPr>
              <a:t>，如</a:t>
            </a:r>
            <a:r>
              <a:rPr lang="en-US" altLang="zh-CN" dirty="0">
                <a:latin typeface="Times New Roman" panose="02020603050405020304" pitchFamily="18" charset="0"/>
                <a:ea typeface="宋体" panose="02010600030101010101" pitchFamily="2" charset="-122"/>
              </a:rPr>
              <a:t>u</a:t>
            </a:r>
            <a:r>
              <a:rPr lang="zh-CN" altLang="zh-CN" dirty="0">
                <a:latin typeface="Times New Roman" panose="02020603050405020304" pitchFamily="18" charset="0"/>
                <a:ea typeface="宋体" panose="02010600030101010101" pitchFamily="2" charset="-122"/>
              </a:rPr>
              <a:t>盘、硬盘等</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endParaRPr lang="zh-CN"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表示设备文件</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字符型文件</a:t>
            </a:r>
            <a:r>
              <a:rPr lang="en-US" altLang="zh-CN" dirty="0">
                <a:latin typeface="Times New Roman" panose="02020603050405020304" pitchFamily="18" charset="0"/>
                <a:ea typeface="宋体" panose="02010600030101010101" pitchFamily="2" charset="-122"/>
              </a:rPr>
              <a:t>,char)</a:t>
            </a:r>
            <a:r>
              <a:rPr lang="zh-CN" altLang="en-US" dirty="0">
                <a:latin typeface="Times New Roman" panose="02020603050405020304" pitchFamily="18" charset="0"/>
                <a:ea typeface="宋体" panose="02010600030101010101" pitchFamily="2" charset="-122"/>
              </a:rPr>
              <a:t>。如</a:t>
            </a:r>
            <a:r>
              <a:rPr lang="zh-CN" altLang="zh-CN" dirty="0">
                <a:latin typeface="Times New Roman" panose="02020603050405020304" pitchFamily="18" charset="0"/>
                <a:ea typeface="宋体" panose="02010600030101010101" pitchFamily="2" charset="-122"/>
              </a:rPr>
              <a:t>鼠标，键盘等</a:t>
            </a:r>
            <a:r>
              <a:rPr lang="zh-CN" altLang="en-US" dirty="0">
                <a:latin typeface="Times New Roman" panose="02020603050405020304" pitchFamily="18" charset="0"/>
                <a:ea typeface="宋体" panose="02010600030101010101" pitchFamily="2" charset="-122"/>
              </a:rPr>
              <a:t>不是</a:t>
            </a:r>
            <a:r>
              <a:rPr lang="zh-CN" altLang="zh-CN" dirty="0">
                <a:latin typeface="Times New Roman" panose="02020603050405020304" pitchFamily="18" charset="0"/>
                <a:ea typeface="宋体" panose="02010600030101010101" pitchFamily="2" charset="-122"/>
              </a:rPr>
              <a:t>用来存储的</a:t>
            </a:r>
            <a:r>
              <a:rPr lang="zh-CN" altLang="en-US"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l</a:t>
            </a:r>
            <a:r>
              <a:rPr lang="zh-CN" altLang="en-US"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表示链接</a:t>
            </a:r>
            <a:r>
              <a:rPr lang="zh-CN" altLang="en-US" dirty="0">
                <a:latin typeface="Times New Roman" panose="02020603050405020304" pitchFamily="18" charset="0"/>
                <a:ea typeface="宋体" panose="02010600030101010101" pitchFamily="2" charset="-122"/>
              </a:rPr>
              <a:t>文件</a:t>
            </a:r>
            <a:r>
              <a:rPr lang="en-US" altLang="zh-CN" dirty="0">
                <a:latin typeface="Times New Roman" panose="02020603050405020304" pitchFamily="18" charset="0"/>
                <a:ea typeface="宋体" panose="02010600030101010101" pitchFamily="2" charset="-122"/>
              </a:rPr>
              <a:t>(link)</a:t>
            </a:r>
            <a:r>
              <a:rPr lang="zh-CN" altLang="en-US" dirty="0">
                <a:latin typeface="Times New Roman" panose="02020603050405020304" pitchFamily="18" charset="0"/>
                <a:ea typeface="宋体" panose="02010600030101010101" pitchFamily="2" charset="-122"/>
              </a:rPr>
              <a:t>，软连接，类似于</a:t>
            </a:r>
            <a:r>
              <a:rPr lang="en-US" altLang="zh-CN" dirty="0">
                <a:latin typeface="Times New Roman" panose="02020603050405020304" pitchFamily="18" charset="0"/>
                <a:ea typeface="宋体" panose="02010600030101010101" pitchFamily="2" charset="-122"/>
              </a:rPr>
              <a:t>Windows</a:t>
            </a:r>
            <a:r>
              <a:rPr lang="zh-CN" altLang="en-US" dirty="0">
                <a:latin typeface="Times New Roman" panose="02020603050405020304" pitchFamily="18" charset="0"/>
                <a:ea typeface="宋体" panose="02010600030101010101" pitchFamily="2" charset="-122"/>
              </a:rPr>
              <a:t>下的快捷方式。</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套</a:t>
            </a:r>
            <a:r>
              <a:rPr lang="zh-CN" altLang="zh-CN" dirty="0">
                <a:latin typeface="Times New Roman" panose="02020603050405020304" pitchFamily="18" charset="0"/>
                <a:ea typeface="宋体" panose="02010600030101010101" pitchFamily="2" charset="-122"/>
              </a:rPr>
              <a:t>接字文件</a:t>
            </a:r>
            <a:r>
              <a:rPr lang="en-US" altLang="zh-CN" dirty="0">
                <a:latin typeface="Times New Roman" panose="02020603050405020304" pitchFamily="18" charset="0"/>
                <a:ea typeface="宋体" panose="02010600030101010101" pitchFamily="2" charset="-122"/>
              </a:rPr>
              <a:t>(socket)</a:t>
            </a:r>
            <a:r>
              <a:rPr lang="zh-CN" altLang="zh-CN" dirty="0">
                <a:latin typeface="Times New Roman" panose="02020603050405020304" pitchFamily="18" charset="0"/>
                <a:ea typeface="宋体" panose="02010600030101010101" pitchFamily="2" charset="-122"/>
              </a:rPr>
              <a:t>。通过网络连接的不同计算机进程之间</a:t>
            </a:r>
            <a:r>
              <a:rPr lang="zh-CN" altLang="en-US" dirty="0">
                <a:latin typeface="Times New Roman" panose="02020603050405020304" pitchFamily="18" charset="0"/>
                <a:ea typeface="宋体" panose="02010600030101010101" pitchFamily="2" charset="-122"/>
              </a:rPr>
              <a:t>的</a:t>
            </a:r>
            <a:r>
              <a:rPr lang="zh-CN" altLang="zh-CN" dirty="0">
                <a:latin typeface="Times New Roman" panose="02020603050405020304" pitchFamily="18" charset="0"/>
                <a:ea typeface="宋体" panose="02010600030101010101" pitchFamily="2" charset="-122"/>
              </a:rPr>
              <a:t>通信</a:t>
            </a:r>
          </a:p>
          <a:p>
            <a:pPr marL="0" indent="0">
              <a:buNone/>
            </a:pPr>
            <a:r>
              <a:rPr lang="en-US" altLang="zh-CN" dirty="0">
                <a:latin typeface="Times New Roman" panose="02020603050405020304" pitchFamily="18" charset="0"/>
                <a:ea typeface="宋体" panose="02010600030101010101" pitchFamily="2" charset="-122"/>
              </a:rPr>
              <a:t>p</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管道文件。数据管道，用于程序间通信</a:t>
            </a:r>
          </a:p>
        </p:txBody>
      </p:sp>
    </p:spTree>
    <p:extLst>
      <p:ext uri="{BB962C8B-B14F-4D97-AF65-F5344CB8AC3E}">
        <p14:creationId xmlns:p14="http://schemas.microsoft.com/office/powerpoint/2010/main" val="86365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D17BD-D33A-41A4-AB63-C3A010B864DA}"/>
              </a:ext>
            </a:extLst>
          </p:cNvPr>
          <p:cNvSpPr>
            <a:spLocks noGrp="1"/>
          </p:cNvSpPr>
          <p:nvPr>
            <p:ph type="title"/>
          </p:nvPr>
        </p:nvSpPr>
        <p:spPr/>
        <p:txBody>
          <a:bodyPr/>
          <a:lstStyle/>
          <a:p>
            <a:r>
              <a:rPr lang="zh-CN" altLang="en-US" dirty="0"/>
              <a:t>设备文件</a:t>
            </a:r>
          </a:p>
        </p:txBody>
      </p:sp>
      <p:sp>
        <p:nvSpPr>
          <p:cNvPr id="3" name="内容占位符 2">
            <a:extLst>
              <a:ext uri="{FF2B5EF4-FFF2-40B4-BE49-F238E27FC236}">
                <a16:creationId xmlns:a16="http://schemas.microsoft.com/office/drawing/2014/main" id="{02B7B53E-B5AD-44F4-B048-2D1703B6BE8F}"/>
              </a:ext>
            </a:extLst>
          </p:cNvPr>
          <p:cNvSpPr>
            <a:spLocks noGrp="1"/>
          </p:cNvSpPr>
          <p:nvPr>
            <p:ph idx="1"/>
          </p:nvPr>
        </p:nvSpPr>
        <p:spPr/>
        <p:txBody>
          <a:bodyPr/>
          <a:lstStyle/>
          <a:p>
            <a:pPr marL="0" indent="457200">
              <a:lnSpc>
                <a:spcPct val="100000"/>
              </a:lnSpc>
              <a:spcBef>
                <a:spcPts val="0"/>
              </a:spcBef>
              <a:buNone/>
            </a:pPr>
            <a:r>
              <a:rPr lang="zh-CN" altLang="en-US" dirty="0">
                <a:latin typeface="Times New Roman" panose="02020603050405020304" pitchFamily="18" charset="0"/>
                <a:ea typeface="宋体" panose="02010600030101010101" pitchFamily="2" charset="-122"/>
              </a:rPr>
              <a:t>设备文件是应用程序访问硬件设备的入口。应用程序通过打开、关闭和读写这些设备文件，完成对设备的操作，就像操作普通的数据文件一样。</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设备文件一般都位于</a:t>
            </a:r>
            <a:r>
              <a:rPr lang="en-US" altLang="zh-CN" dirty="0">
                <a:latin typeface="Times New Roman" panose="02020603050405020304" pitchFamily="18" charset="0"/>
                <a:ea typeface="宋体" panose="02010600030101010101" pitchFamily="2" charset="-122"/>
              </a:rPr>
              <a:t>/dev</a:t>
            </a:r>
            <a:r>
              <a:rPr lang="zh-CN" altLang="en-US" dirty="0">
                <a:latin typeface="Times New Roman" panose="02020603050405020304" pitchFamily="18" charset="0"/>
                <a:ea typeface="宋体" panose="02010600030101010101" pitchFamily="2" charset="-122"/>
              </a:rPr>
              <a:t>目录下。</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5692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474E4-6AEC-4603-89F4-D33FDC191721}"/>
              </a:ext>
            </a:extLst>
          </p:cNvPr>
          <p:cNvSpPr>
            <a:spLocks noGrp="1"/>
          </p:cNvSpPr>
          <p:nvPr>
            <p:ph type="title"/>
          </p:nvPr>
        </p:nvSpPr>
        <p:spPr/>
        <p:txBody>
          <a:bodyPr/>
          <a:lstStyle/>
          <a:p>
            <a:r>
              <a:rPr lang="zh-CN" altLang="en-US" dirty="0"/>
              <a:t>块文件</a:t>
            </a:r>
          </a:p>
        </p:txBody>
      </p:sp>
      <p:sp>
        <p:nvSpPr>
          <p:cNvPr id="3" name="内容占位符 2">
            <a:extLst>
              <a:ext uri="{FF2B5EF4-FFF2-40B4-BE49-F238E27FC236}">
                <a16:creationId xmlns:a16="http://schemas.microsoft.com/office/drawing/2014/main" id="{D60C9070-88DF-435B-A9A2-CA524D61FA49}"/>
              </a:ext>
            </a:extLst>
          </p:cNvPr>
          <p:cNvSpPr>
            <a:spLocks noGrp="1"/>
          </p:cNvSpPr>
          <p:nvPr>
            <p:ph idx="1"/>
          </p:nvPr>
        </p:nvSpPr>
        <p:spPr/>
        <p:txBody>
          <a:bodyPr>
            <a:normAutofit/>
          </a:bodyPr>
          <a:lstStyle/>
          <a:p>
            <a:pPr marL="0" indent="457200">
              <a:lnSpc>
                <a:spcPct val="100000"/>
              </a:lnSpc>
              <a:spcBef>
                <a:spcPts val="0"/>
              </a:spcBef>
              <a:buNone/>
            </a:pP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的表示块设备文件</a:t>
            </a:r>
            <a:r>
              <a:rPr lang="en-US" altLang="zh-CN" dirty="0">
                <a:latin typeface="Times New Roman" panose="02020603050405020304" pitchFamily="18" charset="0"/>
                <a:ea typeface="宋体" panose="02010600030101010101" pitchFamily="2" charset="-122"/>
              </a:rPr>
              <a:t>(block)</a:t>
            </a:r>
            <a:r>
              <a:rPr lang="zh-CN" altLang="en-US" dirty="0">
                <a:latin typeface="Times New Roman" panose="02020603050405020304" pitchFamily="18" charset="0"/>
                <a:ea typeface="宋体" panose="02010600030101010101" pitchFamily="2" charset="-122"/>
              </a:rPr>
              <a:t>，是很特殊的文件，没有文件大小，只有一个主设备号和一个辅设备号，如硬盘、光盘等。传输数据的最小单位为一个数据块</a:t>
            </a:r>
            <a:endParaRPr lang="en-US" altLang="zh-CN"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en-US" altLang="zh-CN" dirty="0">
                <a:latin typeface="Times New Roman" panose="02020603050405020304" pitchFamily="18" charset="0"/>
                <a:ea typeface="宋体" panose="02010600030101010101" pitchFamily="2" charset="-122"/>
              </a:rPr>
              <a:t>/dev/sda</a:t>
            </a:r>
            <a:r>
              <a:rPr lang="zh-CN" altLang="en-US" dirty="0">
                <a:latin typeface="Times New Roman" panose="02020603050405020304" pitchFamily="18" charset="0"/>
                <a:ea typeface="宋体" panose="02010600030101010101" pitchFamily="2" charset="-122"/>
              </a:rPr>
              <a:t>是指接在</a:t>
            </a:r>
            <a:r>
              <a:rPr lang="en-US" altLang="zh-CN" dirty="0">
                <a:latin typeface="Times New Roman" panose="02020603050405020304" pitchFamily="18" charset="0"/>
                <a:ea typeface="宋体" panose="02010600030101010101" pitchFamily="2" charset="-122"/>
              </a:rPr>
              <a:t>SATA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SCSI</a:t>
            </a:r>
            <a:r>
              <a:rPr lang="zh-CN" altLang="en-US" dirty="0">
                <a:latin typeface="Times New Roman" panose="02020603050405020304" pitchFamily="18" charset="0"/>
                <a:ea typeface="宋体" panose="02010600030101010101" pitchFamily="2" charset="-122"/>
              </a:rPr>
              <a:t>第一个接口上的硬盘。</a:t>
            </a:r>
            <a:r>
              <a:rPr lang="en-US" altLang="zh-CN" dirty="0">
                <a:latin typeface="Times New Roman" panose="02020603050405020304" pitchFamily="18" charset="0"/>
                <a:ea typeface="宋体" panose="02010600030101010101" pitchFamily="2" charset="-122"/>
              </a:rPr>
              <a:t>/dev/sda</a:t>
            </a:r>
            <a:r>
              <a:rPr lang="zh-CN" altLang="en-US" dirty="0">
                <a:latin typeface="Times New Roman" panose="02020603050405020304" pitchFamily="18" charset="0"/>
                <a:ea typeface="宋体" panose="02010600030101010101" pitchFamily="2" charset="-122"/>
              </a:rPr>
              <a:t>是指整个硬盘，实际使用中都会有分区，也就是</a:t>
            </a:r>
            <a:r>
              <a:rPr lang="en-US" altLang="zh-CN" dirty="0">
                <a:latin typeface="Times New Roman" panose="02020603050405020304" pitchFamily="18" charset="0"/>
                <a:ea typeface="宋体" panose="02010600030101010101" pitchFamily="2" charset="-122"/>
              </a:rPr>
              <a:t>/dev/sda1, /dev/sda2</a:t>
            </a:r>
            <a:r>
              <a:rPr lang="zh-CN" altLang="en-US" dirty="0">
                <a:latin typeface="Times New Roman" panose="02020603050405020304" pitchFamily="18" charset="0"/>
                <a:ea typeface="宋体" panose="02010600030101010101" pitchFamily="2" charset="-122"/>
              </a:rPr>
              <a:t>这样的。</a:t>
            </a:r>
            <a:endParaRPr lang="en-US"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D404B17A-53B4-49C8-B952-8B8AE6F5CF5D}"/>
              </a:ext>
            </a:extLst>
          </p:cNvPr>
          <p:cNvPicPr>
            <a:picLocks noChangeAspect="1"/>
          </p:cNvPicPr>
          <p:nvPr/>
        </p:nvPicPr>
        <p:blipFill>
          <a:blip r:embed="rId2"/>
          <a:stretch>
            <a:fillRect/>
          </a:stretch>
        </p:blipFill>
        <p:spPr>
          <a:xfrm>
            <a:off x="885222" y="3166888"/>
            <a:ext cx="7435025" cy="638032"/>
          </a:xfrm>
          <a:prstGeom prst="rect">
            <a:avLst/>
          </a:prstGeom>
        </p:spPr>
      </p:pic>
      <p:pic>
        <p:nvPicPr>
          <p:cNvPr id="6" name="图片 5">
            <a:extLst>
              <a:ext uri="{FF2B5EF4-FFF2-40B4-BE49-F238E27FC236}">
                <a16:creationId xmlns:a16="http://schemas.microsoft.com/office/drawing/2014/main" id="{4203384D-71C7-48FD-9274-A2B4A573623F}"/>
              </a:ext>
            </a:extLst>
          </p:cNvPr>
          <p:cNvPicPr>
            <a:picLocks noChangeAspect="1"/>
          </p:cNvPicPr>
          <p:nvPr/>
        </p:nvPicPr>
        <p:blipFill>
          <a:blip r:embed="rId3"/>
          <a:stretch>
            <a:fillRect/>
          </a:stretch>
        </p:blipFill>
        <p:spPr>
          <a:xfrm>
            <a:off x="885222" y="5146182"/>
            <a:ext cx="7435025" cy="643168"/>
          </a:xfrm>
          <a:prstGeom prst="rect">
            <a:avLst/>
          </a:prstGeom>
        </p:spPr>
      </p:pic>
      <p:pic>
        <p:nvPicPr>
          <p:cNvPr id="7" name="图片 6">
            <a:extLst>
              <a:ext uri="{FF2B5EF4-FFF2-40B4-BE49-F238E27FC236}">
                <a16:creationId xmlns:a16="http://schemas.microsoft.com/office/drawing/2014/main" id="{4A68BEA1-0AB1-41B1-9759-2AAD9B4ADAE9}"/>
              </a:ext>
            </a:extLst>
          </p:cNvPr>
          <p:cNvPicPr>
            <a:picLocks noChangeAspect="1"/>
          </p:cNvPicPr>
          <p:nvPr/>
        </p:nvPicPr>
        <p:blipFill>
          <a:blip r:embed="rId4"/>
          <a:stretch>
            <a:fillRect/>
          </a:stretch>
        </p:blipFill>
        <p:spPr>
          <a:xfrm>
            <a:off x="885222" y="5757020"/>
            <a:ext cx="7494746" cy="638031"/>
          </a:xfrm>
          <a:prstGeom prst="rect">
            <a:avLst/>
          </a:prstGeom>
        </p:spPr>
      </p:pic>
    </p:spTree>
    <p:extLst>
      <p:ext uri="{BB962C8B-B14F-4D97-AF65-F5344CB8AC3E}">
        <p14:creationId xmlns:p14="http://schemas.microsoft.com/office/powerpoint/2010/main" val="3362692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2392</Words>
  <Application>Microsoft Office PowerPoint</Application>
  <PresentationFormat>宽屏</PresentationFormat>
  <Paragraphs>232</Paragraphs>
  <Slides>69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69</vt:i4>
      </vt:variant>
    </vt:vector>
  </HeadingPairs>
  <TitlesOfParts>
    <vt:vector size="75" baseType="lpstr">
      <vt:lpstr>Arial Unicode MS</vt:lpstr>
      <vt:lpstr>等线</vt:lpstr>
      <vt:lpstr>等线 Light</vt:lpstr>
      <vt:lpstr>Arial</vt:lpstr>
      <vt:lpstr>Times New Roman</vt:lpstr>
      <vt:lpstr>Office 主题​​</vt:lpstr>
      <vt:lpstr>文件权限</vt:lpstr>
      <vt:lpstr>文件权限系统的意义</vt:lpstr>
      <vt:lpstr>文件、目录信息查看</vt:lpstr>
      <vt:lpstr>文件、目录信息分段解读</vt:lpstr>
      <vt:lpstr>PowerPoint 演示文稿</vt:lpstr>
      <vt:lpstr>PowerPoint 演示文稿</vt:lpstr>
      <vt:lpstr>一、文件类型(第一个字符详解)</vt:lpstr>
      <vt:lpstr>设备文件</vt:lpstr>
      <vt:lpstr>块文件</vt:lpstr>
      <vt:lpstr>主设备号与辅助设备号</vt:lpstr>
      <vt:lpstr>字符设备文件</vt:lpstr>
      <vt:lpstr>链接文件</vt:lpstr>
      <vt:lpstr>文件软链接、硬链接实验</vt:lpstr>
      <vt:lpstr>文件软链接、硬链接实验</vt:lpstr>
      <vt:lpstr>PowerPoint 演示文稿</vt:lpstr>
      <vt:lpstr>文件数</vt:lpstr>
      <vt:lpstr>软连接实验</vt:lpstr>
      <vt:lpstr>硬链接实验</vt:lpstr>
      <vt:lpstr>软、硬链接对比（时间差异、文件硬链接数）</vt:lpstr>
      <vt:lpstr>文件数实验（目录）</vt:lpstr>
      <vt:lpstr>PowerPoint 演示文稿</vt:lpstr>
      <vt:lpstr>文件、目录权限</vt:lpstr>
      <vt:lpstr>文件与目录权限</vt:lpstr>
      <vt:lpstr>chmod 文件、目录权限修改</vt:lpstr>
      <vt:lpstr>chmod 文件、目录权限修改</vt:lpstr>
      <vt:lpstr>案例</vt:lpstr>
      <vt:lpstr>案例</vt:lpstr>
      <vt:lpstr>案例</vt:lpstr>
      <vt:lpstr>案例</vt:lpstr>
      <vt:lpstr>案例</vt:lpstr>
      <vt:lpstr>案例</vt:lpstr>
      <vt:lpstr>PowerPoint 演示文稿</vt:lpstr>
      <vt:lpstr>PowerPoint 演示文稿</vt:lpstr>
      <vt:lpstr>使用普通用户test、monoid进行实验</vt:lpstr>
      <vt:lpstr>使用monoid用户删除test用户创建的文件</vt:lpstr>
      <vt:lpstr>文件夹权限管理 使用root用户创建/tmp/test/目录</vt:lpstr>
      <vt:lpstr>root用户文件夹others用户测试创建文件</vt:lpstr>
      <vt:lpstr>PowerPoint 演示文稿</vt:lpstr>
      <vt:lpstr>PowerPoint 演示文稿</vt:lpstr>
      <vt:lpstr>PowerPoint 演示文稿</vt:lpstr>
      <vt:lpstr>PowerPoint 演示文稿</vt:lpstr>
      <vt:lpstr>数字类型权限</vt:lpstr>
      <vt:lpstr>PowerPoint 演示文稿</vt:lpstr>
      <vt:lpstr>PowerPoint 演示文稿</vt:lpstr>
      <vt:lpstr>##改变文件所有人</vt:lpstr>
      <vt:lpstr>修改文件所属组</vt:lpstr>
      <vt:lpstr>同时修改所有者和所属组</vt:lpstr>
      <vt:lpstr>修改文件所属组</vt:lpstr>
      <vt:lpstr>PowerPoint 演示文稿</vt:lpstr>
      <vt:lpstr>递归修改目录下所有文件、子目录的所有者、所属组</vt:lpstr>
      <vt:lpstr>PowerPoint 演示文稿</vt:lpstr>
      <vt:lpstr>PowerPoint 演示文稿</vt:lpstr>
      <vt:lpstr>PowerPoint 演示文稿</vt:lpstr>
      <vt:lpstr>使用umask值创建文件、目录</vt:lpstr>
      <vt:lpstr>临时修改用户的umask值</vt:lpstr>
      <vt:lpstr>文件权限ACL</vt:lpstr>
      <vt:lpstr>PowerPoint 演示文稿</vt:lpstr>
      <vt:lpstr>PowerPoint 演示文稿</vt:lpstr>
      <vt:lpstr>取消目录的所有文件权限ACL</vt:lpstr>
      <vt:lpstr>文件的隐藏权限   </vt:lpstr>
      <vt:lpstr>PowerPoint 演示文稿</vt:lpstr>
      <vt:lpstr>查看文件隐藏权限</vt:lpstr>
      <vt:lpstr>PowerPoint 演示文稿</vt:lpstr>
      <vt:lpstr>chattr +i filename</vt:lpstr>
      <vt:lpstr>PowerPoint 演示文稿</vt:lpstr>
      <vt:lpstr>PowerPoint 演示文稿</vt:lpstr>
      <vt:lpstr>PowerPoint 演示文稿</vt:lpstr>
      <vt:lpstr>sudo命令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文件权限</dc:title>
  <dc:creator>莫宇剑</dc:creator>
  <cp:lastModifiedBy>莫宇剑</cp:lastModifiedBy>
  <cp:revision>158</cp:revision>
  <dcterms:created xsi:type="dcterms:W3CDTF">2019-04-20T01:50:31Z</dcterms:created>
  <dcterms:modified xsi:type="dcterms:W3CDTF">2019-04-21T06:46:45Z</dcterms:modified>
</cp:coreProperties>
</file>