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80" r:id="rId7"/>
    <p:sldId id="281" r:id="rId8"/>
    <p:sldId id="282" r:id="rId9"/>
    <p:sldId id="283" r:id="rId10"/>
    <p:sldId id="284" r:id="rId11"/>
    <p:sldId id="263" r:id="rId12"/>
    <p:sldId id="286" r:id="rId13"/>
    <p:sldId id="288" r:id="rId14"/>
    <p:sldId id="285" r:id="rId15"/>
    <p:sldId id="287" r:id="rId16"/>
    <p:sldId id="290" r:id="rId17"/>
    <p:sldId id="262" r:id="rId18"/>
    <p:sldId id="264" r:id="rId19"/>
    <p:sldId id="265" r:id="rId20"/>
    <p:sldId id="271" r:id="rId21"/>
    <p:sldId id="270" r:id="rId22"/>
    <p:sldId id="269" r:id="rId23"/>
    <p:sldId id="273" r:id="rId24"/>
    <p:sldId id="272" r:id="rId25"/>
    <p:sldId id="274" r:id="rId26"/>
    <p:sldId id="275" r:id="rId27"/>
    <p:sldId id="278" r:id="rId28"/>
    <p:sldId id="292" r:id="rId29"/>
    <p:sldId id="293" r:id="rId30"/>
    <p:sldId id="266" r:id="rId31"/>
    <p:sldId id="294" r:id="rId32"/>
    <p:sldId id="267" r:id="rId33"/>
    <p:sldId id="295" r:id="rId34"/>
    <p:sldId id="300" r:id="rId35"/>
    <p:sldId id="296" r:id="rId36"/>
    <p:sldId id="297" r:id="rId37"/>
    <p:sldId id="298" r:id="rId38"/>
    <p:sldId id="299"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20" y="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9EC8DA-2022-4403-BD75-EDE46CDEFB6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1052D63-0189-4E90-9426-D7A9D3F5AD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831E42D-4404-424C-A045-2F00267D153A}"/>
              </a:ext>
            </a:extLst>
          </p:cNvPr>
          <p:cNvSpPr>
            <a:spLocks noGrp="1"/>
          </p:cNvSpPr>
          <p:nvPr>
            <p:ph type="dt" sz="half" idx="10"/>
          </p:nvPr>
        </p:nvSpPr>
        <p:spPr/>
        <p:txBody>
          <a:bodyPr/>
          <a:lstStyle/>
          <a:p>
            <a:fld id="{B35E7BE3-2E48-4F30-B7BC-7BB0B1FC9DF0}" type="datetimeFigureOut">
              <a:rPr lang="zh-CN" altLang="en-US" smtClean="0"/>
              <a:t>2019/6/2</a:t>
            </a:fld>
            <a:endParaRPr lang="zh-CN" altLang="en-US"/>
          </a:p>
        </p:txBody>
      </p:sp>
      <p:sp>
        <p:nvSpPr>
          <p:cNvPr id="5" name="页脚占位符 4">
            <a:extLst>
              <a:ext uri="{FF2B5EF4-FFF2-40B4-BE49-F238E27FC236}">
                <a16:creationId xmlns:a16="http://schemas.microsoft.com/office/drawing/2014/main" id="{FA24E315-9979-47C4-9390-A50DF8565C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AD741A-DD3F-463A-84BD-C534F61E0744}"/>
              </a:ext>
            </a:extLst>
          </p:cNvPr>
          <p:cNvSpPr>
            <a:spLocks noGrp="1"/>
          </p:cNvSpPr>
          <p:nvPr>
            <p:ph type="sldNum" sz="quarter" idx="12"/>
          </p:nvPr>
        </p:nvSpPr>
        <p:spPr/>
        <p:txBody>
          <a:bodyPr/>
          <a:lstStyle/>
          <a:p>
            <a:fld id="{0E9DA197-D8D4-46FE-AD3C-7FC6B3240583}" type="slidenum">
              <a:rPr lang="zh-CN" altLang="en-US" smtClean="0"/>
              <a:t>‹#›</a:t>
            </a:fld>
            <a:endParaRPr lang="zh-CN" altLang="en-US"/>
          </a:p>
        </p:txBody>
      </p:sp>
    </p:spTree>
    <p:extLst>
      <p:ext uri="{BB962C8B-B14F-4D97-AF65-F5344CB8AC3E}">
        <p14:creationId xmlns:p14="http://schemas.microsoft.com/office/powerpoint/2010/main" val="985808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8C9BEA-2E4A-4939-AFA3-23FB621E842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A2E320B-5E04-4043-82CA-97F61FB2AB7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A4B914-5E4A-4D4B-9358-2CB870A0ECF6}"/>
              </a:ext>
            </a:extLst>
          </p:cNvPr>
          <p:cNvSpPr>
            <a:spLocks noGrp="1"/>
          </p:cNvSpPr>
          <p:nvPr>
            <p:ph type="dt" sz="half" idx="10"/>
          </p:nvPr>
        </p:nvSpPr>
        <p:spPr/>
        <p:txBody>
          <a:bodyPr/>
          <a:lstStyle/>
          <a:p>
            <a:fld id="{B35E7BE3-2E48-4F30-B7BC-7BB0B1FC9DF0}" type="datetimeFigureOut">
              <a:rPr lang="zh-CN" altLang="en-US" smtClean="0"/>
              <a:t>2019/6/2</a:t>
            </a:fld>
            <a:endParaRPr lang="zh-CN" altLang="en-US"/>
          </a:p>
        </p:txBody>
      </p:sp>
      <p:sp>
        <p:nvSpPr>
          <p:cNvPr id="5" name="页脚占位符 4">
            <a:extLst>
              <a:ext uri="{FF2B5EF4-FFF2-40B4-BE49-F238E27FC236}">
                <a16:creationId xmlns:a16="http://schemas.microsoft.com/office/drawing/2014/main" id="{4B9E1739-2AAF-463C-B2A9-06D40AF6DA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DDD067-0CF0-4355-9F2A-453FBF7FDDEB}"/>
              </a:ext>
            </a:extLst>
          </p:cNvPr>
          <p:cNvSpPr>
            <a:spLocks noGrp="1"/>
          </p:cNvSpPr>
          <p:nvPr>
            <p:ph type="sldNum" sz="quarter" idx="12"/>
          </p:nvPr>
        </p:nvSpPr>
        <p:spPr/>
        <p:txBody>
          <a:bodyPr/>
          <a:lstStyle/>
          <a:p>
            <a:fld id="{0E9DA197-D8D4-46FE-AD3C-7FC6B3240583}" type="slidenum">
              <a:rPr lang="zh-CN" altLang="en-US" smtClean="0"/>
              <a:t>‹#›</a:t>
            </a:fld>
            <a:endParaRPr lang="zh-CN" altLang="en-US"/>
          </a:p>
        </p:txBody>
      </p:sp>
    </p:spTree>
    <p:extLst>
      <p:ext uri="{BB962C8B-B14F-4D97-AF65-F5344CB8AC3E}">
        <p14:creationId xmlns:p14="http://schemas.microsoft.com/office/powerpoint/2010/main" val="829685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350EA44-B0E0-47B7-AB2E-3C2EFC4A9E0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AB678C8-73C4-4786-999A-65C45CFA9F3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49A773-C099-4E38-9C77-68D8045339FA}"/>
              </a:ext>
            </a:extLst>
          </p:cNvPr>
          <p:cNvSpPr>
            <a:spLocks noGrp="1"/>
          </p:cNvSpPr>
          <p:nvPr>
            <p:ph type="dt" sz="half" idx="10"/>
          </p:nvPr>
        </p:nvSpPr>
        <p:spPr/>
        <p:txBody>
          <a:bodyPr/>
          <a:lstStyle/>
          <a:p>
            <a:fld id="{B35E7BE3-2E48-4F30-B7BC-7BB0B1FC9DF0}" type="datetimeFigureOut">
              <a:rPr lang="zh-CN" altLang="en-US" smtClean="0"/>
              <a:t>2019/6/2</a:t>
            </a:fld>
            <a:endParaRPr lang="zh-CN" altLang="en-US"/>
          </a:p>
        </p:txBody>
      </p:sp>
      <p:sp>
        <p:nvSpPr>
          <p:cNvPr id="5" name="页脚占位符 4">
            <a:extLst>
              <a:ext uri="{FF2B5EF4-FFF2-40B4-BE49-F238E27FC236}">
                <a16:creationId xmlns:a16="http://schemas.microsoft.com/office/drawing/2014/main" id="{61A43F32-0A62-4996-AC80-531B798B06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A6AB42-05FC-4739-A850-E52658865686}"/>
              </a:ext>
            </a:extLst>
          </p:cNvPr>
          <p:cNvSpPr>
            <a:spLocks noGrp="1"/>
          </p:cNvSpPr>
          <p:nvPr>
            <p:ph type="sldNum" sz="quarter" idx="12"/>
          </p:nvPr>
        </p:nvSpPr>
        <p:spPr/>
        <p:txBody>
          <a:bodyPr/>
          <a:lstStyle/>
          <a:p>
            <a:fld id="{0E9DA197-D8D4-46FE-AD3C-7FC6B3240583}" type="slidenum">
              <a:rPr lang="zh-CN" altLang="en-US" smtClean="0"/>
              <a:t>‹#›</a:t>
            </a:fld>
            <a:endParaRPr lang="zh-CN" altLang="en-US"/>
          </a:p>
        </p:txBody>
      </p:sp>
    </p:spTree>
    <p:extLst>
      <p:ext uri="{BB962C8B-B14F-4D97-AF65-F5344CB8AC3E}">
        <p14:creationId xmlns:p14="http://schemas.microsoft.com/office/powerpoint/2010/main" val="2866443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F57796-62F6-4663-9864-C47E04F8C6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39B2363-F0B2-4422-9C46-4549C158B36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7362CB7-4A8C-42AA-B34F-5B52D792AEA0}"/>
              </a:ext>
            </a:extLst>
          </p:cNvPr>
          <p:cNvSpPr>
            <a:spLocks noGrp="1"/>
          </p:cNvSpPr>
          <p:nvPr>
            <p:ph type="dt" sz="half" idx="10"/>
          </p:nvPr>
        </p:nvSpPr>
        <p:spPr/>
        <p:txBody>
          <a:bodyPr/>
          <a:lstStyle/>
          <a:p>
            <a:fld id="{B35E7BE3-2E48-4F30-B7BC-7BB0B1FC9DF0}" type="datetimeFigureOut">
              <a:rPr lang="zh-CN" altLang="en-US" smtClean="0"/>
              <a:t>2019/6/2</a:t>
            </a:fld>
            <a:endParaRPr lang="zh-CN" altLang="en-US"/>
          </a:p>
        </p:txBody>
      </p:sp>
      <p:sp>
        <p:nvSpPr>
          <p:cNvPr id="5" name="页脚占位符 4">
            <a:extLst>
              <a:ext uri="{FF2B5EF4-FFF2-40B4-BE49-F238E27FC236}">
                <a16:creationId xmlns:a16="http://schemas.microsoft.com/office/drawing/2014/main" id="{72E54E8D-07C4-4A0E-ABAA-7E62333AA1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C7F2FE-78CA-49B1-B431-22195939B035}"/>
              </a:ext>
            </a:extLst>
          </p:cNvPr>
          <p:cNvSpPr>
            <a:spLocks noGrp="1"/>
          </p:cNvSpPr>
          <p:nvPr>
            <p:ph type="sldNum" sz="quarter" idx="12"/>
          </p:nvPr>
        </p:nvSpPr>
        <p:spPr/>
        <p:txBody>
          <a:bodyPr/>
          <a:lstStyle/>
          <a:p>
            <a:fld id="{0E9DA197-D8D4-46FE-AD3C-7FC6B3240583}" type="slidenum">
              <a:rPr lang="zh-CN" altLang="en-US" smtClean="0"/>
              <a:t>‹#›</a:t>
            </a:fld>
            <a:endParaRPr lang="zh-CN" altLang="en-US"/>
          </a:p>
        </p:txBody>
      </p:sp>
    </p:spTree>
    <p:extLst>
      <p:ext uri="{BB962C8B-B14F-4D97-AF65-F5344CB8AC3E}">
        <p14:creationId xmlns:p14="http://schemas.microsoft.com/office/powerpoint/2010/main" val="277687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7DA66C-93DB-42BC-B763-3B2F30F1AB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E66E400-90AA-42E9-9E07-6C99D6D405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8C11406-00DC-4F32-8EC4-D0491F6E5AA1}"/>
              </a:ext>
            </a:extLst>
          </p:cNvPr>
          <p:cNvSpPr>
            <a:spLocks noGrp="1"/>
          </p:cNvSpPr>
          <p:nvPr>
            <p:ph type="dt" sz="half" idx="10"/>
          </p:nvPr>
        </p:nvSpPr>
        <p:spPr/>
        <p:txBody>
          <a:bodyPr/>
          <a:lstStyle/>
          <a:p>
            <a:fld id="{B35E7BE3-2E48-4F30-B7BC-7BB0B1FC9DF0}" type="datetimeFigureOut">
              <a:rPr lang="zh-CN" altLang="en-US" smtClean="0"/>
              <a:t>2019/6/2</a:t>
            </a:fld>
            <a:endParaRPr lang="zh-CN" altLang="en-US"/>
          </a:p>
        </p:txBody>
      </p:sp>
      <p:sp>
        <p:nvSpPr>
          <p:cNvPr id="5" name="页脚占位符 4">
            <a:extLst>
              <a:ext uri="{FF2B5EF4-FFF2-40B4-BE49-F238E27FC236}">
                <a16:creationId xmlns:a16="http://schemas.microsoft.com/office/drawing/2014/main" id="{245512B2-3AD0-490C-93FB-8D36E2B387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B1CB1A-2C68-4736-AAC9-6E17D663784A}"/>
              </a:ext>
            </a:extLst>
          </p:cNvPr>
          <p:cNvSpPr>
            <a:spLocks noGrp="1"/>
          </p:cNvSpPr>
          <p:nvPr>
            <p:ph type="sldNum" sz="quarter" idx="12"/>
          </p:nvPr>
        </p:nvSpPr>
        <p:spPr/>
        <p:txBody>
          <a:bodyPr/>
          <a:lstStyle/>
          <a:p>
            <a:fld id="{0E9DA197-D8D4-46FE-AD3C-7FC6B3240583}" type="slidenum">
              <a:rPr lang="zh-CN" altLang="en-US" smtClean="0"/>
              <a:t>‹#›</a:t>
            </a:fld>
            <a:endParaRPr lang="zh-CN" altLang="en-US"/>
          </a:p>
        </p:txBody>
      </p:sp>
    </p:spTree>
    <p:extLst>
      <p:ext uri="{BB962C8B-B14F-4D97-AF65-F5344CB8AC3E}">
        <p14:creationId xmlns:p14="http://schemas.microsoft.com/office/powerpoint/2010/main" val="859134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8C1DD-D191-47C2-B5D9-E3B1576B6FC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6BB8291-14AB-4A8F-854F-46E41776C36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B1BEE17-1692-4D4D-9038-9AAD8C6FA1F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DC0004D-922E-488B-8CD9-90FFB1241B85}"/>
              </a:ext>
            </a:extLst>
          </p:cNvPr>
          <p:cNvSpPr>
            <a:spLocks noGrp="1"/>
          </p:cNvSpPr>
          <p:nvPr>
            <p:ph type="dt" sz="half" idx="10"/>
          </p:nvPr>
        </p:nvSpPr>
        <p:spPr/>
        <p:txBody>
          <a:bodyPr/>
          <a:lstStyle/>
          <a:p>
            <a:fld id="{B35E7BE3-2E48-4F30-B7BC-7BB0B1FC9DF0}" type="datetimeFigureOut">
              <a:rPr lang="zh-CN" altLang="en-US" smtClean="0"/>
              <a:t>2019/6/2</a:t>
            </a:fld>
            <a:endParaRPr lang="zh-CN" altLang="en-US"/>
          </a:p>
        </p:txBody>
      </p:sp>
      <p:sp>
        <p:nvSpPr>
          <p:cNvPr id="6" name="页脚占位符 5">
            <a:extLst>
              <a:ext uri="{FF2B5EF4-FFF2-40B4-BE49-F238E27FC236}">
                <a16:creationId xmlns:a16="http://schemas.microsoft.com/office/drawing/2014/main" id="{AE789EC1-F5BC-4CD5-81DB-52A8B0394F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F7C23F-3B38-4CA5-8A3A-2CB84418A982}"/>
              </a:ext>
            </a:extLst>
          </p:cNvPr>
          <p:cNvSpPr>
            <a:spLocks noGrp="1"/>
          </p:cNvSpPr>
          <p:nvPr>
            <p:ph type="sldNum" sz="quarter" idx="12"/>
          </p:nvPr>
        </p:nvSpPr>
        <p:spPr/>
        <p:txBody>
          <a:bodyPr/>
          <a:lstStyle/>
          <a:p>
            <a:fld id="{0E9DA197-D8D4-46FE-AD3C-7FC6B3240583}" type="slidenum">
              <a:rPr lang="zh-CN" altLang="en-US" smtClean="0"/>
              <a:t>‹#›</a:t>
            </a:fld>
            <a:endParaRPr lang="zh-CN" altLang="en-US"/>
          </a:p>
        </p:txBody>
      </p:sp>
    </p:spTree>
    <p:extLst>
      <p:ext uri="{BB962C8B-B14F-4D97-AF65-F5344CB8AC3E}">
        <p14:creationId xmlns:p14="http://schemas.microsoft.com/office/powerpoint/2010/main" val="2181336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8AF81-B03B-4789-97F6-093FC3DBB49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2B146C4-D524-4D48-8F4E-5507C94AAB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1C4DF89-0E9A-436F-9550-A184565DBFE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5F6BAD6-3D02-49D7-AEA7-F0E71EADE4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F90E283-7C78-4A1C-BA8E-1C5A5DA095A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03A2C24-EA77-4B62-B6A4-85C4243E34F8}"/>
              </a:ext>
            </a:extLst>
          </p:cNvPr>
          <p:cNvSpPr>
            <a:spLocks noGrp="1"/>
          </p:cNvSpPr>
          <p:nvPr>
            <p:ph type="dt" sz="half" idx="10"/>
          </p:nvPr>
        </p:nvSpPr>
        <p:spPr/>
        <p:txBody>
          <a:bodyPr/>
          <a:lstStyle/>
          <a:p>
            <a:fld id="{B35E7BE3-2E48-4F30-B7BC-7BB0B1FC9DF0}" type="datetimeFigureOut">
              <a:rPr lang="zh-CN" altLang="en-US" smtClean="0"/>
              <a:t>2019/6/2</a:t>
            </a:fld>
            <a:endParaRPr lang="zh-CN" altLang="en-US"/>
          </a:p>
        </p:txBody>
      </p:sp>
      <p:sp>
        <p:nvSpPr>
          <p:cNvPr id="8" name="页脚占位符 7">
            <a:extLst>
              <a:ext uri="{FF2B5EF4-FFF2-40B4-BE49-F238E27FC236}">
                <a16:creationId xmlns:a16="http://schemas.microsoft.com/office/drawing/2014/main" id="{6EB4EF15-A37D-41D3-85E5-480583BDF40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A5E7BCF-2241-423F-A3DD-143B7D5665DE}"/>
              </a:ext>
            </a:extLst>
          </p:cNvPr>
          <p:cNvSpPr>
            <a:spLocks noGrp="1"/>
          </p:cNvSpPr>
          <p:nvPr>
            <p:ph type="sldNum" sz="quarter" idx="12"/>
          </p:nvPr>
        </p:nvSpPr>
        <p:spPr/>
        <p:txBody>
          <a:bodyPr/>
          <a:lstStyle/>
          <a:p>
            <a:fld id="{0E9DA197-D8D4-46FE-AD3C-7FC6B3240583}" type="slidenum">
              <a:rPr lang="zh-CN" altLang="en-US" smtClean="0"/>
              <a:t>‹#›</a:t>
            </a:fld>
            <a:endParaRPr lang="zh-CN" altLang="en-US"/>
          </a:p>
        </p:txBody>
      </p:sp>
    </p:spTree>
    <p:extLst>
      <p:ext uri="{BB962C8B-B14F-4D97-AF65-F5344CB8AC3E}">
        <p14:creationId xmlns:p14="http://schemas.microsoft.com/office/powerpoint/2010/main" val="3927816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05B6F1-128E-4AFF-B92E-F95069E01D1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51D58DC-805B-48F6-82D5-ED64719211F6}"/>
              </a:ext>
            </a:extLst>
          </p:cNvPr>
          <p:cNvSpPr>
            <a:spLocks noGrp="1"/>
          </p:cNvSpPr>
          <p:nvPr>
            <p:ph type="dt" sz="half" idx="10"/>
          </p:nvPr>
        </p:nvSpPr>
        <p:spPr/>
        <p:txBody>
          <a:bodyPr/>
          <a:lstStyle/>
          <a:p>
            <a:fld id="{B35E7BE3-2E48-4F30-B7BC-7BB0B1FC9DF0}" type="datetimeFigureOut">
              <a:rPr lang="zh-CN" altLang="en-US" smtClean="0"/>
              <a:t>2019/6/2</a:t>
            </a:fld>
            <a:endParaRPr lang="zh-CN" altLang="en-US"/>
          </a:p>
        </p:txBody>
      </p:sp>
      <p:sp>
        <p:nvSpPr>
          <p:cNvPr id="4" name="页脚占位符 3">
            <a:extLst>
              <a:ext uri="{FF2B5EF4-FFF2-40B4-BE49-F238E27FC236}">
                <a16:creationId xmlns:a16="http://schemas.microsoft.com/office/drawing/2014/main" id="{E1D9C27A-10A4-485E-8B08-EC59CBB671D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3857661-5466-4C36-B55F-FCD984EA36A5}"/>
              </a:ext>
            </a:extLst>
          </p:cNvPr>
          <p:cNvSpPr>
            <a:spLocks noGrp="1"/>
          </p:cNvSpPr>
          <p:nvPr>
            <p:ph type="sldNum" sz="quarter" idx="12"/>
          </p:nvPr>
        </p:nvSpPr>
        <p:spPr/>
        <p:txBody>
          <a:bodyPr/>
          <a:lstStyle/>
          <a:p>
            <a:fld id="{0E9DA197-D8D4-46FE-AD3C-7FC6B3240583}" type="slidenum">
              <a:rPr lang="zh-CN" altLang="en-US" smtClean="0"/>
              <a:t>‹#›</a:t>
            </a:fld>
            <a:endParaRPr lang="zh-CN" altLang="en-US"/>
          </a:p>
        </p:txBody>
      </p:sp>
    </p:spTree>
    <p:extLst>
      <p:ext uri="{BB962C8B-B14F-4D97-AF65-F5344CB8AC3E}">
        <p14:creationId xmlns:p14="http://schemas.microsoft.com/office/powerpoint/2010/main" val="1827765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BFDE99A-B05F-47EC-9724-5C1B7526334D}"/>
              </a:ext>
            </a:extLst>
          </p:cNvPr>
          <p:cNvSpPr>
            <a:spLocks noGrp="1"/>
          </p:cNvSpPr>
          <p:nvPr>
            <p:ph type="dt" sz="half" idx="10"/>
          </p:nvPr>
        </p:nvSpPr>
        <p:spPr/>
        <p:txBody>
          <a:bodyPr/>
          <a:lstStyle/>
          <a:p>
            <a:fld id="{B35E7BE3-2E48-4F30-B7BC-7BB0B1FC9DF0}" type="datetimeFigureOut">
              <a:rPr lang="zh-CN" altLang="en-US" smtClean="0"/>
              <a:t>2019/6/2</a:t>
            </a:fld>
            <a:endParaRPr lang="zh-CN" altLang="en-US"/>
          </a:p>
        </p:txBody>
      </p:sp>
      <p:sp>
        <p:nvSpPr>
          <p:cNvPr id="3" name="页脚占位符 2">
            <a:extLst>
              <a:ext uri="{FF2B5EF4-FFF2-40B4-BE49-F238E27FC236}">
                <a16:creationId xmlns:a16="http://schemas.microsoft.com/office/drawing/2014/main" id="{7EFFB894-BF30-46A4-AF20-0F86DF7AE4E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1AA7AA7-5E0E-4846-A149-3FAFC76AFDB2}"/>
              </a:ext>
            </a:extLst>
          </p:cNvPr>
          <p:cNvSpPr>
            <a:spLocks noGrp="1"/>
          </p:cNvSpPr>
          <p:nvPr>
            <p:ph type="sldNum" sz="quarter" idx="12"/>
          </p:nvPr>
        </p:nvSpPr>
        <p:spPr/>
        <p:txBody>
          <a:bodyPr/>
          <a:lstStyle/>
          <a:p>
            <a:fld id="{0E9DA197-D8D4-46FE-AD3C-7FC6B3240583}" type="slidenum">
              <a:rPr lang="zh-CN" altLang="en-US" smtClean="0"/>
              <a:t>‹#›</a:t>
            </a:fld>
            <a:endParaRPr lang="zh-CN" altLang="en-US"/>
          </a:p>
        </p:txBody>
      </p:sp>
    </p:spTree>
    <p:extLst>
      <p:ext uri="{BB962C8B-B14F-4D97-AF65-F5344CB8AC3E}">
        <p14:creationId xmlns:p14="http://schemas.microsoft.com/office/powerpoint/2010/main" val="1553490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CDE29-4026-43B9-B14A-3A09CEB9340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0217654-C298-40AD-A684-E2C361400B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2133519-6AE7-48EA-B2EE-014DD25A8D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EFA30EC-1B22-481F-86AA-D96EBE09B648}"/>
              </a:ext>
            </a:extLst>
          </p:cNvPr>
          <p:cNvSpPr>
            <a:spLocks noGrp="1"/>
          </p:cNvSpPr>
          <p:nvPr>
            <p:ph type="dt" sz="half" idx="10"/>
          </p:nvPr>
        </p:nvSpPr>
        <p:spPr/>
        <p:txBody>
          <a:bodyPr/>
          <a:lstStyle/>
          <a:p>
            <a:fld id="{B35E7BE3-2E48-4F30-B7BC-7BB0B1FC9DF0}" type="datetimeFigureOut">
              <a:rPr lang="zh-CN" altLang="en-US" smtClean="0"/>
              <a:t>2019/6/2</a:t>
            </a:fld>
            <a:endParaRPr lang="zh-CN" altLang="en-US"/>
          </a:p>
        </p:txBody>
      </p:sp>
      <p:sp>
        <p:nvSpPr>
          <p:cNvPr id="6" name="页脚占位符 5">
            <a:extLst>
              <a:ext uri="{FF2B5EF4-FFF2-40B4-BE49-F238E27FC236}">
                <a16:creationId xmlns:a16="http://schemas.microsoft.com/office/drawing/2014/main" id="{F6F0D48C-99DC-4A5C-9381-C353D24675A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604728-7A04-4CA2-A401-AAFDC9452C2A}"/>
              </a:ext>
            </a:extLst>
          </p:cNvPr>
          <p:cNvSpPr>
            <a:spLocks noGrp="1"/>
          </p:cNvSpPr>
          <p:nvPr>
            <p:ph type="sldNum" sz="quarter" idx="12"/>
          </p:nvPr>
        </p:nvSpPr>
        <p:spPr/>
        <p:txBody>
          <a:bodyPr/>
          <a:lstStyle/>
          <a:p>
            <a:fld id="{0E9DA197-D8D4-46FE-AD3C-7FC6B3240583}" type="slidenum">
              <a:rPr lang="zh-CN" altLang="en-US" smtClean="0"/>
              <a:t>‹#›</a:t>
            </a:fld>
            <a:endParaRPr lang="zh-CN" altLang="en-US"/>
          </a:p>
        </p:txBody>
      </p:sp>
    </p:spTree>
    <p:extLst>
      <p:ext uri="{BB962C8B-B14F-4D97-AF65-F5344CB8AC3E}">
        <p14:creationId xmlns:p14="http://schemas.microsoft.com/office/powerpoint/2010/main" val="1343137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3AB7A7-6057-4704-B5EA-63676309136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4629322-D1A2-4F44-8008-E2BD928288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0939A5A-E399-440F-98FB-82C8ED155E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EEE0D13-9832-4F77-9455-7AB8F1DDDA43}"/>
              </a:ext>
            </a:extLst>
          </p:cNvPr>
          <p:cNvSpPr>
            <a:spLocks noGrp="1"/>
          </p:cNvSpPr>
          <p:nvPr>
            <p:ph type="dt" sz="half" idx="10"/>
          </p:nvPr>
        </p:nvSpPr>
        <p:spPr/>
        <p:txBody>
          <a:bodyPr/>
          <a:lstStyle/>
          <a:p>
            <a:fld id="{B35E7BE3-2E48-4F30-B7BC-7BB0B1FC9DF0}" type="datetimeFigureOut">
              <a:rPr lang="zh-CN" altLang="en-US" smtClean="0"/>
              <a:t>2019/6/2</a:t>
            </a:fld>
            <a:endParaRPr lang="zh-CN" altLang="en-US"/>
          </a:p>
        </p:txBody>
      </p:sp>
      <p:sp>
        <p:nvSpPr>
          <p:cNvPr id="6" name="页脚占位符 5">
            <a:extLst>
              <a:ext uri="{FF2B5EF4-FFF2-40B4-BE49-F238E27FC236}">
                <a16:creationId xmlns:a16="http://schemas.microsoft.com/office/drawing/2014/main" id="{F98BC9FF-A337-42C1-BF9D-B9365A908B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3B6DA4-C085-4572-9CD4-D35B7A33E880}"/>
              </a:ext>
            </a:extLst>
          </p:cNvPr>
          <p:cNvSpPr>
            <a:spLocks noGrp="1"/>
          </p:cNvSpPr>
          <p:nvPr>
            <p:ph type="sldNum" sz="quarter" idx="12"/>
          </p:nvPr>
        </p:nvSpPr>
        <p:spPr/>
        <p:txBody>
          <a:bodyPr/>
          <a:lstStyle/>
          <a:p>
            <a:fld id="{0E9DA197-D8D4-46FE-AD3C-7FC6B3240583}" type="slidenum">
              <a:rPr lang="zh-CN" altLang="en-US" smtClean="0"/>
              <a:t>‹#›</a:t>
            </a:fld>
            <a:endParaRPr lang="zh-CN" altLang="en-US"/>
          </a:p>
        </p:txBody>
      </p:sp>
    </p:spTree>
    <p:extLst>
      <p:ext uri="{BB962C8B-B14F-4D97-AF65-F5344CB8AC3E}">
        <p14:creationId xmlns:p14="http://schemas.microsoft.com/office/powerpoint/2010/main" val="240725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26859B1-128E-4152-8F82-A43045B97A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1A72276-3A17-4A16-A985-935C0EBEC7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AF3E42-C22E-44C8-A991-45263588E0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5E7BE3-2E48-4F30-B7BC-7BB0B1FC9DF0}" type="datetimeFigureOut">
              <a:rPr lang="zh-CN" altLang="en-US" smtClean="0"/>
              <a:t>2019/6/2</a:t>
            </a:fld>
            <a:endParaRPr lang="zh-CN" altLang="en-US"/>
          </a:p>
        </p:txBody>
      </p:sp>
      <p:sp>
        <p:nvSpPr>
          <p:cNvPr id="5" name="页脚占位符 4">
            <a:extLst>
              <a:ext uri="{FF2B5EF4-FFF2-40B4-BE49-F238E27FC236}">
                <a16:creationId xmlns:a16="http://schemas.microsoft.com/office/drawing/2014/main" id="{EA734306-FE9D-471D-A29F-26849E2B0C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2DB085D-17F8-43FD-BD74-ADA96AB9CD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A197-D8D4-46FE-AD3C-7FC6B3240583}" type="slidenum">
              <a:rPr lang="zh-CN" altLang="en-US" smtClean="0"/>
              <a:t>‹#›</a:t>
            </a:fld>
            <a:endParaRPr lang="zh-CN" altLang="en-US"/>
          </a:p>
        </p:txBody>
      </p:sp>
    </p:spTree>
    <p:extLst>
      <p:ext uri="{BB962C8B-B14F-4D97-AF65-F5344CB8AC3E}">
        <p14:creationId xmlns:p14="http://schemas.microsoft.com/office/powerpoint/2010/main" val="1333638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802A49-D6C6-4894-8031-692E85036FBA}"/>
              </a:ext>
            </a:extLst>
          </p:cNvPr>
          <p:cNvSpPr>
            <a:spLocks noGrp="1"/>
          </p:cNvSpPr>
          <p:nvPr>
            <p:ph type="ctrTitle"/>
          </p:nvPr>
        </p:nvSpPr>
        <p:spPr/>
        <p:txBody>
          <a:bodyPr/>
          <a:lstStyle/>
          <a:p>
            <a:r>
              <a:rPr lang="zh-CN" altLang="en-US" dirty="0"/>
              <a:t>日志系统</a:t>
            </a:r>
          </a:p>
        </p:txBody>
      </p:sp>
      <p:sp>
        <p:nvSpPr>
          <p:cNvPr id="3" name="副标题 2">
            <a:extLst>
              <a:ext uri="{FF2B5EF4-FFF2-40B4-BE49-F238E27FC236}">
                <a16:creationId xmlns:a16="http://schemas.microsoft.com/office/drawing/2014/main" id="{C3E31E03-6F82-4A15-BA4F-19AF09A246F7}"/>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668964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4FFEB5-FDBB-4914-B38A-AF47CD6A7D77}"/>
              </a:ext>
            </a:extLst>
          </p:cNvPr>
          <p:cNvSpPr>
            <a:spLocks noGrp="1"/>
          </p:cNvSpPr>
          <p:nvPr>
            <p:ph type="title"/>
          </p:nvPr>
        </p:nvSpPr>
        <p:spPr/>
        <p:txBody>
          <a:bodyPr/>
          <a:lstStyle/>
          <a:p>
            <a:r>
              <a:rPr lang="zh-CN" altLang="en-US" dirty="0"/>
              <a:t>日志文件详细介绍</a:t>
            </a:r>
            <a:r>
              <a:rPr lang="en-US" altLang="zh-CN" dirty="0"/>
              <a:t>/var/log/</a:t>
            </a:r>
            <a:r>
              <a:rPr lang="en-US" altLang="zh-CN" dirty="0" err="1"/>
              <a:t>dmesg</a:t>
            </a:r>
            <a:endParaRPr lang="zh-CN" altLang="en-US" dirty="0"/>
          </a:p>
        </p:txBody>
      </p:sp>
      <p:sp>
        <p:nvSpPr>
          <p:cNvPr id="3" name="内容占位符 2">
            <a:extLst>
              <a:ext uri="{FF2B5EF4-FFF2-40B4-BE49-F238E27FC236}">
                <a16:creationId xmlns:a16="http://schemas.microsoft.com/office/drawing/2014/main" id="{02A3D684-FDC4-4ACB-A8A7-C95E33E48295}"/>
              </a:ext>
            </a:extLst>
          </p:cNvPr>
          <p:cNvSpPr>
            <a:spLocks noGrp="1"/>
          </p:cNvSpPr>
          <p:nvPr>
            <p:ph idx="1"/>
          </p:nvPr>
        </p:nvSpPr>
        <p:spPr/>
        <p:txBody>
          <a:bodyPr>
            <a:normAutofit/>
          </a:bodyPr>
          <a:lstStyle/>
          <a:p>
            <a:pPr marL="0" indent="0">
              <a:buNone/>
            </a:pPr>
            <a:r>
              <a:rPr lang="zh-CN" altLang="en-US" sz="1800" dirty="0">
                <a:latin typeface="Times New Roman" panose="02020603050405020304" pitchFamily="18" charset="0"/>
              </a:rPr>
              <a:t>系统引导日志。该日志使用</a:t>
            </a:r>
            <a:r>
              <a:rPr lang="en-US" altLang="zh-CN" sz="1800" dirty="0" err="1">
                <a:latin typeface="Times New Roman" panose="02020603050405020304" pitchFamily="18" charset="0"/>
              </a:rPr>
              <a:t>dmesg</a:t>
            </a:r>
            <a:r>
              <a:rPr lang="zh-CN" altLang="en-US" sz="1800" dirty="0">
                <a:latin typeface="Times New Roman" panose="02020603050405020304" pitchFamily="18" charset="0"/>
              </a:rPr>
              <a:t>命令快速查看最后一次系统引导的引导日志</a:t>
            </a:r>
            <a:endParaRPr lang="en-US" altLang="zh-CN" sz="1800" dirty="0">
              <a:latin typeface="Times New Roman" panose="02020603050405020304" pitchFamily="18" charset="0"/>
            </a:endParaRPr>
          </a:p>
          <a:p>
            <a:pPr marL="0" indent="0">
              <a:buNone/>
            </a:pPr>
            <a:r>
              <a:rPr lang="en-US" altLang="zh-CN" sz="1800" dirty="0">
                <a:latin typeface="Times New Roman" panose="02020603050405020304" pitchFamily="18" charset="0"/>
              </a:rPr>
              <a:t>[root@test ~]# </a:t>
            </a:r>
            <a:r>
              <a:rPr lang="en-US" altLang="zh-CN" sz="1800" dirty="0" err="1">
                <a:latin typeface="Times New Roman" panose="02020603050405020304" pitchFamily="18" charset="0"/>
              </a:rPr>
              <a:t>dmesg</a:t>
            </a:r>
            <a:r>
              <a:rPr lang="en-US" altLang="zh-CN" sz="1800" dirty="0">
                <a:latin typeface="Times New Roman" panose="02020603050405020304" pitchFamily="18" charset="0"/>
              </a:rPr>
              <a:t> |more</a:t>
            </a:r>
          </a:p>
          <a:p>
            <a:pPr marL="0" indent="0">
              <a:buNone/>
            </a:pPr>
            <a:endParaRPr lang="zh-CN" altLang="en-US" sz="1800" dirty="0">
              <a:latin typeface="Times New Roman" panose="02020603050405020304" pitchFamily="18" charset="0"/>
            </a:endParaRPr>
          </a:p>
        </p:txBody>
      </p:sp>
    </p:spTree>
    <p:extLst>
      <p:ext uri="{BB962C8B-B14F-4D97-AF65-F5344CB8AC3E}">
        <p14:creationId xmlns:p14="http://schemas.microsoft.com/office/powerpoint/2010/main" val="564516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192DBC-A061-4235-A42D-153462101BC0}"/>
              </a:ext>
            </a:extLst>
          </p:cNvPr>
          <p:cNvSpPr>
            <a:spLocks noGrp="1"/>
          </p:cNvSpPr>
          <p:nvPr>
            <p:ph type="title"/>
          </p:nvPr>
        </p:nvSpPr>
        <p:spPr/>
        <p:txBody>
          <a:bodyPr/>
          <a:lstStyle/>
          <a:p>
            <a:r>
              <a:rPr lang="zh-CN" altLang="en-US" dirty="0"/>
              <a:t>特殊的日志</a:t>
            </a:r>
          </a:p>
        </p:txBody>
      </p:sp>
      <p:sp>
        <p:nvSpPr>
          <p:cNvPr id="3" name="内容占位符 2">
            <a:extLst>
              <a:ext uri="{FF2B5EF4-FFF2-40B4-BE49-F238E27FC236}">
                <a16:creationId xmlns:a16="http://schemas.microsoft.com/office/drawing/2014/main" id="{C33BBD63-D179-4312-BBE5-6ECAB21652C2}"/>
              </a:ext>
            </a:extLst>
          </p:cNvPr>
          <p:cNvSpPr>
            <a:spLocks noGrp="1"/>
          </p:cNvSpPr>
          <p:nvPr>
            <p:ph idx="1"/>
          </p:nvPr>
        </p:nvSpPr>
        <p:spPr/>
        <p:txBody>
          <a:bodyPr>
            <a:normAutofit/>
          </a:bodyPr>
          <a:lstStyle/>
          <a:p>
            <a:pPr marL="0" indent="457200">
              <a:lnSpc>
                <a:spcPct val="100000"/>
              </a:lnSpc>
              <a:spcBef>
                <a:spcPts val="0"/>
              </a:spcBef>
              <a:buNone/>
            </a:pPr>
            <a:r>
              <a:rPr lang="zh-CN" altLang="en-US" sz="1800" dirty="0">
                <a:latin typeface="Times New Roman" panose="02020603050405020304" pitchFamily="18" charset="0"/>
              </a:rPr>
              <a:t>其他的日志格式也都类似于之前所查看的日志，主要便是时间，操作。而这其中有三个比较特殊的日志，其查看的方式比较与众不同，因为这三个日志并不是 </a:t>
            </a:r>
            <a:r>
              <a:rPr lang="en-US" altLang="zh-CN" sz="1800" dirty="0">
                <a:latin typeface="Times New Roman" panose="02020603050405020304" pitchFamily="18" charset="0"/>
              </a:rPr>
              <a:t>ASCII </a:t>
            </a:r>
            <a:r>
              <a:rPr lang="zh-CN" altLang="en-US" sz="1800" dirty="0">
                <a:latin typeface="Times New Roman" panose="02020603050405020304" pitchFamily="18" charset="0"/>
              </a:rPr>
              <a:t>文件而是被编码成了二进制文件，所以我们并不能直接使用 </a:t>
            </a:r>
            <a:r>
              <a:rPr lang="en-US" altLang="zh-CN" sz="1800" dirty="0">
                <a:latin typeface="Times New Roman" panose="02020603050405020304" pitchFamily="18" charset="0"/>
              </a:rPr>
              <a:t>less</a:t>
            </a:r>
            <a:r>
              <a:rPr lang="zh-CN" altLang="en-US" sz="1800" dirty="0">
                <a:latin typeface="Times New Roman" panose="02020603050405020304" pitchFamily="18" charset="0"/>
              </a:rPr>
              <a:t>、</a:t>
            </a:r>
            <a:r>
              <a:rPr lang="en-US" altLang="zh-CN" sz="1800" dirty="0">
                <a:latin typeface="Times New Roman" panose="02020603050405020304" pitchFamily="18" charset="0"/>
              </a:rPr>
              <a:t>cat</a:t>
            </a:r>
            <a:r>
              <a:rPr lang="zh-CN" altLang="en-US" sz="1800" dirty="0">
                <a:latin typeface="Times New Roman" panose="02020603050405020304" pitchFamily="18" charset="0"/>
              </a:rPr>
              <a:t>、</a:t>
            </a:r>
            <a:r>
              <a:rPr lang="en-US" altLang="zh-CN" sz="1800" dirty="0">
                <a:latin typeface="Times New Roman" panose="02020603050405020304" pitchFamily="18" charset="0"/>
              </a:rPr>
              <a:t>more </a:t>
            </a:r>
            <a:r>
              <a:rPr lang="zh-CN" altLang="en-US" sz="1800" dirty="0">
                <a:latin typeface="Times New Roman" panose="02020603050405020304" pitchFamily="18" charset="0"/>
              </a:rPr>
              <a:t>这样的工具来查看，这三个日志文件是 </a:t>
            </a:r>
            <a:r>
              <a:rPr lang="en-US" altLang="zh-CN" sz="1800" dirty="0">
                <a:latin typeface="Times New Roman" panose="02020603050405020304" pitchFamily="18" charset="0"/>
              </a:rPr>
              <a:t>wtmp</a:t>
            </a:r>
            <a:r>
              <a:rPr lang="zh-CN" altLang="en-US" sz="1800" dirty="0">
                <a:latin typeface="Times New Roman" panose="02020603050405020304" pitchFamily="18" charset="0"/>
              </a:rPr>
              <a:t>，</a:t>
            </a:r>
            <a:r>
              <a:rPr lang="en-US" altLang="zh-CN" sz="1800" dirty="0" err="1">
                <a:latin typeface="Times New Roman" panose="02020603050405020304" pitchFamily="18" charset="0"/>
              </a:rPr>
              <a:t>btmp</a:t>
            </a:r>
            <a:r>
              <a:rPr lang="zh-CN" altLang="en-US" sz="1800" dirty="0">
                <a:latin typeface="Times New Roman" panose="02020603050405020304" pitchFamily="18" charset="0"/>
              </a:rPr>
              <a:t>，</a:t>
            </a:r>
            <a:r>
              <a:rPr lang="en-US" altLang="zh-CN" sz="1800" dirty="0">
                <a:latin typeface="Times New Roman" panose="02020603050405020304" pitchFamily="18" charset="0"/>
              </a:rPr>
              <a:t>lastlog</a:t>
            </a:r>
            <a:r>
              <a:rPr lang="zh-CN" altLang="en-US" sz="1800" dirty="0">
                <a:latin typeface="Times New Roman" panose="02020603050405020304" pitchFamily="18" charset="0"/>
              </a:rPr>
              <a:t>。</a:t>
            </a:r>
            <a:endParaRPr lang="en-US" altLang="zh-CN" sz="1800" dirty="0">
              <a:latin typeface="Times New Roman" panose="02020603050405020304" pitchFamily="18" charset="0"/>
            </a:endParaRPr>
          </a:p>
          <a:p>
            <a:pPr marL="0" indent="457200">
              <a:lnSpc>
                <a:spcPct val="100000"/>
              </a:lnSpc>
              <a:spcBef>
                <a:spcPts val="0"/>
              </a:spcBef>
              <a:buNone/>
            </a:pPr>
            <a:endParaRPr lang="en-US" altLang="zh-CN" sz="1800" dirty="0">
              <a:latin typeface="Times New Roman" panose="02020603050405020304" pitchFamily="18" charset="0"/>
            </a:endParaRPr>
          </a:p>
          <a:p>
            <a:pPr marL="0" indent="0">
              <a:lnSpc>
                <a:spcPct val="100000"/>
              </a:lnSpc>
              <a:spcBef>
                <a:spcPts val="0"/>
              </a:spcBef>
              <a:buNone/>
            </a:pPr>
            <a:endParaRPr lang="zh-CN" altLang="en-US" sz="1800" dirty="0">
              <a:latin typeface="Times New Roman" panose="02020603050405020304" pitchFamily="18" charset="0"/>
            </a:endParaRPr>
          </a:p>
        </p:txBody>
      </p:sp>
    </p:spTree>
    <p:extLst>
      <p:ext uri="{BB962C8B-B14F-4D97-AF65-F5344CB8AC3E}">
        <p14:creationId xmlns:p14="http://schemas.microsoft.com/office/powerpoint/2010/main" val="339406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4FFEB5-FDBB-4914-B38A-AF47CD6A7D77}"/>
              </a:ext>
            </a:extLst>
          </p:cNvPr>
          <p:cNvSpPr>
            <a:spLocks noGrp="1"/>
          </p:cNvSpPr>
          <p:nvPr>
            <p:ph type="title"/>
          </p:nvPr>
        </p:nvSpPr>
        <p:spPr/>
        <p:txBody>
          <a:bodyPr/>
          <a:lstStyle/>
          <a:p>
            <a:r>
              <a:rPr lang="zh-CN" altLang="en-US" dirty="0"/>
              <a:t>日志文件详细介绍</a:t>
            </a:r>
            <a:r>
              <a:rPr lang="en-US" altLang="zh-CN" dirty="0"/>
              <a:t>/var/log/wtmp</a:t>
            </a:r>
            <a:endParaRPr lang="zh-CN" altLang="en-US" dirty="0"/>
          </a:p>
        </p:txBody>
      </p:sp>
      <p:sp>
        <p:nvSpPr>
          <p:cNvPr id="3" name="内容占位符 2">
            <a:extLst>
              <a:ext uri="{FF2B5EF4-FFF2-40B4-BE49-F238E27FC236}">
                <a16:creationId xmlns:a16="http://schemas.microsoft.com/office/drawing/2014/main" id="{02A3D684-FDC4-4ACB-A8A7-C95E33E48295}"/>
              </a:ext>
            </a:extLst>
          </p:cNvPr>
          <p:cNvSpPr>
            <a:spLocks noGrp="1"/>
          </p:cNvSpPr>
          <p:nvPr>
            <p:ph idx="1"/>
          </p:nvPr>
        </p:nvSpPr>
        <p:spPr/>
        <p:txBody>
          <a:bodyPr>
            <a:normAutofit/>
          </a:bodyPr>
          <a:lstStyle/>
          <a:p>
            <a:pPr marL="0" indent="457200">
              <a:lnSpc>
                <a:spcPct val="100000"/>
              </a:lnSpc>
              <a:spcBef>
                <a:spcPts val="0"/>
              </a:spcBef>
              <a:buNone/>
            </a:pPr>
            <a:r>
              <a:rPr lang="zh-CN" altLang="en-US" sz="1800" dirty="0">
                <a:latin typeface="Times New Roman" panose="02020603050405020304" pitchFamily="18" charset="0"/>
              </a:rPr>
              <a:t>该日志文件永久记录每个用户登录、注销及系统的启动、停机的事件。该日志为二进制文件，不能用诸如</a:t>
            </a:r>
            <a:r>
              <a:rPr lang="en-US" altLang="zh-CN" sz="1800" dirty="0">
                <a:latin typeface="Times New Roman" panose="02020603050405020304" pitchFamily="18" charset="0"/>
              </a:rPr>
              <a:t>tail/cat/</a:t>
            </a:r>
            <a:r>
              <a:rPr lang="zh-CN" altLang="en-US" sz="1800" dirty="0">
                <a:latin typeface="Times New Roman" panose="02020603050405020304" pitchFamily="18" charset="0"/>
              </a:rPr>
              <a:t>等命令，使用</a:t>
            </a:r>
            <a:r>
              <a:rPr lang="en-US" altLang="zh-CN" sz="1800" dirty="0">
                <a:latin typeface="Times New Roman" panose="02020603050405020304" pitchFamily="18" charset="0"/>
              </a:rPr>
              <a:t>last</a:t>
            </a:r>
            <a:r>
              <a:rPr lang="zh-CN" altLang="en-US" sz="1800" dirty="0">
                <a:latin typeface="Times New Roman" panose="02020603050405020304" pitchFamily="18" charset="0"/>
              </a:rPr>
              <a:t>命令查看。</a:t>
            </a:r>
          </a:p>
        </p:txBody>
      </p:sp>
      <p:pic>
        <p:nvPicPr>
          <p:cNvPr id="4" name="图片 3">
            <a:extLst>
              <a:ext uri="{FF2B5EF4-FFF2-40B4-BE49-F238E27FC236}">
                <a16:creationId xmlns:a16="http://schemas.microsoft.com/office/drawing/2014/main" id="{34E2F0C8-7485-4216-B552-C41DCE4EB7F3}"/>
              </a:ext>
            </a:extLst>
          </p:cNvPr>
          <p:cNvPicPr>
            <a:picLocks noChangeAspect="1"/>
          </p:cNvPicPr>
          <p:nvPr/>
        </p:nvPicPr>
        <p:blipFill>
          <a:blip r:embed="rId2"/>
          <a:stretch>
            <a:fillRect/>
          </a:stretch>
        </p:blipFill>
        <p:spPr>
          <a:xfrm>
            <a:off x="1916432" y="2679019"/>
            <a:ext cx="8359135" cy="3497944"/>
          </a:xfrm>
          <a:prstGeom prst="rect">
            <a:avLst/>
          </a:prstGeom>
        </p:spPr>
      </p:pic>
    </p:spTree>
    <p:extLst>
      <p:ext uri="{BB962C8B-B14F-4D97-AF65-F5344CB8AC3E}">
        <p14:creationId xmlns:p14="http://schemas.microsoft.com/office/powerpoint/2010/main" val="2704570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4FFEB5-FDBB-4914-B38A-AF47CD6A7D77}"/>
              </a:ext>
            </a:extLst>
          </p:cNvPr>
          <p:cNvSpPr>
            <a:spLocks noGrp="1"/>
          </p:cNvSpPr>
          <p:nvPr>
            <p:ph type="title"/>
          </p:nvPr>
        </p:nvSpPr>
        <p:spPr/>
        <p:txBody>
          <a:bodyPr/>
          <a:lstStyle/>
          <a:p>
            <a:r>
              <a:rPr lang="zh-CN" altLang="en-US" dirty="0"/>
              <a:t>日志文件详细介绍</a:t>
            </a:r>
            <a:r>
              <a:rPr lang="en-US" altLang="zh-CN" dirty="0"/>
              <a:t>/var/log/</a:t>
            </a:r>
            <a:r>
              <a:rPr lang="en-US" altLang="zh-CN" dirty="0" err="1"/>
              <a:t>btmp</a:t>
            </a:r>
            <a:endParaRPr lang="zh-CN" altLang="en-US" dirty="0"/>
          </a:p>
        </p:txBody>
      </p:sp>
      <p:sp>
        <p:nvSpPr>
          <p:cNvPr id="3" name="内容占位符 2">
            <a:extLst>
              <a:ext uri="{FF2B5EF4-FFF2-40B4-BE49-F238E27FC236}">
                <a16:creationId xmlns:a16="http://schemas.microsoft.com/office/drawing/2014/main" id="{02A3D684-FDC4-4ACB-A8A7-C95E33E48295}"/>
              </a:ext>
            </a:extLst>
          </p:cNvPr>
          <p:cNvSpPr>
            <a:spLocks noGrp="1"/>
          </p:cNvSpPr>
          <p:nvPr>
            <p:ph idx="1"/>
          </p:nvPr>
        </p:nvSpPr>
        <p:spPr/>
        <p:txBody>
          <a:bodyPr/>
          <a:lstStyle/>
          <a:p>
            <a:pPr marL="0" indent="457200">
              <a:lnSpc>
                <a:spcPct val="100000"/>
              </a:lnSpc>
              <a:spcBef>
                <a:spcPts val="0"/>
              </a:spcBef>
              <a:buNone/>
            </a:pPr>
            <a:r>
              <a:rPr lang="zh-CN" altLang="en-US" sz="1800" dirty="0">
                <a:latin typeface="Times New Roman" panose="02020603050405020304" pitchFamily="18" charset="0"/>
              </a:rPr>
              <a:t>此文件是记录错误登录的日志，可以记录有人使用暴力破解</a:t>
            </a:r>
            <a:r>
              <a:rPr lang="en-US" altLang="zh-CN" sz="1800" dirty="0" err="1">
                <a:latin typeface="Times New Roman" panose="02020603050405020304" pitchFamily="18" charset="0"/>
              </a:rPr>
              <a:t>ssh</a:t>
            </a:r>
            <a:r>
              <a:rPr lang="zh-CN" altLang="en-US" sz="1800" dirty="0">
                <a:latin typeface="Times New Roman" panose="02020603050405020304" pitchFamily="18" charset="0"/>
              </a:rPr>
              <a:t>服务的日志。该文件用</a:t>
            </a:r>
            <a:r>
              <a:rPr lang="en-US" altLang="zh-CN" sz="1800" dirty="0">
                <a:latin typeface="Times New Roman" panose="02020603050405020304" pitchFamily="18" charset="0"/>
              </a:rPr>
              <a:t>lastb</a:t>
            </a:r>
            <a:r>
              <a:rPr lang="zh-CN" altLang="en-US" sz="1800" dirty="0">
                <a:latin typeface="Times New Roman" panose="02020603050405020304" pitchFamily="18" charset="0"/>
              </a:rPr>
              <a:t>打开</a:t>
            </a:r>
            <a:endParaRPr lang="en-US" altLang="zh-CN" sz="1800" dirty="0">
              <a:latin typeface="Times New Roman" panose="02020603050405020304" pitchFamily="18" charset="0"/>
            </a:endParaRPr>
          </a:p>
          <a:p>
            <a:pPr marL="0" indent="0">
              <a:buNone/>
            </a:pPr>
            <a:endParaRPr lang="zh-CN" altLang="en-US" dirty="0"/>
          </a:p>
        </p:txBody>
      </p:sp>
      <p:pic>
        <p:nvPicPr>
          <p:cNvPr id="4" name="图片 3">
            <a:extLst>
              <a:ext uri="{FF2B5EF4-FFF2-40B4-BE49-F238E27FC236}">
                <a16:creationId xmlns:a16="http://schemas.microsoft.com/office/drawing/2014/main" id="{DFE5F228-ECFA-4633-9762-5FE37B2407EE}"/>
              </a:ext>
            </a:extLst>
          </p:cNvPr>
          <p:cNvPicPr>
            <a:picLocks noChangeAspect="1"/>
          </p:cNvPicPr>
          <p:nvPr/>
        </p:nvPicPr>
        <p:blipFill rotWithShape="1">
          <a:blip r:embed="rId2"/>
          <a:srcRect r="8440" b="7172"/>
          <a:stretch/>
        </p:blipFill>
        <p:spPr>
          <a:xfrm>
            <a:off x="1255854" y="2470695"/>
            <a:ext cx="9621253" cy="1420821"/>
          </a:xfrm>
          <a:prstGeom prst="rect">
            <a:avLst/>
          </a:prstGeom>
        </p:spPr>
      </p:pic>
    </p:spTree>
    <p:extLst>
      <p:ext uri="{BB962C8B-B14F-4D97-AF65-F5344CB8AC3E}">
        <p14:creationId xmlns:p14="http://schemas.microsoft.com/office/powerpoint/2010/main" val="3835907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4FFEB5-FDBB-4914-B38A-AF47CD6A7D77}"/>
              </a:ext>
            </a:extLst>
          </p:cNvPr>
          <p:cNvSpPr>
            <a:spLocks noGrp="1"/>
          </p:cNvSpPr>
          <p:nvPr>
            <p:ph type="title"/>
          </p:nvPr>
        </p:nvSpPr>
        <p:spPr/>
        <p:txBody>
          <a:bodyPr/>
          <a:lstStyle/>
          <a:p>
            <a:r>
              <a:rPr lang="zh-CN" altLang="en-US" dirty="0"/>
              <a:t>日志文件详细介绍</a:t>
            </a:r>
            <a:r>
              <a:rPr lang="en-US" altLang="zh-CN" dirty="0"/>
              <a:t>/var/log/lastlog</a:t>
            </a:r>
            <a:endParaRPr lang="zh-CN" altLang="en-US" dirty="0"/>
          </a:p>
        </p:txBody>
      </p:sp>
      <p:sp>
        <p:nvSpPr>
          <p:cNvPr id="3" name="内容占位符 2">
            <a:extLst>
              <a:ext uri="{FF2B5EF4-FFF2-40B4-BE49-F238E27FC236}">
                <a16:creationId xmlns:a16="http://schemas.microsoft.com/office/drawing/2014/main" id="{02A3D684-FDC4-4ACB-A8A7-C95E33E48295}"/>
              </a:ext>
            </a:extLst>
          </p:cNvPr>
          <p:cNvSpPr>
            <a:spLocks noGrp="1"/>
          </p:cNvSpPr>
          <p:nvPr>
            <p:ph idx="1"/>
          </p:nvPr>
        </p:nvSpPr>
        <p:spPr/>
        <p:txBody>
          <a:bodyPr/>
          <a:lstStyle/>
          <a:p>
            <a:pPr marL="0" indent="457200">
              <a:lnSpc>
                <a:spcPct val="100000"/>
              </a:lnSpc>
              <a:spcBef>
                <a:spcPts val="0"/>
              </a:spcBef>
              <a:buNone/>
            </a:pPr>
            <a:r>
              <a:rPr lang="zh-CN" altLang="en-US" sz="1800" dirty="0">
                <a:latin typeface="Times New Roman" panose="02020603050405020304" pitchFamily="18" charset="0"/>
              </a:rPr>
              <a:t>最近的用户登录事件，一般记录最后一次的登录事件。该日志不能用诸如</a:t>
            </a:r>
            <a:r>
              <a:rPr lang="en-US" altLang="zh-CN" sz="1800" dirty="0">
                <a:latin typeface="Times New Roman" panose="02020603050405020304" pitchFamily="18" charset="0"/>
              </a:rPr>
              <a:t>cat</a:t>
            </a:r>
            <a:r>
              <a:rPr lang="zh-CN" altLang="en-US" sz="1800" dirty="0">
                <a:latin typeface="Times New Roman" panose="02020603050405020304" pitchFamily="18" charset="0"/>
              </a:rPr>
              <a:t>、</a:t>
            </a:r>
            <a:r>
              <a:rPr lang="en-US" altLang="zh-CN" sz="1800" dirty="0">
                <a:latin typeface="Times New Roman" panose="02020603050405020304" pitchFamily="18" charset="0"/>
              </a:rPr>
              <a:t>tail</a:t>
            </a:r>
            <a:r>
              <a:rPr lang="zh-CN" altLang="en-US" sz="1800" dirty="0">
                <a:latin typeface="Times New Roman" panose="02020603050405020304" pitchFamily="18" charset="0"/>
              </a:rPr>
              <a:t>等查看，因为该日志里面是二进制文件，可以用</a:t>
            </a:r>
            <a:r>
              <a:rPr lang="en-US" altLang="zh-CN" sz="1800" dirty="0">
                <a:latin typeface="Times New Roman" panose="02020603050405020304" pitchFamily="18" charset="0"/>
              </a:rPr>
              <a:t>lastlog</a:t>
            </a:r>
            <a:r>
              <a:rPr lang="zh-CN" altLang="en-US" sz="1800" dirty="0">
                <a:latin typeface="Times New Roman" panose="02020603050405020304" pitchFamily="18" charset="0"/>
              </a:rPr>
              <a:t>命令查看，它根据</a:t>
            </a:r>
            <a:r>
              <a:rPr lang="en-US" altLang="zh-CN" sz="1800" dirty="0">
                <a:latin typeface="Times New Roman" panose="02020603050405020304" pitchFamily="18" charset="0"/>
              </a:rPr>
              <a:t>UID</a:t>
            </a:r>
            <a:r>
              <a:rPr lang="zh-CN" altLang="en-US" sz="1800" dirty="0">
                <a:latin typeface="Times New Roman" panose="02020603050405020304" pitchFamily="18" charset="0"/>
              </a:rPr>
              <a:t>排序显示登录名、端口号（</a:t>
            </a:r>
            <a:r>
              <a:rPr lang="en-US" altLang="zh-CN" sz="1800" dirty="0" err="1">
                <a:latin typeface="Times New Roman" panose="02020603050405020304" pitchFamily="18" charset="0"/>
              </a:rPr>
              <a:t>tty</a:t>
            </a:r>
            <a:r>
              <a:rPr lang="zh-CN" altLang="en-US" sz="1800" dirty="0">
                <a:latin typeface="Times New Roman" panose="02020603050405020304" pitchFamily="18" charset="0"/>
              </a:rPr>
              <a:t>）和上次登录时间。如果一个用户从未登录过，</a:t>
            </a:r>
            <a:r>
              <a:rPr lang="en-US" altLang="zh-CN" sz="1800" dirty="0">
                <a:latin typeface="Times New Roman" panose="02020603050405020304" pitchFamily="18" charset="0"/>
              </a:rPr>
              <a:t>lastlog</a:t>
            </a:r>
            <a:r>
              <a:rPr lang="zh-CN" altLang="en-US" sz="1800" dirty="0">
                <a:latin typeface="Times New Roman" panose="02020603050405020304" pitchFamily="18" charset="0"/>
              </a:rPr>
              <a:t>显示 </a:t>
            </a:r>
            <a:r>
              <a:rPr lang="en-US" altLang="zh-CN" sz="1800" dirty="0">
                <a:latin typeface="Times New Roman" panose="02020603050405020304" pitchFamily="18" charset="0"/>
              </a:rPr>
              <a:t>Never logged</a:t>
            </a:r>
            <a:r>
              <a:rPr lang="zh-CN" altLang="en-US" sz="1800" dirty="0">
                <a:latin typeface="Times New Roman" panose="02020603050405020304" pitchFamily="18" charset="0"/>
              </a:rPr>
              <a:t>。</a:t>
            </a:r>
            <a:endParaRPr lang="en-US" altLang="zh-CN" sz="1800" dirty="0">
              <a:latin typeface="Times New Roman" panose="02020603050405020304" pitchFamily="18" charset="0"/>
            </a:endParaRPr>
          </a:p>
          <a:p>
            <a:pPr marL="0" indent="457200">
              <a:lnSpc>
                <a:spcPct val="100000"/>
              </a:lnSpc>
              <a:spcBef>
                <a:spcPts val="0"/>
              </a:spcBef>
              <a:buNone/>
            </a:pPr>
            <a:endParaRPr lang="en-US" altLang="zh-CN" sz="1800" dirty="0">
              <a:latin typeface="Times New Roman" panose="02020603050405020304" pitchFamily="18" charset="0"/>
            </a:endParaRPr>
          </a:p>
          <a:p>
            <a:pPr marL="0" indent="457200">
              <a:lnSpc>
                <a:spcPct val="100000"/>
              </a:lnSpc>
              <a:spcBef>
                <a:spcPts val="0"/>
              </a:spcBef>
              <a:buNone/>
            </a:pPr>
            <a:r>
              <a:rPr lang="en-US" altLang="zh-CN" sz="1800" dirty="0">
                <a:latin typeface="Times New Roman" panose="02020603050405020304" pitchFamily="18" charset="0"/>
              </a:rPr>
              <a:t>[root@test ~]# lastlog</a:t>
            </a:r>
          </a:p>
          <a:p>
            <a:pPr marL="0" indent="0">
              <a:buNone/>
            </a:pPr>
            <a:endParaRPr lang="zh-CN" altLang="en-US" dirty="0"/>
          </a:p>
        </p:txBody>
      </p:sp>
    </p:spTree>
    <p:extLst>
      <p:ext uri="{BB962C8B-B14F-4D97-AF65-F5344CB8AC3E}">
        <p14:creationId xmlns:p14="http://schemas.microsoft.com/office/powerpoint/2010/main" val="3603427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4FFEB5-FDBB-4914-B38A-AF47CD6A7D77}"/>
              </a:ext>
            </a:extLst>
          </p:cNvPr>
          <p:cNvSpPr>
            <a:spLocks noGrp="1"/>
          </p:cNvSpPr>
          <p:nvPr>
            <p:ph type="title"/>
          </p:nvPr>
        </p:nvSpPr>
        <p:spPr/>
        <p:txBody>
          <a:bodyPr/>
          <a:lstStyle/>
          <a:p>
            <a:r>
              <a:rPr lang="zh-CN" altLang="en-US" dirty="0"/>
              <a:t>日志文件详细介绍</a:t>
            </a:r>
            <a:r>
              <a:rPr lang="en-US" altLang="zh-CN" dirty="0"/>
              <a:t>/var/log/</a:t>
            </a:r>
            <a:r>
              <a:rPr lang="en-US" altLang="zh-CN" dirty="0" err="1"/>
              <a:t>mailog</a:t>
            </a:r>
            <a:endParaRPr lang="zh-CN" altLang="en-US" dirty="0"/>
          </a:p>
        </p:txBody>
      </p:sp>
      <p:sp>
        <p:nvSpPr>
          <p:cNvPr id="3" name="内容占位符 2">
            <a:extLst>
              <a:ext uri="{FF2B5EF4-FFF2-40B4-BE49-F238E27FC236}">
                <a16:creationId xmlns:a16="http://schemas.microsoft.com/office/drawing/2014/main" id="{02A3D684-FDC4-4ACB-A8A7-C95E33E48295}"/>
              </a:ext>
            </a:extLst>
          </p:cNvPr>
          <p:cNvSpPr>
            <a:spLocks noGrp="1"/>
          </p:cNvSpPr>
          <p:nvPr>
            <p:ph idx="1"/>
          </p:nvPr>
        </p:nvSpPr>
        <p:spPr/>
        <p:txBody>
          <a:bodyPr>
            <a:normAutofit/>
          </a:bodyPr>
          <a:lstStyle/>
          <a:p>
            <a:pPr marL="0" indent="0">
              <a:buNone/>
            </a:pPr>
            <a:r>
              <a:rPr lang="zh-CN" altLang="en-US" sz="1800" dirty="0">
                <a:latin typeface="Times New Roman" panose="02020603050405020304" pitchFamily="18" charset="0"/>
              </a:rPr>
              <a:t>记录邮件的收发</a:t>
            </a:r>
            <a:endParaRPr lang="en-US" altLang="zh-CN" sz="1800" dirty="0">
              <a:latin typeface="Times New Roman" panose="02020603050405020304" pitchFamily="18" charset="0"/>
            </a:endParaRPr>
          </a:p>
          <a:p>
            <a:pPr marL="0" indent="0">
              <a:buNone/>
            </a:pPr>
            <a:r>
              <a:rPr lang="da-DK" altLang="zh-CN" sz="1800" dirty="0">
                <a:latin typeface="Times New Roman" panose="02020603050405020304" pitchFamily="18" charset="0"/>
              </a:rPr>
              <a:t>[root@test ~]# cat /dev/null &gt; /var/log/maillog</a:t>
            </a:r>
          </a:p>
          <a:p>
            <a:pPr marL="0" indent="0">
              <a:buNone/>
            </a:pPr>
            <a:r>
              <a:rPr lang="da-DK" altLang="zh-CN" sz="1800" dirty="0">
                <a:latin typeface="Times New Roman" panose="02020603050405020304" pitchFamily="18" charset="0"/>
              </a:rPr>
              <a:t>[root@test ~]# cat /var/log/maillog</a:t>
            </a:r>
          </a:p>
          <a:p>
            <a:pPr marL="0" indent="0">
              <a:buNone/>
            </a:pPr>
            <a:r>
              <a:rPr lang="en-US" altLang="zh-CN" sz="1800" dirty="0">
                <a:latin typeface="Times New Roman" panose="02020603050405020304" pitchFamily="18" charset="0"/>
              </a:rPr>
              <a:t>[root@test ~]# mail -s "test" root</a:t>
            </a:r>
          </a:p>
          <a:p>
            <a:pPr marL="0" indent="0">
              <a:buNone/>
            </a:pPr>
            <a:r>
              <a:rPr lang="da-DK" altLang="zh-CN" sz="1800" dirty="0">
                <a:latin typeface="Times New Roman" panose="02020603050405020304" pitchFamily="18" charset="0"/>
              </a:rPr>
              <a:t> # </a:t>
            </a:r>
            <a:r>
              <a:rPr lang="zh-CN" altLang="en-US" sz="1800" dirty="0">
                <a:latin typeface="Times New Roman" panose="02020603050405020304" pitchFamily="18" charset="0"/>
              </a:rPr>
              <a:t>以</a:t>
            </a:r>
            <a:r>
              <a:rPr lang="en-US" altLang="zh-CN" sz="1800" dirty="0">
                <a:latin typeface="Times New Roman" panose="02020603050405020304" pitchFamily="18" charset="0"/>
              </a:rPr>
              <a:t>. </a:t>
            </a:r>
            <a:r>
              <a:rPr lang="zh-CN" altLang="en-US" sz="1800" dirty="0">
                <a:latin typeface="Times New Roman" panose="02020603050405020304" pitchFamily="18" charset="0"/>
              </a:rPr>
              <a:t>结束</a:t>
            </a:r>
            <a:endParaRPr lang="da-DK" altLang="zh-CN" sz="1800" dirty="0">
              <a:latin typeface="Times New Roman" panose="02020603050405020304" pitchFamily="18" charset="0"/>
            </a:endParaRPr>
          </a:p>
          <a:p>
            <a:pPr marL="0" indent="0">
              <a:buNone/>
            </a:pPr>
            <a:r>
              <a:rPr lang="da-DK" altLang="zh-CN" sz="1800" dirty="0">
                <a:latin typeface="Times New Roman" panose="02020603050405020304" pitchFamily="18" charset="0"/>
              </a:rPr>
              <a:t>[root@test ~]# cat /var/log/maillog</a:t>
            </a:r>
          </a:p>
          <a:p>
            <a:pPr marL="0" indent="0">
              <a:buNone/>
            </a:pPr>
            <a:r>
              <a:rPr lang="en-US" altLang="zh-CN" sz="1800" dirty="0">
                <a:latin typeface="Times New Roman" panose="02020603050405020304" pitchFamily="18" charset="0"/>
              </a:rPr>
              <a:t>[root@test ~]# mail # </a:t>
            </a:r>
            <a:r>
              <a:rPr lang="zh-CN" altLang="en-US" sz="1800" dirty="0">
                <a:latin typeface="Times New Roman" panose="02020603050405020304" pitchFamily="18" charset="0"/>
              </a:rPr>
              <a:t>查看邮件</a:t>
            </a:r>
          </a:p>
        </p:txBody>
      </p:sp>
    </p:spTree>
    <p:extLst>
      <p:ext uri="{BB962C8B-B14F-4D97-AF65-F5344CB8AC3E}">
        <p14:creationId xmlns:p14="http://schemas.microsoft.com/office/powerpoint/2010/main" val="1286235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921F7D-9E47-406E-B589-725DEF2CDEFD}"/>
              </a:ext>
            </a:extLst>
          </p:cNvPr>
          <p:cNvSpPr>
            <a:spLocks noGrp="1"/>
          </p:cNvSpPr>
          <p:nvPr>
            <p:ph type="title"/>
          </p:nvPr>
        </p:nvSpPr>
        <p:spPr/>
        <p:txBody>
          <a:bodyPr/>
          <a:lstStyle/>
          <a:p>
            <a:r>
              <a:rPr lang="zh-CN" altLang="en-US" dirty="0"/>
              <a:t>日志文件详细介绍</a:t>
            </a:r>
            <a:r>
              <a:rPr lang="en-US" altLang="zh-CN" dirty="0"/>
              <a:t>/var/log/</a:t>
            </a:r>
            <a:r>
              <a:rPr lang="en-US" altLang="zh-CN" dirty="0" err="1"/>
              <a:t>utmp</a:t>
            </a:r>
            <a:endParaRPr lang="zh-CN" altLang="en-US" dirty="0"/>
          </a:p>
        </p:txBody>
      </p:sp>
      <p:sp>
        <p:nvSpPr>
          <p:cNvPr id="3" name="内容占位符 2">
            <a:extLst>
              <a:ext uri="{FF2B5EF4-FFF2-40B4-BE49-F238E27FC236}">
                <a16:creationId xmlns:a16="http://schemas.microsoft.com/office/drawing/2014/main" id="{B841C798-6E42-4E75-AB00-7DB398F0074A}"/>
              </a:ext>
            </a:extLst>
          </p:cNvPr>
          <p:cNvSpPr>
            <a:spLocks noGrp="1"/>
          </p:cNvSpPr>
          <p:nvPr>
            <p:ph idx="1"/>
          </p:nvPr>
        </p:nvSpPr>
        <p:spPr/>
        <p:txBody>
          <a:bodyPr>
            <a:normAutofit/>
          </a:bodyPr>
          <a:lstStyle/>
          <a:p>
            <a:pPr marL="0" indent="457200">
              <a:lnSpc>
                <a:spcPct val="100000"/>
              </a:lnSpc>
              <a:spcBef>
                <a:spcPts val="0"/>
              </a:spcBef>
              <a:buNone/>
            </a:pPr>
            <a:r>
              <a:rPr lang="zh-CN" altLang="en-US" sz="1800" dirty="0">
                <a:latin typeface="Times New Roman" panose="02020603050405020304" pitchFamily="18" charset="0"/>
              </a:rPr>
              <a:t>该日志记录当前用户登录的情况，不会永久保存记录。可以用</a:t>
            </a:r>
            <a:r>
              <a:rPr lang="en-US" altLang="zh-CN" sz="1800" dirty="0">
                <a:latin typeface="Times New Roman" panose="02020603050405020304" pitchFamily="18" charset="0"/>
              </a:rPr>
              <a:t>who/w</a:t>
            </a:r>
            <a:r>
              <a:rPr lang="zh-CN" altLang="en-US" sz="1800" dirty="0">
                <a:latin typeface="Times New Roman" panose="02020603050405020304" pitchFamily="18" charset="0"/>
              </a:rPr>
              <a:t>命令来查看</a:t>
            </a:r>
          </a:p>
        </p:txBody>
      </p:sp>
      <p:pic>
        <p:nvPicPr>
          <p:cNvPr id="4" name="图片 3">
            <a:extLst>
              <a:ext uri="{FF2B5EF4-FFF2-40B4-BE49-F238E27FC236}">
                <a16:creationId xmlns:a16="http://schemas.microsoft.com/office/drawing/2014/main" id="{18C9AEEA-E004-4352-9DF7-DCEF104D507D}"/>
              </a:ext>
            </a:extLst>
          </p:cNvPr>
          <p:cNvPicPr>
            <a:picLocks noChangeAspect="1"/>
          </p:cNvPicPr>
          <p:nvPr/>
        </p:nvPicPr>
        <p:blipFill>
          <a:blip r:embed="rId2"/>
          <a:stretch>
            <a:fillRect/>
          </a:stretch>
        </p:blipFill>
        <p:spPr>
          <a:xfrm>
            <a:off x="1133849" y="2320391"/>
            <a:ext cx="10219951" cy="1284045"/>
          </a:xfrm>
          <a:prstGeom prst="rect">
            <a:avLst/>
          </a:prstGeom>
        </p:spPr>
      </p:pic>
    </p:spTree>
    <p:extLst>
      <p:ext uri="{BB962C8B-B14F-4D97-AF65-F5344CB8AC3E}">
        <p14:creationId xmlns:p14="http://schemas.microsoft.com/office/powerpoint/2010/main" val="2892831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401A45-A1E2-40A7-9709-971DA6E62F2E}"/>
              </a:ext>
            </a:extLst>
          </p:cNvPr>
          <p:cNvSpPr>
            <a:spLocks noGrp="1"/>
          </p:cNvSpPr>
          <p:nvPr>
            <p:ph type="title"/>
          </p:nvPr>
        </p:nvSpPr>
        <p:spPr/>
        <p:txBody>
          <a:bodyPr/>
          <a:lstStyle/>
          <a:p>
            <a:r>
              <a:rPr lang="zh-CN" altLang="en-US" dirty="0"/>
              <a:t>查看</a:t>
            </a:r>
            <a:r>
              <a:rPr lang="en-US" altLang="zh-CN" dirty="0"/>
              <a:t>yum.log</a:t>
            </a:r>
            <a:endParaRPr lang="zh-CN" altLang="en-US" dirty="0"/>
          </a:p>
        </p:txBody>
      </p:sp>
      <p:sp>
        <p:nvSpPr>
          <p:cNvPr id="3" name="内容占位符 2">
            <a:extLst>
              <a:ext uri="{FF2B5EF4-FFF2-40B4-BE49-F238E27FC236}">
                <a16:creationId xmlns:a16="http://schemas.microsoft.com/office/drawing/2014/main" id="{389F4FA9-3506-4FE1-A1DE-8CA4615DA2C5}"/>
              </a:ext>
            </a:extLst>
          </p:cNvPr>
          <p:cNvSpPr>
            <a:spLocks noGrp="1"/>
          </p:cNvSpPr>
          <p:nvPr>
            <p:ph idx="1"/>
          </p:nvPr>
        </p:nvSpPr>
        <p:spPr/>
        <p:txBody>
          <a:bodyPr>
            <a:normAutofit/>
          </a:bodyPr>
          <a:lstStyle/>
          <a:p>
            <a:pPr marL="0" indent="0">
              <a:buNone/>
            </a:pPr>
            <a:r>
              <a:rPr lang="zh-CN" altLang="en-US" sz="1800" dirty="0">
                <a:latin typeface="Times New Roman" panose="02020603050405020304" pitchFamily="18" charset="0"/>
              </a:rPr>
              <a:t>第一步：恢复快照</a:t>
            </a:r>
            <a:endParaRPr lang="en-US" altLang="zh-CN" sz="1800" dirty="0">
              <a:latin typeface="Times New Roman" panose="02020603050405020304" pitchFamily="18" charset="0"/>
            </a:endParaRPr>
          </a:p>
          <a:p>
            <a:pPr marL="0" indent="0">
              <a:buNone/>
            </a:pPr>
            <a:r>
              <a:rPr lang="zh-CN" altLang="en-US" sz="1800" dirty="0">
                <a:latin typeface="Times New Roman" panose="02020603050405020304" pitchFamily="18" charset="0"/>
              </a:rPr>
              <a:t>第二步：</a:t>
            </a:r>
            <a:r>
              <a:rPr lang="en-US" altLang="zh-CN" sz="1800" dirty="0">
                <a:latin typeface="Times New Roman" panose="02020603050405020304" pitchFamily="18" charset="0"/>
              </a:rPr>
              <a:t>yum update –y</a:t>
            </a:r>
          </a:p>
          <a:p>
            <a:pPr marL="0" indent="0">
              <a:buNone/>
            </a:pPr>
            <a:r>
              <a:rPr lang="zh-CN" altLang="en-US" sz="1800" dirty="0">
                <a:latin typeface="Times New Roman" panose="02020603050405020304" pitchFamily="18" charset="0"/>
              </a:rPr>
              <a:t>第三步：查看日志</a:t>
            </a:r>
            <a:endParaRPr lang="en-US" altLang="zh-CN" sz="1800" dirty="0">
              <a:latin typeface="Times New Roman" panose="02020603050405020304" pitchFamily="18" charset="0"/>
            </a:endParaRPr>
          </a:p>
          <a:p>
            <a:pPr marL="0" indent="0">
              <a:buNone/>
            </a:pPr>
            <a:endParaRPr lang="en-US" altLang="zh-CN" sz="1800" dirty="0">
              <a:latin typeface="Times New Roman" panose="02020603050405020304" pitchFamily="18" charset="0"/>
            </a:endParaRPr>
          </a:p>
          <a:p>
            <a:pPr marL="0" indent="0">
              <a:buNone/>
            </a:pPr>
            <a:endParaRPr lang="en-US" altLang="zh-CN" sz="1800" dirty="0">
              <a:latin typeface="Times New Roman" panose="02020603050405020304" pitchFamily="18" charset="0"/>
            </a:endParaRPr>
          </a:p>
          <a:p>
            <a:pPr marL="0" indent="0">
              <a:buNone/>
            </a:pPr>
            <a:endParaRPr lang="en-US" altLang="zh-CN" sz="1800" dirty="0">
              <a:latin typeface="Times New Roman" panose="02020603050405020304" pitchFamily="18" charset="0"/>
            </a:endParaRPr>
          </a:p>
          <a:p>
            <a:pPr marL="0" indent="0">
              <a:buNone/>
            </a:pPr>
            <a:r>
              <a:rPr lang="zh-CN" altLang="en-US" sz="1800" dirty="0">
                <a:latin typeface="Times New Roman" panose="02020603050405020304" pitchFamily="18" charset="0"/>
              </a:rPr>
              <a:t>其中有用的信息：时间；安装、更新、卸载的软件</a:t>
            </a:r>
            <a:endParaRPr lang="en-US" altLang="zh-CN" sz="1800" dirty="0">
              <a:latin typeface="Times New Roman" panose="02020603050405020304" pitchFamily="18" charset="0"/>
            </a:endParaRPr>
          </a:p>
          <a:p>
            <a:pPr marL="0" indent="0">
              <a:buNone/>
            </a:pPr>
            <a:endParaRPr lang="en-US" altLang="zh-CN" sz="1800" dirty="0">
              <a:latin typeface="Times New Roman" panose="02020603050405020304" pitchFamily="18" charset="0"/>
            </a:endParaRPr>
          </a:p>
          <a:p>
            <a:pPr marL="0" indent="0">
              <a:buNone/>
            </a:pPr>
            <a:endParaRPr lang="zh-CN" altLang="en-US" sz="1800" dirty="0">
              <a:latin typeface="Times New Roman" panose="02020603050405020304" pitchFamily="18" charset="0"/>
            </a:endParaRPr>
          </a:p>
        </p:txBody>
      </p:sp>
      <p:pic>
        <p:nvPicPr>
          <p:cNvPr id="4" name="图片 3">
            <a:extLst>
              <a:ext uri="{FF2B5EF4-FFF2-40B4-BE49-F238E27FC236}">
                <a16:creationId xmlns:a16="http://schemas.microsoft.com/office/drawing/2014/main" id="{846DA0FB-A4F5-4587-BF76-F142DDD92A56}"/>
              </a:ext>
            </a:extLst>
          </p:cNvPr>
          <p:cNvPicPr>
            <a:picLocks noChangeAspect="1"/>
          </p:cNvPicPr>
          <p:nvPr/>
        </p:nvPicPr>
        <p:blipFill>
          <a:blip r:embed="rId2"/>
          <a:stretch>
            <a:fillRect/>
          </a:stretch>
        </p:blipFill>
        <p:spPr>
          <a:xfrm>
            <a:off x="838200" y="3149760"/>
            <a:ext cx="9755452" cy="720672"/>
          </a:xfrm>
          <a:prstGeom prst="rect">
            <a:avLst/>
          </a:prstGeom>
        </p:spPr>
      </p:pic>
    </p:spTree>
    <p:extLst>
      <p:ext uri="{BB962C8B-B14F-4D97-AF65-F5344CB8AC3E}">
        <p14:creationId xmlns:p14="http://schemas.microsoft.com/office/powerpoint/2010/main" val="2022595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390EAE-483F-4475-B3CB-DFC3F434A51A}"/>
              </a:ext>
            </a:extLst>
          </p:cNvPr>
          <p:cNvSpPr>
            <a:spLocks noGrp="1"/>
          </p:cNvSpPr>
          <p:nvPr>
            <p:ph type="title"/>
          </p:nvPr>
        </p:nvSpPr>
        <p:spPr/>
        <p:txBody>
          <a:bodyPr/>
          <a:lstStyle/>
          <a:p>
            <a:r>
              <a:rPr lang="zh-CN" altLang="en-US" dirty="0"/>
              <a:t>日志配置</a:t>
            </a:r>
          </a:p>
        </p:txBody>
      </p:sp>
      <p:sp>
        <p:nvSpPr>
          <p:cNvPr id="3" name="内容占位符 2">
            <a:extLst>
              <a:ext uri="{FF2B5EF4-FFF2-40B4-BE49-F238E27FC236}">
                <a16:creationId xmlns:a16="http://schemas.microsoft.com/office/drawing/2014/main" id="{3888C399-36D5-44F7-8B0F-2E90127A4D45}"/>
              </a:ext>
            </a:extLst>
          </p:cNvPr>
          <p:cNvSpPr>
            <a:spLocks noGrp="1"/>
          </p:cNvSpPr>
          <p:nvPr>
            <p:ph idx="1"/>
          </p:nvPr>
        </p:nvSpPr>
        <p:spPr/>
        <p:txBody>
          <a:bodyPr>
            <a:normAutofit/>
          </a:bodyPr>
          <a:lstStyle/>
          <a:p>
            <a:pPr marL="0" indent="457200">
              <a:lnSpc>
                <a:spcPct val="100000"/>
              </a:lnSpc>
              <a:spcBef>
                <a:spcPts val="0"/>
              </a:spcBef>
              <a:buNone/>
            </a:pPr>
            <a:r>
              <a:rPr lang="zh-CN" altLang="en-US" sz="1800" dirty="0">
                <a:latin typeface="Times New Roman" panose="02020603050405020304" pitchFamily="18" charset="0"/>
                <a:ea typeface="宋体" panose="02010600030101010101" pitchFamily="2" charset="-122"/>
              </a:rPr>
              <a:t>这些日志是如何产生的？通过</a:t>
            </a:r>
            <a:r>
              <a:rPr lang="en-US" altLang="zh-CN" sz="1800" dirty="0">
                <a:latin typeface="Times New Roman" panose="02020603050405020304" pitchFamily="18" charset="0"/>
                <a:ea typeface="宋体" panose="02010600030101010101" pitchFamily="2" charset="-122"/>
              </a:rPr>
              <a:t>Demo</a:t>
            </a:r>
            <a:r>
              <a:rPr lang="zh-CN" altLang="en-US" sz="1800" dirty="0">
                <a:latin typeface="Times New Roman" panose="02020603050405020304" pitchFamily="18" charset="0"/>
                <a:ea typeface="宋体" panose="02010600030101010101" pitchFamily="2" charset="-122"/>
              </a:rPr>
              <a:t>可以看出大部分的日志信息似乎格式都很类似，并且都出现在这个文件夹中。</a:t>
            </a:r>
          </a:p>
          <a:p>
            <a:pPr marL="0" indent="0">
              <a:lnSpc>
                <a:spcPct val="100000"/>
              </a:lnSpc>
              <a:spcBef>
                <a:spcPts val="0"/>
              </a:spcBef>
              <a:buNone/>
            </a:pPr>
            <a:endParaRPr lang="zh-CN" altLang="en-US" sz="1800" dirty="0">
              <a:latin typeface="Times New Roman" panose="02020603050405020304" pitchFamily="18" charset="0"/>
              <a:ea typeface="宋体" panose="02010600030101010101" pitchFamily="2" charset="-122"/>
            </a:endParaRPr>
          </a:p>
          <a:p>
            <a:pPr marL="0" indent="0">
              <a:lnSpc>
                <a:spcPct val="100000"/>
              </a:lnSpc>
              <a:spcBef>
                <a:spcPts val="0"/>
              </a:spcBef>
              <a:buNone/>
            </a:pPr>
            <a:r>
              <a:rPr lang="zh-CN" altLang="en-US" sz="1800" dirty="0">
                <a:latin typeface="Times New Roman" panose="02020603050405020304" pitchFamily="18" charset="0"/>
                <a:ea typeface="宋体" panose="02010600030101010101" pitchFamily="2" charset="-122"/>
              </a:rPr>
              <a:t>通过两种方式实现：</a:t>
            </a:r>
          </a:p>
          <a:p>
            <a:pPr marL="800100" lvl="1" indent="-342900">
              <a:lnSpc>
                <a:spcPct val="100000"/>
              </a:lnSpc>
              <a:spcBef>
                <a:spcPts val="0"/>
              </a:spcBef>
              <a:buFont typeface="+mj-lt"/>
              <a:buAutoNum type="arabicPeriod"/>
            </a:pPr>
            <a:r>
              <a:rPr lang="zh-CN" altLang="en-US" sz="1800" dirty="0">
                <a:latin typeface="Times New Roman" panose="02020603050405020304" pitchFamily="18" charset="0"/>
                <a:ea typeface="宋体" panose="02010600030101010101" pitchFamily="2" charset="-122"/>
              </a:rPr>
              <a:t>由软件开发商自定义日志格式然后指定输出日志位置；</a:t>
            </a:r>
          </a:p>
          <a:p>
            <a:pPr marL="800100" lvl="1" indent="-342900">
              <a:lnSpc>
                <a:spcPct val="100000"/>
              </a:lnSpc>
              <a:spcBef>
                <a:spcPts val="0"/>
              </a:spcBef>
              <a:buFont typeface="+mj-lt"/>
              <a:buAutoNum type="arabicPeriod"/>
            </a:pPr>
            <a:r>
              <a:rPr lang="zh-CN" altLang="en-US" sz="1800" dirty="0">
                <a:latin typeface="Times New Roman" panose="02020603050405020304" pitchFamily="18" charset="0"/>
                <a:ea typeface="宋体" panose="02010600030101010101" pitchFamily="2" charset="-122"/>
              </a:rPr>
              <a:t>由 </a:t>
            </a:r>
            <a:r>
              <a:rPr lang="en-US" altLang="zh-CN" sz="1800" dirty="0">
                <a:latin typeface="Times New Roman" panose="02020603050405020304" pitchFamily="18" charset="0"/>
                <a:ea typeface="宋体" panose="02010600030101010101" pitchFamily="2" charset="-122"/>
              </a:rPr>
              <a:t>Linux </a:t>
            </a:r>
            <a:r>
              <a:rPr lang="zh-CN" altLang="en-US" sz="1800" dirty="0">
                <a:latin typeface="Times New Roman" panose="02020603050405020304" pitchFamily="18" charset="0"/>
                <a:ea typeface="宋体" panose="02010600030101010101" pitchFamily="2" charset="-122"/>
              </a:rPr>
              <a:t>提供的日志服务程序，这里系统日志是通过 </a:t>
            </a:r>
            <a:r>
              <a:rPr lang="en-US" altLang="zh-CN" sz="1800" dirty="0">
                <a:latin typeface="Times New Roman" panose="02020603050405020304" pitchFamily="18" charset="0"/>
                <a:ea typeface="宋体" panose="02010600030101010101" pitchFamily="2" charset="-122"/>
              </a:rPr>
              <a:t>syslog </a:t>
            </a:r>
            <a:r>
              <a:rPr lang="zh-CN" altLang="en-US" sz="1800" dirty="0">
                <a:latin typeface="Times New Roman" panose="02020603050405020304" pitchFamily="18" charset="0"/>
                <a:ea typeface="宋体" panose="02010600030101010101" pitchFamily="2" charset="-122"/>
              </a:rPr>
              <a:t>来实现，提供日志管理服务。 </a:t>
            </a:r>
          </a:p>
        </p:txBody>
      </p:sp>
    </p:spTree>
    <p:extLst>
      <p:ext uri="{BB962C8B-B14F-4D97-AF65-F5344CB8AC3E}">
        <p14:creationId xmlns:p14="http://schemas.microsoft.com/office/powerpoint/2010/main" val="3252397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F3FF73-95A7-43A5-8CE4-A025030A0C0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12A4899-1ECB-4DB0-A572-4760909CDBDF}"/>
              </a:ext>
            </a:extLst>
          </p:cNvPr>
          <p:cNvSpPr>
            <a:spLocks noGrp="1"/>
          </p:cNvSpPr>
          <p:nvPr>
            <p:ph idx="1"/>
          </p:nvPr>
        </p:nvSpPr>
        <p:spPr/>
        <p:txBody>
          <a:bodyPr>
            <a:normAutofit/>
          </a:bodyPr>
          <a:lstStyle/>
          <a:p>
            <a:pPr marL="0" indent="457200">
              <a:lnSpc>
                <a:spcPct val="100000"/>
              </a:lnSpc>
              <a:spcBef>
                <a:spcPts val="0"/>
              </a:spcBef>
              <a:buNone/>
            </a:pPr>
            <a:r>
              <a:rPr lang="en-US" altLang="zh-CN" sz="1800" dirty="0">
                <a:latin typeface="Times New Roman" panose="02020603050405020304" pitchFamily="18" charset="0"/>
              </a:rPr>
              <a:t>syslog </a:t>
            </a:r>
            <a:r>
              <a:rPr lang="zh-CN" altLang="en-US" sz="1800" dirty="0">
                <a:latin typeface="Times New Roman" panose="02020603050405020304" pitchFamily="18" charset="0"/>
              </a:rPr>
              <a:t>是一个系统日志记录程序，在早期的大部分 </a:t>
            </a:r>
            <a:r>
              <a:rPr lang="en-US" altLang="zh-CN" sz="1800" dirty="0">
                <a:latin typeface="Times New Roman" panose="02020603050405020304" pitchFamily="18" charset="0"/>
              </a:rPr>
              <a:t>Linux </a:t>
            </a:r>
            <a:r>
              <a:rPr lang="zh-CN" altLang="en-US" sz="1800" dirty="0">
                <a:latin typeface="Times New Roman" panose="02020603050405020304" pitchFamily="18" charset="0"/>
              </a:rPr>
              <a:t>发行版都是内置 </a:t>
            </a:r>
            <a:r>
              <a:rPr lang="en-US" altLang="zh-CN" sz="1800" dirty="0">
                <a:latin typeface="Times New Roman" panose="02020603050405020304" pitchFamily="18" charset="0"/>
              </a:rPr>
              <a:t>syslog</a:t>
            </a:r>
            <a:r>
              <a:rPr lang="zh-CN" altLang="en-US" sz="1800" dirty="0">
                <a:latin typeface="Times New Roman" panose="02020603050405020304" pitchFamily="18" charset="0"/>
              </a:rPr>
              <a:t>，让其作为系统的默认日志收集工具，虽然时代的进步与发展，</a:t>
            </a:r>
            <a:r>
              <a:rPr lang="en-US" altLang="zh-CN" sz="1800" dirty="0">
                <a:latin typeface="Times New Roman" panose="02020603050405020304" pitchFamily="18" charset="0"/>
              </a:rPr>
              <a:t>syslog </a:t>
            </a:r>
            <a:r>
              <a:rPr lang="zh-CN" altLang="en-US" sz="1800" dirty="0">
                <a:latin typeface="Times New Roman" panose="02020603050405020304" pitchFamily="18" charset="0"/>
              </a:rPr>
              <a:t>已经年老体衰跟不上时代的需求，所以他被 </a:t>
            </a:r>
            <a:r>
              <a:rPr lang="en-US" altLang="zh-CN" sz="1800" dirty="0">
                <a:latin typeface="Times New Roman" panose="02020603050405020304" pitchFamily="18" charset="0"/>
              </a:rPr>
              <a:t>rsyslog </a:t>
            </a:r>
            <a:r>
              <a:rPr lang="zh-CN" altLang="en-US" sz="1800" dirty="0">
                <a:latin typeface="Times New Roman" panose="02020603050405020304" pitchFamily="18" charset="0"/>
              </a:rPr>
              <a:t>所代替了，较新的 </a:t>
            </a:r>
            <a:r>
              <a:rPr lang="en-US" altLang="zh-CN" sz="1800" dirty="0">
                <a:latin typeface="Times New Roman" panose="02020603050405020304" pitchFamily="18" charset="0"/>
              </a:rPr>
              <a:t>Ubuntu</a:t>
            </a:r>
            <a:r>
              <a:rPr lang="zh-CN" altLang="en-US" sz="1800" dirty="0">
                <a:latin typeface="Times New Roman" panose="02020603050405020304" pitchFamily="18" charset="0"/>
              </a:rPr>
              <a:t>、</a:t>
            </a:r>
            <a:r>
              <a:rPr lang="en-US" altLang="zh-CN" sz="1800" dirty="0">
                <a:latin typeface="Times New Roman" panose="02020603050405020304" pitchFamily="18" charset="0"/>
              </a:rPr>
              <a:t>Fedora </a:t>
            </a:r>
            <a:r>
              <a:rPr lang="zh-CN" altLang="en-US" sz="1800" dirty="0">
                <a:latin typeface="Times New Roman" panose="02020603050405020304" pitchFamily="18" charset="0"/>
              </a:rPr>
              <a:t>等等都是默认使用 </a:t>
            </a:r>
            <a:r>
              <a:rPr lang="en-US" altLang="zh-CN" sz="1800" dirty="0">
                <a:latin typeface="Times New Roman" panose="02020603050405020304" pitchFamily="18" charset="0"/>
              </a:rPr>
              <a:t>rsyslog </a:t>
            </a:r>
            <a:r>
              <a:rPr lang="zh-CN" altLang="en-US" sz="1800" dirty="0">
                <a:latin typeface="Times New Roman" panose="02020603050405020304" pitchFamily="18" charset="0"/>
              </a:rPr>
              <a:t>作为系统的日志收集工具</a:t>
            </a:r>
          </a:p>
          <a:p>
            <a:pPr marL="0" indent="457200">
              <a:lnSpc>
                <a:spcPct val="100000"/>
              </a:lnSpc>
              <a:spcBef>
                <a:spcPts val="0"/>
              </a:spcBef>
              <a:buNone/>
            </a:pPr>
            <a:endParaRPr lang="zh-CN" altLang="en-US" sz="1800" dirty="0">
              <a:latin typeface="Times New Roman" panose="02020603050405020304" pitchFamily="18" charset="0"/>
            </a:endParaRPr>
          </a:p>
          <a:p>
            <a:pPr marL="0" indent="457200">
              <a:lnSpc>
                <a:spcPct val="100000"/>
              </a:lnSpc>
              <a:spcBef>
                <a:spcPts val="0"/>
              </a:spcBef>
              <a:buNone/>
            </a:pPr>
            <a:r>
              <a:rPr lang="en-US" altLang="zh-CN" sz="1800" dirty="0">
                <a:latin typeface="Times New Roman" panose="02020603050405020304" pitchFamily="18" charset="0"/>
              </a:rPr>
              <a:t>rsyslog</a:t>
            </a:r>
            <a:r>
              <a:rPr lang="zh-CN" altLang="en-US" sz="1800" dirty="0">
                <a:latin typeface="Times New Roman" panose="02020603050405020304" pitchFamily="18" charset="0"/>
              </a:rPr>
              <a:t>的全称是 </a:t>
            </a:r>
            <a:r>
              <a:rPr lang="en-US" altLang="zh-CN" sz="1800" dirty="0">
                <a:latin typeface="Times New Roman" panose="02020603050405020304" pitchFamily="18" charset="0"/>
              </a:rPr>
              <a:t>rocket-fast system for log</a:t>
            </a:r>
            <a:r>
              <a:rPr lang="zh-CN" altLang="en-US" sz="1800" dirty="0">
                <a:latin typeface="Times New Roman" panose="02020603050405020304" pitchFamily="18" charset="0"/>
              </a:rPr>
              <a:t>，它提供了高性能，高安全功能和模块化设计。</a:t>
            </a:r>
            <a:r>
              <a:rPr lang="en-US" altLang="zh-CN" sz="1800" dirty="0">
                <a:latin typeface="Times New Roman" panose="02020603050405020304" pitchFamily="18" charset="0"/>
              </a:rPr>
              <a:t>rsyslog </a:t>
            </a:r>
            <a:r>
              <a:rPr lang="zh-CN" altLang="en-US" sz="1800" dirty="0">
                <a:latin typeface="Times New Roman" panose="02020603050405020304" pitchFamily="18" charset="0"/>
              </a:rPr>
              <a:t>能够接受各种各样的来源，将其输入，输出的结果到不同的目的地。</a:t>
            </a:r>
            <a:r>
              <a:rPr lang="en-US" altLang="zh-CN" sz="1800" dirty="0">
                <a:latin typeface="Times New Roman" panose="02020603050405020304" pitchFamily="18" charset="0"/>
              </a:rPr>
              <a:t>rsyslog </a:t>
            </a:r>
            <a:r>
              <a:rPr lang="zh-CN" altLang="en-US" sz="1800" dirty="0">
                <a:latin typeface="Times New Roman" panose="02020603050405020304" pitchFamily="18" charset="0"/>
              </a:rPr>
              <a:t>可以提供超过每秒一百万条消息给目标文件。</a:t>
            </a:r>
          </a:p>
          <a:p>
            <a:pPr marL="0" indent="457200">
              <a:lnSpc>
                <a:spcPct val="100000"/>
              </a:lnSpc>
              <a:spcBef>
                <a:spcPts val="0"/>
              </a:spcBef>
              <a:buNone/>
            </a:pPr>
            <a:endParaRPr lang="zh-CN" altLang="en-US" sz="1800" dirty="0">
              <a:latin typeface="Times New Roman" panose="02020603050405020304" pitchFamily="18" charset="0"/>
            </a:endParaRPr>
          </a:p>
          <a:p>
            <a:pPr marL="0" indent="457200">
              <a:lnSpc>
                <a:spcPct val="100000"/>
              </a:lnSpc>
              <a:spcBef>
                <a:spcPts val="0"/>
              </a:spcBef>
              <a:buNone/>
            </a:pPr>
            <a:r>
              <a:rPr lang="zh-CN" altLang="en-US" sz="1800" dirty="0">
                <a:latin typeface="Times New Roman" panose="02020603050405020304" pitchFamily="18" charset="0"/>
              </a:rPr>
              <a:t>这样能实时收集日志信息的程序是有其守护进程的，如 </a:t>
            </a:r>
            <a:r>
              <a:rPr lang="en-US" altLang="zh-CN" sz="1800" dirty="0">
                <a:latin typeface="Times New Roman" panose="02020603050405020304" pitchFamily="18" charset="0"/>
              </a:rPr>
              <a:t>rsyslog </a:t>
            </a:r>
            <a:r>
              <a:rPr lang="zh-CN" altLang="en-US" sz="1800" dirty="0">
                <a:latin typeface="Times New Roman" panose="02020603050405020304" pitchFamily="18" charset="0"/>
              </a:rPr>
              <a:t>的守护进程便是 </a:t>
            </a:r>
            <a:r>
              <a:rPr lang="en-US" altLang="zh-CN" sz="1800" dirty="0">
                <a:latin typeface="Times New Roman" panose="02020603050405020304" pitchFamily="18" charset="0"/>
              </a:rPr>
              <a:t>rsyslogd</a:t>
            </a:r>
          </a:p>
        </p:txBody>
      </p:sp>
    </p:spTree>
    <p:extLst>
      <p:ext uri="{BB962C8B-B14F-4D97-AF65-F5344CB8AC3E}">
        <p14:creationId xmlns:p14="http://schemas.microsoft.com/office/powerpoint/2010/main" val="1163073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287DE0-638A-4615-92F7-C90D062ECAD8}"/>
              </a:ext>
            </a:extLst>
          </p:cNvPr>
          <p:cNvSpPr>
            <a:spLocks noGrp="1"/>
          </p:cNvSpPr>
          <p:nvPr>
            <p:ph type="title"/>
          </p:nvPr>
        </p:nvSpPr>
        <p:spPr/>
        <p:txBody>
          <a:bodyPr/>
          <a:lstStyle/>
          <a:p>
            <a:r>
              <a:rPr lang="zh-CN" altLang="en-US" dirty="0"/>
              <a:t>日志的简介与作用</a:t>
            </a:r>
          </a:p>
        </p:txBody>
      </p:sp>
      <p:sp>
        <p:nvSpPr>
          <p:cNvPr id="3" name="内容占位符 2">
            <a:extLst>
              <a:ext uri="{FF2B5EF4-FFF2-40B4-BE49-F238E27FC236}">
                <a16:creationId xmlns:a16="http://schemas.microsoft.com/office/drawing/2014/main" id="{59746922-A426-4FBB-AF18-C9F41DDF73C8}"/>
              </a:ext>
            </a:extLst>
          </p:cNvPr>
          <p:cNvSpPr>
            <a:spLocks noGrp="1"/>
          </p:cNvSpPr>
          <p:nvPr>
            <p:ph idx="1"/>
          </p:nvPr>
        </p:nvSpPr>
        <p:spPr/>
        <p:txBody>
          <a:bodyPr>
            <a:normAutofit/>
          </a:bodyPr>
          <a:lstStyle/>
          <a:p>
            <a:pPr marL="0" indent="457200">
              <a:lnSpc>
                <a:spcPct val="100000"/>
              </a:lnSpc>
              <a:spcBef>
                <a:spcPts val="0"/>
              </a:spcBef>
              <a:buNone/>
            </a:pPr>
            <a:r>
              <a:rPr lang="zh-CN" altLang="en-US" sz="1800" dirty="0">
                <a:latin typeface="Times New Roman" panose="02020603050405020304" pitchFamily="18" charset="0"/>
                <a:ea typeface="宋体" panose="02010600030101010101" pitchFamily="2" charset="-122"/>
              </a:rPr>
              <a:t>日志数据可以是有价值的信息宝库，也可以是毫无价值的数据泥潭。它可以记录下系统产生的所有行为，并按照某种规范表达出来。</a:t>
            </a:r>
            <a:endParaRPr lang="en-US" altLang="zh-CN" sz="1800" dirty="0">
              <a:latin typeface="Times New Roman" panose="02020603050405020304" pitchFamily="18" charset="0"/>
              <a:ea typeface="宋体" panose="02010600030101010101" pitchFamily="2" charset="-122"/>
            </a:endParaRPr>
          </a:p>
          <a:p>
            <a:pPr marL="0" indent="457200">
              <a:lnSpc>
                <a:spcPct val="100000"/>
              </a:lnSpc>
              <a:spcBef>
                <a:spcPts val="0"/>
              </a:spcBef>
              <a:buNone/>
            </a:pPr>
            <a:endParaRPr lang="en-US" altLang="zh-CN" sz="1800" dirty="0">
              <a:latin typeface="Times New Roman" panose="02020603050405020304" pitchFamily="18" charset="0"/>
              <a:ea typeface="宋体" panose="02010600030101010101" pitchFamily="2" charset="-122"/>
            </a:endParaRPr>
          </a:p>
          <a:p>
            <a:pPr marL="0" indent="457200">
              <a:lnSpc>
                <a:spcPct val="100000"/>
              </a:lnSpc>
              <a:spcBef>
                <a:spcPts val="0"/>
              </a:spcBef>
              <a:buNone/>
            </a:pPr>
            <a:r>
              <a:rPr lang="zh-CN" altLang="en-US" sz="1800" dirty="0">
                <a:latin typeface="Times New Roman" panose="02020603050405020304" pitchFamily="18" charset="0"/>
                <a:ea typeface="宋体" panose="02010600030101010101" pitchFamily="2" charset="-122"/>
              </a:rPr>
              <a:t>可以使用日志系统所记录的信息为系统进行排错，优化系统的性能，或者根据这些信息调整系统的行为。收集你想要的数据，分析出有价值的信息，可以提高系统、产品的安全性，还可以帮助开发完善代码，优化产品。日志会成为在事故发生后查明“发生了什么”的一个很好的“取证”信息来源。日志可以为审计进行审计跟踪。</a:t>
            </a:r>
            <a:endParaRPr lang="en-US" altLang="zh-CN" sz="1800" dirty="0">
              <a:latin typeface="Times New Roman" panose="02020603050405020304" pitchFamily="18" charset="0"/>
              <a:ea typeface="宋体" panose="02010600030101010101" pitchFamily="2" charset="-122"/>
            </a:endParaRPr>
          </a:p>
          <a:p>
            <a:pPr marL="0" indent="457200">
              <a:lnSpc>
                <a:spcPct val="100000"/>
              </a:lnSpc>
              <a:spcBef>
                <a:spcPts val="0"/>
              </a:spcBef>
              <a:buNone/>
            </a:pPr>
            <a:endParaRPr lang="en-US" altLang="zh-CN" sz="1800" dirty="0">
              <a:latin typeface="Times New Roman" panose="02020603050405020304" pitchFamily="18" charset="0"/>
              <a:ea typeface="宋体" panose="02010600030101010101" pitchFamily="2" charset="-122"/>
            </a:endParaRPr>
          </a:p>
          <a:p>
            <a:pPr marL="0" indent="457200">
              <a:lnSpc>
                <a:spcPct val="100000"/>
              </a:lnSpc>
              <a:spcBef>
                <a:spcPts val="0"/>
              </a:spcBef>
              <a:buNone/>
            </a:pPr>
            <a:r>
              <a:rPr lang="zh-CN" altLang="en-US" sz="1800" dirty="0">
                <a:latin typeface="Times New Roman" panose="02020603050405020304" pitchFamily="18" charset="0"/>
                <a:ea typeface="宋体" panose="02010600030101010101" pitchFamily="2" charset="-122"/>
              </a:rPr>
              <a:t> 日志是一个系统管理员，一个运维人员，甚至开发人员不可或缺的东西，系统永久了偶尔会出现一些错误，需要日志来给系统排错，在一些网络应用服务不能正常工作的时候，需要日志来做问题定位，日志还是过往时间的记录表，可以通过它知道是否被不明用户登陆过等等。</a:t>
            </a:r>
          </a:p>
        </p:txBody>
      </p:sp>
    </p:spTree>
    <p:extLst>
      <p:ext uri="{BB962C8B-B14F-4D97-AF65-F5344CB8AC3E}">
        <p14:creationId xmlns:p14="http://schemas.microsoft.com/office/powerpoint/2010/main" val="1420212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05B25E-8F7B-49A6-80A4-A152D8AA8813}"/>
              </a:ext>
            </a:extLst>
          </p:cNvPr>
          <p:cNvSpPr>
            <a:spLocks noGrp="1"/>
          </p:cNvSpPr>
          <p:nvPr>
            <p:ph type="title"/>
          </p:nvPr>
        </p:nvSpPr>
        <p:spPr/>
        <p:txBody>
          <a:bodyPr/>
          <a:lstStyle/>
          <a:p>
            <a:r>
              <a:rPr lang="en-US" altLang="zh-CN" dirty="0"/>
              <a:t>rsyslog</a:t>
            </a:r>
            <a:r>
              <a:rPr lang="zh-CN" altLang="en-US" dirty="0"/>
              <a:t>简介</a:t>
            </a:r>
          </a:p>
        </p:txBody>
      </p:sp>
      <p:sp>
        <p:nvSpPr>
          <p:cNvPr id="3" name="内容占位符 2">
            <a:extLst>
              <a:ext uri="{FF2B5EF4-FFF2-40B4-BE49-F238E27FC236}">
                <a16:creationId xmlns:a16="http://schemas.microsoft.com/office/drawing/2014/main" id="{ACA7017E-6322-417C-BFED-CB7ADF85CE68}"/>
              </a:ext>
            </a:extLst>
          </p:cNvPr>
          <p:cNvSpPr>
            <a:spLocks noGrp="1"/>
          </p:cNvSpPr>
          <p:nvPr>
            <p:ph idx="1"/>
          </p:nvPr>
        </p:nvSpPr>
        <p:spPr/>
        <p:txBody>
          <a:bodyPr>
            <a:normAutofit/>
          </a:bodyPr>
          <a:lstStyle/>
          <a:p>
            <a:pPr marL="0" indent="457200">
              <a:lnSpc>
                <a:spcPct val="100000"/>
              </a:lnSpc>
              <a:spcBef>
                <a:spcPts val="0"/>
              </a:spcBef>
              <a:buNone/>
            </a:pPr>
            <a:r>
              <a:rPr lang="en-US" altLang="zh-CN" sz="1800" dirty="0">
                <a:latin typeface="Times New Roman" panose="02020603050405020304" pitchFamily="18" charset="0"/>
              </a:rPr>
              <a:t>rsyslog </a:t>
            </a:r>
            <a:r>
              <a:rPr lang="zh-CN" altLang="en-US" sz="1800" dirty="0">
                <a:latin typeface="Times New Roman" panose="02020603050405020304" pitchFamily="18" charset="0"/>
              </a:rPr>
              <a:t>主要是由 </a:t>
            </a:r>
            <a:r>
              <a:rPr lang="en-US" altLang="zh-CN" sz="1800" dirty="0">
                <a:latin typeface="Times New Roman" panose="02020603050405020304" pitchFamily="18" charset="0"/>
              </a:rPr>
              <a:t>Input</a:t>
            </a:r>
            <a:r>
              <a:rPr lang="zh-CN" altLang="en-US" sz="1800" dirty="0">
                <a:latin typeface="Times New Roman" panose="02020603050405020304" pitchFamily="18" charset="0"/>
              </a:rPr>
              <a:t>、</a:t>
            </a:r>
            <a:r>
              <a:rPr lang="en-US" altLang="zh-CN" sz="1800" dirty="0">
                <a:latin typeface="Times New Roman" panose="02020603050405020304" pitchFamily="18" charset="0"/>
              </a:rPr>
              <a:t>Output</a:t>
            </a:r>
            <a:r>
              <a:rPr lang="zh-CN" altLang="en-US" sz="1800" dirty="0">
                <a:latin typeface="Times New Roman" panose="02020603050405020304" pitchFamily="18" charset="0"/>
              </a:rPr>
              <a:t>、</a:t>
            </a:r>
            <a:r>
              <a:rPr lang="en-US" altLang="zh-CN" sz="1800" dirty="0">
                <a:latin typeface="Times New Roman" panose="02020603050405020304" pitchFamily="18" charset="0"/>
              </a:rPr>
              <a:t>Parser </a:t>
            </a:r>
            <a:r>
              <a:rPr lang="zh-CN" altLang="en-US" sz="1800" dirty="0">
                <a:latin typeface="Times New Roman" panose="02020603050405020304" pitchFamily="18" charset="0"/>
              </a:rPr>
              <a:t>这样三个模块构成。首先通过 </a:t>
            </a:r>
            <a:r>
              <a:rPr lang="en-US" altLang="zh-CN" sz="1800" dirty="0">
                <a:latin typeface="Times New Roman" panose="02020603050405020304" pitchFamily="18" charset="0"/>
              </a:rPr>
              <a:t>Input module </a:t>
            </a:r>
            <a:r>
              <a:rPr lang="zh-CN" altLang="en-US" sz="1800" dirty="0">
                <a:latin typeface="Times New Roman" panose="02020603050405020304" pitchFamily="18" charset="0"/>
              </a:rPr>
              <a:t>来收集消息，然后将得到的消息传给 </a:t>
            </a:r>
            <a:r>
              <a:rPr lang="en-US" altLang="zh-CN" sz="1800" dirty="0">
                <a:latin typeface="Times New Roman" panose="02020603050405020304" pitchFamily="18" charset="0"/>
              </a:rPr>
              <a:t>Parser module</a:t>
            </a:r>
            <a:r>
              <a:rPr lang="zh-CN" altLang="en-US" sz="1800" dirty="0">
                <a:latin typeface="Times New Roman" panose="02020603050405020304" pitchFamily="18" charset="0"/>
              </a:rPr>
              <a:t>，通过分析模块的层层处理，将真正需要的消息传给 </a:t>
            </a:r>
            <a:r>
              <a:rPr lang="en-US" altLang="zh-CN" sz="1800" dirty="0">
                <a:latin typeface="Times New Roman" panose="02020603050405020304" pitchFamily="18" charset="0"/>
              </a:rPr>
              <a:t>Output module</a:t>
            </a:r>
            <a:r>
              <a:rPr lang="zh-CN" altLang="en-US" sz="1800" dirty="0">
                <a:latin typeface="Times New Roman" panose="02020603050405020304" pitchFamily="18" charset="0"/>
              </a:rPr>
              <a:t>，然后便输出至日志文件中。</a:t>
            </a:r>
          </a:p>
        </p:txBody>
      </p:sp>
    </p:spTree>
    <p:extLst>
      <p:ext uri="{BB962C8B-B14F-4D97-AF65-F5344CB8AC3E}">
        <p14:creationId xmlns:p14="http://schemas.microsoft.com/office/powerpoint/2010/main" val="3167837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DA5AFC-D6E8-4937-B5BB-7FB076DF73B9}"/>
              </a:ext>
            </a:extLst>
          </p:cNvPr>
          <p:cNvSpPr>
            <a:spLocks noGrp="1"/>
          </p:cNvSpPr>
          <p:nvPr>
            <p:ph type="title"/>
          </p:nvPr>
        </p:nvSpPr>
        <p:spPr/>
        <p:txBody>
          <a:bodyPr/>
          <a:lstStyle/>
          <a:p>
            <a:r>
              <a:rPr lang="en-US" altLang="zh-CN" dirty="0"/>
              <a:t>rsyslog</a:t>
            </a:r>
            <a:r>
              <a:rPr lang="zh-CN" altLang="en-US" dirty="0"/>
              <a:t>配置文件</a:t>
            </a:r>
          </a:p>
        </p:txBody>
      </p:sp>
      <p:pic>
        <p:nvPicPr>
          <p:cNvPr id="4" name="内容占位符 3">
            <a:extLst>
              <a:ext uri="{FF2B5EF4-FFF2-40B4-BE49-F238E27FC236}">
                <a16:creationId xmlns:a16="http://schemas.microsoft.com/office/drawing/2014/main" id="{E96C9A51-92CE-4C8D-B6D5-82FB8B7563E6}"/>
              </a:ext>
            </a:extLst>
          </p:cNvPr>
          <p:cNvPicPr>
            <a:picLocks noGrp="1" noChangeAspect="1"/>
          </p:cNvPicPr>
          <p:nvPr>
            <p:ph idx="1"/>
          </p:nvPr>
        </p:nvPicPr>
        <p:blipFill>
          <a:blip r:embed="rId2"/>
          <a:stretch>
            <a:fillRect/>
          </a:stretch>
        </p:blipFill>
        <p:spPr>
          <a:xfrm>
            <a:off x="838200" y="1690688"/>
            <a:ext cx="3648740" cy="1118668"/>
          </a:xfrm>
          <a:prstGeom prst="rect">
            <a:avLst/>
          </a:prstGeom>
        </p:spPr>
      </p:pic>
      <p:sp>
        <p:nvSpPr>
          <p:cNvPr id="5" name="矩形 4">
            <a:extLst>
              <a:ext uri="{FF2B5EF4-FFF2-40B4-BE49-F238E27FC236}">
                <a16:creationId xmlns:a16="http://schemas.microsoft.com/office/drawing/2014/main" id="{D7C80983-7759-4A24-9AD4-53F6EA0271BD}"/>
              </a:ext>
            </a:extLst>
          </p:cNvPr>
          <p:cNvSpPr/>
          <p:nvPr/>
        </p:nvSpPr>
        <p:spPr>
          <a:xfrm>
            <a:off x="432391" y="2934590"/>
            <a:ext cx="6096000" cy="1200329"/>
          </a:xfrm>
          <a:prstGeom prst="rect">
            <a:avLst/>
          </a:prstGeom>
        </p:spPr>
        <p:txBody>
          <a:bodyPr>
            <a:spAutoFit/>
          </a:bodyPr>
          <a:lstStyle/>
          <a:p>
            <a:pPr marL="342900" marR="0">
              <a:spcBef>
                <a:spcPts val="0"/>
              </a:spcBef>
              <a:spcAft>
                <a:spcPts val="0"/>
              </a:spcAft>
            </a:pPr>
            <a:r>
              <a:rPr lang="zh-CN" altLang="zh-CN" dirty="0">
                <a:ea typeface="宋体" panose="02010600030101010101" pitchFamily="2" charset="-122"/>
              </a:rPr>
              <a:t>[root@test ~]# ls /etc/rsyslog.conf </a:t>
            </a:r>
            <a:r>
              <a:rPr lang="en-US" altLang="zh-CN" dirty="0">
                <a:ea typeface="宋体" panose="02010600030101010101" pitchFamily="2" charset="-122"/>
              </a:rPr>
              <a:t> # </a:t>
            </a:r>
            <a:r>
              <a:rPr lang="zh-CN" altLang="zh-CN" dirty="0">
                <a:ea typeface="宋体" panose="02010600030101010101" pitchFamily="2" charset="-122"/>
              </a:rPr>
              <a:t>主要的配置环境</a:t>
            </a:r>
          </a:p>
          <a:p>
            <a:pPr marL="342900" marR="0">
              <a:spcBef>
                <a:spcPts val="0"/>
              </a:spcBef>
              <a:spcAft>
                <a:spcPts val="0"/>
              </a:spcAft>
            </a:pPr>
            <a:r>
              <a:rPr lang="zh-CN" altLang="zh-CN" dirty="0">
                <a:ea typeface="宋体" panose="02010600030101010101" pitchFamily="2" charset="-122"/>
              </a:rPr>
              <a:t>/etc/rsyslog.conf</a:t>
            </a:r>
            <a:r>
              <a:rPr lang="en-US" altLang="zh-CN" dirty="0">
                <a:ea typeface="宋体" panose="02010600030101010101" pitchFamily="2" charset="-122"/>
              </a:rPr>
              <a:t> </a:t>
            </a:r>
            <a:endParaRPr lang="zh-CN" altLang="zh-CN" dirty="0">
              <a:ea typeface="宋体" panose="02010600030101010101" pitchFamily="2" charset="-122"/>
            </a:endParaRPr>
          </a:p>
          <a:p>
            <a:pPr marL="342900" marR="0">
              <a:spcBef>
                <a:spcPts val="0"/>
              </a:spcBef>
              <a:spcAft>
                <a:spcPts val="0"/>
              </a:spcAft>
            </a:pPr>
            <a:r>
              <a:rPr lang="zh-CN" altLang="zh-CN" dirty="0">
                <a:ea typeface="宋体" panose="02010600030101010101" pitchFamily="2" charset="-122"/>
              </a:rPr>
              <a:t>[root@test ~]# ls /etc/rsyslog.d</a:t>
            </a:r>
            <a:r>
              <a:rPr lang="en-US" altLang="zh-CN" dirty="0">
                <a:ea typeface="宋体" panose="02010600030101010101" pitchFamily="2" charset="-122"/>
              </a:rPr>
              <a:t>       # </a:t>
            </a:r>
            <a:r>
              <a:rPr lang="zh-CN" altLang="zh-CN" dirty="0">
                <a:ea typeface="宋体" panose="02010600030101010101" pitchFamily="2" charset="-122"/>
              </a:rPr>
              <a:t>额外的配置</a:t>
            </a:r>
          </a:p>
          <a:p>
            <a:pPr marL="342900" marR="0">
              <a:spcBef>
                <a:spcPts val="0"/>
              </a:spcBef>
              <a:spcAft>
                <a:spcPts val="0"/>
              </a:spcAft>
            </a:pPr>
            <a:r>
              <a:rPr lang="zh-CN" altLang="zh-CN" dirty="0">
                <a:ea typeface="宋体" panose="02010600030101010101" pitchFamily="2" charset="-122"/>
              </a:rPr>
              <a:t>listen.conf</a:t>
            </a:r>
          </a:p>
        </p:txBody>
      </p:sp>
    </p:spTree>
    <p:extLst>
      <p:ext uri="{BB962C8B-B14F-4D97-AF65-F5344CB8AC3E}">
        <p14:creationId xmlns:p14="http://schemas.microsoft.com/office/powerpoint/2010/main" val="3028045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824AF2E-8403-47D5-816D-FA735488432F}"/>
              </a:ext>
            </a:extLst>
          </p:cNvPr>
          <p:cNvPicPr>
            <a:picLocks noChangeAspect="1"/>
          </p:cNvPicPr>
          <p:nvPr/>
        </p:nvPicPr>
        <p:blipFill>
          <a:blip r:embed="rId2"/>
          <a:stretch>
            <a:fillRect/>
          </a:stretch>
        </p:blipFill>
        <p:spPr>
          <a:xfrm>
            <a:off x="1276974" y="1454184"/>
            <a:ext cx="8919650" cy="4459825"/>
          </a:xfrm>
          <a:prstGeom prst="rect">
            <a:avLst/>
          </a:prstGeom>
        </p:spPr>
      </p:pic>
    </p:spTree>
    <p:extLst>
      <p:ext uri="{BB962C8B-B14F-4D97-AF65-F5344CB8AC3E}">
        <p14:creationId xmlns:p14="http://schemas.microsoft.com/office/powerpoint/2010/main" val="2269105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CDA3D-8B19-4972-9344-C1903E4FAFF8}"/>
              </a:ext>
            </a:extLst>
          </p:cNvPr>
          <p:cNvSpPr>
            <a:spLocks noGrp="1"/>
          </p:cNvSpPr>
          <p:nvPr>
            <p:ph type="title"/>
          </p:nvPr>
        </p:nvSpPr>
        <p:spPr/>
        <p:txBody>
          <a:bodyPr/>
          <a:lstStyle/>
          <a:p>
            <a:r>
              <a:rPr lang="en-US" altLang="zh-CN" dirty="0"/>
              <a:t>rsyslog</a:t>
            </a:r>
            <a:r>
              <a:rPr lang="zh-CN" altLang="en-US" dirty="0"/>
              <a:t>配置文件</a:t>
            </a:r>
          </a:p>
        </p:txBody>
      </p:sp>
      <p:sp>
        <p:nvSpPr>
          <p:cNvPr id="3" name="内容占位符 2">
            <a:extLst>
              <a:ext uri="{FF2B5EF4-FFF2-40B4-BE49-F238E27FC236}">
                <a16:creationId xmlns:a16="http://schemas.microsoft.com/office/drawing/2014/main" id="{08D9730E-10C7-4AA9-9318-7C89499C212C}"/>
              </a:ext>
            </a:extLst>
          </p:cNvPr>
          <p:cNvSpPr>
            <a:spLocks noGrp="1"/>
          </p:cNvSpPr>
          <p:nvPr>
            <p:ph idx="1"/>
          </p:nvPr>
        </p:nvSpPr>
        <p:spPr>
          <a:xfrm>
            <a:off x="838199" y="1825625"/>
            <a:ext cx="10953307" cy="4351338"/>
          </a:xfrm>
        </p:spPr>
        <p:txBody>
          <a:bodyPr>
            <a:normAutofit/>
          </a:bodyPr>
          <a:lstStyle/>
          <a:p>
            <a:pPr marL="0" indent="0">
              <a:lnSpc>
                <a:spcPct val="100000"/>
              </a:lnSpc>
              <a:spcBef>
                <a:spcPts val="0"/>
              </a:spcBef>
              <a:buNone/>
            </a:pPr>
            <a:r>
              <a:rPr lang="zh-CN" altLang="zh-CN" sz="1800" dirty="0">
                <a:latin typeface="Times New Roman" panose="02020603050405020304" pitchFamily="18" charset="0"/>
                <a:ea typeface="宋体" panose="02010600030101010101" pitchFamily="2" charset="-122"/>
              </a:rPr>
              <a:t>[root@test ~]# cat /etc/rsyslog.conf </a:t>
            </a:r>
          </a:p>
          <a:p>
            <a:pPr marL="0" indent="0">
              <a:lnSpc>
                <a:spcPct val="100000"/>
              </a:lnSpc>
              <a:spcBef>
                <a:spcPts val="0"/>
              </a:spcBef>
              <a:buNone/>
            </a:pPr>
            <a:r>
              <a:rPr lang="en-US" altLang="zh-CN" sz="1800" dirty="0">
                <a:latin typeface="Times New Roman" panose="02020603050405020304" pitchFamily="18" charset="0"/>
                <a:ea typeface="宋体" panose="02010600030101010101" pitchFamily="2" charset="-122"/>
              </a:rPr>
              <a:t># </a:t>
            </a:r>
            <a:r>
              <a:rPr lang="zh-CN" altLang="zh-CN" sz="1800" dirty="0">
                <a:latin typeface="Times New Roman" panose="02020603050405020304" pitchFamily="18" charset="0"/>
                <a:ea typeface="宋体" panose="02010600030101010101" pitchFamily="2" charset="-122"/>
              </a:rPr>
              <a:t>facility.priority　　　　　log_location</a:t>
            </a:r>
            <a:r>
              <a:rPr lang="en-US" altLang="zh-CN" sz="1800" dirty="0">
                <a:latin typeface="Times New Roman" panose="02020603050405020304" pitchFamily="18" charset="0"/>
                <a:ea typeface="宋体" panose="02010600030101010101" pitchFamily="2" charset="-122"/>
              </a:rPr>
              <a:t>             #rsyslog</a:t>
            </a:r>
            <a:r>
              <a:rPr lang="zh-CN" altLang="zh-CN" sz="1800" dirty="0">
                <a:latin typeface="Times New Roman" panose="02020603050405020304" pitchFamily="18" charset="0"/>
                <a:ea typeface="宋体" panose="02010600030101010101" pitchFamily="2" charset="-122"/>
              </a:rPr>
              <a:t>通过定义日志消息的来源，以便对日志进行分类</a:t>
            </a:r>
          </a:p>
          <a:p>
            <a:pPr marL="0" indent="0">
              <a:lnSpc>
                <a:spcPct val="100000"/>
              </a:lnSpc>
              <a:spcBef>
                <a:spcPts val="0"/>
              </a:spcBef>
              <a:buNone/>
            </a:pPr>
            <a:endParaRPr lang="en-US" altLang="zh-CN" sz="1800" dirty="0">
              <a:latin typeface="Times New Roman" panose="02020603050405020304" pitchFamily="18" charset="0"/>
              <a:ea typeface="宋体" panose="02010600030101010101" pitchFamily="2" charset="-122"/>
            </a:endParaRPr>
          </a:p>
          <a:p>
            <a:pPr marL="0" indent="0">
              <a:lnSpc>
                <a:spcPct val="100000"/>
              </a:lnSpc>
              <a:spcBef>
                <a:spcPts val="0"/>
              </a:spcBef>
              <a:buNone/>
            </a:pPr>
            <a:r>
              <a:rPr lang="zh-CN" altLang="zh-CN" sz="1800" dirty="0">
                <a:latin typeface="Times New Roman" panose="02020603050405020304" pitchFamily="18" charset="0"/>
                <a:ea typeface="宋体" panose="02010600030101010101" pitchFamily="2" charset="-122"/>
              </a:rPr>
              <a:t>*.info;mail.none;authpriv.none;cron.none                /var/log/messages</a:t>
            </a:r>
            <a:endParaRPr lang="en-US" altLang="zh-CN" sz="1800" dirty="0">
              <a:latin typeface="Times New Roman" panose="02020603050405020304" pitchFamily="18" charset="0"/>
              <a:ea typeface="宋体" panose="02010600030101010101" pitchFamily="2" charset="-122"/>
            </a:endParaRPr>
          </a:p>
          <a:p>
            <a:pPr marL="0" indent="0">
              <a:lnSpc>
                <a:spcPct val="100000"/>
              </a:lnSpc>
              <a:spcBef>
                <a:spcPts val="0"/>
              </a:spcBef>
              <a:buNone/>
            </a:pPr>
            <a:r>
              <a:rPr lang="zh-CN" altLang="zh-CN" sz="1800" dirty="0">
                <a:latin typeface="Times New Roman" panose="02020603050405020304" pitchFamily="18" charset="0"/>
                <a:ea typeface="宋体" panose="02010600030101010101" pitchFamily="2" charset="-122"/>
              </a:rPr>
              <a:t>auth,authpriv.*       /var/log/auth.log</a:t>
            </a:r>
            <a:r>
              <a:rPr lang="en-US" altLang="zh-CN" sz="1800" dirty="0">
                <a:latin typeface="Times New Roman" panose="02020603050405020304" pitchFamily="18" charset="0"/>
                <a:ea typeface="宋体" panose="02010600030101010101" pitchFamily="2" charset="-122"/>
              </a:rPr>
              <a:t> # </a:t>
            </a:r>
            <a:r>
              <a:rPr lang="zh-CN" altLang="zh-CN" sz="1800" dirty="0">
                <a:latin typeface="Times New Roman" panose="02020603050405020304" pitchFamily="18" charset="0"/>
                <a:ea typeface="宋体" panose="02010600030101010101" pitchFamily="2" charset="-122"/>
              </a:rPr>
              <a:t>auth 与 authpriv 的所有优先级的信息全都输出于/var/log/auth.log日志中</a:t>
            </a:r>
          </a:p>
          <a:p>
            <a:pPr marL="0" indent="0">
              <a:lnSpc>
                <a:spcPct val="100000"/>
              </a:lnSpc>
              <a:spcBef>
                <a:spcPts val="0"/>
              </a:spcBef>
              <a:buNone/>
            </a:pPr>
            <a:r>
              <a:rPr lang="zh-CN" altLang="zh-CN" sz="1800" dirty="0">
                <a:latin typeface="Times New Roman" panose="02020603050405020304" pitchFamily="18" charset="0"/>
                <a:ea typeface="宋体" panose="02010600030101010101" pitchFamily="2" charset="-122"/>
              </a:rPr>
              <a:t>kern.* </a:t>
            </a:r>
            <a:r>
              <a:rPr lang="en-US" altLang="zh-CN" sz="1800" dirty="0">
                <a:latin typeface="Times New Roman" panose="02020603050405020304" pitchFamily="18" charset="0"/>
                <a:ea typeface="宋体" panose="02010600030101010101" pitchFamily="2" charset="-122"/>
              </a:rPr>
              <a:t>         </a:t>
            </a:r>
            <a:r>
              <a:rPr lang="zh-CN" altLang="zh-CN" sz="1800" dirty="0">
                <a:latin typeface="Times New Roman" panose="02020603050405020304" pitchFamily="18" charset="0"/>
                <a:ea typeface="宋体" panose="02010600030101010101" pitchFamily="2" charset="-122"/>
              </a:rPr>
              <a:t>     -/var/log/kern.log</a:t>
            </a:r>
          </a:p>
          <a:p>
            <a:pPr marL="0" indent="0">
              <a:lnSpc>
                <a:spcPct val="100000"/>
              </a:lnSpc>
              <a:spcBef>
                <a:spcPts val="0"/>
              </a:spcBef>
              <a:buNone/>
            </a:pPr>
            <a:r>
              <a:rPr lang="zh-CN" altLang="zh-CN" sz="1800" dirty="0">
                <a:latin typeface="Times New Roman" panose="02020603050405020304" pitchFamily="18" charset="0"/>
                <a:ea typeface="宋体" panose="02010600030101010101" pitchFamily="2" charset="-122"/>
              </a:rPr>
              <a:t> </a:t>
            </a:r>
          </a:p>
          <a:p>
            <a:pPr marL="0" indent="0">
              <a:lnSpc>
                <a:spcPct val="100000"/>
              </a:lnSpc>
              <a:spcBef>
                <a:spcPts val="0"/>
              </a:spcBef>
              <a:buNone/>
            </a:pPr>
            <a:r>
              <a:rPr lang="en-US" altLang="zh-CN"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注释：</a:t>
            </a:r>
            <a:r>
              <a:rPr lang="en-US" altLang="zh-CN" sz="1800" dirty="0">
                <a:latin typeface="Times New Roman" panose="02020603050405020304" pitchFamily="18" charset="0"/>
                <a:ea typeface="宋体" panose="02010600030101010101" pitchFamily="2" charset="-122"/>
              </a:rPr>
              <a:t> </a:t>
            </a:r>
            <a:r>
              <a:rPr lang="zh-CN" altLang="zh-CN" sz="1800" dirty="0">
                <a:latin typeface="Times New Roman" panose="02020603050405020304" pitchFamily="18" charset="0"/>
                <a:ea typeface="宋体" panose="02010600030101010101" pitchFamily="2" charset="-122"/>
              </a:rPr>
              <a:t>-代表异步写入，日志写入时不需要等待系统缓存的同步，也就是日志还在内存中缓存也可以继续写入无需等待完全写入硬盘后再写入。通常用于写入数据比较大时使用。</a:t>
            </a:r>
          </a:p>
          <a:p>
            <a:pPr marL="0" indent="0">
              <a:buNone/>
            </a:pPr>
            <a:endParaRPr lang="zh-CN" altLang="en-US" sz="1800" dirty="0"/>
          </a:p>
          <a:p>
            <a:pPr marL="0" indent="0">
              <a:lnSpc>
                <a:spcPct val="100000"/>
              </a:lnSpc>
              <a:spcBef>
                <a:spcPts val="0"/>
              </a:spcBef>
              <a:buNone/>
            </a:pPr>
            <a:endParaRPr lang="zh-CN" altLang="zh-CN" sz="1800" dirty="0">
              <a:latin typeface="Times New Roman" panose="02020603050405020304" pitchFamily="18" charset="0"/>
              <a:ea typeface="宋体" panose="02010600030101010101" pitchFamily="2" charset="-122"/>
            </a:endParaRPr>
          </a:p>
          <a:p>
            <a:endParaRPr lang="zh-CN" altLang="en-US" sz="18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9250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8E96E8-68C8-416B-9518-83D14E981453}"/>
              </a:ext>
            </a:extLst>
          </p:cNvPr>
          <p:cNvSpPr>
            <a:spLocks noGrp="1"/>
          </p:cNvSpPr>
          <p:nvPr>
            <p:ph type="title"/>
          </p:nvPr>
        </p:nvSpPr>
        <p:spPr/>
        <p:txBody>
          <a:bodyPr/>
          <a:lstStyle/>
          <a:p>
            <a:r>
              <a:rPr lang="en-US" altLang="zh-CN" dirty="0"/>
              <a:t># </a:t>
            </a:r>
            <a:r>
              <a:rPr lang="zh-CN" altLang="zh-CN" dirty="0"/>
              <a:t>facility</a:t>
            </a:r>
            <a:r>
              <a:rPr lang="en-US" altLang="zh-CN" dirty="0"/>
              <a:t> </a:t>
            </a:r>
            <a:r>
              <a:rPr lang="zh-CN" altLang="zh-CN" dirty="0"/>
              <a:t>定义日志的来源</a:t>
            </a:r>
            <a:endParaRPr lang="zh-CN" altLang="en-US" dirty="0"/>
          </a:p>
        </p:txBody>
      </p:sp>
      <p:sp>
        <p:nvSpPr>
          <p:cNvPr id="3" name="内容占位符 2">
            <a:extLst>
              <a:ext uri="{FF2B5EF4-FFF2-40B4-BE49-F238E27FC236}">
                <a16:creationId xmlns:a16="http://schemas.microsoft.com/office/drawing/2014/main" id="{5A91D472-B055-48E5-B019-7CCA43246D8B}"/>
              </a:ext>
            </a:extLst>
          </p:cNvPr>
          <p:cNvSpPr>
            <a:spLocks noGrp="1"/>
          </p:cNvSpPr>
          <p:nvPr>
            <p:ph idx="1"/>
          </p:nvPr>
        </p:nvSpPr>
        <p:spPr/>
        <p:txBody>
          <a:bodyPr>
            <a:normAutofit/>
          </a:bodyPr>
          <a:lstStyle/>
          <a:p>
            <a:pPr marL="0" indent="0" fontAlgn="ctr">
              <a:buNone/>
            </a:pPr>
            <a:r>
              <a:rPr lang="zh-CN" altLang="zh-CN" sz="1800" dirty="0">
                <a:latin typeface="Times New Roman" panose="02020603050405020304" pitchFamily="18" charset="0"/>
              </a:rPr>
              <a:t>| kern </a:t>
            </a:r>
            <a:r>
              <a:rPr lang="en-US" altLang="zh-CN" sz="1800" dirty="0">
                <a:latin typeface="Times New Roman" panose="02020603050405020304" pitchFamily="18" charset="0"/>
                <a:ea typeface="Ebrima" panose="02000000000000000000" pitchFamily="2" charset="0"/>
              </a:rPr>
              <a:t>       </a:t>
            </a:r>
            <a:r>
              <a:rPr lang="zh-CN" altLang="zh-CN" sz="1800" dirty="0">
                <a:latin typeface="Times New Roman" panose="02020603050405020304" pitchFamily="18" charset="0"/>
              </a:rPr>
              <a:t>| 内核消息 </a:t>
            </a:r>
            <a:r>
              <a:rPr lang="en-US" altLang="zh-CN" sz="1800" dirty="0">
                <a:latin typeface="Times New Roman" panose="02020603050405020304" pitchFamily="18" charset="0"/>
                <a:ea typeface="Ebrima" panose="02000000000000000000" pitchFamily="2" charset="0"/>
              </a:rPr>
              <a:t>                </a:t>
            </a:r>
            <a:r>
              <a:rPr lang="zh-CN" altLang="zh-CN" sz="1800" dirty="0">
                <a:latin typeface="Times New Roman" panose="02020603050405020304" pitchFamily="18" charset="0"/>
              </a:rPr>
              <a:t>|</a:t>
            </a:r>
          </a:p>
          <a:p>
            <a:pPr marL="0" indent="0" fontAlgn="ctr">
              <a:buNone/>
            </a:pPr>
            <a:r>
              <a:rPr lang="zh-CN" altLang="zh-CN" sz="1800" dirty="0">
                <a:latin typeface="Times New Roman" panose="02020603050405020304" pitchFamily="18" charset="0"/>
              </a:rPr>
              <a:t>| user</a:t>
            </a:r>
            <a:r>
              <a:rPr lang="en-US" altLang="zh-CN" sz="1800" dirty="0">
                <a:latin typeface="Times New Roman" panose="02020603050405020304" pitchFamily="18" charset="0"/>
                <a:ea typeface="Ebrima" panose="02000000000000000000" pitchFamily="2" charset="0"/>
              </a:rPr>
              <a:t>  </a:t>
            </a:r>
            <a:r>
              <a:rPr lang="zh-CN" altLang="zh-CN" sz="1800" dirty="0">
                <a:latin typeface="Times New Roman" panose="02020603050405020304" pitchFamily="18" charset="0"/>
              </a:rPr>
              <a:t> </a:t>
            </a:r>
            <a:r>
              <a:rPr lang="en-US" altLang="zh-CN" sz="1800" dirty="0">
                <a:latin typeface="Times New Roman" panose="02020603050405020304" pitchFamily="18" charset="0"/>
                <a:ea typeface="Ebrima" panose="02000000000000000000" pitchFamily="2" charset="0"/>
              </a:rPr>
              <a:t>     </a:t>
            </a:r>
            <a:r>
              <a:rPr lang="zh-CN" altLang="zh-CN" sz="1800" dirty="0">
                <a:latin typeface="Times New Roman" panose="02020603050405020304" pitchFamily="18" charset="0"/>
              </a:rPr>
              <a:t>| 用户信息 </a:t>
            </a:r>
            <a:r>
              <a:rPr lang="en-US" altLang="zh-CN" sz="1800" dirty="0">
                <a:latin typeface="Times New Roman" panose="02020603050405020304" pitchFamily="18" charset="0"/>
                <a:ea typeface="Ebrima" panose="02000000000000000000" pitchFamily="2" charset="0"/>
              </a:rPr>
              <a:t>                </a:t>
            </a:r>
            <a:r>
              <a:rPr lang="zh-CN" altLang="zh-CN" sz="1800" dirty="0">
                <a:latin typeface="Times New Roman" panose="02020603050405020304" pitchFamily="18" charset="0"/>
              </a:rPr>
              <a:t>|</a:t>
            </a:r>
          </a:p>
          <a:p>
            <a:pPr marL="0" indent="0" fontAlgn="ctr">
              <a:buNone/>
            </a:pPr>
            <a:r>
              <a:rPr lang="zh-CN" altLang="zh-CN" sz="1800" dirty="0">
                <a:latin typeface="Times New Roman" panose="02020603050405020304" pitchFamily="18" charset="0"/>
              </a:rPr>
              <a:t>| mail </a:t>
            </a:r>
            <a:r>
              <a:rPr lang="en-US" altLang="zh-CN" sz="1800" dirty="0">
                <a:latin typeface="Times New Roman" panose="02020603050405020304" pitchFamily="18" charset="0"/>
                <a:ea typeface="Ebrima" panose="02000000000000000000" pitchFamily="2" charset="0"/>
              </a:rPr>
              <a:t>       </a:t>
            </a:r>
            <a:r>
              <a:rPr lang="zh-CN" altLang="zh-CN" sz="1800" dirty="0">
                <a:latin typeface="Times New Roman" panose="02020603050405020304" pitchFamily="18" charset="0"/>
              </a:rPr>
              <a:t>| 邮件系统消息 </a:t>
            </a:r>
            <a:r>
              <a:rPr lang="en-US" altLang="zh-CN" sz="1800" dirty="0">
                <a:latin typeface="Times New Roman" panose="02020603050405020304" pitchFamily="18" charset="0"/>
                <a:ea typeface="Ebrima" panose="02000000000000000000" pitchFamily="2" charset="0"/>
              </a:rPr>
              <a:t>        </a:t>
            </a:r>
            <a:r>
              <a:rPr lang="zh-CN" altLang="zh-CN" sz="1800" dirty="0">
                <a:latin typeface="Times New Roman" panose="02020603050405020304" pitchFamily="18" charset="0"/>
              </a:rPr>
              <a:t>|</a:t>
            </a:r>
          </a:p>
          <a:p>
            <a:pPr marL="0" indent="0" fontAlgn="ctr">
              <a:buNone/>
            </a:pPr>
            <a:r>
              <a:rPr lang="zh-CN" altLang="zh-CN" sz="1800" dirty="0">
                <a:latin typeface="Times New Roman" panose="02020603050405020304" pitchFamily="18" charset="0"/>
              </a:rPr>
              <a:t>| daemon </a:t>
            </a:r>
            <a:r>
              <a:rPr lang="en-US" altLang="zh-CN" sz="1800" dirty="0">
                <a:latin typeface="Times New Roman" panose="02020603050405020304" pitchFamily="18" charset="0"/>
                <a:ea typeface="Ebrima" panose="02000000000000000000" pitchFamily="2" charset="0"/>
              </a:rPr>
              <a:t>  </a:t>
            </a:r>
            <a:r>
              <a:rPr lang="zh-CN" altLang="zh-CN" sz="1800" dirty="0">
                <a:latin typeface="Times New Roman" panose="02020603050405020304" pitchFamily="18" charset="0"/>
              </a:rPr>
              <a:t>| 系统服务消息 </a:t>
            </a:r>
            <a:r>
              <a:rPr lang="en-US" altLang="zh-CN" sz="1800" dirty="0">
                <a:latin typeface="Times New Roman" panose="02020603050405020304" pitchFamily="18" charset="0"/>
                <a:ea typeface="Ebrima" panose="02000000000000000000" pitchFamily="2" charset="0"/>
              </a:rPr>
              <a:t>        </a:t>
            </a:r>
            <a:r>
              <a:rPr lang="zh-CN" altLang="zh-CN" sz="1800" dirty="0">
                <a:latin typeface="Times New Roman" panose="02020603050405020304" pitchFamily="18" charset="0"/>
              </a:rPr>
              <a:t>|</a:t>
            </a:r>
          </a:p>
          <a:p>
            <a:pPr marL="0" indent="0" fontAlgn="ctr">
              <a:buNone/>
            </a:pPr>
            <a:r>
              <a:rPr lang="zh-CN" altLang="zh-CN" sz="1800" dirty="0">
                <a:latin typeface="Times New Roman" panose="02020603050405020304" pitchFamily="18" charset="0"/>
              </a:rPr>
              <a:t>| auth </a:t>
            </a:r>
            <a:r>
              <a:rPr lang="en-US" altLang="zh-CN" sz="1800" dirty="0">
                <a:latin typeface="Times New Roman" panose="02020603050405020304" pitchFamily="18" charset="0"/>
                <a:ea typeface="Ebrima" panose="02000000000000000000" pitchFamily="2" charset="0"/>
              </a:rPr>
              <a:t>        </a:t>
            </a:r>
            <a:r>
              <a:rPr lang="zh-CN" altLang="zh-CN" sz="1800" dirty="0">
                <a:latin typeface="Times New Roman" panose="02020603050405020304" pitchFamily="18" charset="0"/>
              </a:rPr>
              <a:t>| 认证系统 </a:t>
            </a:r>
            <a:r>
              <a:rPr lang="en-US" altLang="zh-CN" sz="1800" dirty="0">
                <a:latin typeface="Times New Roman" panose="02020603050405020304" pitchFamily="18" charset="0"/>
                <a:ea typeface="Ebrima" panose="02000000000000000000" pitchFamily="2" charset="0"/>
              </a:rPr>
              <a:t>                </a:t>
            </a:r>
            <a:r>
              <a:rPr lang="zh-CN" altLang="zh-CN" sz="1800" dirty="0">
                <a:latin typeface="Times New Roman" panose="02020603050405020304" pitchFamily="18" charset="0"/>
              </a:rPr>
              <a:t>|</a:t>
            </a:r>
          </a:p>
          <a:p>
            <a:pPr marL="0" indent="0" fontAlgn="ctr">
              <a:buNone/>
            </a:pPr>
            <a:r>
              <a:rPr lang="zh-CN" altLang="zh-CN" sz="1800" dirty="0">
                <a:latin typeface="Times New Roman" panose="02020603050405020304" pitchFamily="18" charset="0"/>
              </a:rPr>
              <a:t>| authpriv </a:t>
            </a:r>
            <a:r>
              <a:rPr lang="en-US" altLang="zh-CN" sz="1800" dirty="0">
                <a:latin typeface="Times New Roman" panose="02020603050405020304" pitchFamily="18" charset="0"/>
              </a:rPr>
              <a:t>  </a:t>
            </a:r>
            <a:r>
              <a:rPr lang="zh-CN" altLang="zh-CN" sz="1800" dirty="0">
                <a:latin typeface="Times New Roman" panose="02020603050405020304" pitchFamily="18" charset="0"/>
              </a:rPr>
              <a:t>| 权限系统 </a:t>
            </a:r>
            <a:r>
              <a:rPr lang="en-US" altLang="zh-CN" sz="1800" dirty="0">
                <a:latin typeface="Times New Roman" panose="02020603050405020304" pitchFamily="18" charset="0"/>
                <a:ea typeface="Ebrima" panose="02000000000000000000" pitchFamily="2" charset="0"/>
              </a:rPr>
              <a:t>                </a:t>
            </a:r>
            <a:r>
              <a:rPr lang="zh-CN" altLang="zh-CN" sz="1800" dirty="0">
                <a:latin typeface="Times New Roman" panose="02020603050405020304" pitchFamily="18" charset="0"/>
              </a:rPr>
              <a:t>|</a:t>
            </a:r>
          </a:p>
          <a:p>
            <a:pPr marL="0" indent="0" fontAlgn="ctr">
              <a:buNone/>
            </a:pPr>
            <a:r>
              <a:rPr lang="zh-CN" altLang="zh-CN" sz="1800" dirty="0">
                <a:latin typeface="Times New Roman" panose="02020603050405020304" pitchFamily="18" charset="0"/>
              </a:rPr>
              <a:t>| syslog </a:t>
            </a:r>
            <a:r>
              <a:rPr lang="en-US" altLang="zh-CN" sz="1800" dirty="0">
                <a:latin typeface="Times New Roman" panose="02020603050405020304" pitchFamily="18" charset="0"/>
                <a:ea typeface="Ebrima" panose="02000000000000000000" pitchFamily="2" charset="0"/>
              </a:rPr>
              <a:t>     </a:t>
            </a:r>
            <a:r>
              <a:rPr lang="zh-CN" altLang="zh-CN" sz="1800" dirty="0">
                <a:latin typeface="Times New Roman" panose="02020603050405020304" pitchFamily="18" charset="0"/>
              </a:rPr>
              <a:t>| 日志系统自身消息 |</a:t>
            </a:r>
          </a:p>
          <a:p>
            <a:pPr marL="0" indent="0" fontAlgn="ctr">
              <a:buNone/>
            </a:pPr>
            <a:r>
              <a:rPr lang="zh-CN" altLang="zh-CN" sz="1800" dirty="0">
                <a:latin typeface="Times New Roman" panose="02020603050405020304" pitchFamily="18" charset="0"/>
              </a:rPr>
              <a:t>| cron </a:t>
            </a:r>
            <a:r>
              <a:rPr lang="en-US" altLang="zh-CN" sz="1800" dirty="0">
                <a:latin typeface="Times New Roman" panose="02020603050405020304" pitchFamily="18" charset="0"/>
                <a:ea typeface="Ebrima" panose="02000000000000000000" pitchFamily="2" charset="0"/>
              </a:rPr>
              <a:t>        </a:t>
            </a:r>
            <a:r>
              <a:rPr lang="zh-CN" altLang="zh-CN" sz="1800" dirty="0">
                <a:latin typeface="Times New Roman" panose="02020603050405020304" pitchFamily="18" charset="0"/>
              </a:rPr>
              <a:t>| 计划安排 </a:t>
            </a:r>
            <a:r>
              <a:rPr lang="en-US" altLang="zh-CN" sz="1800" dirty="0">
                <a:latin typeface="Times New Roman" panose="02020603050405020304" pitchFamily="18" charset="0"/>
                <a:ea typeface="Ebrima" panose="02000000000000000000" pitchFamily="2" charset="0"/>
              </a:rPr>
              <a:t>                </a:t>
            </a:r>
            <a:r>
              <a:rPr lang="zh-CN" altLang="zh-CN" sz="1800" dirty="0">
                <a:latin typeface="Times New Roman" panose="02020603050405020304" pitchFamily="18" charset="0"/>
              </a:rPr>
              <a:t>|</a:t>
            </a:r>
          </a:p>
          <a:p>
            <a:pPr marL="0" indent="0" fontAlgn="ctr">
              <a:buNone/>
            </a:pPr>
            <a:r>
              <a:rPr lang="zh-CN" altLang="zh-CN" sz="1800" dirty="0">
                <a:latin typeface="Times New Roman" panose="02020603050405020304" pitchFamily="18" charset="0"/>
              </a:rPr>
              <a:t>| news </a:t>
            </a:r>
            <a:r>
              <a:rPr lang="en-US" altLang="zh-CN" sz="1800" dirty="0">
                <a:latin typeface="Times New Roman" panose="02020603050405020304" pitchFamily="18" charset="0"/>
                <a:ea typeface="Ebrima" panose="02000000000000000000" pitchFamily="2" charset="0"/>
              </a:rPr>
              <a:t>       </a:t>
            </a:r>
            <a:r>
              <a:rPr lang="zh-CN" altLang="zh-CN" sz="1800" dirty="0">
                <a:latin typeface="Times New Roman" panose="02020603050405020304" pitchFamily="18" charset="0"/>
              </a:rPr>
              <a:t>| 新闻信息 </a:t>
            </a:r>
            <a:r>
              <a:rPr lang="en-US" altLang="zh-CN" sz="1800" dirty="0">
                <a:latin typeface="Times New Roman" panose="02020603050405020304" pitchFamily="18" charset="0"/>
                <a:ea typeface="Ebrima" panose="02000000000000000000" pitchFamily="2" charset="0"/>
              </a:rPr>
              <a:t>                </a:t>
            </a:r>
            <a:r>
              <a:rPr lang="zh-CN" altLang="zh-CN" sz="1800" dirty="0">
                <a:latin typeface="Times New Roman" panose="02020603050405020304" pitchFamily="18" charset="0"/>
              </a:rPr>
              <a:t>|</a:t>
            </a:r>
          </a:p>
          <a:p>
            <a:pPr marL="0" indent="0" fontAlgn="ctr">
              <a:buNone/>
            </a:pPr>
            <a:r>
              <a:rPr lang="zh-CN" altLang="zh-CN" sz="1800" dirty="0">
                <a:latin typeface="Times New Roman" panose="02020603050405020304" pitchFamily="18" charset="0"/>
              </a:rPr>
              <a:t>| local0~7 </a:t>
            </a:r>
            <a:r>
              <a:rPr lang="en-US" altLang="zh-CN" sz="1800" dirty="0">
                <a:latin typeface="Times New Roman" panose="02020603050405020304" pitchFamily="18" charset="0"/>
              </a:rPr>
              <a:t> </a:t>
            </a:r>
            <a:r>
              <a:rPr lang="zh-CN" altLang="zh-CN" sz="1800" dirty="0">
                <a:latin typeface="Times New Roman" panose="02020603050405020304" pitchFamily="18" charset="0"/>
              </a:rPr>
              <a:t>| 由自定义程序使用 | </a:t>
            </a:r>
          </a:p>
          <a:p>
            <a:pPr marL="0" indent="0">
              <a:buNone/>
            </a:pPr>
            <a:endParaRPr lang="zh-CN" altLang="en-US" sz="1800" dirty="0">
              <a:latin typeface="Times New Roman" panose="02020603050405020304" pitchFamily="18" charset="0"/>
            </a:endParaRPr>
          </a:p>
        </p:txBody>
      </p:sp>
    </p:spTree>
    <p:extLst>
      <p:ext uri="{BB962C8B-B14F-4D97-AF65-F5344CB8AC3E}">
        <p14:creationId xmlns:p14="http://schemas.microsoft.com/office/powerpoint/2010/main" val="1438066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227F8C-FCD8-4C4A-9B57-C8FE6F5AE308}"/>
              </a:ext>
            </a:extLst>
          </p:cNvPr>
          <p:cNvSpPr>
            <a:spLocks noGrp="1"/>
          </p:cNvSpPr>
          <p:nvPr>
            <p:ph type="title"/>
          </p:nvPr>
        </p:nvSpPr>
        <p:spPr/>
        <p:txBody>
          <a:bodyPr/>
          <a:lstStyle/>
          <a:p>
            <a:r>
              <a:rPr lang="en-US" altLang="zh-CN" dirty="0"/>
              <a:t># </a:t>
            </a:r>
            <a:r>
              <a:rPr lang="zh-CN" altLang="zh-CN" dirty="0"/>
              <a:t>priority</a:t>
            </a:r>
            <a:r>
              <a:rPr lang="en-US" altLang="zh-CN" dirty="0"/>
              <a:t> </a:t>
            </a:r>
            <a:r>
              <a:rPr lang="zh-CN" altLang="zh-CN" dirty="0"/>
              <a:t>定义日志的等级</a:t>
            </a:r>
            <a:endParaRPr lang="zh-CN" altLang="en-US" dirty="0"/>
          </a:p>
        </p:txBody>
      </p:sp>
      <p:sp>
        <p:nvSpPr>
          <p:cNvPr id="3" name="内容占位符 2">
            <a:extLst>
              <a:ext uri="{FF2B5EF4-FFF2-40B4-BE49-F238E27FC236}">
                <a16:creationId xmlns:a16="http://schemas.microsoft.com/office/drawing/2014/main" id="{3B234510-ACD7-42BD-8B84-621070AD2499}"/>
              </a:ext>
            </a:extLst>
          </p:cNvPr>
          <p:cNvSpPr>
            <a:spLocks noGrp="1"/>
          </p:cNvSpPr>
          <p:nvPr>
            <p:ph idx="1"/>
          </p:nvPr>
        </p:nvSpPr>
        <p:spPr/>
        <p:txBody>
          <a:bodyPr>
            <a:normAutofit/>
          </a:bodyPr>
          <a:lstStyle/>
          <a:p>
            <a:pPr marL="0" indent="0">
              <a:buNone/>
            </a:pPr>
            <a:r>
              <a:rPr lang="en-US" altLang="zh-CN" sz="1800" dirty="0">
                <a:latin typeface="Times New Roman" panose="02020603050405020304" pitchFamily="18" charset="0"/>
              </a:rPr>
              <a:t>     </a:t>
            </a:r>
            <a:r>
              <a:rPr lang="zh-CN" altLang="zh-CN" sz="1800" dirty="0">
                <a:latin typeface="Times New Roman" panose="02020603050405020304" pitchFamily="18" charset="0"/>
              </a:rPr>
              <a:t>类别         </a:t>
            </a:r>
            <a:r>
              <a:rPr lang="en-US" altLang="zh-CN" sz="1800" dirty="0">
                <a:latin typeface="Times New Roman" panose="02020603050405020304" pitchFamily="18" charset="0"/>
              </a:rPr>
              <a:t>                 </a:t>
            </a:r>
            <a:r>
              <a:rPr lang="zh-CN" altLang="zh-CN" sz="1800" dirty="0">
                <a:latin typeface="Times New Roman" panose="02020603050405020304" pitchFamily="18" charset="0"/>
              </a:rPr>
              <a:t>解释</a:t>
            </a:r>
          </a:p>
          <a:p>
            <a:pPr marL="0" indent="0" fontAlgn="ctr">
              <a:buNone/>
            </a:pPr>
            <a:r>
              <a:rPr lang="zh-CN" altLang="zh-CN" sz="1800" dirty="0">
                <a:latin typeface="Times New Roman" panose="02020603050405020304" pitchFamily="18" charset="0"/>
              </a:rPr>
              <a:t>emergency         </a:t>
            </a:r>
            <a:r>
              <a:rPr lang="en-US" altLang="zh-CN" sz="1800" dirty="0">
                <a:latin typeface="Times New Roman" panose="02020603050405020304" pitchFamily="18" charset="0"/>
              </a:rPr>
              <a:t>      </a:t>
            </a:r>
            <a:r>
              <a:rPr lang="zh-CN" altLang="zh-CN" sz="1800" dirty="0">
                <a:latin typeface="Times New Roman" panose="02020603050405020304" pitchFamily="18" charset="0"/>
              </a:rPr>
              <a:t>系统已经无法使用了</a:t>
            </a:r>
          </a:p>
          <a:p>
            <a:pPr marL="0" indent="0" fontAlgn="ctr">
              <a:buNone/>
            </a:pPr>
            <a:r>
              <a:rPr lang="zh-CN" altLang="zh-CN" sz="1800" dirty="0">
                <a:latin typeface="Times New Roman" panose="02020603050405020304" pitchFamily="18" charset="0"/>
              </a:rPr>
              <a:t>alert         </a:t>
            </a:r>
            <a:r>
              <a:rPr lang="en-US" altLang="zh-CN" sz="1800" dirty="0">
                <a:latin typeface="Times New Roman" panose="02020603050405020304" pitchFamily="18" charset="0"/>
              </a:rPr>
              <a:t>                </a:t>
            </a:r>
            <a:r>
              <a:rPr lang="zh-CN" altLang="zh-CN" sz="1800" dirty="0">
                <a:latin typeface="Times New Roman" panose="02020603050405020304" pitchFamily="18" charset="0"/>
              </a:rPr>
              <a:t>必须立即处理的问题</a:t>
            </a:r>
          </a:p>
          <a:p>
            <a:pPr marL="0" indent="0" fontAlgn="ctr">
              <a:buNone/>
            </a:pPr>
            <a:r>
              <a:rPr lang="zh-CN" altLang="zh-CN" sz="1800" dirty="0">
                <a:latin typeface="Times New Roman" panose="02020603050405020304" pitchFamily="18" charset="0"/>
              </a:rPr>
              <a:t>critical         </a:t>
            </a:r>
            <a:r>
              <a:rPr lang="en-US" altLang="zh-CN" sz="1800" dirty="0">
                <a:latin typeface="Times New Roman" panose="02020603050405020304" pitchFamily="18" charset="0"/>
              </a:rPr>
              <a:t>             </a:t>
            </a:r>
            <a:r>
              <a:rPr lang="zh-CN" altLang="zh-CN" sz="1800" dirty="0">
                <a:latin typeface="Times New Roman" panose="02020603050405020304" pitchFamily="18" charset="0"/>
              </a:rPr>
              <a:t>很严重了</a:t>
            </a:r>
          </a:p>
          <a:p>
            <a:pPr marL="0" indent="0" fontAlgn="ctr">
              <a:buNone/>
            </a:pPr>
            <a:r>
              <a:rPr lang="zh-CN" altLang="zh-CN" sz="1800" dirty="0">
                <a:latin typeface="Times New Roman" panose="02020603050405020304" pitchFamily="18" charset="0"/>
              </a:rPr>
              <a:t>error </a:t>
            </a:r>
            <a:r>
              <a:rPr lang="en-US" altLang="zh-CN" sz="1800" dirty="0">
                <a:latin typeface="Times New Roman" panose="02020603050405020304" pitchFamily="18" charset="0"/>
              </a:rPr>
              <a:t> </a:t>
            </a:r>
            <a:r>
              <a:rPr lang="zh-CN" altLang="zh-CN" sz="1800" dirty="0">
                <a:latin typeface="Times New Roman" panose="02020603050405020304" pitchFamily="18" charset="0"/>
              </a:rPr>
              <a:t>        </a:t>
            </a:r>
            <a:r>
              <a:rPr lang="en-US" altLang="zh-CN" sz="1800" dirty="0">
                <a:latin typeface="Times New Roman" panose="02020603050405020304" pitchFamily="18" charset="0"/>
              </a:rPr>
              <a:t>              </a:t>
            </a:r>
            <a:r>
              <a:rPr lang="zh-CN" altLang="zh-CN" sz="1800" dirty="0">
                <a:latin typeface="Times New Roman" panose="02020603050405020304" pitchFamily="18" charset="0"/>
              </a:rPr>
              <a:t>错误</a:t>
            </a:r>
          </a:p>
          <a:p>
            <a:pPr marL="0" indent="0" fontAlgn="ctr">
              <a:buNone/>
            </a:pPr>
            <a:r>
              <a:rPr lang="zh-CN" altLang="zh-CN" sz="1800" dirty="0">
                <a:latin typeface="Times New Roman" panose="02020603050405020304" pitchFamily="18" charset="0"/>
              </a:rPr>
              <a:t>warning         </a:t>
            </a:r>
            <a:r>
              <a:rPr lang="en-US" altLang="zh-CN" sz="1800" dirty="0">
                <a:latin typeface="Times New Roman" panose="02020603050405020304" pitchFamily="18" charset="0"/>
              </a:rPr>
              <a:t>          </a:t>
            </a:r>
            <a:r>
              <a:rPr lang="zh-CN" altLang="zh-CN" sz="1800" dirty="0">
                <a:latin typeface="Times New Roman" panose="02020603050405020304" pitchFamily="18" charset="0"/>
              </a:rPr>
              <a:t>警告信息</a:t>
            </a:r>
          </a:p>
          <a:p>
            <a:pPr marL="0" indent="0" fontAlgn="ctr">
              <a:buNone/>
            </a:pPr>
            <a:r>
              <a:rPr lang="zh-CN" altLang="zh-CN" sz="1800" dirty="0">
                <a:latin typeface="Times New Roman" panose="02020603050405020304" pitchFamily="18" charset="0"/>
              </a:rPr>
              <a:t>notice         </a:t>
            </a:r>
            <a:r>
              <a:rPr lang="en-US" altLang="zh-CN" sz="1800" dirty="0">
                <a:latin typeface="Times New Roman" panose="02020603050405020304" pitchFamily="18" charset="0"/>
              </a:rPr>
              <a:t>             </a:t>
            </a:r>
            <a:r>
              <a:rPr lang="zh-CN" altLang="zh-CN" sz="1800" dirty="0">
                <a:latin typeface="Times New Roman" panose="02020603050405020304" pitchFamily="18" charset="0"/>
              </a:rPr>
              <a:t>系统正常，但是比较重要</a:t>
            </a:r>
          </a:p>
          <a:p>
            <a:pPr marL="0" indent="0" fontAlgn="ctr">
              <a:buNone/>
            </a:pPr>
            <a:r>
              <a:rPr lang="zh-CN" altLang="zh-CN" sz="1800" dirty="0">
                <a:latin typeface="Times New Roman" panose="02020603050405020304" pitchFamily="18" charset="0"/>
              </a:rPr>
              <a:t>informational         </a:t>
            </a:r>
            <a:r>
              <a:rPr lang="en-US" altLang="zh-CN" sz="1800" dirty="0">
                <a:latin typeface="Times New Roman" panose="02020603050405020304" pitchFamily="18" charset="0"/>
              </a:rPr>
              <a:t>  </a:t>
            </a:r>
            <a:r>
              <a:rPr lang="zh-CN" altLang="zh-CN" sz="1800" dirty="0">
                <a:latin typeface="Times New Roman" panose="02020603050405020304" pitchFamily="18" charset="0"/>
              </a:rPr>
              <a:t>正常</a:t>
            </a:r>
          </a:p>
          <a:p>
            <a:pPr marL="0" indent="0" fontAlgn="ctr">
              <a:buNone/>
            </a:pPr>
            <a:r>
              <a:rPr lang="zh-CN" altLang="zh-CN" sz="1800" dirty="0">
                <a:latin typeface="Times New Roman" panose="02020603050405020304" pitchFamily="18" charset="0"/>
              </a:rPr>
              <a:t>debug         </a:t>
            </a:r>
            <a:r>
              <a:rPr lang="en-US" altLang="zh-CN" sz="1800" dirty="0">
                <a:latin typeface="Times New Roman" panose="02020603050405020304" pitchFamily="18" charset="0"/>
              </a:rPr>
              <a:t>             </a:t>
            </a:r>
            <a:r>
              <a:rPr lang="zh-CN" altLang="zh-CN" sz="1800" dirty="0">
                <a:latin typeface="Times New Roman" panose="02020603050405020304" pitchFamily="18" charset="0"/>
              </a:rPr>
              <a:t>debug的调试信息</a:t>
            </a:r>
          </a:p>
          <a:p>
            <a:pPr marL="0" indent="0" fontAlgn="ctr">
              <a:buNone/>
            </a:pPr>
            <a:r>
              <a:rPr lang="zh-CN" altLang="zh-CN" sz="1800" dirty="0">
                <a:latin typeface="Times New Roman" panose="02020603050405020304" pitchFamily="18" charset="0"/>
              </a:rPr>
              <a:t>panic         </a:t>
            </a:r>
            <a:r>
              <a:rPr lang="en-US" altLang="zh-CN" sz="1800" dirty="0">
                <a:latin typeface="Times New Roman" panose="02020603050405020304" pitchFamily="18" charset="0"/>
              </a:rPr>
              <a:t>              </a:t>
            </a:r>
            <a:r>
              <a:rPr lang="zh-CN" altLang="zh-CN" sz="1800" dirty="0">
                <a:latin typeface="Times New Roman" panose="02020603050405020304" pitchFamily="18" charset="0"/>
              </a:rPr>
              <a:t>很严重但是已淘汰不常用</a:t>
            </a:r>
          </a:p>
          <a:p>
            <a:pPr marL="0" indent="0" fontAlgn="ctr">
              <a:buNone/>
            </a:pPr>
            <a:r>
              <a:rPr lang="zh-CN" altLang="zh-CN" sz="1800" dirty="0">
                <a:latin typeface="Times New Roman" panose="02020603050405020304" pitchFamily="18" charset="0"/>
              </a:rPr>
              <a:t>none         </a:t>
            </a:r>
            <a:r>
              <a:rPr lang="en-US" altLang="zh-CN" sz="1800" dirty="0">
                <a:latin typeface="Times New Roman" panose="02020603050405020304" pitchFamily="18" charset="0"/>
              </a:rPr>
              <a:t>              </a:t>
            </a:r>
            <a:r>
              <a:rPr lang="zh-CN" altLang="zh-CN" sz="1800" dirty="0">
                <a:latin typeface="Times New Roman" panose="02020603050405020304" pitchFamily="18" charset="0"/>
              </a:rPr>
              <a:t>没有优先级，不记录任何日志消息</a:t>
            </a:r>
          </a:p>
          <a:p>
            <a:pPr marL="0" indent="0">
              <a:buNone/>
            </a:pPr>
            <a:endParaRPr lang="zh-CN" altLang="en-US" sz="1800" dirty="0">
              <a:latin typeface="Times New Roman" panose="02020603050405020304" pitchFamily="18" charset="0"/>
            </a:endParaRPr>
          </a:p>
        </p:txBody>
      </p:sp>
    </p:spTree>
    <p:extLst>
      <p:ext uri="{BB962C8B-B14F-4D97-AF65-F5344CB8AC3E}">
        <p14:creationId xmlns:p14="http://schemas.microsoft.com/office/powerpoint/2010/main" val="1439111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3A1EE2-68A2-401B-845A-A9044342F615}"/>
              </a:ext>
            </a:extLst>
          </p:cNvPr>
          <p:cNvSpPr>
            <a:spLocks noGrp="1"/>
          </p:cNvSpPr>
          <p:nvPr>
            <p:ph type="title"/>
          </p:nvPr>
        </p:nvSpPr>
        <p:spPr/>
        <p:txBody>
          <a:bodyPr/>
          <a:lstStyle/>
          <a:p>
            <a:r>
              <a:rPr lang="en-US" altLang="zh-CN" dirty="0"/>
              <a:t>logger</a:t>
            </a:r>
            <a:r>
              <a:rPr lang="zh-CN" altLang="en-US" dirty="0"/>
              <a:t>命令</a:t>
            </a:r>
          </a:p>
        </p:txBody>
      </p:sp>
      <p:sp>
        <p:nvSpPr>
          <p:cNvPr id="3" name="内容占位符 2">
            <a:extLst>
              <a:ext uri="{FF2B5EF4-FFF2-40B4-BE49-F238E27FC236}">
                <a16:creationId xmlns:a16="http://schemas.microsoft.com/office/drawing/2014/main" id="{14F4BFC1-8B36-4465-9AA3-EDF21EC3E36B}"/>
              </a:ext>
            </a:extLst>
          </p:cNvPr>
          <p:cNvSpPr>
            <a:spLocks noGrp="1"/>
          </p:cNvSpPr>
          <p:nvPr>
            <p:ph idx="1"/>
          </p:nvPr>
        </p:nvSpPr>
        <p:spPr/>
        <p:txBody>
          <a:bodyPr>
            <a:normAutofit/>
          </a:bodyPr>
          <a:lstStyle/>
          <a:p>
            <a:pPr marL="0" indent="457200">
              <a:lnSpc>
                <a:spcPct val="100000"/>
              </a:lnSpc>
              <a:spcBef>
                <a:spcPts val="0"/>
              </a:spcBef>
              <a:buNone/>
            </a:pPr>
            <a:r>
              <a:rPr lang="zh-CN" altLang="en-US" sz="1800" dirty="0">
                <a:latin typeface="Times New Roman" panose="02020603050405020304" pitchFamily="18" charset="0"/>
              </a:rPr>
              <a:t>与日志相关的还有一个还有常用的命令 </a:t>
            </a:r>
            <a:r>
              <a:rPr lang="en-US" altLang="zh-CN" sz="1800" dirty="0">
                <a:latin typeface="Times New Roman" panose="02020603050405020304" pitchFamily="18" charset="0"/>
              </a:rPr>
              <a:t>logger, logger </a:t>
            </a:r>
            <a:r>
              <a:rPr lang="zh-CN" altLang="en-US" sz="1800" dirty="0">
                <a:latin typeface="Times New Roman" panose="02020603050405020304" pitchFamily="18" charset="0"/>
              </a:rPr>
              <a:t>是一个 </a:t>
            </a:r>
            <a:r>
              <a:rPr lang="en-US" altLang="zh-CN" sz="1800" dirty="0">
                <a:latin typeface="Times New Roman" panose="02020603050405020304" pitchFamily="18" charset="0"/>
              </a:rPr>
              <a:t>shell </a:t>
            </a:r>
            <a:r>
              <a:rPr lang="zh-CN" altLang="en-US" sz="1800" dirty="0">
                <a:latin typeface="Times New Roman" panose="02020603050405020304" pitchFamily="18" charset="0"/>
              </a:rPr>
              <a:t>命令接口，可以通过该接口使用 </a:t>
            </a:r>
            <a:r>
              <a:rPr lang="en-US" altLang="zh-CN" sz="1800" dirty="0">
                <a:latin typeface="Times New Roman" panose="02020603050405020304" pitchFamily="18" charset="0"/>
              </a:rPr>
              <a:t>syslog </a:t>
            </a:r>
            <a:r>
              <a:rPr lang="zh-CN" altLang="en-US" sz="1800" dirty="0">
                <a:latin typeface="Times New Roman" panose="02020603050405020304" pitchFamily="18" charset="0"/>
              </a:rPr>
              <a:t>的系统日志模块，从命令行直接向系统日志文件写入信息。</a:t>
            </a:r>
            <a:endParaRPr lang="en-US" altLang="zh-CN" sz="1800" dirty="0">
              <a:latin typeface="Times New Roman" panose="02020603050405020304" pitchFamily="18" charset="0"/>
            </a:endParaRPr>
          </a:p>
          <a:p>
            <a:pPr marL="0" indent="457200">
              <a:lnSpc>
                <a:spcPct val="100000"/>
              </a:lnSpc>
              <a:spcBef>
                <a:spcPts val="0"/>
              </a:spcBef>
              <a:buNone/>
            </a:pPr>
            <a:r>
              <a:rPr lang="zh-CN" altLang="en-US" sz="1800" dirty="0">
                <a:latin typeface="Times New Roman" panose="02020603050405020304" pitchFamily="18" charset="0"/>
              </a:rPr>
              <a:t>在</a:t>
            </a:r>
            <a:r>
              <a:rPr lang="en-US" altLang="zh-CN" sz="1800" dirty="0">
                <a:latin typeface="Times New Roman" panose="02020603050405020304" pitchFamily="18" charset="0"/>
              </a:rPr>
              <a:t>/</a:t>
            </a:r>
            <a:r>
              <a:rPr lang="en-US" altLang="zh-CN" sz="1800" dirty="0" err="1">
                <a:latin typeface="Times New Roman" panose="02020603050405020304" pitchFamily="18" charset="0"/>
              </a:rPr>
              <a:t>etc</a:t>
            </a:r>
            <a:r>
              <a:rPr lang="en-US" altLang="zh-CN" sz="1800" dirty="0">
                <a:latin typeface="Times New Roman" panose="02020603050405020304" pitchFamily="18" charset="0"/>
              </a:rPr>
              <a:t>/</a:t>
            </a:r>
            <a:r>
              <a:rPr lang="en-US" altLang="zh-CN" sz="1800" dirty="0" err="1">
                <a:latin typeface="Times New Roman" panose="02020603050405020304" pitchFamily="18" charset="0"/>
              </a:rPr>
              <a:t>rsyslog.conf</a:t>
            </a:r>
            <a:r>
              <a:rPr lang="en-US" altLang="zh-CN" sz="1800" dirty="0">
                <a:latin typeface="Times New Roman" panose="02020603050405020304" pitchFamily="18" charset="0"/>
              </a:rPr>
              <a:t> </a:t>
            </a:r>
            <a:r>
              <a:rPr lang="zh-CN" altLang="en-US" sz="1800" dirty="0">
                <a:latin typeface="Times New Roman" panose="02020603050405020304" pitchFamily="18" charset="0"/>
              </a:rPr>
              <a:t>新增一条记录</a:t>
            </a:r>
            <a:endParaRPr lang="en-US" altLang="zh-CN" sz="1800" dirty="0">
              <a:latin typeface="Times New Roman" panose="02020603050405020304" pitchFamily="18" charset="0"/>
            </a:endParaRPr>
          </a:p>
          <a:p>
            <a:pPr marL="0" indent="457200">
              <a:lnSpc>
                <a:spcPct val="100000"/>
              </a:lnSpc>
              <a:spcBef>
                <a:spcPts val="0"/>
              </a:spcBef>
              <a:buNone/>
            </a:pPr>
            <a:r>
              <a:rPr lang="en-US" altLang="zh-CN" sz="1800" dirty="0">
                <a:latin typeface="Times New Roman" panose="02020603050405020304" pitchFamily="18" charset="0"/>
              </a:rPr>
              <a:t>[root@yujmo ~]# cat /</a:t>
            </a:r>
            <a:r>
              <a:rPr lang="en-US" altLang="zh-CN" sz="1800" dirty="0" err="1">
                <a:latin typeface="Times New Roman" panose="02020603050405020304" pitchFamily="18" charset="0"/>
              </a:rPr>
              <a:t>etc</a:t>
            </a:r>
            <a:r>
              <a:rPr lang="en-US" altLang="zh-CN" sz="1800" dirty="0">
                <a:latin typeface="Times New Roman" panose="02020603050405020304" pitchFamily="18" charset="0"/>
              </a:rPr>
              <a:t>/</a:t>
            </a:r>
            <a:r>
              <a:rPr lang="en-US" altLang="zh-CN" sz="1800" dirty="0" err="1">
                <a:latin typeface="Times New Roman" panose="02020603050405020304" pitchFamily="18" charset="0"/>
              </a:rPr>
              <a:t>rsyslog.conf</a:t>
            </a:r>
            <a:r>
              <a:rPr lang="en-US" altLang="zh-CN" sz="1800" dirty="0">
                <a:latin typeface="Times New Roman" panose="02020603050405020304" pitchFamily="18" charset="0"/>
              </a:rPr>
              <a:t> |grep local3</a:t>
            </a:r>
          </a:p>
          <a:p>
            <a:pPr marL="0" indent="457200">
              <a:lnSpc>
                <a:spcPct val="100000"/>
              </a:lnSpc>
              <a:spcBef>
                <a:spcPts val="0"/>
              </a:spcBef>
              <a:buNone/>
            </a:pPr>
            <a:r>
              <a:rPr lang="en-US" altLang="zh-CN" sz="1800" dirty="0">
                <a:latin typeface="Times New Roman" panose="02020603050405020304" pitchFamily="18" charset="0"/>
              </a:rPr>
              <a:t>local3.*                                                /var/log/test.log</a:t>
            </a:r>
          </a:p>
          <a:p>
            <a:pPr marL="0" indent="457200">
              <a:lnSpc>
                <a:spcPct val="100000"/>
              </a:lnSpc>
              <a:spcBef>
                <a:spcPts val="0"/>
              </a:spcBef>
              <a:buNone/>
            </a:pPr>
            <a:endParaRPr lang="en-US" altLang="zh-CN" sz="1800" dirty="0">
              <a:latin typeface="Times New Roman" panose="02020603050405020304" pitchFamily="18" charset="0"/>
            </a:endParaRPr>
          </a:p>
          <a:p>
            <a:pPr marL="0" lvl="1" indent="457200">
              <a:lnSpc>
                <a:spcPct val="100000"/>
              </a:lnSpc>
              <a:spcBef>
                <a:spcPts val="0"/>
              </a:spcBef>
              <a:buNone/>
            </a:pPr>
            <a:r>
              <a:rPr lang="en-US" altLang="zh-CN" sz="1800" dirty="0">
                <a:latin typeface="Times New Roman" panose="02020603050405020304" pitchFamily="18" charset="0"/>
              </a:rPr>
              <a:t>[root@yujmo ~]# ping 127.0.0.1 | logger -it </a:t>
            </a:r>
            <a:r>
              <a:rPr lang="en-US" altLang="zh-CN" sz="1800" dirty="0" err="1">
                <a:latin typeface="Times New Roman" panose="02020603050405020304" pitchFamily="18" charset="0"/>
              </a:rPr>
              <a:t>logger_test</a:t>
            </a:r>
            <a:r>
              <a:rPr lang="en-US" altLang="zh-CN" sz="1800" dirty="0">
                <a:latin typeface="Times New Roman" panose="02020603050405020304" pitchFamily="18" charset="0"/>
              </a:rPr>
              <a:t> -p local3.notice &amp;</a:t>
            </a:r>
          </a:p>
          <a:p>
            <a:pPr marL="800100" lvl="2" indent="-342900" fontAlgn="ctr">
              <a:lnSpc>
                <a:spcPct val="100000"/>
              </a:lnSpc>
              <a:spcBef>
                <a:spcPts val="0"/>
              </a:spcBef>
              <a:buFont typeface="+mj-lt"/>
              <a:buAutoNum type="arabicPeriod"/>
            </a:pPr>
            <a:r>
              <a:rPr lang="en-US" altLang="zh-CN" sz="1800" dirty="0">
                <a:latin typeface="Times New Roman" panose="02020603050405020304" pitchFamily="18" charset="0"/>
              </a:rPr>
              <a:t>-</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a:t>
            </a:r>
            <a:r>
              <a:rPr lang="zh-CN" altLang="zh-CN" sz="1800" dirty="0">
                <a:latin typeface="Times New Roman" panose="02020603050405020304" pitchFamily="18" charset="0"/>
              </a:rPr>
              <a:t>在每行都记录进程 </a:t>
            </a:r>
            <a:r>
              <a:rPr lang="en-US" altLang="zh-CN" sz="1800" dirty="0">
                <a:latin typeface="Times New Roman" panose="02020603050405020304" pitchFamily="18" charset="0"/>
              </a:rPr>
              <a:t>ID</a:t>
            </a:r>
            <a:endParaRPr lang="zh-CN" altLang="zh-CN" sz="1800" dirty="0">
              <a:latin typeface="Times New Roman" panose="02020603050405020304" pitchFamily="18" charset="0"/>
            </a:endParaRPr>
          </a:p>
          <a:p>
            <a:pPr marL="800100" lvl="2" indent="-342900" fontAlgn="ctr">
              <a:lnSpc>
                <a:spcPct val="100000"/>
              </a:lnSpc>
              <a:spcBef>
                <a:spcPts val="0"/>
              </a:spcBef>
              <a:buFont typeface="+mj-lt"/>
              <a:buAutoNum type="arabicPeriod"/>
            </a:pPr>
            <a:r>
              <a:rPr lang="en-US" altLang="zh-CN" sz="1800" dirty="0">
                <a:latin typeface="Times New Roman" panose="02020603050405020304" pitchFamily="18" charset="0"/>
              </a:rPr>
              <a:t>-t </a:t>
            </a:r>
            <a:r>
              <a:rPr lang="zh-CN" altLang="zh-CN" sz="1800" dirty="0">
                <a:latin typeface="Times New Roman" panose="02020603050405020304" pitchFamily="18" charset="0"/>
              </a:rPr>
              <a:t>添加 </a:t>
            </a:r>
            <a:r>
              <a:rPr lang="en-US" altLang="zh-CN" sz="1800" dirty="0">
                <a:latin typeface="Times New Roman" panose="02020603050405020304" pitchFamily="18" charset="0"/>
              </a:rPr>
              <a:t>tag </a:t>
            </a:r>
            <a:r>
              <a:rPr lang="zh-CN" altLang="zh-CN" sz="1800" dirty="0">
                <a:latin typeface="Times New Roman" panose="02020603050405020304" pitchFamily="18" charset="0"/>
              </a:rPr>
              <a:t>标签</a:t>
            </a:r>
          </a:p>
          <a:p>
            <a:pPr marL="800100" lvl="2" indent="-342900" fontAlgn="ctr">
              <a:lnSpc>
                <a:spcPct val="100000"/>
              </a:lnSpc>
              <a:spcBef>
                <a:spcPts val="0"/>
              </a:spcBef>
              <a:buFont typeface="+mj-lt"/>
              <a:buAutoNum type="arabicPeriod"/>
            </a:pPr>
            <a:r>
              <a:rPr lang="en-US" altLang="zh-CN" sz="1800" dirty="0">
                <a:latin typeface="Times New Roman" panose="02020603050405020304" pitchFamily="18" charset="0"/>
              </a:rPr>
              <a:t>-p </a:t>
            </a:r>
            <a:r>
              <a:rPr lang="zh-CN" altLang="zh-CN" sz="1800" dirty="0">
                <a:latin typeface="Times New Roman" panose="02020603050405020304" pitchFamily="18" charset="0"/>
              </a:rPr>
              <a:t>设置日志的 </a:t>
            </a:r>
            <a:r>
              <a:rPr lang="en-US" altLang="zh-CN" sz="1800" dirty="0">
                <a:latin typeface="Times New Roman" panose="02020603050405020304" pitchFamily="18" charset="0"/>
              </a:rPr>
              <a:t>facility </a:t>
            </a:r>
            <a:r>
              <a:rPr lang="zh-CN" altLang="zh-CN" sz="1800" dirty="0">
                <a:latin typeface="Times New Roman" panose="02020603050405020304" pitchFamily="18" charset="0"/>
              </a:rPr>
              <a:t>与 </a:t>
            </a:r>
            <a:r>
              <a:rPr lang="en-US" altLang="zh-CN" sz="1800" dirty="0">
                <a:latin typeface="Times New Roman" panose="02020603050405020304" pitchFamily="18" charset="0"/>
              </a:rPr>
              <a:t>priority</a:t>
            </a:r>
          </a:p>
          <a:p>
            <a:pPr marL="0" lvl="1" indent="457200" fontAlgn="ctr">
              <a:lnSpc>
                <a:spcPct val="100000"/>
              </a:lnSpc>
              <a:spcBef>
                <a:spcPts val="0"/>
              </a:spcBef>
              <a:buNone/>
            </a:pPr>
            <a:endParaRPr lang="zh-CN" altLang="zh-CN" sz="1800" dirty="0">
              <a:latin typeface="Times New Roman" panose="02020603050405020304" pitchFamily="18" charset="0"/>
            </a:endParaRPr>
          </a:p>
          <a:p>
            <a:pPr marL="0" lvl="1" indent="457200">
              <a:lnSpc>
                <a:spcPct val="100000"/>
              </a:lnSpc>
              <a:spcBef>
                <a:spcPts val="0"/>
              </a:spcBef>
              <a:buNone/>
            </a:pPr>
            <a:r>
              <a:rPr lang="en-US" altLang="zh-CN" sz="1800" dirty="0">
                <a:latin typeface="Times New Roman" panose="02020603050405020304" pitchFamily="18" charset="0"/>
              </a:rPr>
              <a:t>[root@yujmo ~]# </a:t>
            </a:r>
            <a:r>
              <a:rPr lang="zh-CN" altLang="zh-CN" sz="1800" dirty="0">
                <a:latin typeface="Times New Roman" panose="02020603050405020304" pitchFamily="18" charset="0"/>
              </a:rPr>
              <a:t>tail -f /var/log/syslog </a:t>
            </a:r>
          </a:p>
          <a:p>
            <a:pPr marL="0" indent="0">
              <a:buNone/>
            </a:pPr>
            <a:endParaRPr lang="zh-CN" altLang="en-US" sz="1800" dirty="0">
              <a:latin typeface="Times New Roman" panose="02020603050405020304" pitchFamily="18" charset="0"/>
            </a:endParaRPr>
          </a:p>
        </p:txBody>
      </p:sp>
    </p:spTree>
    <p:extLst>
      <p:ext uri="{BB962C8B-B14F-4D97-AF65-F5344CB8AC3E}">
        <p14:creationId xmlns:p14="http://schemas.microsoft.com/office/powerpoint/2010/main" val="713589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1E3032-1CAC-4565-83C0-EAA7DA13559D}"/>
              </a:ext>
            </a:extLst>
          </p:cNvPr>
          <p:cNvSpPr>
            <a:spLocks noGrp="1"/>
          </p:cNvSpPr>
          <p:nvPr>
            <p:ph type="title"/>
          </p:nvPr>
        </p:nvSpPr>
        <p:spPr/>
        <p:txBody>
          <a:bodyPr/>
          <a:lstStyle/>
          <a:p>
            <a:r>
              <a:rPr lang="en-US" altLang="zh-CN" dirty="0"/>
              <a:t>tail</a:t>
            </a:r>
            <a:r>
              <a:rPr lang="zh-CN" altLang="en-US" dirty="0"/>
              <a:t>命令</a:t>
            </a:r>
          </a:p>
        </p:txBody>
      </p:sp>
      <p:sp>
        <p:nvSpPr>
          <p:cNvPr id="3" name="内容占位符 2">
            <a:extLst>
              <a:ext uri="{FF2B5EF4-FFF2-40B4-BE49-F238E27FC236}">
                <a16:creationId xmlns:a16="http://schemas.microsoft.com/office/drawing/2014/main" id="{E2C352E1-ED48-4296-BAEC-CE68101D7DAC}"/>
              </a:ext>
            </a:extLst>
          </p:cNvPr>
          <p:cNvSpPr>
            <a:spLocks noGrp="1"/>
          </p:cNvSpPr>
          <p:nvPr>
            <p:ph idx="1"/>
          </p:nvPr>
        </p:nvSpPr>
        <p:spPr>
          <a:xfrm>
            <a:off x="838200" y="1825625"/>
            <a:ext cx="10974572" cy="4351338"/>
          </a:xfrm>
        </p:spPr>
        <p:txBody>
          <a:bodyPr>
            <a:normAutofit/>
          </a:bodyPr>
          <a:lstStyle/>
          <a:p>
            <a:pPr marL="0" indent="457200">
              <a:lnSpc>
                <a:spcPct val="100000"/>
              </a:lnSpc>
              <a:spcBef>
                <a:spcPts val="0"/>
              </a:spcBef>
              <a:buNone/>
            </a:pPr>
            <a:r>
              <a:rPr lang="en-US" altLang="zh-CN" sz="1800" dirty="0">
                <a:latin typeface="Times New Roman" panose="02020603050405020304" pitchFamily="18" charset="0"/>
              </a:rPr>
              <a:t>tail</a:t>
            </a:r>
            <a:r>
              <a:rPr lang="zh-CN" altLang="en-US" sz="1800" dirty="0">
                <a:latin typeface="Times New Roman" panose="02020603050405020304" pitchFamily="18" charset="0"/>
              </a:rPr>
              <a:t>命令用途是依照要求将指定的文件的最后部分输出到标准设备，通常是终端，通俗讲来，就是把某个档案文件的最后几行显示到终端上，假设该档案有更新，</a:t>
            </a:r>
            <a:r>
              <a:rPr lang="en-US" altLang="zh-CN" sz="1800" dirty="0">
                <a:latin typeface="Times New Roman" panose="02020603050405020304" pitchFamily="18" charset="0"/>
              </a:rPr>
              <a:t>tail</a:t>
            </a:r>
            <a:r>
              <a:rPr lang="zh-CN" altLang="en-US" sz="1800" dirty="0">
                <a:latin typeface="Times New Roman" panose="02020603050405020304" pitchFamily="18" charset="0"/>
              </a:rPr>
              <a:t>会自己主动刷新，确保看到最新的档案内容。</a:t>
            </a:r>
            <a:endParaRPr lang="en-US" altLang="zh-CN" sz="1800" dirty="0">
              <a:latin typeface="Times New Roman" panose="02020603050405020304" pitchFamily="18" charset="0"/>
            </a:endParaRPr>
          </a:p>
          <a:p>
            <a:pPr marL="0" indent="457200">
              <a:lnSpc>
                <a:spcPct val="100000"/>
              </a:lnSpc>
              <a:spcBef>
                <a:spcPts val="0"/>
              </a:spcBef>
              <a:buNone/>
            </a:pPr>
            <a:endParaRPr lang="en-US" altLang="zh-CN" sz="1800" dirty="0">
              <a:latin typeface="Times New Roman" panose="02020603050405020304" pitchFamily="18" charset="0"/>
            </a:endParaRPr>
          </a:p>
          <a:p>
            <a:pPr marL="0" indent="0">
              <a:lnSpc>
                <a:spcPct val="100000"/>
              </a:lnSpc>
              <a:spcBef>
                <a:spcPts val="0"/>
              </a:spcBef>
              <a:buNone/>
            </a:pPr>
            <a:r>
              <a:rPr lang="en-US" altLang="zh-CN" sz="1800" dirty="0">
                <a:latin typeface="Times New Roman" panose="02020603050405020304" pitchFamily="18" charset="0"/>
              </a:rPr>
              <a:t>1</a:t>
            </a:r>
            <a:r>
              <a:rPr lang="zh-CN" altLang="en-US" sz="1800" dirty="0">
                <a:latin typeface="Times New Roman" panose="02020603050405020304" pitchFamily="18" charset="0"/>
              </a:rPr>
              <a:t>、</a:t>
            </a:r>
            <a:r>
              <a:rPr lang="da-DK" altLang="zh-CN" sz="1800" dirty="0">
                <a:latin typeface="Times New Roman" panose="02020603050405020304" pitchFamily="18" charset="0"/>
              </a:rPr>
              <a:t>[root@yujmo ~]# tail  -f /var/log/test.log </a:t>
            </a:r>
            <a:br>
              <a:rPr lang="en-US" altLang="zh-CN" sz="1800" dirty="0">
                <a:latin typeface="Times New Roman" panose="02020603050405020304" pitchFamily="18" charset="0"/>
              </a:rPr>
            </a:br>
            <a:r>
              <a:rPr lang="zh-CN" altLang="en-US" sz="1800" dirty="0">
                <a:latin typeface="Times New Roman" panose="02020603050405020304" pitchFamily="18" charset="0"/>
              </a:rPr>
              <a:t>说明：显示</a:t>
            </a:r>
            <a:r>
              <a:rPr lang="en-US" altLang="zh-CN" sz="1800" dirty="0">
                <a:latin typeface="Times New Roman" panose="02020603050405020304" pitchFamily="18" charset="0"/>
              </a:rPr>
              <a:t>/var/log/test.log</a:t>
            </a:r>
            <a:r>
              <a:rPr lang="zh-CN" altLang="en-US" sz="1800" dirty="0">
                <a:latin typeface="Times New Roman" panose="02020603050405020304" pitchFamily="18" charset="0"/>
              </a:rPr>
              <a:t>文件的尾部内容（默认</a:t>
            </a:r>
            <a:r>
              <a:rPr lang="en-US" altLang="zh-CN" sz="1800" dirty="0">
                <a:latin typeface="Times New Roman" panose="02020603050405020304" pitchFamily="18" charset="0"/>
              </a:rPr>
              <a:t>10</a:t>
            </a:r>
            <a:r>
              <a:rPr lang="zh-CN" altLang="en-US" sz="1800" dirty="0">
                <a:latin typeface="Times New Roman" panose="02020603050405020304" pitchFamily="18" charset="0"/>
              </a:rPr>
              <a:t>行，相当于增加参数 </a:t>
            </a:r>
            <a:r>
              <a:rPr lang="en-US" altLang="zh-CN" sz="1800" dirty="0">
                <a:latin typeface="Times New Roman" panose="02020603050405020304" pitchFamily="18" charset="0"/>
              </a:rPr>
              <a:t>-n 10</a:t>
            </a:r>
            <a:r>
              <a:rPr lang="zh-CN" altLang="en-US" sz="1800" dirty="0">
                <a:latin typeface="Times New Roman" panose="02020603050405020304" pitchFamily="18" charset="0"/>
              </a:rPr>
              <a:t>），刷新显示在屏幕上。退出，按下</a:t>
            </a:r>
            <a:r>
              <a:rPr lang="en-US" altLang="zh-CN" sz="1800" dirty="0">
                <a:latin typeface="Times New Roman" panose="02020603050405020304" pitchFamily="18" charset="0"/>
              </a:rPr>
              <a:t>CTRL+C</a:t>
            </a:r>
            <a:r>
              <a:rPr lang="zh-CN" altLang="en-US" sz="1800" dirty="0">
                <a:latin typeface="Times New Roman" panose="02020603050405020304" pitchFamily="18" charset="0"/>
              </a:rPr>
              <a:t>。</a:t>
            </a:r>
            <a:endParaRPr lang="en-US" altLang="zh-CN" sz="1800" dirty="0">
              <a:latin typeface="Times New Roman" panose="02020603050405020304" pitchFamily="18" charset="0"/>
            </a:endParaRPr>
          </a:p>
          <a:p>
            <a:pPr marL="0" indent="0">
              <a:lnSpc>
                <a:spcPct val="100000"/>
              </a:lnSpc>
              <a:spcBef>
                <a:spcPts val="0"/>
              </a:spcBef>
              <a:buNone/>
            </a:pPr>
            <a:endParaRPr lang="zh-CN" altLang="en-US" sz="1800" dirty="0">
              <a:latin typeface="Times New Roman" panose="02020603050405020304" pitchFamily="18" charset="0"/>
            </a:endParaRPr>
          </a:p>
          <a:p>
            <a:pPr marL="0" indent="0">
              <a:lnSpc>
                <a:spcPct val="100000"/>
              </a:lnSpc>
              <a:spcBef>
                <a:spcPts val="0"/>
              </a:spcBef>
              <a:buNone/>
            </a:pPr>
            <a:r>
              <a:rPr lang="en-US" altLang="zh-CN" sz="1800" dirty="0">
                <a:latin typeface="Times New Roman" panose="02020603050405020304" pitchFamily="18" charset="0"/>
              </a:rPr>
              <a:t>2</a:t>
            </a:r>
            <a:r>
              <a:rPr lang="zh-CN" altLang="en-US" sz="1800" dirty="0">
                <a:latin typeface="Times New Roman" panose="02020603050405020304" pitchFamily="18" charset="0"/>
              </a:rPr>
              <a:t>、</a:t>
            </a:r>
            <a:r>
              <a:rPr lang="en-US" altLang="zh-CN" sz="1800" dirty="0">
                <a:latin typeface="Times New Roman" panose="02020603050405020304" pitchFamily="18" charset="0"/>
              </a:rPr>
              <a:t>[root@yujmo ~]# tail –n 20 -f /var/log/test.log </a:t>
            </a:r>
          </a:p>
          <a:p>
            <a:pPr marL="0" indent="0">
              <a:lnSpc>
                <a:spcPct val="100000"/>
              </a:lnSpc>
              <a:spcBef>
                <a:spcPts val="0"/>
              </a:spcBef>
              <a:buNone/>
            </a:pPr>
            <a:r>
              <a:rPr lang="zh-CN" altLang="en-US" sz="1800" dirty="0">
                <a:latin typeface="Times New Roman" panose="02020603050405020304" pitchFamily="18" charset="0"/>
              </a:rPr>
              <a:t>说明：显示</a:t>
            </a:r>
            <a:r>
              <a:rPr lang="en-US" altLang="zh-CN" sz="1800" dirty="0">
                <a:latin typeface="Times New Roman" panose="02020603050405020304" pitchFamily="18" charset="0"/>
              </a:rPr>
              <a:t>/var/log/test.log</a:t>
            </a:r>
            <a:r>
              <a:rPr lang="zh-CN" altLang="en-US" sz="1800" dirty="0">
                <a:latin typeface="Times New Roman" panose="02020603050405020304" pitchFamily="18" charset="0"/>
              </a:rPr>
              <a:t>最后</a:t>
            </a:r>
            <a:r>
              <a:rPr lang="en-US" altLang="zh-CN" sz="1800" dirty="0">
                <a:latin typeface="Times New Roman" panose="02020603050405020304" pitchFamily="18" charset="0"/>
              </a:rPr>
              <a:t>10</a:t>
            </a:r>
            <a:r>
              <a:rPr lang="zh-CN" altLang="en-US" sz="1800" dirty="0">
                <a:latin typeface="Times New Roman" panose="02020603050405020304" pitchFamily="18" charset="0"/>
              </a:rPr>
              <a:t>行。</a:t>
            </a:r>
            <a:endParaRPr lang="en-US" altLang="zh-CN" sz="1800" dirty="0">
              <a:latin typeface="Times New Roman" panose="02020603050405020304" pitchFamily="18" charset="0"/>
            </a:endParaRPr>
          </a:p>
          <a:p>
            <a:pPr marL="0" indent="0">
              <a:buNone/>
            </a:pPr>
            <a:endParaRPr lang="en-US" altLang="zh-CN" sz="1800" dirty="0">
              <a:latin typeface="Times New Roman" panose="02020603050405020304" pitchFamily="18" charset="0"/>
            </a:endParaRPr>
          </a:p>
          <a:p>
            <a:pPr marL="0" indent="0">
              <a:buNone/>
            </a:pPr>
            <a:endParaRPr lang="zh-CN" altLang="en-US" sz="1800" dirty="0">
              <a:latin typeface="Times New Roman" panose="02020603050405020304" pitchFamily="18" charset="0"/>
            </a:endParaRPr>
          </a:p>
        </p:txBody>
      </p:sp>
    </p:spTree>
    <p:extLst>
      <p:ext uri="{BB962C8B-B14F-4D97-AF65-F5344CB8AC3E}">
        <p14:creationId xmlns:p14="http://schemas.microsoft.com/office/powerpoint/2010/main" val="3717858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103B23-E360-4023-AC66-4D35BE14E01D}"/>
              </a:ext>
            </a:extLst>
          </p:cNvPr>
          <p:cNvSpPr>
            <a:spLocks noGrp="1"/>
          </p:cNvSpPr>
          <p:nvPr>
            <p:ph type="title"/>
          </p:nvPr>
        </p:nvSpPr>
        <p:spPr/>
        <p:txBody>
          <a:bodyPr/>
          <a:lstStyle/>
          <a:p>
            <a:r>
              <a:rPr lang="en-US" altLang="zh-CN" dirty="0"/>
              <a:t>history</a:t>
            </a:r>
            <a:r>
              <a:rPr lang="zh-CN" altLang="en-US" dirty="0"/>
              <a:t>命令</a:t>
            </a:r>
            <a:r>
              <a:rPr lang="en-US" altLang="zh-CN" dirty="0"/>
              <a:t>	</a:t>
            </a:r>
            <a:endParaRPr lang="zh-CN" altLang="en-US" dirty="0"/>
          </a:p>
        </p:txBody>
      </p:sp>
      <p:sp>
        <p:nvSpPr>
          <p:cNvPr id="4" name="Rectangle 1">
            <a:extLst>
              <a:ext uri="{FF2B5EF4-FFF2-40B4-BE49-F238E27FC236}">
                <a16:creationId xmlns:a16="http://schemas.microsoft.com/office/drawing/2014/main" id="{96E1E797-0888-454A-8E9D-3E456CDA65BE}"/>
              </a:ext>
            </a:extLst>
          </p:cNvPr>
          <p:cNvSpPr>
            <a:spLocks noGrp="1" noChangeArrowheads="1"/>
          </p:cNvSpPr>
          <p:nvPr>
            <p:ph idx="1"/>
          </p:nvPr>
        </p:nvSpPr>
        <p:spPr bwMode="auto">
          <a:xfrm>
            <a:off x="838200" y="1323639"/>
            <a:ext cx="10265229"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zh-CN"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rPr>
              <a:t>列出所有的历史记录： </a:t>
            </a:r>
          </a:p>
          <a:p>
            <a:pPr marL="0" lvl="0" indent="0" eaLnBrk="0" fontAlgn="base" hangingPunct="0">
              <a:lnSpc>
                <a:spcPct val="100000"/>
              </a:lnSpc>
              <a:spcBef>
                <a:spcPct val="0"/>
              </a:spcBef>
              <a:spcAft>
                <a:spcPct val="0"/>
              </a:spcAft>
              <a:buNone/>
            </a:pPr>
            <a:r>
              <a:rPr lang="en-US" altLang="zh-CN" sz="1800" dirty="0">
                <a:latin typeface="Times New Roman" panose="02020603050405020304" pitchFamily="18" charset="0"/>
              </a:rPr>
              <a:t>[root@yujmo ~]# </a:t>
            </a:r>
            <a:r>
              <a:rPr kumimoji="0" lang="zh-CN"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rPr>
              <a:t>history </a:t>
            </a:r>
            <a:endParaRPr kumimoji="0" lang="en-US"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a:p>
            <a:pPr marL="0" lvl="0" indent="0" eaLnBrk="0" fontAlgn="base" hangingPunct="0">
              <a:lnSpc>
                <a:spcPct val="100000"/>
              </a:lnSpc>
              <a:spcBef>
                <a:spcPct val="0"/>
              </a:spcBef>
              <a:spcAft>
                <a:spcPct val="0"/>
              </a:spcAft>
              <a:buNone/>
            </a:pPr>
            <a:endParaRPr kumimoji="0" lang="zh-CN"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a:p>
            <a:pPr marL="0" lvl="0" indent="0" eaLnBrk="0" fontAlgn="base" hangingPunct="0">
              <a:lnSpc>
                <a:spcPct val="100000"/>
              </a:lnSpc>
              <a:spcBef>
                <a:spcPct val="0"/>
              </a:spcBef>
              <a:spcAft>
                <a:spcPct val="0"/>
              </a:spcAft>
              <a:buNone/>
            </a:pPr>
            <a:r>
              <a:rPr kumimoji="0" lang="zh-CN"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rPr>
              <a:t>只列出最近10条记录：</a:t>
            </a:r>
          </a:p>
          <a:p>
            <a:pPr marL="0" lvl="0" indent="0" eaLnBrk="0" fontAlgn="base" hangingPunct="0">
              <a:lnSpc>
                <a:spcPct val="100000"/>
              </a:lnSpc>
              <a:spcBef>
                <a:spcPct val="0"/>
              </a:spcBef>
              <a:spcAft>
                <a:spcPct val="0"/>
              </a:spcAft>
              <a:buNone/>
            </a:pPr>
            <a:r>
              <a:rPr lang="en-US" altLang="zh-CN" sz="1800" dirty="0">
                <a:latin typeface="Times New Roman" panose="02020603050405020304" pitchFamily="18" charset="0"/>
              </a:rPr>
              <a:t>[root@yujmo ~]# </a:t>
            </a:r>
            <a:r>
              <a:rPr kumimoji="0" lang="zh-CN"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rPr>
              <a:t>history 10 (注,history和10中间有空格) </a:t>
            </a:r>
          </a:p>
          <a:p>
            <a:pPr marL="0" lvl="0" indent="0" eaLnBrk="0" fontAlgn="base" hangingPunct="0">
              <a:lnSpc>
                <a:spcPct val="100000"/>
              </a:lnSpc>
              <a:spcBef>
                <a:spcPct val="0"/>
              </a:spcBef>
              <a:spcAft>
                <a:spcPct val="0"/>
              </a:spcAft>
              <a:buNone/>
            </a:pPr>
            <a:endParaRPr kumimoji="0" lang="en-US"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a:p>
            <a:pPr marL="0" lvl="0" indent="0" eaLnBrk="0" fontAlgn="base" hangingPunct="0">
              <a:lnSpc>
                <a:spcPct val="100000"/>
              </a:lnSpc>
              <a:spcBef>
                <a:spcPct val="0"/>
              </a:spcBef>
              <a:spcAft>
                <a:spcPct val="0"/>
              </a:spcAft>
              <a:buNone/>
            </a:pPr>
            <a:r>
              <a:rPr kumimoji="0" lang="zh-CN"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rPr>
              <a:t>使用命令记录号码执行命令,执行历史清单中的第99条命令</a:t>
            </a:r>
            <a:endParaRPr kumimoji="0" lang="en-US"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a:p>
            <a:pPr marL="0" lvl="0" indent="0" eaLnBrk="0" fontAlgn="base" hangingPunct="0">
              <a:lnSpc>
                <a:spcPct val="100000"/>
              </a:lnSpc>
              <a:spcBef>
                <a:spcPct val="0"/>
              </a:spcBef>
              <a:spcAft>
                <a:spcPct val="0"/>
              </a:spcAft>
              <a:buNone/>
            </a:pPr>
            <a:r>
              <a:rPr lang="en-US" altLang="zh-CN" sz="1800" dirty="0">
                <a:latin typeface="Times New Roman" panose="02020603050405020304" pitchFamily="18" charset="0"/>
              </a:rPr>
              <a:t>[root@yujmo ~]# </a:t>
            </a:r>
            <a:r>
              <a:rPr kumimoji="0" lang="zh-CN"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rPr>
              <a:t>!99 (!和99中间没有空格) </a:t>
            </a:r>
            <a:endParaRPr kumimoji="0" lang="en-US"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a:p>
            <a:pPr marL="0" lvl="0" indent="0" eaLnBrk="0" fontAlgn="base" hangingPunct="0">
              <a:lnSpc>
                <a:spcPct val="100000"/>
              </a:lnSpc>
              <a:spcBef>
                <a:spcPct val="0"/>
              </a:spcBef>
              <a:spcAft>
                <a:spcPct val="0"/>
              </a:spcAft>
              <a:buNone/>
            </a:pPr>
            <a:endParaRPr kumimoji="0" lang="zh-CN"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a:p>
            <a:pPr marL="0" lvl="0" indent="0" eaLnBrk="0" fontAlgn="base" hangingPunct="0">
              <a:lnSpc>
                <a:spcPct val="100000"/>
              </a:lnSpc>
              <a:spcBef>
                <a:spcPct val="0"/>
              </a:spcBef>
              <a:spcAft>
                <a:spcPct val="0"/>
              </a:spcAft>
              <a:buNone/>
            </a:pPr>
            <a:r>
              <a:rPr kumimoji="0" lang="zh-CN"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rPr>
              <a:t>重复执行上一个命令</a:t>
            </a:r>
            <a:endParaRPr kumimoji="0" lang="en-US"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a:p>
            <a:pPr marL="0" lvl="0" indent="0" eaLnBrk="0" fontAlgn="base" hangingPunct="0">
              <a:lnSpc>
                <a:spcPct val="100000"/>
              </a:lnSpc>
              <a:spcBef>
                <a:spcPct val="0"/>
              </a:spcBef>
              <a:spcAft>
                <a:spcPct val="0"/>
              </a:spcAft>
              <a:buNone/>
            </a:pPr>
            <a:r>
              <a:rPr lang="en-US" altLang="zh-CN" sz="1800" dirty="0">
                <a:latin typeface="Times New Roman" panose="02020603050405020304" pitchFamily="18" charset="0"/>
              </a:rPr>
              <a:t>[root@yujmo ~]# </a:t>
            </a:r>
            <a:r>
              <a:rPr kumimoji="0" lang="zh-CN"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rPr>
              <a:t>!!</a:t>
            </a:r>
            <a:endParaRPr kumimoji="0" lang="en-US"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a:p>
            <a:pPr marL="0" lvl="0" indent="0" eaLnBrk="0" fontAlgn="base" hangingPunct="0">
              <a:lnSpc>
                <a:spcPct val="100000"/>
              </a:lnSpc>
              <a:spcBef>
                <a:spcPct val="0"/>
              </a:spcBef>
              <a:spcAft>
                <a:spcPct val="0"/>
              </a:spcAft>
              <a:buNone/>
            </a:pPr>
            <a:endParaRPr kumimoji="0" lang="en-US"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a:p>
            <a:pPr marL="0" lvl="0" indent="0" eaLnBrk="0" fontAlgn="base" hangingPunct="0">
              <a:lnSpc>
                <a:spcPct val="100000"/>
              </a:lnSpc>
              <a:spcBef>
                <a:spcPct val="0"/>
              </a:spcBef>
              <a:spcAft>
                <a:spcPct val="0"/>
              </a:spcAft>
              <a:buNone/>
            </a:pPr>
            <a:r>
              <a:rPr kumimoji="0" lang="zh-CN"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rPr>
              <a:t>逐屏列出所有的历史记录：</a:t>
            </a:r>
            <a:endParaRPr kumimoji="0" lang="en-US"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a:p>
            <a:pPr marL="0" lvl="0" indent="0" eaLnBrk="0" fontAlgn="base" hangingPunct="0">
              <a:lnSpc>
                <a:spcPct val="100000"/>
              </a:lnSpc>
              <a:spcBef>
                <a:spcPct val="0"/>
              </a:spcBef>
              <a:spcAft>
                <a:spcPct val="0"/>
              </a:spcAft>
              <a:buNone/>
            </a:pPr>
            <a:r>
              <a:rPr lang="en-US" altLang="zh-CN" sz="1800" dirty="0">
                <a:latin typeface="Times New Roman" panose="02020603050405020304" pitchFamily="18" charset="0"/>
              </a:rPr>
              <a:t>[root@yujmo ~]# </a:t>
            </a:r>
            <a:r>
              <a:rPr kumimoji="0" lang="zh-CN"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rPr>
              <a:t>history | more </a:t>
            </a:r>
          </a:p>
          <a:p>
            <a:pPr marL="0" lvl="0" indent="0" eaLnBrk="0" fontAlgn="base" hangingPunct="0">
              <a:lnSpc>
                <a:spcPct val="100000"/>
              </a:lnSpc>
              <a:spcBef>
                <a:spcPct val="0"/>
              </a:spcBef>
              <a:spcAft>
                <a:spcPct val="0"/>
              </a:spcAft>
              <a:buNone/>
            </a:pPr>
            <a:endParaRPr kumimoji="0" lang="en-US"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a:p>
            <a:pPr marL="0" lvl="0" indent="0" eaLnBrk="0" fontAlgn="base" hangingPunct="0">
              <a:lnSpc>
                <a:spcPct val="100000"/>
              </a:lnSpc>
              <a:spcBef>
                <a:spcPct val="0"/>
              </a:spcBef>
              <a:spcAft>
                <a:spcPct val="0"/>
              </a:spcAft>
              <a:buNone/>
            </a:pPr>
            <a:r>
              <a:rPr kumimoji="0" lang="zh-CN"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rPr>
              <a:t>立即清空history当前所有历史命令的记录</a:t>
            </a:r>
          </a:p>
          <a:p>
            <a:pPr marL="0" lvl="0" indent="0" eaLnBrk="0" fontAlgn="base" hangingPunct="0">
              <a:lnSpc>
                <a:spcPct val="100000"/>
              </a:lnSpc>
              <a:spcBef>
                <a:spcPct val="0"/>
              </a:spcBef>
              <a:spcAft>
                <a:spcPct val="0"/>
              </a:spcAft>
              <a:buNone/>
            </a:pPr>
            <a:r>
              <a:rPr lang="en-US" altLang="zh-CN" sz="1800" dirty="0">
                <a:latin typeface="Times New Roman" panose="02020603050405020304" pitchFamily="18" charset="0"/>
              </a:rPr>
              <a:t>[root@yujmo ~]# </a:t>
            </a:r>
            <a:r>
              <a:rPr kumimoji="0" lang="zh-CN"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rPr>
              <a:t>history -c </a:t>
            </a:r>
          </a:p>
          <a:p>
            <a:pPr marL="0" lvl="0" indent="0" eaLnBrk="0" fontAlgn="base" hangingPunct="0">
              <a:lnSpc>
                <a:spcPct val="100000"/>
              </a:lnSpc>
              <a:spcBef>
                <a:spcPct val="0"/>
              </a:spcBef>
              <a:spcAft>
                <a:spcPct val="0"/>
              </a:spcAft>
              <a:buNone/>
            </a:pPr>
            <a:endParaRPr kumimoji="0" lang="zh-CN"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771787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DCEC87-4279-44E1-8FBB-C95F49430FC5}"/>
              </a:ext>
            </a:extLst>
          </p:cNvPr>
          <p:cNvSpPr>
            <a:spLocks noGrp="1"/>
          </p:cNvSpPr>
          <p:nvPr>
            <p:ph type="title"/>
          </p:nvPr>
        </p:nvSpPr>
        <p:spPr/>
        <p:txBody>
          <a:bodyPr/>
          <a:lstStyle/>
          <a:p>
            <a:r>
              <a:rPr lang="en-US" altLang="zh-CN" dirty="0"/>
              <a:t>watch</a:t>
            </a:r>
            <a:r>
              <a:rPr lang="zh-CN" altLang="en-US" dirty="0"/>
              <a:t>命令</a:t>
            </a:r>
          </a:p>
        </p:txBody>
      </p:sp>
      <p:sp>
        <p:nvSpPr>
          <p:cNvPr id="3" name="内容占位符 2">
            <a:extLst>
              <a:ext uri="{FF2B5EF4-FFF2-40B4-BE49-F238E27FC236}">
                <a16:creationId xmlns:a16="http://schemas.microsoft.com/office/drawing/2014/main" id="{5CECC577-0F4D-4912-BE1C-AC00A46A486A}"/>
              </a:ext>
            </a:extLst>
          </p:cNvPr>
          <p:cNvSpPr>
            <a:spLocks noGrp="1"/>
          </p:cNvSpPr>
          <p:nvPr>
            <p:ph idx="1"/>
          </p:nvPr>
        </p:nvSpPr>
        <p:spPr/>
        <p:txBody>
          <a:bodyPr>
            <a:normAutofit/>
          </a:bodyPr>
          <a:lstStyle/>
          <a:p>
            <a:pPr marL="0" indent="0">
              <a:buNone/>
            </a:pPr>
            <a:r>
              <a:rPr lang="en-US" altLang="zh-CN" sz="1800" dirty="0">
                <a:latin typeface="Times New Roman" panose="02020603050405020304" pitchFamily="18" charset="0"/>
              </a:rPr>
              <a:t>[root@yujmo ~]# </a:t>
            </a:r>
            <a:r>
              <a:rPr lang="da-DK" altLang="zh-CN" sz="1800" dirty="0">
                <a:latin typeface="Times New Roman" panose="02020603050405020304" pitchFamily="18" charset="0"/>
              </a:rPr>
              <a:t>watch -d -n 1 cat /var/log/messages </a:t>
            </a:r>
            <a:r>
              <a:rPr lang="en-US" altLang="zh-CN" sz="1800" dirty="0">
                <a:latin typeface="Times New Roman" panose="02020603050405020304" pitchFamily="18" charset="0"/>
              </a:rPr>
              <a:t>#-d</a:t>
            </a:r>
            <a:r>
              <a:rPr lang="zh-CN" altLang="en-US" sz="1800" dirty="0">
                <a:latin typeface="Times New Roman" panose="02020603050405020304" pitchFamily="18" charset="0"/>
              </a:rPr>
              <a:t>表示高亮不同的地方，</a:t>
            </a:r>
            <a:r>
              <a:rPr lang="en-US" altLang="zh-CN" sz="1800" dirty="0">
                <a:latin typeface="Times New Roman" panose="02020603050405020304" pitchFamily="18" charset="0"/>
              </a:rPr>
              <a:t>-n</a:t>
            </a:r>
            <a:r>
              <a:rPr lang="zh-CN" altLang="en-US" sz="1800" dirty="0">
                <a:latin typeface="Times New Roman" panose="02020603050405020304" pitchFamily="18" charset="0"/>
              </a:rPr>
              <a:t>表示多少秒刷新一次。 </a:t>
            </a:r>
          </a:p>
          <a:p>
            <a:pPr marL="0" indent="0">
              <a:buNone/>
            </a:pPr>
            <a:r>
              <a:rPr lang="zh-CN" altLang="en-US" sz="1800" dirty="0">
                <a:latin typeface="Times New Roman" panose="02020603050405020304" pitchFamily="18" charset="0"/>
              </a:rPr>
              <a:t>        </a:t>
            </a:r>
            <a:r>
              <a:rPr lang="en-US" altLang="zh-CN" sz="1800" dirty="0">
                <a:latin typeface="Times New Roman" panose="02020603050405020304" pitchFamily="18" charset="0"/>
              </a:rPr>
              <a:t>watch</a:t>
            </a:r>
            <a:r>
              <a:rPr lang="zh-CN" altLang="en-US" sz="1800" dirty="0">
                <a:latin typeface="Times New Roman" panose="02020603050405020304" pitchFamily="18" charset="0"/>
              </a:rPr>
              <a:t>周期性执行某一程序，并输出结果。该指令不会直接返回命令行，而是实时打印日志文件中新增加的内容，这一特性，对于查看日志是非常有效的。如果想终止输出，按 </a:t>
            </a:r>
            <a:r>
              <a:rPr lang="en-US" altLang="zh-CN" sz="1800" dirty="0" err="1">
                <a:latin typeface="Times New Roman" panose="02020603050405020304" pitchFamily="18" charset="0"/>
              </a:rPr>
              <a:t>Ctrl+C</a:t>
            </a:r>
            <a:r>
              <a:rPr lang="en-US" altLang="zh-CN" sz="1800" dirty="0">
                <a:latin typeface="Times New Roman" panose="02020603050405020304" pitchFamily="18" charset="0"/>
              </a:rPr>
              <a:t> </a:t>
            </a:r>
            <a:r>
              <a:rPr lang="zh-CN" altLang="en-US" sz="1800" dirty="0">
                <a:latin typeface="Times New Roman" panose="02020603050405020304" pitchFamily="18" charset="0"/>
              </a:rPr>
              <a:t>即可。 </a:t>
            </a:r>
            <a:endParaRPr lang="en-US" altLang="zh-CN" sz="1800" dirty="0">
              <a:latin typeface="Times New Roman" panose="02020603050405020304" pitchFamily="18" charset="0"/>
            </a:endParaRPr>
          </a:p>
          <a:p>
            <a:pPr marL="0" indent="0">
              <a:buNone/>
            </a:pPr>
            <a:endParaRPr lang="en-US" altLang="zh-CN" sz="1800" dirty="0">
              <a:latin typeface="Times New Roman" panose="02020603050405020304" pitchFamily="18" charset="0"/>
            </a:endParaRPr>
          </a:p>
          <a:p>
            <a:pPr marL="0" indent="0">
              <a:buNone/>
            </a:pPr>
            <a:r>
              <a:rPr lang="en-US" altLang="zh-CN" sz="1800" dirty="0">
                <a:latin typeface="Times New Roman" panose="02020603050405020304" pitchFamily="18" charset="0"/>
              </a:rPr>
              <a:t>[root@yujmo ~]# watch -d -n 1 date</a:t>
            </a:r>
          </a:p>
          <a:p>
            <a:pPr marL="0" indent="0">
              <a:buNone/>
            </a:pPr>
            <a:r>
              <a:rPr lang="zh-CN" altLang="en-US" sz="1800" dirty="0">
                <a:latin typeface="Times New Roman" panose="02020603050405020304" pitchFamily="18" charset="0"/>
              </a:rPr>
              <a:t>实例</a:t>
            </a:r>
            <a:r>
              <a:rPr lang="en-US" altLang="zh-CN" sz="1800" dirty="0">
                <a:latin typeface="Times New Roman" panose="02020603050405020304" pitchFamily="18" charset="0"/>
              </a:rPr>
              <a:t>1</a:t>
            </a:r>
            <a:r>
              <a:rPr lang="zh-CN" altLang="en-US" sz="1800" dirty="0">
                <a:latin typeface="Times New Roman" panose="02020603050405020304" pitchFamily="18" charset="0"/>
              </a:rPr>
              <a:t>：每隔一秒高亮显示网络链接数的变化情况</a:t>
            </a:r>
          </a:p>
          <a:p>
            <a:pPr marL="0" indent="0">
              <a:buNone/>
            </a:pPr>
            <a:r>
              <a:rPr lang="zh-CN" altLang="en-US" sz="1800" dirty="0">
                <a:latin typeface="Times New Roman" panose="02020603050405020304" pitchFamily="18" charset="0"/>
              </a:rPr>
              <a:t>命令　</a:t>
            </a:r>
            <a:r>
              <a:rPr lang="en-US" altLang="zh-CN" sz="1800" dirty="0">
                <a:latin typeface="Times New Roman" panose="02020603050405020304" pitchFamily="18" charset="0"/>
              </a:rPr>
              <a:t> [root@yujmo ~]# watch -n 1 -d netstat  -ant </a:t>
            </a:r>
          </a:p>
          <a:p>
            <a:pPr marL="0" indent="0">
              <a:buNone/>
            </a:pPr>
            <a:endParaRPr lang="en-US" altLang="zh-CN" sz="1800" dirty="0">
              <a:latin typeface="Times New Roman" panose="02020603050405020304" pitchFamily="18" charset="0"/>
            </a:endParaRPr>
          </a:p>
          <a:p>
            <a:pPr marL="0" indent="0">
              <a:buNone/>
            </a:pPr>
            <a:r>
              <a:rPr lang="zh-CN" altLang="en-US" sz="1800" dirty="0">
                <a:latin typeface="Times New Roman" panose="02020603050405020304" pitchFamily="18" charset="0"/>
              </a:rPr>
              <a:t>实例</a:t>
            </a:r>
            <a:r>
              <a:rPr lang="en-US" altLang="zh-CN" sz="1800" dirty="0">
                <a:latin typeface="Times New Roman" panose="02020603050405020304" pitchFamily="18" charset="0"/>
              </a:rPr>
              <a:t>2</a:t>
            </a:r>
            <a:r>
              <a:rPr lang="zh-CN" altLang="en-US" sz="1800" dirty="0">
                <a:latin typeface="Times New Roman" panose="02020603050405020304" pitchFamily="18" charset="0"/>
              </a:rPr>
              <a:t>：</a:t>
            </a:r>
            <a:r>
              <a:rPr lang="en-US" altLang="zh-CN" sz="1800" dirty="0">
                <a:latin typeface="Times New Roman" panose="02020603050405020304" pitchFamily="18" charset="0"/>
              </a:rPr>
              <a:t>10</a:t>
            </a:r>
            <a:r>
              <a:rPr lang="zh-CN" altLang="en-US" sz="1800" dirty="0">
                <a:latin typeface="Times New Roman" panose="02020603050405020304" pitchFamily="18" charset="0"/>
              </a:rPr>
              <a:t>秒一次输出系统的平均负载</a:t>
            </a:r>
          </a:p>
          <a:p>
            <a:pPr marL="0" indent="0">
              <a:buNone/>
            </a:pPr>
            <a:r>
              <a:rPr lang="zh-CN" altLang="en-US" sz="1800" dirty="0">
                <a:latin typeface="Times New Roman" panose="02020603050405020304" pitchFamily="18" charset="0"/>
              </a:rPr>
              <a:t>命令：</a:t>
            </a:r>
            <a:r>
              <a:rPr lang="en-US" altLang="zh-CN" sz="1800" dirty="0">
                <a:latin typeface="Times New Roman" panose="02020603050405020304" pitchFamily="18" charset="0"/>
              </a:rPr>
              <a:t> [root@yujmo ~]# watch -n  10  ' cat /proc/</a:t>
            </a:r>
            <a:r>
              <a:rPr lang="en-US" altLang="zh-CN" sz="1800" dirty="0" err="1">
                <a:latin typeface="Times New Roman" panose="02020603050405020304" pitchFamily="18" charset="0"/>
              </a:rPr>
              <a:t>loadavg</a:t>
            </a:r>
            <a:r>
              <a:rPr lang="en-US" altLang="zh-CN" sz="1800" dirty="0">
                <a:latin typeface="Times New Roman" panose="02020603050405020304" pitchFamily="18" charset="0"/>
              </a:rPr>
              <a:t>'</a:t>
            </a:r>
          </a:p>
          <a:p>
            <a:pPr marL="0" indent="0">
              <a:buNone/>
            </a:pPr>
            <a:endParaRPr lang="en-US" altLang="zh-CN" sz="1800" dirty="0">
              <a:latin typeface="Times New Roman" panose="02020603050405020304" pitchFamily="18" charset="0"/>
            </a:endParaRPr>
          </a:p>
          <a:p>
            <a:pPr marL="0" indent="0">
              <a:buNone/>
            </a:pPr>
            <a:endParaRPr lang="zh-CN" altLang="en-US" sz="1800" dirty="0">
              <a:latin typeface="Times New Roman" panose="02020603050405020304" pitchFamily="18" charset="0"/>
            </a:endParaRPr>
          </a:p>
          <a:p>
            <a:pPr marL="0" indent="0">
              <a:buNone/>
            </a:pPr>
            <a:endParaRPr lang="zh-CN" altLang="en-US" sz="1800" dirty="0">
              <a:latin typeface="Times New Roman" panose="02020603050405020304" pitchFamily="18" charset="0"/>
            </a:endParaRPr>
          </a:p>
        </p:txBody>
      </p:sp>
    </p:spTree>
    <p:extLst>
      <p:ext uri="{BB962C8B-B14F-4D97-AF65-F5344CB8AC3E}">
        <p14:creationId xmlns:p14="http://schemas.microsoft.com/office/powerpoint/2010/main" val="166723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2E7E5-FAF9-4544-A970-36CECCF4D9BC}"/>
              </a:ext>
            </a:extLst>
          </p:cNvPr>
          <p:cNvSpPr>
            <a:spLocks noGrp="1"/>
          </p:cNvSpPr>
          <p:nvPr>
            <p:ph type="title"/>
          </p:nvPr>
        </p:nvSpPr>
        <p:spPr/>
        <p:txBody>
          <a:bodyPr/>
          <a:lstStyle/>
          <a:p>
            <a:r>
              <a:rPr lang="zh-CN" altLang="en-US" dirty="0"/>
              <a:t>常见的日志</a:t>
            </a:r>
          </a:p>
        </p:txBody>
      </p:sp>
      <p:sp>
        <p:nvSpPr>
          <p:cNvPr id="3" name="内容占位符 2">
            <a:extLst>
              <a:ext uri="{FF2B5EF4-FFF2-40B4-BE49-F238E27FC236}">
                <a16:creationId xmlns:a16="http://schemas.microsoft.com/office/drawing/2014/main" id="{E86E6E95-CE43-46B7-9C7B-3CA834772CFF}"/>
              </a:ext>
            </a:extLst>
          </p:cNvPr>
          <p:cNvSpPr>
            <a:spLocks noGrp="1"/>
          </p:cNvSpPr>
          <p:nvPr>
            <p:ph idx="1"/>
          </p:nvPr>
        </p:nvSpPr>
        <p:spPr/>
        <p:txBody>
          <a:bodyPr>
            <a:normAutofit/>
          </a:bodyPr>
          <a:lstStyle/>
          <a:p>
            <a:pPr marL="0" indent="457200">
              <a:lnSpc>
                <a:spcPct val="100000"/>
              </a:lnSpc>
              <a:buNone/>
            </a:pPr>
            <a:r>
              <a:rPr lang="zh-CN" altLang="zh-CN" sz="1800" dirty="0">
                <a:latin typeface="Times New Roman" panose="02020603050405020304" pitchFamily="18" charset="0"/>
              </a:rPr>
              <a:t>在linux中大部分的发行版都内置使用syslog系统日志，常见的日志一般存放在</a:t>
            </a:r>
            <a:r>
              <a:rPr lang="en-US" altLang="zh-CN" sz="1800" dirty="0">
                <a:latin typeface="Times New Roman" panose="02020603050405020304" pitchFamily="18" charset="0"/>
              </a:rPr>
              <a:t>/</a:t>
            </a:r>
            <a:r>
              <a:rPr lang="zh-CN" altLang="zh-CN" sz="1800" dirty="0">
                <a:latin typeface="Times New Roman" panose="02020603050405020304" pitchFamily="18" charset="0"/>
              </a:rPr>
              <a:t>var/log</a:t>
            </a:r>
            <a:r>
              <a:rPr lang="en-US" altLang="zh-CN" sz="1800" dirty="0">
                <a:latin typeface="Times New Roman" panose="02020603050405020304" pitchFamily="18" charset="0"/>
              </a:rPr>
              <a:t>/</a:t>
            </a:r>
            <a:r>
              <a:rPr lang="zh-CN" altLang="zh-CN" sz="1800" dirty="0">
                <a:latin typeface="Times New Roman" panose="02020603050405020304" pitchFamily="18" charset="0"/>
              </a:rPr>
              <a:t>中，来看看其他有哪些日志</a:t>
            </a:r>
            <a:r>
              <a:rPr lang="zh-CN" altLang="en-US" sz="1800" dirty="0">
                <a:latin typeface="Times New Roman" panose="02020603050405020304" pitchFamily="18" charset="0"/>
              </a:rPr>
              <a:t>。</a:t>
            </a:r>
            <a:endParaRPr lang="en-US" altLang="zh-CN" sz="1800" dirty="0">
              <a:latin typeface="Times New Roman" panose="02020603050405020304" pitchFamily="18" charset="0"/>
            </a:endParaRPr>
          </a:p>
          <a:p>
            <a:pPr marL="0" indent="457200">
              <a:lnSpc>
                <a:spcPct val="100000"/>
              </a:lnSpc>
              <a:buNone/>
            </a:pPr>
            <a:r>
              <a:rPr lang="sv-SE" altLang="zh-CN" sz="1800" dirty="0"/>
              <a:t>[root@test ~]# ll /var/log</a:t>
            </a:r>
          </a:p>
          <a:p>
            <a:pPr marL="0" indent="457200">
              <a:lnSpc>
                <a:spcPct val="100000"/>
              </a:lnSpc>
              <a:buNone/>
            </a:pPr>
            <a:endParaRPr lang="en-US" altLang="zh-CN" sz="1800" dirty="0">
              <a:latin typeface="Times New Roman" panose="02020603050405020304" pitchFamily="18" charset="0"/>
            </a:endParaRPr>
          </a:p>
          <a:p>
            <a:pPr marL="0" indent="457200">
              <a:lnSpc>
                <a:spcPct val="100000"/>
              </a:lnSpc>
              <a:buNone/>
            </a:pPr>
            <a:r>
              <a:rPr lang="zh-CN" altLang="zh-CN" sz="1800" dirty="0">
                <a:latin typeface="Times New Roman" panose="02020603050405020304" pitchFamily="18" charset="0"/>
              </a:rPr>
              <a:t> </a:t>
            </a:r>
          </a:p>
        </p:txBody>
      </p:sp>
      <p:sp>
        <p:nvSpPr>
          <p:cNvPr id="5" name="内容占位符 2">
            <a:extLst>
              <a:ext uri="{FF2B5EF4-FFF2-40B4-BE49-F238E27FC236}">
                <a16:creationId xmlns:a16="http://schemas.microsoft.com/office/drawing/2014/main" id="{5DA6770B-A62B-4A47-A663-F8ACC1F0F0E6}"/>
              </a:ext>
            </a:extLst>
          </p:cNvPr>
          <p:cNvSpPr txBox="1">
            <a:spLocks/>
          </p:cNvSpPr>
          <p:nvPr/>
        </p:nvSpPr>
        <p:spPr>
          <a:xfrm>
            <a:off x="202018" y="2718760"/>
            <a:ext cx="10515600" cy="5348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dirty="0"/>
          </a:p>
        </p:txBody>
      </p:sp>
    </p:spTree>
    <p:extLst>
      <p:ext uri="{BB962C8B-B14F-4D97-AF65-F5344CB8AC3E}">
        <p14:creationId xmlns:p14="http://schemas.microsoft.com/office/powerpoint/2010/main" val="32106612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1676DE-2CA5-47C6-B39F-BFB7B1D0B0DF}"/>
              </a:ext>
            </a:extLst>
          </p:cNvPr>
          <p:cNvSpPr>
            <a:spLocks noGrp="1"/>
          </p:cNvSpPr>
          <p:nvPr>
            <p:ph type="title"/>
          </p:nvPr>
        </p:nvSpPr>
        <p:spPr/>
        <p:txBody>
          <a:bodyPr/>
          <a:lstStyle/>
          <a:p>
            <a:r>
              <a:rPr lang="zh-CN" altLang="en-US" dirty="0"/>
              <a:t>日志转储</a:t>
            </a:r>
          </a:p>
        </p:txBody>
      </p:sp>
      <p:sp>
        <p:nvSpPr>
          <p:cNvPr id="3" name="内容占位符 2">
            <a:extLst>
              <a:ext uri="{FF2B5EF4-FFF2-40B4-BE49-F238E27FC236}">
                <a16:creationId xmlns:a16="http://schemas.microsoft.com/office/drawing/2014/main" id="{C606AF54-3768-4147-815C-231E5EF69090}"/>
              </a:ext>
            </a:extLst>
          </p:cNvPr>
          <p:cNvSpPr>
            <a:spLocks noGrp="1"/>
          </p:cNvSpPr>
          <p:nvPr>
            <p:ph idx="1"/>
          </p:nvPr>
        </p:nvSpPr>
        <p:spPr/>
        <p:txBody>
          <a:bodyPr>
            <a:normAutofit/>
          </a:bodyPr>
          <a:lstStyle/>
          <a:p>
            <a:pPr marL="0" indent="457200">
              <a:lnSpc>
                <a:spcPct val="100000"/>
              </a:lnSpc>
              <a:spcBef>
                <a:spcPts val="0"/>
              </a:spcBef>
              <a:buNone/>
            </a:pPr>
            <a:r>
              <a:rPr lang="zh-CN" altLang="en-US" sz="1800" dirty="0">
                <a:latin typeface="Times New Roman" panose="02020603050405020304" pitchFamily="18" charset="0"/>
              </a:rPr>
              <a:t>在本地的机器中每天都有成百上千条日志被写入文件中，更别说是我们的服务器，每天都会有数十兆甚至更多的日志信息被写入文件中，如果是这样的话，每天看着我们的日志文件不断的膨胀，那岂不是要占用许多的空间，所以有个叫 </a:t>
            </a:r>
            <a:r>
              <a:rPr lang="en-US" altLang="zh-CN" sz="1800" dirty="0" err="1">
                <a:latin typeface="Times New Roman" panose="02020603050405020304" pitchFamily="18" charset="0"/>
              </a:rPr>
              <a:t>logrotate</a:t>
            </a:r>
            <a:r>
              <a:rPr lang="en-US" altLang="zh-CN" sz="1800" dirty="0">
                <a:latin typeface="Times New Roman" panose="02020603050405020304" pitchFamily="18" charset="0"/>
              </a:rPr>
              <a:t> </a:t>
            </a:r>
            <a:r>
              <a:rPr lang="zh-CN" altLang="en-US" sz="1800" dirty="0">
                <a:latin typeface="Times New Roman" panose="02020603050405020304" pitchFamily="18" charset="0"/>
              </a:rPr>
              <a:t>的东西诞生了。</a:t>
            </a:r>
          </a:p>
          <a:p>
            <a:pPr marL="0" indent="457200">
              <a:lnSpc>
                <a:spcPct val="100000"/>
              </a:lnSpc>
              <a:spcBef>
                <a:spcPts val="0"/>
              </a:spcBef>
              <a:buNone/>
            </a:pPr>
            <a:endParaRPr lang="zh-CN" altLang="en-US" sz="1800" dirty="0">
              <a:latin typeface="Times New Roman" panose="02020603050405020304" pitchFamily="18" charset="0"/>
            </a:endParaRPr>
          </a:p>
          <a:p>
            <a:pPr marL="0" indent="457200">
              <a:lnSpc>
                <a:spcPct val="100000"/>
              </a:lnSpc>
              <a:spcBef>
                <a:spcPts val="0"/>
              </a:spcBef>
              <a:buNone/>
            </a:pPr>
            <a:r>
              <a:rPr lang="en-US" altLang="zh-CN" sz="1800" dirty="0" err="1">
                <a:latin typeface="Times New Roman" panose="02020603050405020304" pitchFamily="18" charset="0"/>
              </a:rPr>
              <a:t>logrotate</a:t>
            </a:r>
            <a:r>
              <a:rPr lang="en-US" altLang="zh-CN" sz="1800" dirty="0">
                <a:latin typeface="Times New Roman" panose="02020603050405020304" pitchFamily="18" charset="0"/>
              </a:rPr>
              <a:t> </a:t>
            </a:r>
            <a:r>
              <a:rPr lang="zh-CN" altLang="en-US" sz="1800" dirty="0">
                <a:latin typeface="Times New Roman" panose="02020603050405020304" pitchFamily="18" charset="0"/>
              </a:rPr>
              <a:t>程序是一个日志文件管理工具。用来把旧的日志文件删除，并创建新的日志文件。我们可以根据日志文件的大小，也可以根据其天数来切割日志、管理日志，这个过程又叫做“转储”。</a:t>
            </a:r>
          </a:p>
          <a:p>
            <a:pPr marL="0" indent="457200">
              <a:lnSpc>
                <a:spcPct val="100000"/>
              </a:lnSpc>
              <a:spcBef>
                <a:spcPts val="0"/>
              </a:spcBef>
              <a:buNone/>
            </a:pPr>
            <a:endParaRPr lang="zh-CN" altLang="en-US" sz="1800" dirty="0">
              <a:latin typeface="Times New Roman" panose="02020603050405020304" pitchFamily="18" charset="0"/>
            </a:endParaRPr>
          </a:p>
          <a:p>
            <a:pPr marL="0" indent="457200">
              <a:lnSpc>
                <a:spcPct val="100000"/>
              </a:lnSpc>
              <a:spcBef>
                <a:spcPts val="0"/>
              </a:spcBef>
              <a:buNone/>
            </a:pPr>
            <a:r>
              <a:rPr lang="zh-CN" altLang="en-US" sz="1800" dirty="0">
                <a:latin typeface="Times New Roman" panose="02020603050405020304" pitchFamily="18" charset="0"/>
              </a:rPr>
              <a:t>大多数 </a:t>
            </a:r>
            <a:r>
              <a:rPr lang="en-US" altLang="zh-CN" sz="1800" dirty="0">
                <a:latin typeface="Times New Roman" panose="02020603050405020304" pitchFamily="18" charset="0"/>
              </a:rPr>
              <a:t>Linux </a:t>
            </a:r>
            <a:r>
              <a:rPr lang="zh-CN" altLang="en-US" sz="1800" dirty="0">
                <a:latin typeface="Times New Roman" panose="02020603050405020304" pitchFamily="18" charset="0"/>
              </a:rPr>
              <a:t>发行版使用 </a:t>
            </a:r>
            <a:r>
              <a:rPr lang="en-US" altLang="zh-CN" sz="1800" dirty="0" err="1">
                <a:latin typeface="Times New Roman" panose="02020603050405020304" pitchFamily="18" charset="0"/>
              </a:rPr>
              <a:t>logrotate</a:t>
            </a:r>
            <a:r>
              <a:rPr lang="en-US" altLang="zh-CN" sz="1800" dirty="0">
                <a:latin typeface="Times New Roman" panose="02020603050405020304" pitchFamily="18" charset="0"/>
              </a:rPr>
              <a:t> </a:t>
            </a:r>
            <a:r>
              <a:rPr lang="zh-CN" altLang="en-US" sz="1800" dirty="0">
                <a:latin typeface="Times New Roman" panose="02020603050405020304" pitchFamily="18" charset="0"/>
              </a:rPr>
              <a:t>或 </a:t>
            </a:r>
            <a:r>
              <a:rPr lang="en-US" altLang="zh-CN" sz="1800" dirty="0" err="1">
                <a:latin typeface="Times New Roman" panose="02020603050405020304" pitchFamily="18" charset="0"/>
              </a:rPr>
              <a:t>newsyslog</a:t>
            </a:r>
            <a:r>
              <a:rPr lang="en-US" altLang="zh-CN" sz="1800" dirty="0">
                <a:latin typeface="Times New Roman" panose="02020603050405020304" pitchFamily="18" charset="0"/>
              </a:rPr>
              <a:t> </a:t>
            </a:r>
            <a:r>
              <a:rPr lang="zh-CN" altLang="en-US" sz="1800" dirty="0">
                <a:latin typeface="Times New Roman" panose="02020603050405020304" pitchFamily="18" charset="0"/>
              </a:rPr>
              <a:t>对日志进行管理。</a:t>
            </a:r>
            <a:r>
              <a:rPr lang="en-US" altLang="zh-CN" sz="1800" dirty="0" err="1">
                <a:latin typeface="Times New Roman" panose="02020603050405020304" pitchFamily="18" charset="0"/>
              </a:rPr>
              <a:t>logrotate</a:t>
            </a:r>
            <a:r>
              <a:rPr lang="en-US" altLang="zh-CN" sz="1800" dirty="0">
                <a:latin typeface="Times New Roman" panose="02020603050405020304" pitchFamily="18" charset="0"/>
              </a:rPr>
              <a:t> </a:t>
            </a:r>
            <a:r>
              <a:rPr lang="zh-CN" altLang="en-US" sz="1800" dirty="0">
                <a:latin typeface="Times New Roman" panose="02020603050405020304" pitchFamily="18" charset="0"/>
              </a:rPr>
              <a:t>程序不但可以压缩日志文件，减少存储空间，还可以将日志发送到指定 </a:t>
            </a:r>
            <a:r>
              <a:rPr lang="en-US" altLang="zh-CN" sz="1800" dirty="0">
                <a:latin typeface="Times New Roman" panose="02020603050405020304" pitchFamily="18" charset="0"/>
              </a:rPr>
              <a:t>E-mail</a:t>
            </a:r>
            <a:r>
              <a:rPr lang="zh-CN" altLang="en-US" sz="1800" dirty="0">
                <a:latin typeface="Times New Roman" panose="02020603050405020304" pitchFamily="18" charset="0"/>
              </a:rPr>
              <a:t>，方便管理员及时查看日志。</a:t>
            </a:r>
          </a:p>
          <a:p>
            <a:pPr marL="0" indent="457200">
              <a:lnSpc>
                <a:spcPct val="100000"/>
              </a:lnSpc>
              <a:spcBef>
                <a:spcPts val="0"/>
              </a:spcBef>
              <a:buNone/>
            </a:pPr>
            <a:endParaRPr lang="zh-CN" altLang="en-US" sz="1800" dirty="0">
              <a:latin typeface="Times New Roman" panose="02020603050405020304" pitchFamily="18" charset="0"/>
            </a:endParaRPr>
          </a:p>
        </p:txBody>
      </p:sp>
    </p:spTree>
    <p:extLst>
      <p:ext uri="{BB962C8B-B14F-4D97-AF65-F5344CB8AC3E}">
        <p14:creationId xmlns:p14="http://schemas.microsoft.com/office/powerpoint/2010/main" val="12778815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B2880A-B5CC-4696-954F-D6EB5B68B96D}"/>
              </a:ext>
            </a:extLst>
          </p:cNvPr>
          <p:cNvSpPr>
            <a:spLocks noGrp="1"/>
          </p:cNvSpPr>
          <p:nvPr>
            <p:ph type="title"/>
          </p:nvPr>
        </p:nvSpPr>
        <p:spPr/>
        <p:txBody>
          <a:bodyPr/>
          <a:lstStyle/>
          <a:p>
            <a:r>
              <a:rPr lang="en-US" altLang="zh-CN" dirty="0" err="1"/>
              <a:t>logrotate</a:t>
            </a:r>
            <a:r>
              <a:rPr lang="zh-CN" altLang="en-US" dirty="0"/>
              <a:t>配置文件查看</a:t>
            </a:r>
          </a:p>
        </p:txBody>
      </p:sp>
      <p:sp>
        <p:nvSpPr>
          <p:cNvPr id="3" name="内容占位符 2">
            <a:extLst>
              <a:ext uri="{FF2B5EF4-FFF2-40B4-BE49-F238E27FC236}">
                <a16:creationId xmlns:a16="http://schemas.microsoft.com/office/drawing/2014/main" id="{83CDBB84-DA83-49AD-A39A-7AA4EAAF58B0}"/>
              </a:ext>
            </a:extLst>
          </p:cNvPr>
          <p:cNvSpPr>
            <a:spLocks noGrp="1"/>
          </p:cNvSpPr>
          <p:nvPr>
            <p:ph idx="1"/>
          </p:nvPr>
        </p:nvSpPr>
        <p:spPr/>
        <p:txBody>
          <a:bodyPr>
            <a:normAutofit/>
          </a:bodyPr>
          <a:lstStyle/>
          <a:p>
            <a:pPr marL="0" indent="0">
              <a:buNone/>
            </a:pPr>
            <a:r>
              <a:rPr lang="en-US" altLang="zh-CN" sz="1800" dirty="0">
                <a:latin typeface="Times New Roman" panose="02020603050405020304" pitchFamily="18" charset="0"/>
              </a:rPr>
              <a:t>/</a:t>
            </a:r>
            <a:r>
              <a:rPr lang="en-US" altLang="zh-CN" sz="1800" dirty="0" err="1">
                <a:latin typeface="Times New Roman" panose="02020603050405020304" pitchFamily="18" charset="0"/>
              </a:rPr>
              <a:t>etc</a:t>
            </a:r>
            <a:r>
              <a:rPr lang="en-US" altLang="zh-CN" sz="1800" dirty="0">
                <a:latin typeface="Times New Roman" panose="02020603050405020304" pitchFamily="18" charset="0"/>
              </a:rPr>
              <a:t>/</a:t>
            </a:r>
            <a:r>
              <a:rPr lang="en-US" altLang="zh-CN" sz="1800" dirty="0" err="1">
                <a:latin typeface="Times New Roman" panose="02020603050405020304" pitchFamily="18" charset="0"/>
              </a:rPr>
              <a:t>logrotate.conf</a:t>
            </a:r>
            <a:r>
              <a:rPr lang="en-US" altLang="zh-CN" sz="1800" dirty="0">
                <a:latin typeface="Times New Roman" panose="02020603050405020304" pitchFamily="18" charset="0"/>
              </a:rPr>
              <a:t> </a:t>
            </a:r>
            <a:r>
              <a:rPr lang="zh-CN" altLang="en-US" sz="1800" dirty="0">
                <a:latin typeface="Times New Roman" panose="02020603050405020304" pitchFamily="18" charset="0"/>
              </a:rPr>
              <a:t>是主配置文件</a:t>
            </a:r>
            <a:endParaRPr lang="en-US" altLang="zh-CN" sz="1800" dirty="0">
              <a:latin typeface="Times New Roman" panose="02020603050405020304" pitchFamily="18" charset="0"/>
            </a:endParaRPr>
          </a:p>
          <a:p>
            <a:pPr marL="0" indent="0">
              <a:buNone/>
            </a:pPr>
            <a:br>
              <a:rPr lang="zh-CN" altLang="en-US" sz="1800" dirty="0">
                <a:latin typeface="Times New Roman" panose="02020603050405020304" pitchFamily="18" charset="0"/>
              </a:rPr>
            </a:br>
            <a:r>
              <a:rPr lang="en-US" altLang="zh-CN" sz="1800" dirty="0">
                <a:latin typeface="Times New Roman" panose="02020603050405020304" pitchFamily="18" charset="0"/>
              </a:rPr>
              <a:t>/</a:t>
            </a:r>
            <a:r>
              <a:rPr lang="en-US" altLang="zh-CN" sz="1800" dirty="0" err="1">
                <a:latin typeface="Times New Roman" panose="02020603050405020304" pitchFamily="18" charset="0"/>
              </a:rPr>
              <a:t>etc</a:t>
            </a:r>
            <a:r>
              <a:rPr lang="en-US" altLang="zh-CN" sz="1800" dirty="0">
                <a:latin typeface="Times New Roman" panose="02020603050405020304" pitchFamily="18" charset="0"/>
              </a:rPr>
              <a:t>/</a:t>
            </a:r>
            <a:r>
              <a:rPr lang="en-US" altLang="zh-CN" sz="1800" dirty="0" err="1">
                <a:latin typeface="Times New Roman" panose="02020603050405020304" pitchFamily="18" charset="0"/>
              </a:rPr>
              <a:t>logrotate.d</a:t>
            </a:r>
            <a:r>
              <a:rPr lang="en-US" altLang="zh-CN" sz="1800" dirty="0">
                <a:latin typeface="Times New Roman" panose="02020603050405020304" pitchFamily="18" charset="0"/>
              </a:rPr>
              <a:t> </a:t>
            </a:r>
            <a:r>
              <a:rPr lang="zh-CN" altLang="en-US" sz="1800" dirty="0">
                <a:latin typeface="Times New Roman" panose="02020603050405020304" pitchFamily="18" charset="0"/>
              </a:rPr>
              <a:t>是一个目录，该目录下的所有文件都会被主动的读到 </a:t>
            </a:r>
            <a:r>
              <a:rPr lang="en-US" altLang="zh-CN" sz="1800" dirty="0">
                <a:latin typeface="Times New Roman" panose="02020603050405020304" pitchFamily="18" charset="0"/>
              </a:rPr>
              <a:t>/</a:t>
            </a:r>
            <a:r>
              <a:rPr lang="en-US" altLang="zh-CN" sz="1800" dirty="0" err="1">
                <a:latin typeface="Times New Roman" panose="02020603050405020304" pitchFamily="18" charset="0"/>
              </a:rPr>
              <a:t>etc</a:t>
            </a:r>
            <a:r>
              <a:rPr lang="en-US" altLang="zh-CN" sz="1800" dirty="0">
                <a:latin typeface="Times New Roman" panose="02020603050405020304" pitchFamily="18" charset="0"/>
              </a:rPr>
              <a:t>/</a:t>
            </a:r>
            <a:r>
              <a:rPr lang="en-US" altLang="zh-CN" sz="1800" dirty="0" err="1">
                <a:latin typeface="Times New Roman" panose="02020603050405020304" pitchFamily="18" charset="0"/>
              </a:rPr>
              <a:t>logrotate.conf</a:t>
            </a:r>
            <a:r>
              <a:rPr lang="en-US" altLang="zh-CN" sz="1800" dirty="0">
                <a:latin typeface="Times New Roman" panose="02020603050405020304" pitchFamily="18" charset="0"/>
              </a:rPr>
              <a:t> </a:t>
            </a:r>
            <a:r>
              <a:rPr lang="zh-CN" altLang="en-US" sz="1800" dirty="0">
                <a:latin typeface="Times New Roman" panose="02020603050405020304" pitchFamily="18" charset="0"/>
              </a:rPr>
              <a:t>中执行</a:t>
            </a:r>
            <a:endParaRPr lang="en-US" altLang="zh-CN" sz="1800" dirty="0">
              <a:latin typeface="Times New Roman" panose="02020603050405020304" pitchFamily="18" charset="0"/>
            </a:endParaRPr>
          </a:p>
          <a:p>
            <a:pPr marL="0" indent="0">
              <a:buNone/>
            </a:pPr>
            <a:endParaRPr lang="en-US" altLang="zh-CN" sz="1800" dirty="0">
              <a:latin typeface="Times New Roman" panose="02020603050405020304" pitchFamily="18" charset="0"/>
            </a:endParaRPr>
          </a:p>
          <a:p>
            <a:pPr marL="0" indent="0">
              <a:buNone/>
            </a:pPr>
            <a:r>
              <a:rPr lang="fr-FR" altLang="zh-CN" sz="1800" dirty="0">
                <a:latin typeface="Times New Roman" panose="02020603050405020304" pitchFamily="18" charset="0"/>
              </a:rPr>
              <a:t>[root@yujmo ~]# vim /etc/logrotate.conf</a:t>
            </a:r>
          </a:p>
          <a:p>
            <a:pPr marL="0" indent="0">
              <a:buNone/>
            </a:pPr>
            <a:endParaRPr lang="zh-CN" altLang="en-US" sz="1800" dirty="0">
              <a:latin typeface="Times New Roman" panose="02020603050405020304" pitchFamily="18" charset="0"/>
            </a:endParaRPr>
          </a:p>
        </p:txBody>
      </p:sp>
    </p:spTree>
    <p:extLst>
      <p:ext uri="{BB962C8B-B14F-4D97-AF65-F5344CB8AC3E}">
        <p14:creationId xmlns:p14="http://schemas.microsoft.com/office/powerpoint/2010/main" val="3171826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844E0C94-C78D-463A-B24D-43160F325A36}"/>
              </a:ext>
            </a:extLst>
          </p:cNvPr>
          <p:cNvPicPr>
            <a:picLocks noGrp="1" noChangeAspect="1"/>
          </p:cNvPicPr>
          <p:nvPr>
            <p:ph idx="1"/>
          </p:nvPr>
        </p:nvPicPr>
        <p:blipFill>
          <a:blip r:embed="rId2"/>
          <a:stretch>
            <a:fillRect/>
          </a:stretch>
        </p:blipFill>
        <p:spPr>
          <a:xfrm>
            <a:off x="2094615" y="985471"/>
            <a:ext cx="6579618" cy="4959023"/>
          </a:xfrm>
          <a:prstGeom prst="rect">
            <a:avLst/>
          </a:prstGeom>
        </p:spPr>
      </p:pic>
    </p:spTree>
    <p:extLst>
      <p:ext uri="{BB962C8B-B14F-4D97-AF65-F5344CB8AC3E}">
        <p14:creationId xmlns:p14="http://schemas.microsoft.com/office/powerpoint/2010/main" val="14359148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A4E87B1D-D64C-4E55-A5E1-64D75A7B3C30}"/>
              </a:ext>
            </a:extLst>
          </p:cNvPr>
          <p:cNvGraphicFramePr>
            <a:graphicFrameLocks noGrp="1"/>
          </p:cNvGraphicFramePr>
          <p:nvPr>
            <p:ph idx="1"/>
            <p:extLst>
              <p:ext uri="{D42A27DB-BD31-4B8C-83A1-F6EECF244321}">
                <p14:modId xmlns:p14="http://schemas.microsoft.com/office/powerpoint/2010/main" val="2431247374"/>
              </p:ext>
            </p:extLst>
          </p:nvPr>
        </p:nvGraphicFramePr>
        <p:xfrm>
          <a:off x="838200" y="1372663"/>
          <a:ext cx="10515600" cy="1280160"/>
        </p:xfrm>
        <a:graphic>
          <a:graphicData uri="http://schemas.openxmlformats.org/drawingml/2006/table">
            <a:tbl>
              <a:tblPr/>
              <a:tblGrid>
                <a:gridCol w="5257800">
                  <a:extLst>
                    <a:ext uri="{9D8B030D-6E8A-4147-A177-3AD203B41FA5}">
                      <a16:colId xmlns:a16="http://schemas.microsoft.com/office/drawing/2014/main" val="2124989477"/>
                    </a:ext>
                  </a:extLst>
                </a:gridCol>
                <a:gridCol w="5257800">
                  <a:extLst>
                    <a:ext uri="{9D8B030D-6E8A-4147-A177-3AD203B41FA5}">
                      <a16:colId xmlns:a16="http://schemas.microsoft.com/office/drawing/2014/main" val="4253165122"/>
                    </a:ext>
                  </a:extLst>
                </a:gridCol>
              </a:tblGrid>
              <a:tr h="0">
                <a:tc>
                  <a:txBody>
                    <a:bodyPr/>
                    <a:lstStyle/>
                    <a:p>
                      <a:r>
                        <a:rPr lang="en-US" dirty="0" err="1"/>
                        <a:t>prerotate</a:t>
                      </a:r>
                      <a:r>
                        <a:rPr lang="en-US" dirty="0"/>
                        <a:t>/endscript</a:t>
                      </a:r>
                    </a:p>
                  </a:txBody>
                  <a:tcPr anchor="ctr">
                    <a:lnL>
                      <a:noFill/>
                    </a:lnL>
                    <a:lnR>
                      <a:noFill/>
                    </a:lnR>
                    <a:lnT>
                      <a:noFill/>
                    </a:lnT>
                    <a:lnB>
                      <a:noFill/>
                    </a:lnB>
                  </a:tcPr>
                </a:tc>
                <a:tc>
                  <a:txBody>
                    <a:bodyPr/>
                    <a:lstStyle/>
                    <a:p>
                      <a:r>
                        <a:rPr lang="zh-CN" altLang="en-US"/>
                        <a:t>在转储之前需要执行的命令可以放入这个对中，这两个关键字必须单独成行</a:t>
                      </a:r>
                    </a:p>
                  </a:txBody>
                  <a:tcPr anchor="ctr">
                    <a:lnL>
                      <a:noFill/>
                    </a:lnL>
                    <a:lnR>
                      <a:noFill/>
                    </a:lnR>
                    <a:lnT>
                      <a:noFill/>
                    </a:lnT>
                    <a:lnB>
                      <a:noFill/>
                    </a:lnB>
                  </a:tcPr>
                </a:tc>
                <a:extLst>
                  <a:ext uri="{0D108BD9-81ED-4DB2-BD59-A6C34878D82A}">
                    <a16:rowId xmlns:a16="http://schemas.microsoft.com/office/drawing/2014/main" val="1587571435"/>
                  </a:ext>
                </a:extLst>
              </a:tr>
              <a:tr h="0">
                <a:tc>
                  <a:txBody>
                    <a:bodyPr/>
                    <a:lstStyle/>
                    <a:p>
                      <a:r>
                        <a:rPr lang="en-US" dirty="0"/>
                        <a:t>postrotate/endscript</a:t>
                      </a:r>
                    </a:p>
                  </a:txBody>
                  <a:tcPr anchor="ctr">
                    <a:lnL>
                      <a:noFill/>
                    </a:lnL>
                    <a:lnR>
                      <a:noFill/>
                    </a:lnR>
                    <a:lnT>
                      <a:noFill/>
                    </a:lnT>
                    <a:lnB>
                      <a:noFill/>
                    </a:lnB>
                  </a:tcPr>
                </a:tc>
                <a:tc>
                  <a:txBody>
                    <a:bodyPr/>
                    <a:lstStyle/>
                    <a:p>
                      <a:r>
                        <a:rPr lang="zh-CN" altLang="en-US" dirty="0"/>
                        <a:t>在转储之后需要执行的命令可以放入这个对中，这两个关键字必须单独成行</a:t>
                      </a:r>
                    </a:p>
                  </a:txBody>
                  <a:tcPr anchor="ctr">
                    <a:lnL>
                      <a:noFill/>
                    </a:lnL>
                    <a:lnR>
                      <a:noFill/>
                    </a:lnR>
                    <a:lnT>
                      <a:noFill/>
                    </a:lnT>
                    <a:lnB>
                      <a:noFill/>
                    </a:lnB>
                  </a:tcPr>
                </a:tc>
                <a:extLst>
                  <a:ext uri="{0D108BD9-81ED-4DB2-BD59-A6C34878D82A}">
                    <a16:rowId xmlns:a16="http://schemas.microsoft.com/office/drawing/2014/main" val="1769255616"/>
                  </a:ext>
                </a:extLst>
              </a:tr>
            </a:tbl>
          </a:graphicData>
        </a:graphic>
      </p:graphicFrame>
      <p:sp>
        <p:nvSpPr>
          <p:cNvPr id="5" name="矩形 4">
            <a:extLst>
              <a:ext uri="{FF2B5EF4-FFF2-40B4-BE49-F238E27FC236}">
                <a16:creationId xmlns:a16="http://schemas.microsoft.com/office/drawing/2014/main" id="{D7E8F0EF-7EEB-46EA-9715-CA3C3BC8C988}"/>
              </a:ext>
            </a:extLst>
          </p:cNvPr>
          <p:cNvSpPr/>
          <p:nvPr/>
        </p:nvSpPr>
        <p:spPr>
          <a:xfrm>
            <a:off x="838200" y="2872195"/>
            <a:ext cx="8380228" cy="2585323"/>
          </a:xfrm>
          <a:prstGeom prst="rect">
            <a:avLst/>
          </a:prstGeom>
        </p:spPr>
        <p:txBody>
          <a:bodyPr wrap="square">
            <a:spAutoFit/>
          </a:bodyPr>
          <a:lstStyle/>
          <a:p>
            <a:r>
              <a:rPr lang="zh-CN" altLang="en-US" dirty="0"/>
              <a:t>[root@yujmo ~]# vim /etc/logrotate.d/yum  </a:t>
            </a:r>
            <a:r>
              <a:rPr lang="en-US" altLang="zh-CN" dirty="0"/>
              <a:t># </a:t>
            </a:r>
            <a:r>
              <a:rPr lang="zh-CN" altLang="en-US" dirty="0"/>
              <a:t>针对</a:t>
            </a:r>
            <a:r>
              <a:rPr lang="en-US" altLang="zh-CN" dirty="0"/>
              <a:t>yum</a:t>
            </a:r>
            <a:r>
              <a:rPr lang="zh-CN" altLang="en-US" dirty="0"/>
              <a:t>日志设定的转储方式</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[root@yujmo ~]# </a:t>
            </a:r>
            <a:r>
              <a:rPr lang="en-US" altLang="zh-CN" dirty="0" err="1"/>
              <a:t>logrotate</a:t>
            </a:r>
            <a:r>
              <a:rPr lang="en-US" altLang="zh-CN" dirty="0"/>
              <a:t> -f /</a:t>
            </a:r>
            <a:r>
              <a:rPr lang="en-US" altLang="zh-CN" dirty="0" err="1"/>
              <a:t>etc</a:t>
            </a:r>
            <a:r>
              <a:rPr lang="en-US" altLang="zh-CN" dirty="0"/>
              <a:t>/</a:t>
            </a:r>
            <a:r>
              <a:rPr lang="en-US" altLang="zh-CN" dirty="0" err="1"/>
              <a:t>logrotate.d</a:t>
            </a:r>
            <a:r>
              <a:rPr lang="en-US" altLang="zh-CN" dirty="0"/>
              <a:t>/yum # </a:t>
            </a:r>
            <a:r>
              <a:rPr lang="zh-CN" altLang="en-US" dirty="0"/>
              <a:t>手动执行转储 </a:t>
            </a:r>
          </a:p>
        </p:txBody>
      </p:sp>
      <p:pic>
        <p:nvPicPr>
          <p:cNvPr id="6" name="图片 5">
            <a:extLst>
              <a:ext uri="{FF2B5EF4-FFF2-40B4-BE49-F238E27FC236}">
                <a16:creationId xmlns:a16="http://schemas.microsoft.com/office/drawing/2014/main" id="{72638195-1ED5-4CB3-B2DD-70C2274505A8}"/>
              </a:ext>
            </a:extLst>
          </p:cNvPr>
          <p:cNvPicPr>
            <a:picLocks noChangeAspect="1"/>
          </p:cNvPicPr>
          <p:nvPr/>
        </p:nvPicPr>
        <p:blipFill>
          <a:blip r:embed="rId2"/>
          <a:stretch>
            <a:fillRect/>
          </a:stretch>
        </p:blipFill>
        <p:spPr>
          <a:xfrm>
            <a:off x="838199" y="3616474"/>
            <a:ext cx="7897767" cy="1280160"/>
          </a:xfrm>
          <a:prstGeom prst="rect">
            <a:avLst/>
          </a:prstGeom>
        </p:spPr>
      </p:pic>
    </p:spTree>
    <p:extLst>
      <p:ext uri="{BB962C8B-B14F-4D97-AF65-F5344CB8AC3E}">
        <p14:creationId xmlns:p14="http://schemas.microsoft.com/office/powerpoint/2010/main" val="839462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7F7099-8E61-482A-8122-C3CA1C545BDD}"/>
              </a:ext>
            </a:extLst>
          </p:cNvPr>
          <p:cNvSpPr>
            <a:spLocks noGrp="1"/>
          </p:cNvSpPr>
          <p:nvPr>
            <p:ph type="title"/>
          </p:nvPr>
        </p:nvSpPr>
        <p:spPr/>
        <p:txBody>
          <a:bodyPr/>
          <a:lstStyle/>
          <a:p>
            <a:r>
              <a:rPr lang="zh-CN" altLang="en-US" dirty="0"/>
              <a:t>脚本实现日志转储</a:t>
            </a:r>
          </a:p>
        </p:txBody>
      </p:sp>
      <p:sp>
        <p:nvSpPr>
          <p:cNvPr id="3" name="内容占位符 2">
            <a:extLst>
              <a:ext uri="{FF2B5EF4-FFF2-40B4-BE49-F238E27FC236}">
                <a16:creationId xmlns:a16="http://schemas.microsoft.com/office/drawing/2014/main" id="{D68D9801-9F46-4EB8-ABC8-AA50D39FE5C8}"/>
              </a:ext>
            </a:extLst>
          </p:cNvPr>
          <p:cNvSpPr>
            <a:spLocks noGrp="1"/>
          </p:cNvSpPr>
          <p:nvPr>
            <p:ph idx="1"/>
          </p:nvPr>
        </p:nvSpPr>
        <p:spPr/>
        <p:txBody>
          <a:bodyPr>
            <a:normAutofit/>
          </a:bodyPr>
          <a:lstStyle/>
          <a:p>
            <a:pPr marL="0" indent="0">
              <a:buNone/>
            </a:pPr>
            <a:r>
              <a:rPr lang="en-US" altLang="zh-CN" sz="1800" dirty="0">
                <a:latin typeface="Times New Roman" panose="02020603050405020304" pitchFamily="18" charset="0"/>
              </a:rPr>
              <a:t>#!/bin/bash</a:t>
            </a:r>
          </a:p>
          <a:p>
            <a:pPr marL="0" indent="0">
              <a:buNone/>
            </a:pPr>
            <a:r>
              <a:rPr lang="en-US" altLang="zh-CN" sz="1800" dirty="0">
                <a:latin typeface="Times New Roman" panose="02020603050405020304" pitchFamily="18" charset="0"/>
              </a:rPr>
              <a:t>#</a:t>
            </a:r>
            <a:r>
              <a:rPr lang="zh-CN" altLang="zh-CN" sz="1800" dirty="0">
                <a:latin typeface="Times New Roman" panose="02020603050405020304" pitchFamily="18" charset="0"/>
              </a:rPr>
              <a:t>这个脚本的目的是为了实现日志回滚，只保留三个月的记录</a:t>
            </a:r>
          </a:p>
          <a:p>
            <a:pPr marL="0" indent="0">
              <a:buNone/>
            </a:pPr>
            <a:r>
              <a:rPr lang="en-US" altLang="zh-CN" sz="1800" dirty="0">
                <a:latin typeface="Times New Roman" panose="02020603050405020304" pitchFamily="18" charset="0"/>
              </a:rPr>
              <a:t>cd          /var/log/</a:t>
            </a:r>
          </a:p>
          <a:p>
            <a:pPr marL="0" indent="0">
              <a:buNone/>
            </a:pPr>
            <a:r>
              <a:rPr lang="en-US" altLang="zh-CN" sz="1800" dirty="0">
                <a:latin typeface="Times New Roman" panose="02020603050405020304" pitchFamily="18" charset="0"/>
              </a:rPr>
              <a:t>rm  -rf  messages3</a:t>
            </a:r>
          </a:p>
          <a:p>
            <a:pPr marL="0" indent="0">
              <a:buNone/>
            </a:pPr>
            <a:r>
              <a:rPr lang="en-US" altLang="zh-CN" sz="1800" dirty="0">
                <a:latin typeface="Times New Roman" panose="02020603050405020304" pitchFamily="18" charset="0"/>
              </a:rPr>
              <a:t>mv   messages2    messages3</a:t>
            </a:r>
          </a:p>
          <a:p>
            <a:pPr marL="0" indent="0">
              <a:buNone/>
            </a:pPr>
            <a:r>
              <a:rPr lang="en-US" altLang="zh-CN" sz="1800" dirty="0">
                <a:latin typeface="Times New Roman" panose="02020603050405020304" pitchFamily="18" charset="0"/>
              </a:rPr>
              <a:t>mv   messages1   messages2</a:t>
            </a:r>
          </a:p>
          <a:p>
            <a:pPr marL="0" indent="0">
              <a:buNone/>
            </a:pPr>
            <a:r>
              <a:rPr lang="en-US" altLang="zh-CN" sz="1800" dirty="0">
                <a:latin typeface="Times New Roman" panose="02020603050405020304" pitchFamily="18" charset="0"/>
              </a:rPr>
              <a:t>cp          messages  messages1</a:t>
            </a:r>
          </a:p>
          <a:p>
            <a:pPr marL="0" indent="0">
              <a:buNone/>
            </a:pPr>
            <a:r>
              <a:rPr lang="en-US" altLang="zh-CN" sz="1800" dirty="0">
                <a:latin typeface="Times New Roman" panose="02020603050405020304" pitchFamily="18" charset="0"/>
              </a:rPr>
              <a:t>cat /dev/null  &gt; messages</a:t>
            </a:r>
          </a:p>
          <a:p>
            <a:pPr marL="0" indent="0">
              <a:buNone/>
            </a:pPr>
            <a:endParaRPr lang="zh-CN" altLang="en-US" sz="1800" dirty="0">
              <a:latin typeface="Times New Roman" panose="02020603050405020304" pitchFamily="18" charset="0"/>
            </a:endParaRPr>
          </a:p>
        </p:txBody>
      </p:sp>
    </p:spTree>
    <p:extLst>
      <p:ext uri="{BB962C8B-B14F-4D97-AF65-F5344CB8AC3E}">
        <p14:creationId xmlns:p14="http://schemas.microsoft.com/office/powerpoint/2010/main" val="18289154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286605-A228-4526-B531-B4A92F8A35CB}"/>
              </a:ext>
            </a:extLst>
          </p:cNvPr>
          <p:cNvSpPr>
            <a:spLocks noGrp="1"/>
          </p:cNvSpPr>
          <p:nvPr>
            <p:ph type="title"/>
          </p:nvPr>
        </p:nvSpPr>
        <p:spPr/>
        <p:txBody>
          <a:bodyPr/>
          <a:lstStyle/>
          <a:p>
            <a:r>
              <a:rPr lang="en-US" altLang="zh-CN" dirty="0"/>
              <a:t>rsyslog</a:t>
            </a:r>
            <a:r>
              <a:rPr lang="zh-CN" altLang="en-US" dirty="0"/>
              <a:t>日志收集服务器</a:t>
            </a:r>
          </a:p>
        </p:txBody>
      </p:sp>
      <p:sp>
        <p:nvSpPr>
          <p:cNvPr id="3" name="内容占位符 2">
            <a:extLst>
              <a:ext uri="{FF2B5EF4-FFF2-40B4-BE49-F238E27FC236}">
                <a16:creationId xmlns:a16="http://schemas.microsoft.com/office/drawing/2014/main" id="{32A24E62-8C79-40F4-B1EC-71B9ECA7B8F5}"/>
              </a:ext>
            </a:extLst>
          </p:cNvPr>
          <p:cNvSpPr>
            <a:spLocks noGrp="1"/>
          </p:cNvSpPr>
          <p:nvPr>
            <p:ph idx="1"/>
          </p:nvPr>
        </p:nvSpPr>
        <p:spPr/>
        <p:txBody>
          <a:bodyPr/>
          <a:lstStyle/>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sz="1800" dirty="0">
                <a:latin typeface="Times New Roman" panose="02020603050405020304" pitchFamily="18" charset="0"/>
              </a:rPr>
              <a:t>Server</a:t>
            </a:r>
            <a:r>
              <a:rPr lang="zh-CN" altLang="en-US" sz="1800" dirty="0">
                <a:latin typeface="Times New Roman" panose="02020603050405020304" pitchFamily="18" charset="0"/>
              </a:rPr>
              <a:t>端为日志收集服务器，</a:t>
            </a:r>
            <a:r>
              <a:rPr lang="en-US" altLang="zh-CN" sz="1800" dirty="0">
                <a:latin typeface="Times New Roman" panose="02020603050405020304" pitchFamily="18" charset="0"/>
              </a:rPr>
              <a:t>rsyslog</a:t>
            </a:r>
            <a:r>
              <a:rPr lang="zh-CN" altLang="en-US" sz="1800" dirty="0">
                <a:latin typeface="Times New Roman" panose="02020603050405020304" pitchFamily="18" charset="0"/>
              </a:rPr>
              <a:t>进程可以从网络中收集其它主机上的日志数据。</a:t>
            </a:r>
            <a:endParaRPr lang="en-US" altLang="zh-CN" sz="1800" dirty="0">
              <a:latin typeface="Times New Roman" panose="02020603050405020304" pitchFamily="18" charset="0"/>
            </a:endParaRPr>
          </a:p>
          <a:p>
            <a:pPr marL="0" indent="0">
              <a:buNone/>
            </a:pPr>
            <a:r>
              <a:rPr lang="en-US" altLang="zh-CN" sz="1800" dirty="0">
                <a:latin typeface="Times New Roman" panose="02020603050405020304" pitchFamily="18" charset="0"/>
              </a:rPr>
              <a:t>Client</a:t>
            </a:r>
            <a:r>
              <a:rPr lang="zh-CN" altLang="en-US" sz="1800" dirty="0">
                <a:latin typeface="Times New Roman" panose="02020603050405020304" pitchFamily="18" charset="0"/>
              </a:rPr>
              <a:t>端将日志消息发送远程服务器。</a:t>
            </a:r>
            <a:endParaRPr lang="en-US" altLang="zh-CN" sz="1800" dirty="0">
              <a:latin typeface="Times New Roman" panose="02020603050405020304" pitchFamily="18" charset="0"/>
            </a:endParaRPr>
          </a:p>
          <a:p>
            <a:pPr marL="0" indent="0">
              <a:buNone/>
            </a:pPr>
            <a:endParaRPr lang="en-US" altLang="zh-CN" sz="1800" dirty="0">
              <a:latin typeface="Times New Roman" panose="02020603050405020304" pitchFamily="18" charset="0"/>
            </a:endParaRPr>
          </a:p>
          <a:p>
            <a:pPr marL="0" indent="0">
              <a:buNone/>
            </a:pPr>
            <a:endParaRPr lang="zh-CN" altLang="en-US" sz="1800" dirty="0">
              <a:latin typeface="Times New Roman" panose="02020603050405020304" pitchFamily="18" charset="0"/>
            </a:endParaRPr>
          </a:p>
        </p:txBody>
      </p:sp>
      <p:graphicFrame>
        <p:nvGraphicFramePr>
          <p:cNvPr id="5" name="表格 4">
            <a:extLst>
              <a:ext uri="{FF2B5EF4-FFF2-40B4-BE49-F238E27FC236}">
                <a16:creationId xmlns:a16="http://schemas.microsoft.com/office/drawing/2014/main" id="{DD826926-17E4-4765-A33C-EF4D0CF6AB0F}"/>
              </a:ext>
            </a:extLst>
          </p:cNvPr>
          <p:cNvGraphicFramePr>
            <a:graphicFrameLocks noGrp="1"/>
          </p:cNvGraphicFramePr>
          <p:nvPr>
            <p:extLst>
              <p:ext uri="{D42A27DB-BD31-4B8C-83A1-F6EECF244321}">
                <p14:modId xmlns:p14="http://schemas.microsoft.com/office/powerpoint/2010/main" val="1823674172"/>
              </p:ext>
            </p:extLst>
          </p:nvPr>
        </p:nvGraphicFramePr>
        <p:xfrm>
          <a:off x="838200" y="1690688"/>
          <a:ext cx="5411169" cy="1107440"/>
        </p:xfrm>
        <a:graphic>
          <a:graphicData uri="http://schemas.openxmlformats.org/drawingml/2006/table">
            <a:tbl>
              <a:tblPr firstRow="1" bandRow="1">
                <a:tableStyleId>{5C22544A-7EE6-4342-B048-85BDC9FD1C3A}</a:tableStyleId>
              </a:tblPr>
              <a:tblGrid>
                <a:gridCol w="1221941">
                  <a:extLst>
                    <a:ext uri="{9D8B030D-6E8A-4147-A177-3AD203B41FA5}">
                      <a16:colId xmlns:a16="http://schemas.microsoft.com/office/drawing/2014/main" val="235916897"/>
                    </a:ext>
                  </a:extLst>
                </a:gridCol>
                <a:gridCol w="2385505">
                  <a:extLst>
                    <a:ext uri="{9D8B030D-6E8A-4147-A177-3AD203B41FA5}">
                      <a16:colId xmlns:a16="http://schemas.microsoft.com/office/drawing/2014/main" val="3917827948"/>
                    </a:ext>
                  </a:extLst>
                </a:gridCol>
                <a:gridCol w="1803723">
                  <a:extLst>
                    <a:ext uri="{9D8B030D-6E8A-4147-A177-3AD203B41FA5}">
                      <a16:colId xmlns:a16="http://schemas.microsoft.com/office/drawing/2014/main" val="1679200037"/>
                    </a:ext>
                  </a:extLst>
                </a:gridCol>
              </a:tblGrid>
              <a:tr h="314502">
                <a:tc>
                  <a:txBody>
                    <a:bodyPr/>
                    <a:lstStyle/>
                    <a:p>
                      <a:r>
                        <a:rPr lang="zh-CN" altLang="en-US" dirty="0"/>
                        <a:t>序号</a:t>
                      </a:r>
                    </a:p>
                  </a:txBody>
                  <a:tcPr/>
                </a:tc>
                <a:tc>
                  <a:txBody>
                    <a:bodyPr/>
                    <a:lstStyle/>
                    <a:p>
                      <a:r>
                        <a:rPr lang="en-US" altLang="zh-CN" dirty="0"/>
                        <a:t>IP</a:t>
                      </a:r>
                      <a:r>
                        <a:rPr lang="zh-CN" altLang="en-US" dirty="0"/>
                        <a:t>地址</a:t>
                      </a:r>
                    </a:p>
                  </a:txBody>
                  <a:tcPr/>
                </a:tc>
                <a:tc>
                  <a:txBody>
                    <a:bodyPr/>
                    <a:lstStyle/>
                    <a:p>
                      <a:r>
                        <a:rPr lang="zh-CN" altLang="en-US" dirty="0"/>
                        <a:t>类型</a:t>
                      </a:r>
                    </a:p>
                  </a:txBody>
                  <a:tcPr/>
                </a:tc>
                <a:extLst>
                  <a:ext uri="{0D108BD9-81ED-4DB2-BD59-A6C34878D82A}">
                    <a16:rowId xmlns:a16="http://schemas.microsoft.com/office/drawing/2014/main" val="1472274259"/>
                  </a:ext>
                </a:extLst>
              </a:tr>
              <a:tr h="370840">
                <a:tc>
                  <a:txBody>
                    <a:bodyPr/>
                    <a:lstStyle/>
                    <a:p>
                      <a:r>
                        <a:rPr lang="en-US" altLang="zh-CN" dirty="0"/>
                        <a:t>1</a:t>
                      </a:r>
                      <a:endParaRPr lang="zh-CN" altLang="en-US" dirty="0"/>
                    </a:p>
                  </a:txBody>
                  <a:tcPr/>
                </a:tc>
                <a:tc>
                  <a:txBody>
                    <a:bodyPr/>
                    <a:lstStyle/>
                    <a:p>
                      <a:r>
                        <a:rPr lang="en-US" altLang="zh-CN" dirty="0"/>
                        <a:t>192.168.88.129</a:t>
                      </a:r>
                      <a:endParaRPr lang="zh-CN" altLang="en-US" dirty="0"/>
                    </a:p>
                  </a:txBody>
                  <a:tcPr/>
                </a:tc>
                <a:tc>
                  <a:txBody>
                    <a:bodyPr/>
                    <a:lstStyle/>
                    <a:p>
                      <a:r>
                        <a:rPr lang="en-US" altLang="zh-CN" dirty="0"/>
                        <a:t>Server</a:t>
                      </a:r>
                      <a:endParaRPr lang="zh-CN" altLang="en-US" dirty="0"/>
                    </a:p>
                  </a:txBody>
                  <a:tcPr/>
                </a:tc>
                <a:extLst>
                  <a:ext uri="{0D108BD9-81ED-4DB2-BD59-A6C34878D82A}">
                    <a16:rowId xmlns:a16="http://schemas.microsoft.com/office/drawing/2014/main" val="3795715984"/>
                  </a:ext>
                </a:extLst>
              </a:tr>
              <a:tr h="370840">
                <a:tc>
                  <a:txBody>
                    <a:bodyPr/>
                    <a:lstStyle/>
                    <a:p>
                      <a:r>
                        <a:rPr lang="en-US" altLang="zh-CN" dirty="0"/>
                        <a:t>2</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192.168.88.128</a:t>
                      </a:r>
                      <a:endParaRPr lang="zh-CN" altLang="en-US" dirty="0"/>
                    </a:p>
                  </a:txBody>
                  <a:tcPr/>
                </a:tc>
                <a:tc>
                  <a:txBody>
                    <a:bodyPr/>
                    <a:lstStyle/>
                    <a:p>
                      <a:r>
                        <a:rPr lang="en-US" altLang="zh-CN" dirty="0"/>
                        <a:t>Client</a:t>
                      </a:r>
                      <a:endParaRPr lang="zh-CN" altLang="en-US" dirty="0"/>
                    </a:p>
                  </a:txBody>
                  <a:tcPr/>
                </a:tc>
                <a:extLst>
                  <a:ext uri="{0D108BD9-81ED-4DB2-BD59-A6C34878D82A}">
                    <a16:rowId xmlns:a16="http://schemas.microsoft.com/office/drawing/2014/main" val="398226069"/>
                  </a:ext>
                </a:extLst>
              </a:tr>
            </a:tbl>
          </a:graphicData>
        </a:graphic>
      </p:graphicFrame>
    </p:spTree>
    <p:extLst>
      <p:ext uri="{BB962C8B-B14F-4D97-AF65-F5344CB8AC3E}">
        <p14:creationId xmlns:p14="http://schemas.microsoft.com/office/powerpoint/2010/main" val="42692619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C9C4A6-CFFC-48A9-BBCC-06081E075B5C}"/>
              </a:ext>
            </a:extLst>
          </p:cNvPr>
          <p:cNvSpPr>
            <a:spLocks noGrp="1"/>
          </p:cNvSpPr>
          <p:nvPr>
            <p:ph type="title"/>
          </p:nvPr>
        </p:nvSpPr>
        <p:spPr/>
        <p:txBody>
          <a:bodyPr/>
          <a:lstStyle/>
          <a:p>
            <a:r>
              <a:rPr lang="en-US" altLang="zh-CN" dirty="0"/>
              <a:t>Server</a:t>
            </a:r>
            <a:r>
              <a:rPr lang="zh-CN" altLang="en-US" dirty="0"/>
              <a:t>端</a:t>
            </a:r>
          </a:p>
        </p:txBody>
      </p:sp>
      <p:sp>
        <p:nvSpPr>
          <p:cNvPr id="3" name="内容占位符 2">
            <a:extLst>
              <a:ext uri="{FF2B5EF4-FFF2-40B4-BE49-F238E27FC236}">
                <a16:creationId xmlns:a16="http://schemas.microsoft.com/office/drawing/2014/main" id="{38C209BB-6826-40A5-A79D-EAAC0225D5FF}"/>
              </a:ext>
            </a:extLst>
          </p:cNvPr>
          <p:cNvSpPr>
            <a:spLocks noGrp="1"/>
          </p:cNvSpPr>
          <p:nvPr>
            <p:ph idx="1"/>
          </p:nvPr>
        </p:nvSpPr>
        <p:spPr/>
        <p:txBody>
          <a:bodyPr>
            <a:normAutofit/>
          </a:bodyPr>
          <a:lstStyle/>
          <a:p>
            <a:pPr marL="0" indent="0">
              <a:buNone/>
            </a:pPr>
            <a:r>
              <a:rPr lang="en-US" altLang="zh-CN" sz="1800" dirty="0">
                <a:latin typeface="Times New Roman" panose="02020603050405020304" pitchFamily="18" charset="0"/>
              </a:rPr>
              <a:t>[root@yujmo ~]# vim /</a:t>
            </a:r>
            <a:r>
              <a:rPr lang="en-US" altLang="zh-CN" sz="1800" dirty="0" err="1">
                <a:latin typeface="Times New Roman" panose="02020603050405020304" pitchFamily="18" charset="0"/>
              </a:rPr>
              <a:t>etc</a:t>
            </a:r>
            <a:r>
              <a:rPr lang="en-US" altLang="zh-CN" sz="1800" dirty="0">
                <a:latin typeface="Times New Roman" panose="02020603050405020304" pitchFamily="18" charset="0"/>
              </a:rPr>
              <a:t>/</a:t>
            </a:r>
            <a:r>
              <a:rPr lang="en-US" altLang="zh-CN" sz="1800" dirty="0" err="1">
                <a:latin typeface="Times New Roman" panose="02020603050405020304" pitchFamily="18" charset="0"/>
              </a:rPr>
              <a:t>rsyslog.conf</a:t>
            </a:r>
            <a:endParaRPr lang="en-US" altLang="zh-CN" sz="1800" dirty="0">
              <a:latin typeface="Times New Roman" panose="02020603050405020304" pitchFamily="18" charset="0"/>
            </a:endParaRPr>
          </a:p>
          <a:p>
            <a:pPr marL="0" indent="0" eaLnBrk="0" fontAlgn="base" hangingPunct="0">
              <a:lnSpc>
                <a:spcPct val="100000"/>
              </a:lnSpc>
              <a:spcBef>
                <a:spcPct val="0"/>
              </a:spcBef>
              <a:spcAft>
                <a:spcPct val="0"/>
              </a:spcAft>
              <a:buNone/>
            </a:pPr>
            <a:r>
              <a:rPr lang="zh-CN" altLang="en-US" sz="1800" dirty="0">
                <a:latin typeface="Times New Roman" panose="02020603050405020304" pitchFamily="18" charset="0"/>
              </a:rPr>
              <a:t>    修改</a:t>
            </a:r>
            <a:r>
              <a:rPr lang="en-US" altLang="zh-CN" sz="1800" dirty="0">
                <a:latin typeface="Times New Roman" panose="02020603050405020304" pitchFamily="18" charset="0"/>
              </a:rPr>
              <a:t>Server</a:t>
            </a:r>
            <a:r>
              <a:rPr lang="zh-CN" altLang="en-US" sz="1800" dirty="0">
                <a:latin typeface="Times New Roman" panose="02020603050405020304" pitchFamily="18" charset="0"/>
              </a:rPr>
              <a:t>端的</a:t>
            </a:r>
            <a:r>
              <a:rPr lang="en-US" altLang="zh-CN" sz="1800" dirty="0">
                <a:latin typeface="Times New Roman" panose="02020603050405020304" pitchFamily="18" charset="0"/>
              </a:rPr>
              <a:t>/</a:t>
            </a:r>
            <a:r>
              <a:rPr lang="en-US" altLang="zh-CN" sz="1800" dirty="0" err="1">
                <a:latin typeface="Times New Roman" panose="02020603050405020304" pitchFamily="18" charset="0"/>
              </a:rPr>
              <a:t>etc</a:t>
            </a:r>
            <a:r>
              <a:rPr lang="en-US" altLang="zh-CN" sz="1800" dirty="0">
                <a:latin typeface="Times New Roman" panose="02020603050405020304" pitchFamily="18" charset="0"/>
              </a:rPr>
              <a:t>/</a:t>
            </a:r>
            <a:r>
              <a:rPr lang="en-US" altLang="zh-CN" sz="1800" dirty="0" err="1">
                <a:latin typeface="Times New Roman" panose="02020603050405020304" pitchFamily="18" charset="0"/>
              </a:rPr>
              <a:t>rsyslog.conf</a:t>
            </a:r>
            <a:r>
              <a:rPr lang="zh-CN" altLang="en-US" sz="1800" dirty="0">
                <a:latin typeface="Times New Roman" panose="02020603050405020304" pitchFamily="18" charset="0"/>
              </a:rPr>
              <a:t>文件，将其中下面四行的注释取消</a:t>
            </a:r>
          </a:p>
          <a:p>
            <a:pPr marL="0" lvl="0" indent="0" eaLnBrk="0" fontAlgn="base" hangingPunct="0">
              <a:lnSpc>
                <a:spcPct val="100000"/>
              </a:lnSpc>
              <a:spcBef>
                <a:spcPct val="0"/>
              </a:spcBef>
              <a:spcAft>
                <a:spcPct val="0"/>
              </a:spcAft>
              <a:buNone/>
            </a:pPr>
            <a:endParaRPr lang="zh-CN" altLang="zh-CN" sz="1800" dirty="0">
              <a:latin typeface="Times New Roman" panose="02020603050405020304" pitchFamily="18" charset="0"/>
            </a:endParaRPr>
          </a:p>
          <a:p>
            <a:pPr marL="0" lvl="0" indent="0" eaLnBrk="0" fontAlgn="base" hangingPunct="0">
              <a:lnSpc>
                <a:spcPct val="100000"/>
              </a:lnSpc>
              <a:spcBef>
                <a:spcPct val="0"/>
              </a:spcBef>
              <a:spcAft>
                <a:spcPct val="0"/>
              </a:spcAft>
              <a:buNone/>
            </a:pPr>
            <a:r>
              <a:rPr lang="zh-CN" altLang="zh-CN" sz="1800" dirty="0">
                <a:latin typeface="Times New Roman" panose="02020603050405020304" pitchFamily="18" charset="0"/>
              </a:rPr>
              <a:t>$ModLoad imudp</a:t>
            </a:r>
          </a:p>
          <a:p>
            <a:pPr marL="0" lvl="0" indent="0" eaLnBrk="0" fontAlgn="base" hangingPunct="0">
              <a:lnSpc>
                <a:spcPct val="100000"/>
              </a:lnSpc>
              <a:spcBef>
                <a:spcPct val="0"/>
              </a:spcBef>
              <a:spcAft>
                <a:spcPct val="0"/>
              </a:spcAft>
              <a:buNone/>
            </a:pPr>
            <a:r>
              <a:rPr lang="zh-CN" altLang="zh-CN" sz="1800" dirty="0">
                <a:latin typeface="Times New Roman" panose="02020603050405020304" pitchFamily="18" charset="0"/>
              </a:rPr>
              <a:t>$UDPServerRun 514</a:t>
            </a:r>
            <a:endParaRPr lang="en-US" altLang="zh-CN" sz="1800" dirty="0">
              <a:latin typeface="Times New Roman" panose="02020603050405020304" pitchFamily="18" charset="0"/>
            </a:endParaRPr>
          </a:p>
          <a:p>
            <a:pPr marL="0" lvl="0" indent="0" eaLnBrk="0" fontAlgn="base" hangingPunct="0">
              <a:lnSpc>
                <a:spcPct val="100000"/>
              </a:lnSpc>
              <a:spcBef>
                <a:spcPct val="0"/>
              </a:spcBef>
              <a:spcAft>
                <a:spcPct val="0"/>
              </a:spcAft>
              <a:buNone/>
            </a:pPr>
            <a:r>
              <a:rPr lang="zh-CN" altLang="zh-CN" sz="1800" dirty="0">
                <a:latin typeface="Times New Roman" panose="02020603050405020304" pitchFamily="18" charset="0"/>
              </a:rPr>
              <a:t>$ModLoad imtcp</a:t>
            </a:r>
            <a:endParaRPr lang="en-US" altLang="zh-CN" sz="1800" dirty="0">
              <a:latin typeface="Times New Roman" panose="02020603050405020304" pitchFamily="18" charset="0"/>
            </a:endParaRPr>
          </a:p>
          <a:p>
            <a:pPr marL="0" lvl="0" indent="0" eaLnBrk="0" fontAlgn="base" hangingPunct="0">
              <a:lnSpc>
                <a:spcPct val="100000"/>
              </a:lnSpc>
              <a:spcBef>
                <a:spcPct val="0"/>
              </a:spcBef>
              <a:spcAft>
                <a:spcPct val="0"/>
              </a:spcAft>
              <a:buNone/>
            </a:pPr>
            <a:r>
              <a:rPr lang="zh-CN" altLang="zh-CN" sz="1800" dirty="0">
                <a:latin typeface="Times New Roman" panose="02020603050405020304" pitchFamily="18" charset="0"/>
              </a:rPr>
              <a:t>$InputTCPServerRun 514</a:t>
            </a:r>
            <a:endParaRPr lang="en-US" altLang="zh-CN" sz="1800" dirty="0">
              <a:latin typeface="Times New Roman" panose="02020603050405020304" pitchFamily="18" charset="0"/>
            </a:endParaRPr>
          </a:p>
          <a:p>
            <a:pPr marL="0" lvl="0" indent="0" eaLnBrk="0" fontAlgn="base" hangingPunct="0">
              <a:lnSpc>
                <a:spcPct val="100000"/>
              </a:lnSpc>
              <a:spcBef>
                <a:spcPct val="0"/>
              </a:spcBef>
              <a:spcAft>
                <a:spcPct val="0"/>
              </a:spcAft>
              <a:buNone/>
            </a:pPr>
            <a:endParaRPr lang="en-US" altLang="zh-CN" sz="1800" dirty="0">
              <a:latin typeface="Times New Roman" panose="02020603050405020304" pitchFamily="18" charset="0"/>
            </a:endParaRPr>
          </a:p>
          <a:p>
            <a:pPr marL="0" lvl="0" indent="0" eaLnBrk="0" fontAlgn="base" hangingPunct="0">
              <a:lnSpc>
                <a:spcPct val="100000"/>
              </a:lnSpc>
              <a:spcBef>
                <a:spcPct val="0"/>
              </a:spcBef>
              <a:spcAft>
                <a:spcPct val="0"/>
              </a:spcAft>
              <a:buNone/>
            </a:pPr>
            <a:endParaRPr lang="zh-CN" altLang="zh-CN" sz="1800" dirty="0">
              <a:latin typeface="Times New Roman" panose="02020603050405020304" pitchFamily="18" charset="0"/>
            </a:endParaRPr>
          </a:p>
          <a:p>
            <a:pPr marL="0" lvl="0" indent="0" eaLnBrk="0" fontAlgn="base" hangingPunct="0">
              <a:lnSpc>
                <a:spcPct val="100000"/>
              </a:lnSpc>
              <a:spcBef>
                <a:spcPct val="0"/>
              </a:spcBef>
              <a:spcAft>
                <a:spcPct val="0"/>
              </a:spcAft>
              <a:buNone/>
            </a:pPr>
            <a:r>
              <a:rPr kumimoji="0" lang="en-US" altLang="zh-CN" sz="1800" u="none" strike="noStrike" cap="none" normalizeH="0" baseline="0" dirty="0">
                <a:ln>
                  <a:noFill/>
                </a:ln>
                <a:solidFill>
                  <a:schemeClr val="tx1"/>
                </a:solidFill>
                <a:effectLst/>
                <a:latin typeface="Times New Roman" panose="02020603050405020304" pitchFamily="18" charset="0"/>
              </a:rPr>
              <a:t>[root@yujmo ~]# </a:t>
            </a:r>
            <a:r>
              <a:rPr kumimoji="0" lang="en-US" altLang="zh-CN" sz="1800" u="none" strike="noStrike" cap="none" normalizeH="0" baseline="0" dirty="0" err="1">
                <a:ln>
                  <a:noFill/>
                </a:ln>
                <a:solidFill>
                  <a:schemeClr val="tx1"/>
                </a:solidFill>
                <a:effectLst/>
                <a:latin typeface="Times New Roman" panose="02020603050405020304" pitchFamily="18" charset="0"/>
              </a:rPr>
              <a:t>systemctl</a:t>
            </a:r>
            <a:r>
              <a:rPr kumimoji="0" lang="en-US" altLang="zh-CN" sz="1800" u="none" strike="noStrike" cap="none" normalizeH="0" baseline="0" dirty="0">
                <a:ln>
                  <a:noFill/>
                </a:ln>
                <a:solidFill>
                  <a:schemeClr val="tx1"/>
                </a:solidFill>
                <a:effectLst/>
                <a:latin typeface="Times New Roman" panose="02020603050405020304" pitchFamily="18" charset="0"/>
              </a:rPr>
              <a:t> restart rsyslog</a:t>
            </a:r>
          </a:p>
          <a:p>
            <a:pPr marL="0" indent="0" eaLnBrk="0" fontAlgn="base" hangingPunct="0">
              <a:lnSpc>
                <a:spcPct val="100000"/>
              </a:lnSpc>
              <a:spcBef>
                <a:spcPct val="0"/>
              </a:spcBef>
              <a:spcAft>
                <a:spcPct val="0"/>
              </a:spcAft>
              <a:buNone/>
            </a:pPr>
            <a:r>
              <a:rPr kumimoji="0" lang="en-US" altLang="zh-CN" sz="1800" u="none" strike="noStrike" cap="none" normalizeH="0" baseline="0" dirty="0">
                <a:ln>
                  <a:noFill/>
                </a:ln>
                <a:solidFill>
                  <a:schemeClr val="tx1"/>
                </a:solidFill>
                <a:effectLst/>
                <a:latin typeface="Times New Roman" panose="02020603050405020304" pitchFamily="18" charset="0"/>
              </a:rPr>
              <a:t>[root@yujmo ~]# </a:t>
            </a:r>
            <a:r>
              <a:rPr lang="en-US" altLang="zh-CN" sz="1800" dirty="0" err="1">
                <a:latin typeface="Times New Roman" panose="02020603050405020304" pitchFamily="18" charset="0"/>
              </a:rPr>
              <a:t>systemctl</a:t>
            </a:r>
            <a:r>
              <a:rPr lang="en-US" altLang="zh-CN" sz="1800" dirty="0">
                <a:latin typeface="Times New Roman" panose="02020603050405020304" pitchFamily="18" charset="0"/>
              </a:rPr>
              <a:t> stop </a:t>
            </a:r>
            <a:r>
              <a:rPr lang="en-US" altLang="zh-CN" sz="1800" dirty="0" err="1">
                <a:latin typeface="Times New Roman" panose="02020603050405020304" pitchFamily="18" charset="0"/>
              </a:rPr>
              <a:t>firewalld</a:t>
            </a:r>
            <a:r>
              <a:rPr lang="en-US" altLang="zh-CN" sz="1800" dirty="0">
                <a:latin typeface="Times New Roman" panose="02020603050405020304" pitchFamily="18" charset="0"/>
              </a:rPr>
              <a:t>  # </a:t>
            </a:r>
            <a:r>
              <a:rPr lang="zh-CN" altLang="en-US" sz="1800" dirty="0">
                <a:latin typeface="Times New Roman" panose="02020603050405020304" pitchFamily="18" charset="0"/>
              </a:rPr>
              <a:t>关闭防火墙</a:t>
            </a:r>
            <a:endParaRPr lang="en-US" altLang="zh-CN" sz="1800" dirty="0">
              <a:latin typeface="Times New Roman" panose="02020603050405020304" pitchFamily="18" charset="0"/>
            </a:endParaRPr>
          </a:p>
          <a:p>
            <a:pPr marL="0" lvl="0" indent="0" eaLnBrk="0" fontAlgn="base" hangingPunct="0">
              <a:lnSpc>
                <a:spcPct val="100000"/>
              </a:lnSpc>
              <a:spcBef>
                <a:spcPct val="0"/>
              </a:spcBef>
              <a:spcAft>
                <a:spcPct val="0"/>
              </a:spcAft>
              <a:buNone/>
            </a:pPr>
            <a:endParaRPr kumimoji="0" lang="zh-CN" altLang="zh-CN" sz="1800" u="none" strike="noStrike" cap="none" normalizeH="0" baseline="0" dirty="0">
              <a:ln>
                <a:noFill/>
              </a:ln>
              <a:solidFill>
                <a:schemeClr val="tx1"/>
              </a:solidFill>
              <a:effectLst/>
              <a:latin typeface="Times New Roman" panose="02020603050405020304" pitchFamily="18" charset="0"/>
            </a:endParaRPr>
          </a:p>
          <a:p>
            <a:pPr marL="0" indent="0">
              <a:buNone/>
            </a:pPr>
            <a:endParaRPr lang="zh-CN" altLang="en-US" sz="1800" dirty="0">
              <a:latin typeface="Times New Roman" panose="02020603050405020304" pitchFamily="18" charset="0"/>
            </a:endParaRPr>
          </a:p>
        </p:txBody>
      </p:sp>
    </p:spTree>
    <p:extLst>
      <p:ext uri="{BB962C8B-B14F-4D97-AF65-F5344CB8AC3E}">
        <p14:creationId xmlns:p14="http://schemas.microsoft.com/office/powerpoint/2010/main" val="17153956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0C8C1F-1030-47F8-8508-B2C23B8D130B}"/>
              </a:ext>
            </a:extLst>
          </p:cNvPr>
          <p:cNvSpPr>
            <a:spLocks noGrp="1"/>
          </p:cNvSpPr>
          <p:nvPr>
            <p:ph type="title"/>
          </p:nvPr>
        </p:nvSpPr>
        <p:spPr/>
        <p:txBody>
          <a:bodyPr/>
          <a:lstStyle/>
          <a:p>
            <a:r>
              <a:rPr lang="en-US" altLang="zh-CN" dirty="0"/>
              <a:t>Client</a:t>
            </a:r>
            <a:r>
              <a:rPr lang="zh-CN" altLang="en-US" dirty="0"/>
              <a:t>端</a:t>
            </a:r>
          </a:p>
        </p:txBody>
      </p:sp>
      <p:sp>
        <p:nvSpPr>
          <p:cNvPr id="5" name="矩形 4">
            <a:extLst>
              <a:ext uri="{FF2B5EF4-FFF2-40B4-BE49-F238E27FC236}">
                <a16:creationId xmlns:a16="http://schemas.microsoft.com/office/drawing/2014/main" id="{FF2A41E7-D0E3-431F-BD9C-D110789B74B5}"/>
              </a:ext>
            </a:extLst>
          </p:cNvPr>
          <p:cNvSpPr/>
          <p:nvPr/>
        </p:nvSpPr>
        <p:spPr>
          <a:xfrm>
            <a:off x="739813" y="2111432"/>
            <a:ext cx="6096000" cy="369332"/>
          </a:xfrm>
          <a:prstGeom prst="rect">
            <a:avLst/>
          </a:prstGeom>
        </p:spPr>
        <p:txBody>
          <a:bodyPr>
            <a:spAutoFit/>
          </a:bodyPr>
          <a:lstStyle/>
          <a:p>
            <a:pPr eaLnBrk="0" fontAlgn="base" hangingPunct="0">
              <a:spcBef>
                <a:spcPct val="0"/>
              </a:spcBef>
              <a:spcAft>
                <a:spcPct val="0"/>
              </a:spcAft>
            </a:pPr>
            <a:endParaRPr lang="zh-CN" altLang="en-US" dirty="0">
              <a:latin typeface="Times New Roman" panose="02020603050405020304" pitchFamily="18" charset="0"/>
            </a:endParaRPr>
          </a:p>
        </p:txBody>
      </p:sp>
      <p:sp>
        <p:nvSpPr>
          <p:cNvPr id="7" name="内容占位符 6">
            <a:extLst>
              <a:ext uri="{FF2B5EF4-FFF2-40B4-BE49-F238E27FC236}">
                <a16:creationId xmlns:a16="http://schemas.microsoft.com/office/drawing/2014/main" id="{8D6BDB2D-D327-4D60-9FDB-83F09F567E50}"/>
              </a:ext>
            </a:extLst>
          </p:cNvPr>
          <p:cNvSpPr>
            <a:spLocks noGrp="1"/>
          </p:cNvSpPr>
          <p:nvPr>
            <p:ph idx="1"/>
          </p:nvPr>
        </p:nvSpPr>
        <p:spPr>
          <a:xfrm>
            <a:off x="739813" y="1836258"/>
            <a:ext cx="10515600" cy="4351338"/>
          </a:xfrm>
        </p:spPr>
        <p:txBody>
          <a:bodyPr>
            <a:normAutofit/>
          </a:bodyPr>
          <a:lstStyle/>
          <a:p>
            <a:pPr marL="0" indent="0">
              <a:buNone/>
            </a:pPr>
            <a:r>
              <a:rPr lang="en-US" altLang="zh-CN" sz="1800" dirty="0">
                <a:latin typeface="Times New Roman" panose="02020603050405020304" pitchFamily="18" charset="0"/>
                <a:ea typeface="宋体" panose="02010600030101010101" pitchFamily="2" charset="-122"/>
              </a:rPr>
              <a:t>[root@yujmo ~]# vim /</a:t>
            </a:r>
            <a:r>
              <a:rPr lang="en-US" altLang="zh-CN" sz="1800" dirty="0" err="1">
                <a:latin typeface="Times New Roman" panose="02020603050405020304" pitchFamily="18" charset="0"/>
                <a:ea typeface="宋体" panose="02010600030101010101" pitchFamily="2" charset="-122"/>
              </a:rPr>
              <a:t>etc</a:t>
            </a:r>
            <a:r>
              <a:rPr lang="en-US" altLang="zh-CN" sz="1800" dirty="0">
                <a:latin typeface="Times New Roman" panose="02020603050405020304" pitchFamily="18" charset="0"/>
                <a:ea typeface="宋体" panose="02010600030101010101" pitchFamily="2" charset="-122"/>
              </a:rPr>
              <a:t>/</a:t>
            </a:r>
            <a:r>
              <a:rPr lang="en-US" altLang="zh-CN" sz="1800" dirty="0" err="1">
                <a:latin typeface="Times New Roman" panose="02020603050405020304" pitchFamily="18" charset="0"/>
                <a:ea typeface="宋体" panose="02010600030101010101" pitchFamily="2" charset="-122"/>
              </a:rPr>
              <a:t>rsyslog.conf</a:t>
            </a:r>
            <a:endParaRPr lang="en-US" altLang="zh-CN" sz="1800" dirty="0">
              <a:latin typeface="Times New Roman" panose="02020603050405020304" pitchFamily="18" charset="0"/>
              <a:ea typeface="宋体" panose="02010600030101010101" pitchFamily="2" charset="-122"/>
            </a:endParaRPr>
          </a:p>
          <a:p>
            <a:pPr marL="0" indent="0" eaLnBrk="0" fontAlgn="base" hangingPunct="0">
              <a:spcBef>
                <a:spcPct val="0"/>
              </a:spcBef>
              <a:spcAft>
                <a:spcPct val="0"/>
              </a:spcAft>
              <a:buNone/>
            </a:pPr>
            <a:r>
              <a:rPr lang="zh-CN" altLang="en-US" sz="1800" dirty="0">
                <a:latin typeface="Times New Roman" panose="02020603050405020304" pitchFamily="18" charset="0"/>
                <a:ea typeface="宋体" panose="02010600030101010101" pitchFamily="2" charset="-122"/>
              </a:rPr>
              <a:t>   增加下面这一行</a:t>
            </a:r>
            <a:endParaRPr lang="en-US" altLang="zh-CN" sz="1800" dirty="0">
              <a:latin typeface="Times New Roman" panose="02020603050405020304" pitchFamily="18" charset="0"/>
              <a:ea typeface="宋体" panose="02010600030101010101" pitchFamily="2" charset="-122"/>
            </a:endParaRPr>
          </a:p>
          <a:p>
            <a:pPr marL="0" indent="0" eaLnBrk="0" fontAlgn="base" hangingPunct="0">
              <a:spcBef>
                <a:spcPct val="0"/>
              </a:spcBef>
              <a:spcAft>
                <a:spcPct val="0"/>
              </a:spcAft>
              <a:buNone/>
            </a:pPr>
            <a:endParaRPr lang="en-US" altLang="zh-CN" sz="1800" dirty="0">
              <a:latin typeface="Times New Roman" panose="02020603050405020304" pitchFamily="18" charset="0"/>
              <a:ea typeface="宋体" panose="02010600030101010101" pitchFamily="2" charset="-122"/>
            </a:endParaRPr>
          </a:p>
          <a:p>
            <a:pPr marL="0" indent="0" eaLnBrk="0" fontAlgn="base" hangingPunct="0">
              <a:spcBef>
                <a:spcPct val="0"/>
              </a:spcBef>
              <a:spcAft>
                <a:spcPct val="0"/>
              </a:spcAft>
              <a:buNone/>
            </a:pPr>
            <a:r>
              <a:rPr lang="zh-CN" altLang="en-US" sz="1800" dirty="0">
                <a:latin typeface="Times New Roman" panose="02020603050405020304" pitchFamily="18" charset="0"/>
                <a:ea typeface="宋体" panose="02010600030101010101" pitchFamily="2" charset="-122"/>
              </a:rPr>
              <a:t>* </a:t>
            </a:r>
            <a:r>
              <a:rPr lang="en-US" altLang="zh-CN" sz="1800" dirty="0">
                <a:latin typeface="Times New Roman" panose="02020603050405020304" pitchFamily="18" charset="0"/>
                <a:ea typeface="宋体" panose="02010600030101010101" pitchFamily="2" charset="-122"/>
              </a:rPr>
              <a:t>@@192.168.88.129:514  #TCP</a:t>
            </a:r>
            <a:r>
              <a:rPr lang="zh-CN" altLang="en-US" sz="1800" dirty="0">
                <a:latin typeface="Times New Roman" panose="02020603050405020304" pitchFamily="18" charset="0"/>
                <a:ea typeface="宋体" panose="02010600030101010101" pitchFamily="2" charset="-122"/>
              </a:rPr>
              <a:t>协议</a:t>
            </a:r>
            <a:endParaRPr lang="en-US" altLang="zh-CN" sz="1800" dirty="0">
              <a:latin typeface="Times New Roman" panose="02020603050405020304" pitchFamily="18" charset="0"/>
              <a:ea typeface="宋体" panose="02010600030101010101" pitchFamily="2" charset="-122"/>
            </a:endParaRPr>
          </a:p>
          <a:p>
            <a:pPr marL="0" indent="0" eaLnBrk="0" fontAlgn="base" hangingPunct="0">
              <a:spcBef>
                <a:spcPct val="0"/>
              </a:spcBef>
              <a:spcAft>
                <a:spcPct val="0"/>
              </a:spcAft>
              <a:buNone/>
            </a:pPr>
            <a:r>
              <a:rPr lang="en-US" altLang="zh-CN" sz="1800" dirty="0">
                <a:latin typeface="Times New Roman" panose="02020603050405020304" pitchFamily="18" charset="0"/>
                <a:ea typeface="宋体" panose="02010600030101010101" pitchFamily="2" charset="-122"/>
              </a:rPr>
              <a:t>#*.* @192.168.88.129:514 #UDP</a:t>
            </a:r>
            <a:r>
              <a:rPr lang="zh-CN" altLang="en-US" sz="1800" dirty="0">
                <a:latin typeface="Times New Roman" panose="02020603050405020304" pitchFamily="18" charset="0"/>
                <a:ea typeface="宋体" panose="02010600030101010101" pitchFamily="2" charset="-122"/>
              </a:rPr>
              <a:t>协议</a:t>
            </a:r>
            <a:endParaRPr lang="en-US" altLang="zh-CN" sz="1800" dirty="0">
              <a:latin typeface="Times New Roman" panose="02020603050405020304" pitchFamily="18" charset="0"/>
              <a:ea typeface="宋体" panose="02010600030101010101" pitchFamily="2" charset="-122"/>
            </a:endParaRPr>
          </a:p>
          <a:p>
            <a:pPr marL="0" indent="0" eaLnBrk="0" fontAlgn="base" hangingPunct="0">
              <a:spcBef>
                <a:spcPct val="0"/>
              </a:spcBef>
              <a:spcAft>
                <a:spcPct val="0"/>
              </a:spcAft>
              <a:buNone/>
            </a:pPr>
            <a:endParaRPr lang="zh-CN" altLang="en-US" sz="1800" dirty="0">
              <a:latin typeface="Times New Roman" panose="02020603050405020304" pitchFamily="18" charset="0"/>
              <a:ea typeface="宋体" panose="02010600030101010101" pitchFamily="2" charset="-122"/>
            </a:endParaRPr>
          </a:p>
          <a:p>
            <a:pPr marL="0" indent="0">
              <a:buNone/>
            </a:pPr>
            <a:endParaRPr lang="zh-CN" altLang="en-US" sz="1800" dirty="0">
              <a:ea typeface="宋体" panose="02010600030101010101" pitchFamily="2" charset="-122"/>
            </a:endParaRPr>
          </a:p>
        </p:txBody>
      </p:sp>
    </p:spTree>
    <p:extLst>
      <p:ext uri="{BB962C8B-B14F-4D97-AF65-F5344CB8AC3E}">
        <p14:creationId xmlns:p14="http://schemas.microsoft.com/office/powerpoint/2010/main" val="5056617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C02B6-D12C-4BA3-AF18-8FFEB6AFC2EF}"/>
              </a:ext>
            </a:extLst>
          </p:cNvPr>
          <p:cNvSpPr>
            <a:spLocks noGrp="1"/>
          </p:cNvSpPr>
          <p:nvPr>
            <p:ph type="title"/>
          </p:nvPr>
        </p:nvSpPr>
        <p:spPr/>
        <p:txBody>
          <a:bodyPr/>
          <a:lstStyle/>
          <a:p>
            <a:r>
              <a:rPr lang="zh-CN" altLang="en-US" dirty="0"/>
              <a:t>测试</a:t>
            </a:r>
          </a:p>
        </p:txBody>
      </p:sp>
      <p:sp>
        <p:nvSpPr>
          <p:cNvPr id="5" name="矩形 4">
            <a:extLst>
              <a:ext uri="{FF2B5EF4-FFF2-40B4-BE49-F238E27FC236}">
                <a16:creationId xmlns:a16="http://schemas.microsoft.com/office/drawing/2014/main" id="{3BFFD0E0-8191-4F3E-A22D-77F3B9673ED9}"/>
              </a:ext>
            </a:extLst>
          </p:cNvPr>
          <p:cNvSpPr/>
          <p:nvPr/>
        </p:nvSpPr>
        <p:spPr>
          <a:xfrm>
            <a:off x="1022931" y="1936529"/>
            <a:ext cx="7521611" cy="1477328"/>
          </a:xfrm>
          <a:prstGeom prst="rect">
            <a:avLst/>
          </a:prstGeom>
        </p:spPr>
        <p:txBody>
          <a:bodyPr wrap="none">
            <a:spAutoFit/>
          </a:bodyPr>
          <a:lstStyle/>
          <a:p>
            <a:pPr lvl="0" eaLnBrk="0" fontAlgn="base" hangingPunct="0">
              <a:spcBef>
                <a:spcPct val="0"/>
              </a:spcBef>
              <a:spcAft>
                <a:spcPct val="0"/>
              </a:spcAft>
            </a:pPr>
            <a:r>
              <a:rPr lang="en-US" altLang="zh-CN" dirty="0">
                <a:latin typeface="Times New Roman" panose="02020603050405020304" pitchFamily="18" charset="0"/>
              </a:rPr>
              <a:t>[root@client ~]# </a:t>
            </a:r>
            <a:r>
              <a:rPr lang="zh-CN" altLang="zh-CN" dirty="0">
                <a:latin typeface="Times New Roman" panose="02020603050405020304" pitchFamily="18" charset="0"/>
              </a:rPr>
              <a:t>logger 'hello world</a:t>
            </a:r>
            <a:r>
              <a:rPr lang="zh-CN" altLang="en-US" dirty="0">
                <a:latin typeface="Times New Roman" panose="02020603050405020304" pitchFamily="18" charset="0"/>
              </a:rPr>
              <a:t>’</a:t>
            </a:r>
            <a:r>
              <a:rPr kumimoji="0" lang="zh-CN" altLang="zh-CN" u="none" strike="noStrike" cap="none" normalizeH="0" baseline="0" dirty="0">
                <a:ln>
                  <a:noFill/>
                </a:ln>
                <a:solidFill>
                  <a:schemeClr val="tx1"/>
                </a:solidFill>
                <a:effectLst/>
                <a:latin typeface="Times New Roman" panose="02020603050405020304" pitchFamily="18" charset="0"/>
              </a:rPr>
              <a:t> </a:t>
            </a:r>
            <a:r>
              <a:rPr kumimoji="0" lang="en-US" altLang="zh-CN" u="none" strike="noStrike" cap="none" normalizeH="0" baseline="0" dirty="0">
                <a:ln>
                  <a:noFill/>
                </a:ln>
                <a:solidFill>
                  <a:schemeClr val="tx1"/>
                </a:solidFill>
                <a:effectLst/>
                <a:latin typeface="Times New Roman" panose="02020603050405020304" pitchFamily="18" charset="0"/>
              </a:rPr>
              <a:t> # </a:t>
            </a:r>
            <a:r>
              <a:rPr lang="zh-CN" altLang="en-US" dirty="0">
                <a:latin typeface="Times New Roman" panose="02020603050405020304" pitchFamily="18" charset="0"/>
              </a:rPr>
              <a:t>查看</a:t>
            </a:r>
            <a:r>
              <a:rPr lang="en-US" altLang="zh-CN" dirty="0">
                <a:latin typeface="Times New Roman" panose="02020603050405020304" pitchFamily="18" charset="0"/>
              </a:rPr>
              <a:t>Server</a:t>
            </a:r>
            <a:r>
              <a:rPr lang="zh-CN" altLang="en-US" dirty="0">
                <a:latin typeface="Times New Roman" panose="02020603050405020304" pitchFamily="18" charset="0"/>
              </a:rPr>
              <a:t>端的</a:t>
            </a:r>
            <a:r>
              <a:rPr lang="en-US" altLang="zh-CN" dirty="0">
                <a:latin typeface="Times New Roman" panose="02020603050405020304" pitchFamily="18" charset="0"/>
              </a:rPr>
              <a:t>/var/log/messages</a:t>
            </a:r>
            <a:r>
              <a:rPr lang="zh-CN" altLang="en-US" dirty="0">
                <a:latin typeface="Times New Roman" panose="02020603050405020304" pitchFamily="18" charset="0"/>
              </a:rPr>
              <a:t>文件</a:t>
            </a:r>
            <a:endParaRPr lang="en-US" altLang="zh-CN" dirty="0">
              <a:latin typeface="Times New Roman" panose="02020603050405020304" pitchFamily="18" charset="0"/>
            </a:endParaRPr>
          </a:p>
          <a:p>
            <a:pPr eaLnBrk="0" fontAlgn="base" hangingPunct="0">
              <a:spcBef>
                <a:spcPct val="0"/>
              </a:spcBef>
              <a:spcAft>
                <a:spcPct val="0"/>
              </a:spcAft>
            </a:pPr>
            <a:endParaRPr lang="en-US" altLang="zh-CN" dirty="0">
              <a:latin typeface="Times New Roman" panose="02020603050405020304" pitchFamily="18" charset="0"/>
            </a:endParaRPr>
          </a:p>
          <a:p>
            <a:pPr eaLnBrk="0" fontAlgn="base" hangingPunct="0">
              <a:spcBef>
                <a:spcPct val="0"/>
              </a:spcBef>
              <a:spcAft>
                <a:spcPct val="0"/>
              </a:spcAft>
            </a:pPr>
            <a:r>
              <a:rPr lang="en-US" altLang="zh-CN" dirty="0">
                <a:latin typeface="Times New Roman" panose="02020603050405020304" pitchFamily="18" charset="0"/>
              </a:rPr>
              <a:t>[</a:t>
            </a:r>
            <a:r>
              <a:rPr lang="en-US" altLang="zh-CN" dirty="0" err="1">
                <a:latin typeface="Times New Roman" panose="02020603050405020304" pitchFamily="18" charset="0"/>
              </a:rPr>
              <a:t>root@client</a:t>
            </a:r>
            <a:r>
              <a:rPr lang="en-US" altLang="zh-CN" dirty="0">
                <a:latin typeface="Times New Roman" panose="02020603050405020304" pitchFamily="18" charset="0"/>
              </a:rPr>
              <a:t> ~]# ping 127.0.0.1 | logger -it "test" -p </a:t>
            </a:r>
            <a:r>
              <a:rPr lang="en-US" altLang="zh-CN" dirty="0" err="1">
                <a:latin typeface="Times New Roman" panose="02020603050405020304" pitchFamily="18" charset="0"/>
              </a:rPr>
              <a:t>mail.notice</a:t>
            </a:r>
            <a:r>
              <a:rPr lang="en-US" altLang="zh-CN" dirty="0">
                <a:latin typeface="Times New Roman" panose="02020603050405020304" pitchFamily="18" charset="0"/>
              </a:rPr>
              <a:t> &amp;</a:t>
            </a:r>
          </a:p>
          <a:p>
            <a:pPr eaLnBrk="0" fontAlgn="base" hangingPunct="0">
              <a:spcBef>
                <a:spcPct val="0"/>
              </a:spcBef>
              <a:spcAft>
                <a:spcPct val="0"/>
              </a:spcAft>
            </a:pPr>
            <a:endParaRPr lang="zh-CN" altLang="en-US" dirty="0">
              <a:latin typeface="Times New Roman" panose="02020603050405020304" pitchFamily="18" charset="0"/>
            </a:endParaRPr>
          </a:p>
          <a:p>
            <a:pPr lvl="0" eaLnBrk="0" fontAlgn="base" hangingPunct="0">
              <a:spcBef>
                <a:spcPct val="0"/>
              </a:spcBef>
              <a:spcAft>
                <a:spcPct val="0"/>
              </a:spcAft>
            </a:pPr>
            <a:endParaRPr kumimoji="0" lang="zh-CN" altLang="zh-CN" u="none" strike="noStrike" cap="none" normalizeH="0" baseline="0" dirty="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2338636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E1672E4-ABA0-4D94-882F-42BFF357B8BE}"/>
              </a:ext>
            </a:extLst>
          </p:cNvPr>
          <p:cNvPicPr>
            <a:picLocks noChangeAspect="1"/>
          </p:cNvPicPr>
          <p:nvPr/>
        </p:nvPicPr>
        <p:blipFill>
          <a:blip r:embed="rId2"/>
          <a:stretch>
            <a:fillRect/>
          </a:stretch>
        </p:blipFill>
        <p:spPr>
          <a:xfrm>
            <a:off x="1034902" y="212617"/>
            <a:ext cx="10122195" cy="6432766"/>
          </a:xfrm>
          <a:prstGeom prst="rect">
            <a:avLst/>
          </a:prstGeom>
        </p:spPr>
      </p:pic>
    </p:spTree>
    <p:extLst>
      <p:ext uri="{BB962C8B-B14F-4D97-AF65-F5344CB8AC3E}">
        <p14:creationId xmlns:p14="http://schemas.microsoft.com/office/powerpoint/2010/main" val="1083480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26AEC8-8ECC-4863-8B96-C593E5D51FF0}"/>
              </a:ext>
            </a:extLst>
          </p:cNvPr>
          <p:cNvSpPr>
            <a:spLocks noGrp="1"/>
          </p:cNvSpPr>
          <p:nvPr>
            <p:ph type="title"/>
          </p:nvPr>
        </p:nvSpPr>
        <p:spPr/>
        <p:txBody>
          <a:bodyPr/>
          <a:lstStyle/>
          <a:p>
            <a:r>
              <a:rPr lang="zh-CN" altLang="en-US" dirty="0"/>
              <a:t>日志分类</a:t>
            </a:r>
          </a:p>
        </p:txBody>
      </p:sp>
      <p:sp>
        <p:nvSpPr>
          <p:cNvPr id="3" name="内容占位符 2">
            <a:extLst>
              <a:ext uri="{FF2B5EF4-FFF2-40B4-BE49-F238E27FC236}">
                <a16:creationId xmlns:a16="http://schemas.microsoft.com/office/drawing/2014/main" id="{55DA6668-0393-469E-AD0E-C3A433353B6B}"/>
              </a:ext>
            </a:extLst>
          </p:cNvPr>
          <p:cNvSpPr>
            <a:spLocks noGrp="1"/>
          </p:cNvSpPr>
          <p:nvPr>
            <p:ph idx="1"/>
          </p:nvPr>
        </p:nvSpPr>
        <p:spPr/>
        <p:txBody>
          <a:bodyPr>
            <a:normAutofit/>
          </a:bodyPr>
          <a:lstStyle/>
          <a:p>
            <a:pPr marL="0" indent="0">
              <a:lnSpc>
                <a:spcPct val="100000"/>
              </a:lnSpc>
              <a:buNone/>
            </a:pPr>
            <a:r>
              <a:rPr lang="zh-CN" altLang="en-US" sz="1800" dirty="0">
                <a:latin typeface="Times New Roman" panose="02020603050405020304" pitchFamily="18" charset="0"/>
              </a:rPr>
              <a:t>根据图中所显示的日志，可以根据服务对象粗略的将日志分为两类：</a:t>
            </a:r>
          </a:p>
          <a:p>
            <a:pPr indent="457200">
              <a:lnSpc>
                <a:spcPct val="100000"/>
              </a:lnSpc>
            </a:pPr>
            <a:r>
              <a:rPr lang="zh-CN" altLang="en-US" sz="1800" dirty="0">
                <a:latin typeface="Times New Roman" panose="02020603050405020304" pitchFamily="18" charset="0"/>
              </a:rPr>
              <a:t>系统日志：主要存放系统内置程序或系统内核之类的日志信息如</a:t>
            </a:r>
            <a:r>
              <a:rPr lang="en-US" altLang="zh-CN" sz="1800" dirty="0" err="1">
                <a:latin typeface="Times New Roman" panose="02020603050405020304" pitchFamily="18" charset="0"/>
              </a:rPr>
              <a:t>alternative.log,btmp</a:t>
            </a:r>
            <a:r>
              <a:rPr lang="zh-CN" altLang="en-US" sz="1800" dirty="0">
                <a:latin typeface="Times New Roman" panose="02020603050405020304" pitchFamily="18" charset="0"/>
              </a:rPr>
              <a:t>等等；</a:t>
            </a:r>
          </a:p>
          <a:p>
            <a:pPr indent="457200">
              <a:lnSpc>
                <a:spcPct val="100000"/>
              </a:lnSpc>
            </a:pPr>
            <a:r>
              <a:rPr lang="zh-CN" altLang="en-US" sz="1800" dirty="0">
                <a:latin typeface="Times New Roman" panose="02020603050405020304" pitchFamily="18" charset="0"/>
              </a:rPr>
              <a:t>应用日志：主要是安装第三方应用所产生的日志，如：</a:t>
            </a:r>
            <a:r>
              <a:rPr lang="en-US" altLang="zh-CN" sz="1800" dirty="0">
                <a:latin typeface="Times New Roman" panose="02020603050405020304" pitchFamily="18" charset="0"/>
              </a:rPr>
              <a:t>tomact7,apache3</a:t>
            </a:r>
            <a:r>
              <a:rPr lang="zh-CN" altLang="en-US" sz="1800" dirty="0">
                <a:latin typeface="Times New Roman" panose="02020603050405020304" pitchFamily="18" charset="0"/>
              </a:rPr>
              <a:t>等等</a:t>
            </a:r>
          </a:p>
          <a:p>
            <a:pPr marL="0" indent="457200">
              <a:lnSpc>
                <a:spcPct val="100000"/>
              </a:lnSpc>
              <a:buNone/>
            </a:pPr>
            <a:endParaRPr lang="zh-CN" altLang="en-US" sz="1800" dirty="0">
              <a:latin typeface="Times New Roman" panose="02020603050405020304" pitchFamily="18" charset="0"/>
            </a:endParaRPr>
          </a:p>
        </p:txBody>
      </p:sp>
    </p:spTree>
    <p:extLst>
      <p:ext uri="{BB962C8B-B14F-4D97-AF65-F5344CB8AC3E}">
        <p14:creationId xmlns:p14="http://schemas.microsoft.com/office/powerpoint/2010/main" val="1251049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3D761-AAF5-4A8E-90CB-1E1E6D392E54}"/>
              </a:ext>
            </a:extLst>
          </p:cNvPr>
          <p:cNvSpPr>
            <a:spLocks noGrp="1"/>
          </p:cNvSpPr>
          <p:nvPr>
            <p:ph type="title"/>
          </p:nvPr>
        </p:nvSpPr>
        <p:spPr/>
        <p:txBody>
          <a:bodyPr/>
          <a:lstStyle/>
          <a:p>
            <a:r>
              <a:rPr lang="zh-CN" altLang="en-US" dirty="0"/>
              <a:t>主要日志文件</a:t>
            </a:r>
          </a:p>
        </p:txBody>
      </p:sp>
      <p:sp>
        <p:nvSpPr>
          <p:cNvPr id="3" name="内容占位符 2">
            <a:extLst>
              <a:ext uri="{FF2B5EF4-FFF2-40B4-BE49-F238E27FC236}">
                <a16:creationId xmlns:a16="http://schemas.microsoft.com/office/drawing/2014/main" id="{F75BDCF3-F79F-4C79-AC7A-CDE5B4461FF4}"/>
              </a:ext>
            </a:extLst>
          </p:cNvPr>
          <p:cNvSpPr>
            <a:spLocks noGrp="1"/>
          </p:cNvSpPr>
          <p:nvPr>
            <p:ph idx="1"/>
          </p:nvPr>
        </p:nvSpPr>
        <p:spPr/>
        <p:txBody>
          <a:bodyPr>
            <a:normAutofit/>
          </a:bodyPr>
          <a:lstStyle/>
          <a:p>
            <a:pPr marL="0" indent="0">
              <a:lnSpc>
                <a:spcPct val="100000"/>
              </a:lnSpc>
              <a:spcBef>
                <a:spcPts val="0"/>
              </a:spcBef>
              <a:buNone/>
            </a:pPr>
            <a:r>
              <a:rPr lang="zh-CN" altLang="en-US" sz="1800" dirty="0">
                <a:latin typeface="Times New Roman" panose="02020603050405020304" pitchFamily="18" charset="0"/>
              </a:rPr>
              <a:t>内核及公共消息日志</a:t>
            </a:r>
            <a:r>
              <a:rPr lang="en-US" altLang="zh-CN" sz="1800" dirty="0">
                <a:latin typeface="Times New Roman" panose="02020603050405020304" pitchFamily="18" charset="0"/>
              </a:rPr>
              <a:t>:/var/log/messages</a:t>
            </a:r>
            <a:br>
              <a:rPr lang="en-US" altLang="zh-CN" sz="1800" dirty="0">
                <a:latin typeface="Times New Roman" panose="02020603050405020304" pitchFamily="18" charset="0"/>
              </a:rPr>
            </a:br>
            <a:r>
              <a:rPr lang="zh-CN" altLang="en-US" sz="1800" dirty="0">
                <a:latin typeface="Times New Roman" panose="02020603050405020304" pitchFamily="18" charset="0"/>
              </a:rPr>
              <a:t>计划任务日志：</a:t>
            </a:r>
            <a:r>
              <a:rPr lang="en-US" altLang="zh-CN" sz="1800" dirty="0">
                <a:latin typeface="Times New Roman" panose="02020603050405020304" pitchFamily="18" charset="0"/>
              </a:rPr>
              <a:t>/var/log/</a:t>
            </a:r>
            <a:r>
              <a:rPr lang="en-US" altLang="zh-CN" sz="1800" dirty="0" err="1">
                <a:latin typeface="Times New Roman" panose="02020603050405020304" pitchFamily="18" charset="0"/>
              </a:rPr>
              <a:t>cron</a:t>
            </a:r>
            <a:br>
              <a:rPr lang="en-US" altLang="zh-CN" sz="1800" dirty="0">
                <a:latin typeface="Times New Roman" panose="02020603050405020304" pitchFamily="18" charset="0"/>
              </a:rPr>
            </a:br>
            <a:r>
              <a:rPr lang="zh-CN" altLang="en-US" sz="1800" dirty="0">
                <a:latin typeface="Times New Roman" panose="02020603050405020304" pitchFamily="18" charset="0"/>
              </a:rPr>
              <a:t>系统引导日志：</a:t>
            </a:r>
            <a:r>
              <a:rPr lang="en-US" altLang="zh-CN" sz="1800" dirty="0">
                <a:latin typeface="Times New Roman" panose="02020603050405020304" pitchFamily="18" charset="0"/>
              </a:rPr>
              <a:t>/var/log/</a:t>
            </a:r>
            <a:r>
              <a:rPr lang="en-US" altLang="zh-CN" sz="1800" dirty="0" err="1">
                <a:latin typeface="Times New Roman" panose="02020603050405020304" pitchFamily="18" charset="0"/>
              </a:rPr>
              <a:t>dmesg</a:t>
            </a:r>
            <a:br>
              <a:rPr lang="en-US" altLang="zh-CN" sz="1800" dirty="0">
                <a:latin typeface="Times New Roman" panose="02020603050405020304" pitchFamily="18" charset="0"/>
              </a:rPr>
            </a:br>
            <a:r>
              <a:rPr lang="zh-CN" altLang="en-US" sz="1800" dirty="0">
                <a:latin typeface="Times New Roman" panose="02020603050405020304" pitchFamily="18" charset="0"/>
              </a:rPr>
              <a:t>邮件系统日志</a:t>
            </a:r>
            <a:r>
              <a:rPr lang="en-US" altLang="zh-CN" sz="1800" dirty="0">
                <a:latin typeface="Times New Roman" panose="02020603050405020304" pitchFamily="18" charset="0"/>
              </a:rPr>
              <a:t>:/var/log/</a:t>
            </a:r>
            <a:r>
              <a:rPr lang="en-US" altLang="zh-CN" sz="1800" dirty="0" err="1">
                <a:latin typeface="Times New Roman" panose="02020603050405020304" pitchFamily="18" charset="0"/>
              </a:rPr>
              <a:t>maillog</a:t>
            </a:r>
            <a:br>
              <a:rPr lang="en-US" altLang="zh-CN" sz="1800" dirty="0">
                <a:latin typeface="Times New Roman" panose="02020603050405020304" pitchFamily="18" charset="0"/>
              </a:rPr>
            </a:br>
            <a:r>
              <a:rPr lang="zh-CN" altLang="en-US" sz="1800" dirty="0">
                <a:latin typeface="Times New Roman" panose="02020603050405020304" pitchFamily="18" charset="0"/>
              </a:rPr>
              <a:t>用户登录日志：</a:t>
            </a:r>
            <a:r>
              <a:rPr lang="en-US" altLang="zh-CN" sz="1800" dirty="0">
                <a:latin typeface="Times New Roman" panose="02020603050405020304" pitchFamily="18" charset="0"/>
              </a:rPr>
              <a:t>/var/log/lastlog</a:t>
            </a:r>
            <a:br>
              <a:rPr lang="en-US" altLang="zh-CN" sz="1800" dirty="0">
                <a:latin typeface="Times New Roman" panose="02020603050405020304" pitchFamily="18" charset="0"/>
              </a:rPr>
            </a:br>
            <a:r>
              <a:rPr lang="en-US" altLang="zh-CN" sz="1800" dirty="0">
                <a:latin typeface="Times New Roman" panose="02020603050405020304" pitchFamily="18" charset="0"/>
              </a:rPr>
              <a:t>/var/log/boot.log</a:t>
            </a:r>
            <a:r>
              <a:rPr lang="zh-CN" altLang="en-US" sz="1800" dirty="0">
                <a:latin typeface="Times New Roman" panose="02020603050405020304" pitchFamily="18" charset="0"/>
              </a:rPr>
              <a:t>（记录系统在引导过程中发生的事件）</a:t>
            </a:r>
            <a:br>
              <a:rPr lang="zh-CN" altLang="en-US" sz="1800" dirty="0">
                <a:latin typeface="Times New Roman" panose="02020603050405020304" pitchFamily="18" charset="0"/>
              </a:rPr>
            </a:br>
            <a:r>
              <a:rPr lang="en-US" altLang="zh-CN" sz="1800" dirty="0">
                <a:latin typeface="Times New Roman" panose="02020603050405020304" pitchFamily="18" charset="0"/>
              </a:rPr>
              <a:t>/var/log/secure (</a:t>
            </a:r>
            <a:r>
              <a:rPr lang="zh-CN" altLang="en-US" sz="1800" dirty="0">
                <a:latin typeface="Times New Roman" panose="02020603050405020304" pitchFamily="18" charset="0"/>
              </a:rPr>
              <a:t>用户验证相关的安全性事件</a:t>
            </a:r>
            <a:r>
              <a:rPr lang="en-US" altLang="zh-CN" sz="1800" dirty="0">
                <a:latin typeface="Times New Roman" panose="02020603050405020304" pitchFamily="18" charset="0"/>
              </a:rPr>
              <a:t>)</a:t>
            </a:r>
            <a:br>
              <a:rPr lang="en-US" altLang="zh-CN" sz="1800" dirty="0">
                <a:latin typeface="Times New Roman" panose="02020603050405020304" pitchFamily="18" charset="0"/>
              </a:rPr>
            </a:br>
            <a:r>
              <a:rPr lang="en-US" altLang="zh-CN" sz="1800" dirty="0">
                <a:latin typeface="Times New Roman" panose="02020603050405020304" pitchFamily="18" charset="0"/>
              </a:rPr>
              <a:t>/var/log/wtmp(</a:t>
            </a:r>
            <a:r>
              <a:rPr lang="zh-CN" altLang="en-US" sz="1800" dirty="0">
                <a:latin typeface="Times New Roman" panose="02020603050405020304" pitchFamily="18" charset="0"/>
              </a:rPr>
              <a:t>当前登录用户详细信息</a:t>
            </a:r>
            <a:r>
              <a:rPr lang="en-US" altLang="zh-CN" sz="1800" dirty="0">
                <a:latin typeface="Times New Roman" panose="02020603050405020304" pitchFamily="18" charset="0"/>
              </a:rPr>
              <a:t>)</a:t>
            </a:r>
            <a:br>
              <a:rPr lang="en-US" altLang="zh-CN" sz="1800" dirty="0">
                <a:latin typeface="Times New Roman" panose="02020603050405020304" pitchFamily="18" charset="0"/>
              </a:rPr>
            </a:br>
            <a:r>
              <a:rPr lang="en-US" altLang="zh-CN" sz="1800" dirty="0">
                <a:latin typeface="Times New Roman" panose="02020603050405020304" pitchFamily="18" charset="0"/>
              </a:rPr>
              <a:t>/var/log/</a:t>
            </a:r>
            <a:r>
              <a:rPr lang="en-US" altLang="zh-CN" sz="1800" dirty="0" err="1">
                <a:latin typeface="Times New Roman" panose="02020603050405020304" pitchFamily="18" charset="0"/>
              </a:rPr>
              <a:t>btmp</a:t>
            </a:r>
            <a:r>
              <a:rPr lang="zh-CN" altLang="en-US" sz="1800" dirty="0">
                <a:latin typeface="Times New Roman" panose="02020603050405020304" pitchFamily="18" charset="0"/>
              </a:rPr>
              <a:t>（记录失败的的记录）</a:t>
            </a:r>
            <a:br>
              <a:rPr lang="zh-CN" altLang="en-US" sz="1800" dirty="0">
                <a:latin typeface="Times New Roman" panose="02020603050405020304" pitchFamily="18" charset="0"/>
              </a:rPr>
            </a:br>
            <a:r>
              <a:rPr lang="en-US" altLang="zh-CN" sz="1800" dirty="0">
                <a:latin typeface="Times New Roman" panose="02020603050405020304" pitchFamily="18" charset="0"/>
              </a:rPr>
              <a:t>/var/run/</a:t>
            </a:r>
            <a:r>
              <a:rPr lang="en-US" altLang="zh-CN" sz="1800" dirty="0" err="1">
                <a:latin typeface="Times New Roman" panose="02020603050405020304" pitchFamily="18" charset="0"/>
              </a:rPr>
              <a:t>utmp</a:t>
            </a:r>
            <a:r>
              <a:rPr lang="zh-CN" altLang="en-US" sz="1800" dirty="0">
                <a:latin typeface="Times New Roman" panose="02020603050405020304" pitchFamily="18" charset="0"/>
              </a:rPr>
              <a:t>（用户登录、注销及系统开、关等事件）</a:t>
            </a:r>
          </a:p>
        </p:txBody>
      </p:sp>
    </p:spTree>
    <p:extLst>
      <p:ext uri="{BB962C8B-B14F-4D97-AF65-F5344CB8AC3E}">
        <p14:creationId xmlns:p14="http://schemas.microsoft.com/office/powerpoint/2010/main" val="104707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4FFEB5-FDBB-4914-B38A-AF47CD6A7D77}"/>
              </a:ext>
            </a:extLst>
          </p:cNvPr>
          <p:cNvSpPr>
            <a:spLocks noGrp="1"/>
          </p:cNvSpPr>
          <p:nvPr>
            <p:ph type="title"/>
          </p:nvPr>
        </p:nvSpPr>
        <p:spPr/>
        <p:txBody>
          <a:bodyPr/>
          <a:lstStyle/>
          <a:p>
            <a:r>
              <a:rPr lang="zh-CN" altLang="en-US" dirty="0"/>
              <a:t>日志文件详细介绍</a:t>
            </a:r>
            <a:r>
              <a:rPr lang="en-US" altLang="zh-CN" dirty="0"/>
              <a:t>/var/log/secure</a:t>
            </a:r>
            <a:endParaRPr lang="zh-CN" altLang="en-US" dirty="0"/>
          </a:p>
        </p:txBody>
      </p:sp>
      <p:sp>
        <p:nvSpPr>
          <p:cNvPr id="3" name="内容占位符 2">
            <a:extLst>
              <a:ext uri="{FF2B5EF4-FFF2-40B4-BE49-F238E27FC236}">
                <a16:creationId xmlns:a16="http://schemas.microsoft.com/office/drawing/2014/main" id="{02A3D684-FDC4-4ACB-A8A7-C95E33E48295}"/>
              </a:ext>
            </a:extLst>
          </p:cNvPr>
          <p:cNvSpPr>
            <a:spLocks noGrp="1"/>
          </p:cNvSpPr>
          <p:nvPr>
            <p:ph idx="1"/>
          </p:nvPr>
        </p:nvSpPr>
        <p:spPr>
          <a:xfrm>
            <a:off x="838200" y="1821911"/>
            <a:ext cx="10515600" cy="4351338"/>
          </a:xfrm>
        </p:spPr>
        <p:txBody>
          <a:bodyPr>
            <a:normAutofit/>
          </a:bodyPr>
          <a:lstStyle/>
          <a:p>
            <a:pPr marL="0" indent="457200">
              <a:lnSpc>
                <a:spcPct val="100000"/>
              </a:lnSpc>
              <a:spcBef>
                <a:spcPts val="0"/>
              </a:spcBef>
              <a:buNone/>
            </a:pPr>
            <a:r>
              <a:rPr lang="en-US" altLang="zh-CN" sz="1800" dirty="0">
                <a:latin typeface="Times New Roman" panose="02020603050405020304" pitchFamily="18" charset="0"/>
              </a:rPr>
              <a:t>Linux</a:t>
            </a:r>
            <a:r>
              <a:rPr lang="zh-CN" altLang="en-US" sz="1800" dirty="0">
                <a:latin typeface="Times New Roman" panose="02020603050405020304" pitchFamily="18" charset="0"/>
              </a:rPr>
              <a:t>系统安全日志，记录用户和工作组的情况、用户登陆认证情况。</a:t>
            </a:r>
            <a:r>
              <a:rPr lang="en-US" altLang="zh-CN" sz="1800" dirty="0">
                <a:latin typeface="Times New Roman" panose="02020603050405020304" pitchFamily="18" charset="0"/>
              </a:rPr>
              <a:t>Demo</a:t>
            </a:r>
            <a:r>
              <a:rPr lang="zh-CN" altLang="en-US" sz="1800" dirty="0">
                <a:latin typeface="Times New Roman" panose="02020603050405020304" pitchFamily="18" charset="0"/>
              </a:rPr>
              <a:t>：创建</a:t>
            </a:r>
            <a:r>
              <a:rPr lang="en-US" altLang="zh-CN" sz="1800" dirty="0">
                <a:latin typeface="Times New Roman" panose="02020603050405020304" pitchFamily="18" charset="0"/>
              </a:rPr>
              <a:t>costin</a:t>
            </a:r>
            <a:r>
              <a:rPr lang="zh-CN" altLang="en-US" sz="1800" dirty="0">
                <a:latin typeface="Times New Roman" panose="02020603050405020304" pitchFamily="18" charset="0"/>
              </a:rPr>
              <a:t>的用户，然后改变了该用户的密码，于是该信息就被记录到该日志下</a:t>
            </a:r>
          </a:p>
        </p:txBody>
      </p:sp>
      <p:pic>
        <p:nvPicPr>
          <p:cNvPr id="4" name="图片 3">
            <a:extLst>
              <a:ext uri="{FF2B5EF4-FFF2-40B4-BE49-F238E27FC236}">
                <a16:creationId xmlns:a16="http://schemas.microsoft.com/office/drawing/2014/main" id="{9FE05A62-FEEF-409D-88C0-26DF0732B1E5}"/>
              </a:ext>
            </a:extLst>
          </p:cNvPr>
          <p:cNvPicPr>
            <a:picLocks noChangeAspect="1"/>
          </p:cNvPicPr>
          <p:nvPr/>
        </p:nvPicPr>
        <p:blipFill>
          <a:blip r:embed="rId2"/>
          <a:stretch>
            <a:fillRect/>
          </a:stretch>
        </p:blipFill>
        <p:spPr>
          <a:xfrm>
            <a:off x="2940211" y="2457351"/>
            <a:ext cx="6311577" cy="3071580"/>
          </a:xfrm>
          <a:prstGeom prst="rect">
            <a:avLst/>
          </a:prstGeom>
        </p:spPr>
      </p:pic>
    </p:spTree>
    <p:extLst>
      <p:ext uri="{BB962C8B-B14F-4D97-AF65-F5344CB8AC3E}">
        <p14:creationId xmlns:p14="http://schemas.microsoft.com/office/powerpoint/2010/main" val="212049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4FFEB5-FDBB-4914-B38A-AF47CD6A7D77}"/>
              </a:ext>
            </a:extLst>
          </p:cNvPr>
          <p:cNvSpPr>
            <a:spLocks noGrp="1"/>
          </p:cNvSpPr>
          <p:nvPr>
            <p:ph type="title"/>
          </p:nvPr>
        </p:nvSpPr>
        <p:spPr/>
        <p:txBody>
          <a:bodyPr/>
          <a:lstStyle/>
          <a:p>
            <a:r>
              <a:rPr lang="zh-CN" altLang="en-US" dirty="0"/>
              <a:t>日志文件详细介绍</a:t>
            </a:r>
            <a:r>
              <a:rPr lang="en-US" altLang="zh-CN" dirty="0"/>
              <a:t>/var/log/boot.log</a:t>
            </a:r>
            <a:endParaRPr lang="zh-CN" altLang="en-US" dirty="0"/>
          </a:p>
        </p:txBody>
      </p:sp>
      <p:sp>
        <p:nvSpPr>
          <p:cNvPr id="3" name="内容占位符 2">
            <a:extLst>
              <a:ext uri="{FF2B5EF4-FFF2-40B4-BE49-F238E27FC236}">
                <a16:creationId xmlns:a16="http://schemas.microsoft.com/office/drawing/2014/main" id="{02A3D684-FDC4-4ACB-A8A7-C95E33E48295}"/>
              </a:ext>
            </a:extLst>
          </p:cNvPr>
          <p:cNvSpPr>
            <a:spLocks noGrp="1"/>
          </p:cNvSpPr>
          <p:nvPr>
            <p:ph idx="1"/>
          </p:nvPr>
        </p:nvSpPr>
        <p:spPr/>
        <p:txBody>
          <a:bodyPr>
            <a:normAutofit/>
          </a:bodyPr>
          <a:lstStyle/>
          <a:p>
            <a:pPr marL="0" indent="457200">
              <a:lnSpc>
                <a:spcPct val="100000"/>
              </a:lnSpc>
              <a:spcBef>
                <a:spcPts val="0"/>
              </a:spcBef>
              <a:buNone/>
            </a:pPr>
            <a:r>
              <a:rPr lang="zh-CN" altLang="en-US" sz="1800" dirty="0">
                <a:latin typeface="Times New Roman" panose="02020603050405020304" pitchFamily="18" charset="0"/>
              </a:rPr>
              <a:t>该文件记录了系统在引导过程中发生的事件</a:t>
            </a:r>
            <a:r>
              <a:rPr lang="en-US" altLang="zh-CN" sz="1800" dirty="0">
                <a:latin typeface="Times New Roman" panose="02020603050405020304" pitchFamily="18" charset="0"/>
              </a:rPr>
              <a:t>[root@test ~]# cat /var/log/boot.log</a:t>
            </a:r>
          </a:p>
          <a:p>
            <a:pPr marL="0" indent="457200">
              <a:lnSpc>
                <a:spcPct val="100000"/>
              </a:lnSpc>
              <a:spcBef>
                <a:spcPts val="0"/>
              </a:spcBef>
              <a:buNone/>
            </a:pPr>
            <a:endParaRPr lang="zh-CN" altLang="en-US" sz="1800" dirty="0">
              <a:latin typeface="Times New Roman" panose="02020603050405020304" pitchFamily="18" charset="0"/>
            </a:endParaRPr>
          </a:p>
        </p:txBody>
      </p:sp>
    </p:spTree>
    <p:extLst>
      <p:ext uri="{BB962C8B-B14F-4D97-AF65-F5344CB8AC3E}">
        <p14:creationId xmlns:p14="http://schemas.microsoft.com/office/powerpoint/2010/main" val="1070212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4FFEB5-FDBB-4914-B38A-AF47CD6A7D77}"/>
              </a:ext>
            </a:extLst>
          </p:cNvPr>
          <p:cNvSpPr>
            <a:spLocks noGrp="1"/>
          </p:cNvSpPr>
          <p:nvPr>
            <p:ph type="title"/>
          </p:nvPr>
        </p:nvSpPr>
        <p:spPr/>
        <p:txBody>
          <a:bodyPr/>
          <a:lstStyle/>
          <a:p>
            <a:r>
              <a:rPr lang="zh-CN" altLang="en-US" dirty="0"/>
              <a:t>日志文件详细介绍</a:t>
            </a:r>
            <a:r>
              <a:rPr lang="en-US" altLang="zh-CN" dirty="0"/>
              <a:t>/var/log/messages</a:t>
            </a:r>
            <a:endParaRPr lang="zh-CN" altLang="en-US" dirty="0"/>
          </a:p>
        </p:txBody>
      </p:sp>
      <p:sp>
        <p:nvSpPr>
          <p:cNvPr id="3" name="内容占位符 2">
            <a:extLst>
              <a:ext uri="{FF2B5EF4-FFF2-40B4-BE49-F238E27FC236}">
                <a16:creationId xmlns:a16="http://schemas.microsoft.com/office/drawing/2014/main" id="{02A3D684-FDC4-4ACB-A8A7-C95E33E48295}"/>
              </a:ext>
            </a:extLst>
          </p:cNvPr>
          <p:cNvSpPr>
            <a:spLocks noGrp="1"/>
          </p:cNvSpPr>
          <p:nvPr>
            <p:ph idx="1"/>
          </p:nvPr>
        </p:nvSpPr>
        <p:spPr/>
        <p:txBody>
          <a:bodyPr/>
          <a:lstStyle/>
          <a:p>
            <a:pPr marL="0" indent="457200">
              <a:lnSpc>
                <a:spcPct val="100000"/>
              </a:lnSpc>
              <a:spcBef>
                <a:spcPts val="0"/>
              </a:spcBef>
              <a:buNone/>
            </a:pPr>
            <a:r>
              <a:rPr lang="zh-CN" altLang="en-US" sz="1800" dirty="0">
                <a:latin typeface="Times New Roman" panose="02020603050405020304" pitchFamily="18" charset="0"/>
              </a:rPr>
              <a:t>内核及公共信息日志，是许多进程日志文件的汇总。</a:t>
            </a:r>
            <a:r>
              <a:rPr lang="en-US" altLang="zh-CN" sz="1800" dirty="0">
                <a:latin typeface="Times New Roman" panose="02020603050405020304" pitchFamily="18" charset="0"/>
              </a:rPr>
              <a:t>[root@test ~]# hostnamectl set-hostname yujmo</a:t>
            </a:r>
          </a:p>
          <a:p>
            <a:pPr marL="0" indent="457200">
              <a:lnSpc>
                <a:spcPct val="100000"/>
              </a:lnSpc>
              <a:spcBef>
                <a:spcPts val="0"/>
              </a:spcBef>
              <a:buNone/>
            </a:pPr>
            <a:endParaRPr lang="en-US" altLang="zh-CN" sz="1800" dirty="0">
              <a:latin typeface="Times New Roman" panose="02020603050405020304" pitchFamily="18" charset="0"/>
            </a:endParaRPr>
          </a:p>
          <a:p>
            <a:pPr marL="0" indent="457200">
              <a:lnSpc>
                <a:spcPct val="100000"/>
              </a:lnSpc>
              <a:spcBef>
                <a:spcPts val="0"/>
              </a:spcBef>
              <a:buNone/>
            </a:pPr>
            <a:r>
              <a:rPr lang="en-US" altLang="zh-CN" sz="1800" dirty="0">
                <a:latin typeface="Times New Roman" panose="02020603050405020304" pitchFamily="18" charset="0"/>
              </a:rPr>
              <a:t>Demo</a:t>
            </a:r>
            <a:r>
              <a:rPr lang="zh-CN" altLang="en-US" sz="1800" dirty="0">
                <a:latin typeface="Times New Roman" panose="02020603050405020304" pitchFamily="18" charset="0"/>
              </a:rPr>
              <a:t>：将”</a:t>
            </a:r>
            <a:r>
              <a:rPr lang="en-US" altLang="zh-CN" sz="1800" dirty="0">
                <a:latin typeface="Times New Roman" panose="02020603050405020304" pitchFamily="18" charset="0"/>
              </a:rPr>
              <a:t>test”</a:t>
            </a:r>
            <a:r>
              <a:rPr lang="zh-CN" altLang="en-US" sz="1800" dirty="0">
                <a:latin typeface="Times New Roman" panose="02020603050405020304" pitchFamily="18" charset="0"/>
              </a:rPr>
              <a:t>主机名改成“</a:t>
            </a:r>
            <a:r>
              <a:rPr lang="en-US" altLang="zh-CN" sz="1800" dirty="0">
                <a:latin typeface="Times New Roman" panose="02020603050405020304" pitchFamily="18" charset="0"/>
              </a:rPr>
              <a:t>yujmo”</a:t>
            </a:r>
          </a:p>
          <a:p>
            <a:pPr marL="0" indent="0">
              <a:buNone/>
            </a:pPr>
            <a:endParaRPr lang="zh-CN" altLang="en-US" dirty="0"/>
          </a:p>
        </p:txBody>
      </p:sp>
      <p:pic>
        <p:nvPicPr>
          <p:cNvPr id="5" name="图片 4">
            <a:extLst>
              <a:ext uri="{FF2B5EF4-FFF2-40B4-BE49-F238E27FC236}">
                <a16:creationId xmlns:a16="http://schemas.microsoft.com/office/drawing/2014/main" id="{64F9DFA8-D3F3-497D-B3E7-BC35DF64F72D}"/>
              </a:ext>
            </a:extLst>
          </p:cNvPr>
          <p:cNvPicPr>
            <a:picLocks noChangeAspect="1"/>
          </p:cNvPicPr>
          <p:nvPr/>
        </p:nvPicPr>
        <p:blipFill>
          <a:blip r:embed="rId2"/>
          <a:stretch>
            <a:fillRect/>
          </a:stretch>
        </p:blipFill>
        <p:spPr>
          <a:xfrm>
            <a:off x="2842137" y="2852091"/>
            <a:ext cx="6507726" cy="3324872"/>
          </a:xfrm>
          <a:prstGeom prst="rect">
            <a:avLst/>
          </a:prstGeom>
        </p:spPr>
      </p:pic>
    </p:spTree>
    <p:extLst>
      <p:ext uri="{BB962C8B-B14F-4D97-AF65-F5344CB8AC3E}">
        <p14:creationId xmlns:p14="http://schemas.microsoft.com/office/powerpoint/2010/main" val="15865019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1157</TotalTime>
  <Words>2242</Words>
  <Application>Microsoft Office PowerPoint</Application>
  <PresentationFormat>宽屏</PresentationFormat>
  <Paragraphs>226</Paragraphs>
  <Slides>38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38</vt:i4>
      </vt:variant>
    </vt:vector>
  </HeadingPairs>
  <TitlesOfParts>
    <vt:vector size="43" baseType="lpstr">
      <vt:lpstr>等线</vt:lpstr>
      <vt:lpstr>等线 Light</vt:lpstr>
      <vt:lpstr>Arial</vt:lpstr>
      <vt:lpstr>Times New Roman</vt:lpstr>
      <vt:lpstr>Office 主题​​</vt:lpstr>
      <vt:lpstr>日志系统</vt:lpstr>
      <vt:lpstr>日志的简介与作用</vt:lpstr>
      <vt:lpstr>常见的日志</vt:lpstr>
      <vt:lpstr>PowerPoint 演示文稿</vt:lpstr>
      <vt:lpstr>日志分类</vt:lpstr>
      <vt:lpstr>主要日志文件</vt:lpstr>
      <vt:lpstr>日志文件详细介绍/var/log/secure</vt:lpstr>
      <vt:lpstr>日志文件详细介绍/var/log/boot.log</vt:lpstr>
      <vt:lpstr>日志文件详细介绍/var/log/messages</vt:lpstr>
      <vt:lpstr>日志文件详细介绍/var/log/dmesg</vt:lpstr>
      <vt:lpstr>特殊的日志</vt:lpstr>
      <vt:lpstr>日志文件详细介绍/var/log/wtmp</vt:lpstr>
      <vt:lpstr>日志文件详细介绍/var/log/btmp</vt:lpstr>
      <vt:lpstr>日志文件详细介绍/var/log/lastlog</vt:lpstr>
      <vt:lpstr>日志文件详细介绍/var/log/mailog</vt:lpstr>
      <vt:lpstr>日志文件详细介绍/var/log/utmp</vt:lpstr>
      <vt:lpstr>查看yum.log</vt:lpstr>
      <vt:lpstr>日志配置</vt:lpstr>
      <vt:lpstr>PowerPoint 演示文稿</vt:lpstr>
      <vt:lpstr>rsyslog简介</vt:lpstr>
      <vt:lpstr>rsyslog配置文件</vt:lpstr>
      <vt:lpstr>PowerPoint 演示文稿</vt:lpstr>
      <vt:lpstr>rsyslog配置文件</vt:lpstr>
      <vt:lpstr># facility 定义日志的来源</vt:lpstr>
      <vt:lpstr># priority 定义日志的等级</vt:lpstr>
      <vt:lpstr>logger命令</vt:lpstr>
      <vt:lpstr>tail命令</vt:lpstr>
      <vt:lpstr>history命令 </vt:lpstr>
      <vt:lpstr>watch命令</vt:lpstr>
      <vt:lpstr>日志转储</vt:lpstr>
      <vt:lpstr>logrotate配置文件查看</vt:lpstr>
      <vt:lpstr>PowerPoint 演示文稿</vt:lpstr>
      <vt:lpstr>PowerPoint 演示文稿</vt:lpstr>
      <vt:lpstr>脚本实现日志转储</vt:lpstr>
      <vt:lpstr>rsyslog日志收集服务器</vt:lpstr>
      <vt:lpstr>Server端</vt:lpstr>
      <vt:lpstr>Client端</vt:lpstr>
      <vt:lpstr>测试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日志</dc:title>
  <dc:creator>莫宇剑</dc:creator>
  <cp:lastModifiedBy>莫宇剑</cp:lastModifiedBy>
  <cp:revision>449</cp:revision>
  <dcterms:created xsi:type="dcterms:W3CDTF">2019-05-17T13:55:41Z</dcterms:created>
  <dcterms:modified xsi:type="dcterms:W3CDTF">2019-06-02T02:23:27Z</dcterms:modified>
</cp:coreProperties>
</file>